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6"/>
  </p:notesMasterIdLst>
  <p:sldIdLst>
    <p:sldId id="257" r:id="rId2"/>
    <p:sldId id="329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47" r:id="rId21"/>
    <p:sldId id="348" r:id="rId22"/>
    <p:sldId id="349" r:id="rId23"/>
    <p:sldId id="350" r:id="rId24"/>
    <p:sldId id="351" r:id="rId25"/>
    <p:sldId id="352" r:id="rId26"/>
    <p:sldId id="353" r:id="rId27"/>
    <p:sldId id="354" r:id="rId28"/>
    <p:sldId id="355" r:id="rId29"/>
    <p:sldId id="356" r:id="rId30"/>
    <p:sldId id="357" r:id="rId31"/>
    <p:sldId id="358" r:id="rId32"/>
    <p:sldId id="359" r:id="rId33"/>
    <p:sldId id="360" r:id="rId34"/>
    <p:sldId id="361" r:id="rId35"/>
    <p:sldId id="362" r:id="rId36"/>
    <p:sldId id="363" r:id="rId37"/>
    <p:sldId id="364" r:id="rId38"/>
    <p:sldId id="365" r:id="rId39"/>
    <p:sldId id="366" r:id="rId40"/>
    <p:sldId id="367" r:id="rId41"/>
    <p:sldId id="368" r:id="rId42"/>
    <p:sldId id="369" r:id="rId43"/>
    <p:sldId id="370" r:id="rId44"/>
    <p:sldId id="371" r:id="rId45"/>
    <p:sldId id="372" r:id="rId46"/>
    <p:sldId id="373" r:id="rId47"/>
    <p:sldId id="374" r:id="rId48"/>
    <p:sldId id="375" r:id="rId49"/>
    <p:sldId id="376" r:id="rId50"/>
    <p:sldId id="377" r:id="rId51"/>
    <p:sldId id="378" r:id="rId52"/>
    <p:sldId id="379" r:id="rId53"/>
    <p:sldId id="380" r:id="rId54"/>
    <p:sldId id="381" r:id="rId55"/>
    <p:sldId id="382" r:id="rId56"/>
    <p:sldId id="383" r:id="rId57"/>
    <p:sldId id="384" r:id="rId58"/>
    <p:sldId id="385" r:id="rId59"/>
    <p:sldId id="386" r:id="rId60"/>
    <p:sldId id="387" r:id="rId61"/>
    <p:sldId id="388" r:id="rId62"/>
    <p:sldId id="389" r:id="rId63"/>
    <p:sldId id="390" r:id="rId64"/>
    <p:sldId id="391" r:id="rId65"/>
    <p:sldId id="392" r:id="rId66"/>
    <p:sldId id="393" r:id="rId67"/>
    <p:sldId id="394" r:id="rId68"/>
    <p:sldId id="395" r:id="rId69"/>
    <p:sldId id="396" r:id="rId70"/>
    <p:sldId id="397" r:id="rId71"/>
    <p:sldId id="398" r:id="rId72"/>
    <p:sldId id="399" r:id="rId73"/>
    <p:sldId id="400" r:id="rId74"/>
    <p:sldId id="401" r:id="rId7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*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5" autoAdjust="0"/>
    <p:restoredTop sz="94660"/>
  </p:normalViewPr>
  <p:slideViewPr>
    <p:cSldViewPr>
      <p:cViewPr varScale="1">
        <p:scale>
          <a:sx n="61" d="100"/>
          <a:sy n="61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8AB7A077-D3B4-43B9-97DB-9F9DF3F3101A}" type="slidenum">
              <a:rPr lang="he-IL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5494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BA3502-B262-42CA-BB4C-A53E6DD40CF4}" type="slidenum">
              <a:rPr lang="he-IL"/>
              <a:pPr/>
              <a:t>3</a:t>
            </a:fld>
            <a:endParaRPr lang="en-GB"/>
          </a:p>
        </p:txBody>
      </p:sp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9</a:t>
            </a: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05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3005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40D79C-063B-4C55-93DB-AC085E6FD24C}" type="slidenum">
              <a:rPr lang="he-IL"/>
              <a:pPr/>
              <a:t>4</a:t>
            </a:fld>
            <a:endParaRPr lang="en-GB"/>
          </a:p>
        </p:txBody>
      </p:sp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10</a:t>
            </a:r>
          </a:p>
        </p:txBody>
      </p:sp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1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3210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D546C2-D7B2-4D79-8AB5-AB83E08619AA}" type="slidenum">
              <a:rPr lang="he-IL"/>
              <a:pPr/>
              <a:t>5</a:t>
            </a:fld>
            <a:endParaRPr lang="en-GB"/>
          </a:p>
        </p:txBody>
      </p:sp>
      <p:sp>
        <p:nvSpPr>
          <p:cNvPr id="13414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14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11</a:t>
            </a:r>
          </a:p>
        </p:txBody>
      </p:sp>
      <p:sp>
        <p:nvSpPr>
          <p:cNvPr id="13414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14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1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3415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C76341-FEE5-4FCE-AEA3-22DD1E9FA72D}" type="slidenum">
              <a:rPr lang="he-IL"/>
              <a:pPr/>
              <a:t>6</a:t>
            </a:fld>
            <a:endParaRPr lang="en-GB"/>
          </a:p>
        </p:txBody>
      </p:sp>
      <p:sp>
        <p:nvSpPr>
          <p:cNvPr id="1361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19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12</a:t>
            </a:r>
          </a:p>
        </p:txBody>
      </p:sp>
      <p:sp>
        <p:nvSpPr>
          <p:cNvPr id="13619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19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1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361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BD3280-4AC3-45D6-B9A1-A96FEB4FC6D6}" type="slidenum">
              <a:rPr lang="he-IL"/>
              <a:pPr/>
              <a:t>7</a:t>
            </a:fld>
            <a:endParaRPr lang="en-GB"/>
          </a:p>
        </p:txBody>
      </p:sp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24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13</a:t>
            </a:r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24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24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3824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DF6F15-419B-4654-8C8E-128B386D215B}" type="slidenum">
              <a:rPr lang="he-IL"/>
              <a:pPr/>
              <a:t>8</a:t>
            </a:fld>
            <a:endParaRPr lang="en-GB"/>
          </a:p>
        </p:txBody>
      </p:sp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14</a:t>
            </a:r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029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029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402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CFA4EF-ED4D-44B2-9FB3-19D76DAAE888}" type="slidenum">
              <a:rPr lang="he-IL"/>
              <a:pPr/>
              <a:t>9</a:t>
            </a:fld>
            <a:endParaRPr lang="en-GB"/>
          </a:p>
        </p:txBody>
      </p:sp>
      <p:sp>
        <p:nvSpPr>
          <p:cNvPr id="1423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33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15</a:t>
            </a: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3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423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74C1E2-BA48-46FA-9248-1EBA0F7B166F}" type="slidenum">
              <a:rPr lang="he-IL"/>
              <a:pPr/>
              <a:t>10</a:t>
            </a:fld>
            <a:endParaRPr lang="en-GB"/>
          </a:p>
        </p:txBody>
      </p:sp>
      <p:sp>
        <p:nvSpPr>
          <p:cNvPr id="14438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16</a:t>
            </a:r>
          </a:p>
        </p:txBody>
      </p:sp>
      <p:sp>
        <p:nvSpPr>
          <p:cNvPr id="14438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38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39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4439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F809B2-5DF7-4D13-80E2-55B802AA5C3D}" type="slidenum">
              <a:rPr lang="he-IL"/>
              <a:pPr/>
              <a:t>11</a:t>
            </a:fld>
            <a:endParaRPr lang="en-GB"/>
          </a:p>
        </p:txBody>
      </p:sp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17</a:t>
            </a: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4643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DD28AB-2924-4746-9424-9BAE5F190C3D}" type="slidenum">
              <a:rPr lang="he-IL"/>
              <a:pPr/>
              <a:t>12</a:t>
            </a:fld>
            <a:endParaRPr lang="en-GB"/>
          </a:p>
        </p:txBody>
      </p:sp>
      <p:sp>
        <p:nvSpPr>
          <p:cNvPr id="14848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18</a:t>
            </a:r>
          </a:p>
        </p:txBody>
      </p:sp>
      <p:sp>
        <p:nvSpPr>
          <p:cNvPr id="14848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848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848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4848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558C41-E23F-4E1F-B947-F2D710BBEF22}" type="slidenum">
              <a:rPr lang="he-IL"/>
              <a:pPr/>
              <a:t>13</a:t>
            </a:fld>
            <a:endParaRPr lang="en-GB"/>
          </a:p>
        </p:txBody>
      </p:sp>
      <p:sp>
        <p:nvSpPr>
          <p:cNvPr id="15053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053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19</a:t>
            </a:r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053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5053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CFBA77-0447-4B9D-BF7C-A3410DAA0835}" type="slidenum">
              <a:rPr lang="he-IL"/>
              <a:pPr/>
              <a:t>14</a:t>
            </a:fld>
            <a:endParaRPr lang="en-GB"/>
          </a:p>
        </p:txBody>
      </p:sp>
      <p:sp>
        <p:nvSpPr>
          <p:cNvPr id="15257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57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58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58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5258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6A7D7C-2F83-4497-882B-8B93D316E834}" type="slidenum">
              <a:rPr lang="he-IL"/>
              <a:pPr/>
              <a:t>15</a:t>
            </a:fld>
            <a:endParaRPr lang="en-GB"/>
          </a:p>
        </p:txBody>
      </p:sp>
      <p:sp>
        <p:nvSpPr>
          <p:cNvPr id="15462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62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21</a:t>
            </a:r>
          </a:p>
        </p:txBody>
      </p:sp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62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6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5463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DF405E-9860-43B4-90B2-71C4B61C3A4F}" type="slidenum">
              <a:rPr lang="he-IL"/>
              <a:pPr/>
              <a:t>16</a:t>
            </a:fld>
            <a:endParaRPr lang="en-GB"/>
          </a:p>
        </p:txBody>
      </p:sp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67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22</a:t>
            </a:r>
          </a:p>
        </p:txBody>
      </p:sp>
      <p:sp>
        <p:nvSpPr>
          <p:cNvPr id="15667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67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67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5667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2221FD-5168-4955-9022-D4234879ADC5}" type="slidenum">
              <a:rPr lang="he-IL"/>
              <a:pPr/>
              <a:t>17</a:t>
            </a:fld>
            <a:endParaRPr lang="en-GB"/>
          </a:p>
        </p:txBody>
      </p:sp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2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23</a:t>
            </a:r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2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2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587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BF8911-5213-44A2-9416-4BB3A34B8785}" type="slidenum">
              <a:rPr lang="he-IL"/>
              <a:pPr/>
              <a:t>18</a:t>
            </a:fld>
            <a:endParaRPr lang="en-GB"/>
          </a:p>
        </p:txBody>
      </p:sp>
      <p:sp>
        <p:nvSpPr>
          <p:cNvPr id="1607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77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18</a:t>
            </a:r>
          </a:p>
        </p:txBody>
      </p:sp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77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77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6077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47FD8-A068-49DC-914E-5C2019FE7F78}" type="slidenum">
              <a:rPr lang="he-IL"/>
              <a:pPr/>
              <a:t>19</a:t>
            </a:fld>
            <a:endParaRPr lang="en-GB"/>
          </a:p>
        </p:txBody>
      </p:sp>
      <p:sp>
        <p:nvSpPr>
          <p:cNvPr id="16281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81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24</a:t>
            </a:r>
          </a:p>
        </p:txBody>
      </p:sp>
      <p:sp>
        <p:nvSpPr>
          <p:cNvPr id="16282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82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822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823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19</a:t>
            </a:r>
          </a:p>
        </p:txBody>
      </p:sp>
      <p:sp>
        <p:nvSpPr>
          <p:cNvPr id="162824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825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826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62827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CB9E8E-6D20-45C7-89A2-E2A31D86FA25}" type="slidenum">
              <a:rPr lang="he-IL"/>
              <a:pPr/>
              <a:t>20</a:t>
            </a:fld>
            <a:endParaRPr lang="en-GB"/>
          </a:p>
        </p:txBody>
      </p:sp>
      <p:sp>
        <p:nvSpPr>
          <p:cNvPr id="16486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86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25</a:t>
            </a:r>
          </a:p>
        </p:txBody>
      </p:sp>
      <p:sp>
        <p:nvSpPr>
          <p:cNvPr id="16486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86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87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6487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A7AC9A-E87F-4A1F-B8BD-EA72442AF94E}" type="slidenum">
              <a:rPr lang="he-IL"/>
              <a:pPr/>
              <a:t>21</a:t>
            </a:fld>
            <a:endParaRPr lang="en-GB"/>
          </a:p>
        </p:txBody>
      </p:sp>
      <p:sp>
        <p:nvSpPr>
          <p:cNvPr id="16691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91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8</a:t>
            </a:r>
          </a:p>
        </p:txBody>
      </p:sp>
      <p:sp>
        <p:nvSpPr>
          <p:cNvPr id="16691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91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91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91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16692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92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922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66923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624969-1281-4E2D-892D-E26894C3DA19}" type="slidenum">
              <a:rPr lang="he-IL"/>
              <a:pPr/>
              <a:t>23</a:t>
            </a:fld>
            <a:endParaRPr lang="en-GB"/>
          </a:p>
        </p:txBody>
      </p:sp>
      <p:sp>
        <p:nvSpPr>
          <p:cNvPr id="16998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98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16998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98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990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991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19</a:t>
            </a:r>
          </a:p>
        </p:txBody>
      </p:sp>
      <p:sp>
        <p:nvSpPr>
          <p:cNvPr id="169992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993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994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6999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A7677C-9B29-49EB-B410-5E5D82C49920}" type="slidenum">
              <a:rPr lang="he-IL"/>
              <a:pPr/>
              <a:t>24</a:t>
            </a:fld>
            <a:endParaRPr lang="en-GB"/>
          </a:p>
        </p:txBody>
      </p:sp>
      <p:sp>
        <p:nvSpPr>
          <p:cNvPr id="17203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203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21</a:t>
            </a:r>
          </a:p>
        </p:txBody>
      </p:sp>
      <p:sp>
        <p:nvSpPr>
          <p:cNvPr id="17203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20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7203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A734BA-6A34-40A0-A763-90C01D48D497}" type="slidenum">
              <a:rPr lang="he-IL"/>
              <a:pPr/>
              <a:t>25</a:t>
            </a:fld>
            <a:endParaRPr lang="en-GB"/>
          </a:p>
        </p:txBody>
      </p:sp>
      <p:sp>
        <p:nvSpPr>
          <p:cNvPr id="17408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22</a:t>
            </a:r>
          </a:p>
        </p:txBody>
      </p:sp>
      <p:sp>
        <p:nvSpPr>
          <p:cNvPr id="17408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08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08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7408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8444C9-CE96-47C8-A61C-18736619B444}" type="slidenum">
              <a:rPr lang="he-IL"/>
              <a:pPr/>
              <a:t>26</a:t>
            </a:fld>
            <a:endParaRPr lang="en-GB"/>
          </a:p>
        </p:txBody>
      </p:sp>
      <p:sp>
        <p:nvSpPr>
          <p:cNvPr id="17613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13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23</a:t>
            </a:r>
          </a:p>
        </p:txBody>
      </p:sp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13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13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7613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D19385-6CE0-4641-A82F-A6DE3B0006B2}" type="slidenum">
              <a:rPr lang="he-IL"/>
              <a:pPr/>
              <a:t>27</a:t>
            </a:fld>
            <a:endParaRPr lang="en-GB"/>
          </a:p>
        </p:txBody>
      </p:sp>
      <p:sp>
        <p:nvSpPr>
          <p:cNvPr id="17817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17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24</a:t>
            </a:r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18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18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7818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DABA8-3D27-4200-8734-F28512279631}" type="slidenum">
              <a:rPr lang="he-IL"/>
              <a:pPr/>
              <a:t>29</a:t>
            </a:fld>
            <a:endParaRPr lang="en-GB"/>
          </a:p>
        </p:txBody>
      </p:sp>
      <p:sp>
        <p:nvSpPr>
          <p:cNvPr id="18125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25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26</a:t>
            </a:r>
          </a:p>
        </p:txBody>
      </p:sp>
      <p:sp>
        <p:nvSpPr>
          <p:cNvPr id="18125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25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25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8125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A1182C-6C51-4E3B-AA7E-E95012027487}" type="slidenum">
              <a:rPr lang="he-IL"/>
              <a:pPr/>
              <a:t>30</a:t>
            </a:fld>
            <a:endParaRPr lang="en-GB"/>
          </a:p>
        </p:txBody>
      </p:sp>
      <p:sp>
        <p:nvSpPr>
          <p:cNvPr id="18329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329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27</a:t>
            </a:r>
          </a:p>
        </p:txBody>
      </p:sp>
      <p:sp>
        <p:nvSpPr>
          <p:cNvPr id="18330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330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33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8330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A05DF3-14DA-443A-9577-ADD3C3E20A6B}" type="slidenum">
              <a:rPr lang="he-IL"/>
              <a:pPr/>
              <a:t>31</a:t>
            </a:fld>
            <a:endParaRPr lang="en-GB"/>
          </a:p>
        </p:txBody>
      </p:sp>
      <p:sp>
        <p:nvSpPr>
          <p:cNvPr id="18534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534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26</a:t>
            </a:r>
          </a:p>
        </p:txBody>
      </p:sp>
      <p:sp>
        <p:nvSpPr>
          <p:cNvPr id="18534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534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53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8535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8D6C42-C791-4B02-B14E-C6AD4E5300B6}" type="slidenum">
              <a:rPr lang="he-IL"/>
              <a:pPr/>
              <a:t>32</a:t>
            </a:fld>
            <a:endParaRPr lang="en-GB"/>
          </a:p>
        </p:txBody>
      </p:sp>
      <p:sp>
        <p:nvSpPr>
          <p:cNvPr id="1873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739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26</a:t>
            </a:r>
          </a:p>
        </p:txBody>
      </p:sp>
      <p:sp>
        <p:nvSpPr>
          <p:cNvPr id="18739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739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73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873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8EA3C7-EF40-4554-BE69-51861989A7CB}" type="slidenum">
              <a:rPr lang="he-IL"/>
              <a:pPr/>
              <a:t>37</a:t>
            </a:fld>
            <a:endParaRPr lang="en-GB"/>
          </a:p>
        </p:txBody>
      </p:sp>
      <p:sp>
        <p:nvSpPr>
          <p:cNvPr id="1935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53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28</a:t>
            </a:r>
          </a:p>
        </p:txBody>
      </p:sp>
      <p:sp>
        <p:nvSpPr>
          <p:cNvPr id="19354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54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5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935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3ABA73-1395-4750-A80B-3B40C539F557}" type="slidenum">
              <a:rPr lang="he-IL"/>
              <a:pPr/>
              <a:t>38</a:t>
            </a:fld>
            <a:endParaRPr lang="en-GB"/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D0008E-CEFF-460D-940E-74533859A7C9}" type="slidenum">
              <a:rPr lang="he-IL"/>
              <a:pPr/>
              <a:t>39</a:t>
            </a:fld>
            <a:endParaRPr lang="en-GB"/>
          </a:p>
        </p:txBody>
      </p:sp>
      <p:sp>
        <p:nvSpPr>
          <p:cNvPr id="19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7198CA-B990-40FD-B192-36540F586038}" type="slidenum">
              <a:rPr lang="he-IL"/>
              <a:pPr/>
              <a:t>40</a:t>
            </a:fld>
            <a:endParaRPr lang="en-GB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6B3C62-F6FF-4A5F-A577-E3B15EF7DDBA}" type="slidenum">
              <a:rPr lang="he-IL"/>
              <a:pPr/>
              <a:t>41</a:t>
            </a:fld>
            <a:endParaRPr lang="en-GB"/>
          </a:p>
        </p:txBody>
      </p:sp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7C7444-33AA-4377-9C7A-86FA0B447317}" type="slidenum">
              <a:rPr lang="he-IL"/>
              <a:pPr/>
              <a:t>42</a:t>
            </a:fld>
            <a:endParaRPr lang="en-GB"/>
          </a:p>
        </p:txBody>
      </p:sp>
      <p:sp>
        <p:nvSpPr>
          <p:cNvPr id="20377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377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29</a:t>
            </a:r>
          </a:p>
        </p:txBody>
      </p:sp>
      <p:sp>
        <p:nvSpPr>
          <p:cNvPr id="20378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378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378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20378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AEA06B-6810-48CD-85BA-8EBB6E3CB868}" type="slidenum">
              <a:rPr lang="he-IL"/>
              <a:pPr/>
              <a:t>45</a:t>
            </a:fld>
            <a:endParaRPr lang="en-GB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12E7BC-5269-4CA9-AAB2-022955AAE818}" type="slidenum">
              <a:rPr lang="he-IL"/>
              <a:pPr/>
              <a:t>46</a:t>
            </a:fld>
            <a:endParaRPr lang="en-GB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B8CDAD-3A63-431F-BAA5-9BA47B06D180}" type="slidenum">
              <a:rPr lang="he-IL"/>
              <a:pPr/>
              <a:t>47</a:t>
            </a:fld>
            <a:endParaRPr lang="en-GB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9CE478-8B47-4C4A-9006-8B177C428BCA}" type="slidenum">
              <a:rPr lang="he-IL"/>
              <a:pPr/>
              <a:t>48</a:t>
            </a:fld>
            <a:endParaRPr lang="en-GB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0FA943-4AA8-4982-9AB6-5477394D7F99}" type="slidenum">
              <a:rPr lang="he-IL"/>
              <a:pPr/>
              <a:t>49</a:t>
            </a:fld>
            <a:endParaRPr lang="en-GB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4DF0C1-0EC9-4A30-84C2-873C9E1632C2}" type="slidenum">
              <a:rPr lang="he-IL"/>
              <a:pPr/>
              <a:t>50</a:t>
            </a:fld>
            <a:endParaRPr lang="en-GB"/>
          </a:p>
        </p:txBody>
      </p:sp>
      <p:sp>
        <p:nvSpPr>
          <p:cNvPr id="21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5A0998-DE8E-485C-9DEC-AD922B52794C}" type="slidenum">
              <a:rPr lang="he-IL"/>
              <a:pPr/>
              <a:t>51</a:t>
            </a:fld>
            <a:endParaRPr lang="en-GB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A658DB-2F7D-4D1B-8EFB-0F556547C819}" type="slidenum">
              <a:rPr lang="he-IL"/>
              <a:pPr/>
              <a:t>52</a:t>
            </a:fld>
            <a:endParaRPr lang="en-GB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A64A60-7E3C-4538-A22C-6A2545DA3D73}" type="slidenum">
              <a:rPr lang="he-IL"/>
              <a:pPr/>
              <a:t>53</a:t>
            </a:fld>
            <a:endParaRPr lang="en-GB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DF8015-6A16-4247-AE22-55B3CAA869A8}" type="slidenum">
              <a:rPr lang="he-IL"/>
              <a:pPr/>
              <a:t>54</a:t>
            </a:fld>
            <a:endParaRPr lang="en-GB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D0C086-CCDF-4BD5-8375-D4DF746D0102}" type="slidenum">
              <a:rPr lang="he-IL"/>
              <a:pPr/>
              <a:t>55</a:t>
            </a:fld>
            <a:endParaRPr lang="en-GB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58E7DA-3947-4E70-8A56-B00681009E22}" type="slidenum">
              <a:rPr lang="he-IL"/>
              <a:pPr/>
              <a:t>56</a:t>
            </a:fld>
            <a:endParaRPr lang="en-GB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2FF230-73DC-40E5-8638-ADB21A55EE53}" type="slidenum">
              <a:rPr lang="he-IL"/>
              <a:pPr/>
              <a:t>57</a:t>
            </a:fld>
            <a:endParaRPr lang="en-GB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545589-259A-4CF3-B25C-0FE50C869E24}" type="slidenum">
              <a:rPr lang="he-IL"/>
              <a:pPr/>
              <a:t>58</a:t>
            </a:fld>
            <a:endParaRPr lang="en-GB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8E7043-AE14-45B7-819F-4EAD2A079ADA}" type="slidenum">
              <a:rPr lang="he-IL"/>
              <a:pPr/>
              <a:t>59</a:t>
            </a:fld>
            <a:endParaRPr lang="en-GB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1A4D1C-DE7F-4CF1-8E09-F73C4A3DC43B}" type="slidenum">
              <a:rPr lang="he-IL"/>
              <a:pPr/>
              <a:t>60</a:t>
            </a:fld>
            <a:endParaRPr lang="en-GB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56E8C7-FDF7-497E-BC7B-542CED749C7C}" type="slidenum">
              <a:rPr lang="he-IL"/>
              <a:pPr/>
              <a:t>61</a:t>
            </a:fld>
            <a:endParaRPr lang="en-GB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AF2880-FECD-4CA5-8828-91AF5F7DFD7F}" type="slidenum">
              <a:rPr lang="he-IL"/>
              <a:pPr/>
              <a:t>62</a:t>
            </a:fld>
            <a:endParaRPr lang="en-GB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E13CE9-0AF2-4F9E-8298-804F8DF75BF6}" type="slidenum">
              <a:rPr lang="he-IL"/>
              <a:pPr/>
              <a:t>63</a:t>
            </a:fld>
            <a:endParaRPr lang="en-GB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FD0B3A-59C7-4DD0-B59E-833EA6136884}" type="slidenum">
              <a:rPr lang="he-IL"/>
              <a:pPr/>
              <a:t>64</a:t>
            </a:fld>
            <a:endParaRPr lang="en-GB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0A2906-1E0E-4F38-965A-5651052B44FB}" type="slidenum">
              <a:rPr lang="he-IL"/>
              <a:pPr/>
              <a:t>65</a:t>
            </a:fld>
            <a:endParaRPr lang="en-GB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42FB48-9FC6-4D52-A967-C4F2113657E1}" type="slidenum">
              <a:rPr lang="he-IL"/>
              <a:pPr/>
              <a:t>66</a:t>
            </a:fld>
            <a:endParaRPr lang="en-GB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5F4C04-5893-481C-8DC8-14E867FD0D55}" type="slidenum">
              <a:rPr lang="he-IL"/>
              <a:pPr/>
              <a:t>67</a:t>
            </a:fld>
            <a:endParaRPr lang="en-GB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EE5366-502C-404E-83C2-546452652914}" type="slidenum">
              <a:rPr lang="he-IL"/>
              <a:pPr/>
              <a:t>68</a:t>
            </a:fld>
            <a:endParaRPr lang="en-GB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32A8BA-E603-40B7-A19A-1A93AA2EF723}" type="slidenum">
              <a:rPr lang="he-IL"/>
              <a:pPr/>
              <a:t>69</a:t>
            </a:fld>
            <a:endParaRPr lang="en-GB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6560FC-3AC2-42E3-9CEA-8DA45E64AE8C}" type="slidenum">
              <a:rPr lang="he-IL"/>
              <a:pPr/>
              <a:t>70</a:t>
            </a:fld>
            <a:endParaRPr lang="en-GB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584BD7-8E72-4E22-B5AB-5D8033201442}" type="slidenum">
              <a:rPr lang="he-IL"/>
              <a:pPr/>
              <a:t>71</a:t>
            </a:fld>
            <a:endParaRPr lang="en-GB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4B43F6-829A-411E-B891-F4D01A259D23}" type="slidenum">
              <a:rPr lang="he-IL"/>
              <a:pPr/>
              <a:t>72</a:t>
            </a:fld>
            <a:endParaRPr lang="en-GB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DC993B-200D-41EE-8DAA-67EAE3FF638B}" type="slidenum">
              <a:rPr lang="he-IL"/>
              <a:pPr/>
              <a:t>73</a:t>
            </a:fld>
            <a:endParaRPr lang="en-GB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C2E7D7-102F-4598-B927-14009379E16D}" type="slidenum">
              <a:rPr lang="he-IL"/>
              <a:pPr/>
              <a:t>74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123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5124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5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12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5127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8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129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E3EC6BB-773A-4B48-B010-588063052990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83A38-36DE-46B8-8B72-B7925287FA5B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65F53-49D6-4520-8039-E5C0DE7A3DD9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941C64-87B9-487C-BC3A-345A3FD7DC93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E59B7-CD2E-4D50-9A46-879C8A55EB92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48662-112F-4339-A549-4EFF445C097C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77A7D7-EFF4-482F-BE8B-ABB7BD666324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29E26-FF03-4155-83FA-C428624EA9EA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1325ED-79FE-4EA9-A9DE-E6C0DD82E64D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F935B-4307-4F72-ABA2-4EA0FCA81D19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49057-39C1-426C-95B4-66E5EE99360B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C9D58F3-AA7B-4439-83FB-E4B7D7E9E279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3A0D927-43A9-4566-816F-61ECC205BB2E}" type="slidenum">
              <a:rPr lang="he-IL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E85FB440-B4F8-482C-9F65-E14A3A82D6F1}" type="slidenum">
              <a:rPr lang="he-IL"/>
              <a:pPr/>
              <a:t>1</a:t>
            </a:fld>
            <a:endParaRPr lang="en-GB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765175"/>
            <a:ext cx="7772400" cy="863600"/>
          </a:xfrm>
        </p:spPr>
        <p:txBody>
          <a:bodyPr/>
          <a:lstStyle/>
          <a:p>
            <a:r>
              <a:rPr lang="en-US" dirty="0" smtClean="0"/>
              <a:t>Formal Methods in SE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789363"/>
            <a:ext cx="3527425" cy="2663825"/>
          </a:xfrm>
        </p:spPr>
        <p:txBody>
          <a:bodyPr/>
          <a:lstStyle/>
          <a:p>
            <a:pPr algn="l"/>
            <a:r>
              <a:rPr lang="en-US" sz="2400" dirty="0" err="1" smtClean="0"/>
              <a:t>Qaisar</a:t>
            </a:r>
            <a:r>
              <a:rPr lang="en-US" sz="2400" dirty="0" smtClean="0"/>
              <a:t> </a:t>
            </a:r>
            <a:r>
              <a:rPr lang="en-US" sz="2400" dirty="0" err="1" smtClean="0"/>
              <a:t>Javaid</a:t>
            </a:r>
            <a:endParaRPr lang="en-US" sz="2400" dirty="0" smtClean="0"/>
          </a:p>
          <a:p>
            <a:pPr algn="l"/>
            <a:r>
              <a:rPr lang="en-US" sz="2400" dirty="0" smtClean="0"/>
              <a:t>Assistant Professor</a:t>
            </a:r>
          </a:p>
          <a:p>
            <a:pPr algn="l"/>
            <a:endParaRPr lang="en-US" sz="2400" dirty="0" smtClean="0"/>
          </a:p>
          <a:p>
            <a:pPr algn="l"/>
            <a:r>
              <a:rPr lang="en-US" sz="2400" dirty="0" smtClean="0"/>
              <a:t>Lecture # 11</a:t>
            </a:r>
            <a:endParaRPr lang="en-GB" sz="2400" dirty="0"/>
          </a:p>
        </p:txBody>
      </p:sp>
      <p:pic>
        <p:nvPicPr>
          <p:cNvPr id="6148" name="Picture 4" descr="c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7225" y="2349500"/>
            <a:ext cx="3406775" cy="2555875"/>
          </a:xfrm>
          <a:prstGeom prst="rect">
            <a:avLst/>
          </a:prstGeom>
          <a:noFill/>
        </p:spPr>
      </p:pic>
      <p:pic>
        <p:nvPicPr>
          <p:cNvPr id="6149" name="Picture 5" descr="aaabuilding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3644900"/>
            <a:ext cx="2374900" cy="3213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5384A0C7-F67C-4FFA-B170-1FAAB89118D8}" type="slidenum">
              <a:rPr lang="he-IL"/>
              <a:pPr/>
              <a:t>2</a:t>
            </a:fld>
            <a:endParaRPr lang="en-GB"/>
          </a:p>
        </p:txBody>
      </p:sp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2057400"/>
            <a:ext cx="6019800" cy="1081088"/>
          </a:xfrm>
        </p:spPr>
        <p:txBody>
          <a:bodyPr/>
          <a:lstStyle/>
          <a:p>
            <a:r>
              <a:rPr lang="en-US"/>
              <a:t>Automatic Verification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CE99-2633-4B36-9734-B80B2CA72352}" type="slidenum">
              <a:rPr lang="he-IL"/>
              <a:pPr/>
              <a:t>3</a:t>
            </a:fld>
            <a:endParaRPr lang="en-GB"/>
          </a:p>
        </p:txBody>
      </p:sp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altLang="he-IL" sz="3600"/>
              <a:t>How can we check the model?</a:t>
            </a:r>
            <a:endParaRPr lang="en-US" altLang="he-IL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 altLang="he-IL"/>
              <a:t>The model is a graph.</a:t>
            </a:r>
          </a:p>
          <a:p>
            <a:r>
              <a:rPr lang="en-US" altLang="he-IL"/>
              <a:t>The specification should refer the the graph representation.</a:t>
            </a:r>
          </a:p>
          <a:p>
            <a:r>
              <a:rPr lang="en-US" altLang="he-IL"/>
              <a:t>Apply graph theory algorithms.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6905-1D0F-42FA-9029-4887FDA5BDA2}" type="slidenum">
              <a:rPr lang="he-IL"/>
              <a:pPr/>
              <a:t>4</a:t>
            </a:fld>
            <a:endParaRPr lang="en-GB"/>
          </a:p>
        </p:txBody>
      </p:sp>
      <p:sp>
        <p:nvSpPr>
          <p:cNvPr id="13107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altLang="he-IL" sz="3600"/>
              <a:t>What properties can we check?</a:t>
            </a:r>
            <a:endParaRPr lang="en-US" altLang="he-IL"/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42988" y="2060575"/>
            <a:ext cx="7386637" cy="4057650"/>
          </a:xfrm>
          <a:noFill/>
          <a:ln/>
        </p:spPr>
        <p:txBody>
          <a:bodyPr lIns="90488" tIns="44450" rIns="90488" bIns="44450"/>
          <a:lstStyle/>
          <a:p>
            <a:r>
              <a:rPr lang="en-US" altLang="he-IL"/>
              <a:t>Invariant: a property that needs to hold in each state.</a:t>
            </a:r>
          </a:p>
          <a:p>
            <a:r>
              <a:rPr lang="en-US" altLang="he-IL"/>
              <a:t>Deadlock detection: can we reach a state where the program is blocked?</a:t>
            </a:r>
          </a:p>
          <a:p>
            <a:r>
              <a:rPr lang="en-US" altLang="he-IL"/>
              <a:t>Dead code: does the program have parts that are never executed.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51454-C46C-4103-B8CD-9F0A009AF26B}" type="slidenum">
              <a:rPr lang="he-IL"/>
              <a:pPr/>
              <a:t>5</a:t>
            </a:fld>
            <a:endParaRPr lang="en-GB"/>
          </a:p>
        </p:txBody>
      </p:sp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2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altLang="he-IL" sz="3600"/>
              <a:t>How to perform the checking?</a:t>
            </a:r>
            <a:endParaRPr lang="en-US" altLang="he-IL"/>
          </a:p>
        </p:txBody>
      </p:sp>
      <p:sp>
        <p:nvSpPr>
          <p:cNvPr id="133125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 altLang="he-IL"/>
              <a:t>Apply a search strategy (Depth first search, Breadth first search).</a:t>
            </a:r>
          </a:p>
          <a:p>
            <a:r>
              <a:rPr lang="en-US" altLang="he-IL"/>
              <a:t>Check states/transitions during the search.</a:t>
            </a:r>
          </a:p>
          <a:p>
            <a:r>
              <a:rPr lang="en-US" altLang="he-IL"/>
              <a:t>If property does not hold, </a:t>
            </a:r>
            <a:r>
              <a:rPr lang="en-US" altLang="he-IL">
                <a:solidFill>
                  <a:schemeClr val="hlink"/>
                </a:solidFill>
              </a:rPr>
              <a:t>report counter example!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1400E-EDC9-4962-B150-68EF48786616}" type="slidenum">
              <a:rPr lang="he-IL"/>
              <a:pPr/>
              <a:t>6</a:t>
            </a:fld>
            <a:endParaRPr lang="en-GB"/>
          </a:p>
        </p:txBody>
      </p:sp>
      <p:sp>
        <p:nvSpPr>
          <p:cNvPr id="13517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772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altLang="he-IL" sz="3600"/>
              <a:t>If it is so good, why learn deductive verification methods?</a:t>
            </a:r>
          </a:p>
        </p:txBody>
      </p:sp>
      <p:sp>
        <p:nvSpPr>
          <p:cNvPr id="1351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772400" cy="4114800"/>
          </a:xfrm>
          <a:noFill/>
          <a:ln/>
        </p:spPr>
        <p:txBody>
          <a:bodyPr lIns="90488" tIns="44450" rIns="90488" bIns="44450"/>
          <a:lstStyle/>
          <a:p>
            <a:r>
              <a:rPr lang="en-US" altLang="he-IL"/>
              <a:t>Model checking works only for finite state systems. Would not work with</a:t>
            </a:r>
          </a:p>
          <a:p>
            <a:pPr lvl="1"/>
            <a:r>
              <a:rPr lang="en-US" altLang="he-IL"/>
              <a:t>Unconstrained integers.</a:t>
            </a:r>
          </a:p>
          <a:p>
            <a:pPr lvl="1"/>
            <a:r>
              <a:rPr lang="en-US" altLang="he-IL"/>
              <a:t>Unbounded message queues.</a:t>
            </a:r>
          </a:p>
          <a:p>
            <a:pPr lvl="1"/>
            <a:r>
              <a:rPr lang="en-US" altLang="he-IL"/>
              <a:t>General data structures:</a:t>
            </a:r>
          </a:p>
          <a:p>
            <a:pPr lvl="2"/>
            <a:r>
              <a:rPr lang="en-US" altLang="he-IL"/>
              <a:t>queues</a:t>
            </a:r>
          </a:p>
          <a:p>
            <a:pPr lvl="2"/>
            <a:r>
              <a:rPr lang="en-US" altLang="he-IL"/>
              <a:t>trees</a:t>
            </a:r>
          </a:p>
          <a:p>
            <a:pPr lvl="2"/>
            <a:r>
              <a:rPr lang="en-US" altLang="he-IL"/>
              <a:t>stacks</a:t>
            </a:r>
          </a:p>
          <a:p>
            <a:pPr lvl="1"/>
            <a:r>
              <a:rPr lang="en-US" altLang="he-IL"/>
              <a:t>parametric algorithms and systems.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83B80-99D9-426D-8F9B-FE79733D8B56}" type="slidenum">
              <a:rPr lang="he-IL"/>
              <a:pPr/>
              <a:t>7</a:t>
            </a:fld>
            <a:endParaRPr lang="en-GB"/>
          </a:p>
        </p:txBody>
      </p:sp>
      <p:sp>
        <p:nvSpPr>
          <p:cNvPr id="13721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1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altLang="he-IL"/>
              <a:t>The state space explosion</a:t>
            </a:r>
          </a:p>
        </p:txBody>
      </p:sp>
      <p:sp>
        <p:nvSpPr>
          <p:cNvPr id="137221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 altLang="he-IL"/>
              <a:t>Need to represent the state space of a program in the computer memory.</a:t>
            </a:r>
          </a:p>
          <a:p>
            <a:pPr lvl="1"/>
            <a:r>
              <a:rPr lang="en-US" altLang="he-IL"/>
              <a:t>Each state can be as big as the entire memory!</a:t>
            </a:r>
          </a:p>
          <a:p>
            <a:pPr lvl="1"/>
            <a:r>
              <a:rPr lang="en-US" altLang="he-IL"/>
              <a:t>Many states:</a:t>
            </a:r>
          </a:p>
          <a:p>
            <a:pPr lvl="2"/>
            <a:r>
              <a:rPr lang="en-US" altLang="he-IL"/>
              <a:t>Each integer variable has 2^32 possibilities. Two such variables have 2^64 possibilities.</a:t>
            </a:r>
          </a:p>
          <a:p>
            <a:pPr lvl="2"/>
            <a:r>
              <a:rPr lang="en-US" altLang="he-IL"/>
              <a:t>In concurrent protocols, the number of states usually grows exponentially with the number of processes.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D3DD-0CB6-48D6-ACA1-D8B3FB502BA2}" type="slidenum">
              <a:rPr lang="he-IL"/>
              <a:pPr/>
              <a:t>8</a:t>
            </a:fld>
            <a:endParaRPr lang="en-GB"/>
          </a:p>
        </p:txBody>
      </p:sp>
      <p:sp>
        <p:nvSpPr>
          <p:cNvPr id="13926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26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26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altLang="he-IL" sz="3200"/>
              <a:t>If it is so constrained, is it of any use?</a:t>
            </a:r>
            <a:endParaRPr lang="en-US" altLang="he-IL" sz="3600"/>
          </a:p>
        </p:txBody>
      </p:sp>
      <p:sp>
        <p:nvSpPr>
          <p:cNvPr id="1392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772400" cy="4114800"/>
          </a:xfrm>
          <a:noFill/>
          <a:ln/>
        </p:spPr>
        <p:txBody>
          <a:bodyPr lIns="90488" tIns="44450" rIns="90488" bIns="44450"/>
          <a:lstStyle/>
          <a:p>
            <a:r>
              <a:rPr lang="en-US" altLang="he-IL" sz="2800"/>
              <a:t>Many protocols are finite state.</a:t>
            </a:r>
          </a:p>
          <a:p>
            <a:r>
              <a:rPr lang="en-US" altLang="he-IL" sz="2800"/>
              <a:t>Many programs or procedure are finite state in nature. Can use </a:t>
            </a:r>
            <a:r>
              <a:rPr lang="en-US" altLang="he-IL" sz="2800">
                <a:solidFill>
                  <a:schemeClr val="hlink"/>
                </a:solidFill>
              </a:rPr>
              <a:t>abstraction</a:t>
            </a:r>
            <a:r>
              <a:rPr lang="en-US" altLang="he-IL" sz="2800"/>
              <a:t> techniques.</a:t>
            </a:r>
          </a:p>
          <a:p>
            <a:r>
              <a:rPr lang="en-US" altLang="he-IL" sz="2800"/>
              <a:t>Sometimes it is possible to decompose a program, and prove part of it by model checking and part by theorem proving.</a:t>
            </a:r>
          </a:p>
          <a:p>
            <a:r>
              <a:rPr lang="en-US" altLang="he-IL" sz="2800"/>
              <a:t>Many techniques to reduce the state space explosion.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55CC-5778-4A0B-B22F-AE8B5429D85A}" type="slidenum">
              <a:rPr lang="he-IL"/>
              <a:pPr/>
              <a:t>9</a:t>
            </a:fld>
            <a:endParaRPr lang="en-GB"/>
          </a:p>
        </p:txBody>
      </p:sp>
      <p:sp>
        <p:nvSpPr>
          <p:cNvPr id="14131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altLang="he-IL"/>
              <a:t>Depth First Search</a:t>
            </a:r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057400"/>
            <a:ext cx="3810000" cy="4114800"/>
          </a:xfrm>
          <a:noFill/>
          <a:ln/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altLang="he-IL"/>
              <a:t>Program DFS</a:t>
            </a:r>
          </a:p>
          <a:p>
            <a:pPr>
              <a:buFont typeface="Wingdings" pitchFamily="2" charset="2"/>
              <a:buNone/>
            </a:pPr>
            <a:r>
              <a:rPr lang="en-US" altLang="he-IL"/>
              <a:t>For each s such that Init(s)</a:t>
            </a:r>
          </a:p>
          <a:p>
            <a:pPr>
              <a:buFont typeface="Wingdings" pitchFamily="2" charset="2"/>
              <a:buNone/>
            </a:pPr>
            <a:r>
              <a:rPr lang="en-US" altLang="he-IL"/>
              <a:t>       dfs(s)</a:t>
            </a:r>
          </a:p>
          <a:p>
            <a:pPr>
              <a:buFont typeface="Wingdings" pitchFamily="2" charset="2"/>
              <a:buNone/>
            </a:pPr>
            <a:r>
              <a:rPr lang="en-US" altLang="he-IL"/>
              <a:t>end DFS</a:t>
            </a:r>
          </a:p>
          <a:p>
            <a:pPr>
              <a:buFont typeface="Wingdings" pitchFamily="2" charset="2"/>
              <a:buNone/>
            </a:pPr>
            <a:endParaRPr lang="en-US" altLang="he-IL"/>
          </a:p>
          <a:p>
            <a:pPr>
              <a:buFont typeface="Wingdings" pitchFamily="2" charset="2"/>
              <a:buNone/>
            </a:pPr>
            <a:r>
              <a:rPr lang="en-US" altLang="he-IL"/>
              <a:t> </a:t>
            </a:r>
          </a:p>
        </p:txBody>
      </p:sp>
      <p:sp>
        <p:nvSpPr>
          <p:cNvPr id="14131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981200"/>
            <a:ext cx="3621088" cy="4057650"/>
          </a:xfrm>
          <a:noFill/>
          <a:ln/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altLang="he-IL"/>
              <a:t>Procedure dfs(s)</a:t>
            </a:r>
          </a:p>
          <a:p>
            <a:pPr>
              <a:buFont typeface="Wingdings" pitchFamily="2" charset="2"/>
              <a:buNone/>
            </a:pPr>
            <a:r>
              <a:rPr lang="en-US" altLang="he-IL"/>
              <a:t>for each s’ such that </a:t>
            </a:r>
            <a:br>
              <a:rPr lang="en-US" altLang="he-IL"/>
            </a:br>
            <a:r>
              <a:rPr lang="en-US" altLang="he-IL"/>
              <a:t>     R(s,s’) do</a:t>
            </a:r>
          </a:p>
          <a:p>
            <a:pPr>
              <a:buFont typeface="Wingdings" pitchFamily="2" charset="2"/>
              <a:buNone/>
            </a:pPr>
            <a:r>
              <a:rPr lang="en-US" altLang="he-IL"/>
              <a:t>    If new(s’) then dfs(s’)</a:t>
            </a:r>
          </a:p>
          <a:p>
            <a:pPr>
              <a:buFont typeface="Wingdings" pitchFamily="2" charset="2"/>
              <a:buNone/>
            </a:pPr>
            <a:r>
              <a:rPr lang="en-US" altLang="he-IL"/>
              <a:t>end dfs.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53095-1CBD-448F-AAB2-2164E8D78D39}" type="slidenum">
              <a:rPr lang="he-IL"/>
              <a:pPr/>
              <a:t>10</a:t>
            </a:fld>
            <a:endParaRPr lang="en-GB"/>
          </a:p>
        </p:txBody>
      </p:sp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6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altLang="he-IL"/>
              <a:t>Start from  an initial state</a:t>
            </a:r>
          </a:p>
        </p:txBody>
      </p:sp>
      <p:sp>
        <p:nvSpPr>
          <p:cNvPr id="143365" name="Oval 5"/>
          <p:cNvSpPr>
            <a:spLocks noChangeArrowheads="1"/>
          </p:cNvSpPr>
          <p:nvPr/>
        </p:nvSpPr>
        <p:spPr bwMode="auto">
          <a:xfrm>
            <a:off x="4267200" y="2133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66" name="Oval 6"/>
          <p:cNvSpPr>
            <a:spLocks noChangeArrowheads="1"/>
          </p:cNvSpPr>
          <p:nvPr/>
        </p:nvSpPr>
        <p:spPr bwMode="auto">
          <a:xfrm>
            <a:off x="4267200" y="4038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67" name="Oval 7"/>
          <p:cNvSpPr>
            <a:spLocks noChangeArrowheads="1"/>
          </p:cNvSpPr>
          <p:nvPr/>
        </p:nvSpPr>
        <p:spPr bwMode="auto">
          <a:xfrm>
            <a:off x="5334000" y="30480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68" name="Oval 8"/>
          <p:cNvSpPr>
            <a:spLocks noChangeArrowheads="1"/>
          </p:cNvSpPr>
          <p:nvPr/>
        </p:nvSpPr>
        <p:spPr bwMode="auto">
          <a:xfrm>
            <a:off x="3124200" y="30480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69" name="Line 9"/>
          <p:cNvSpPr>
            <a:spLocks noChangeShapeType="1"/>
          </p:cNvSpPr>
          <p:nvPr/>
        </p:nvSpPr>
        <p:spPr bwMode="auto">
          <a:xfrm flipH="1">
            <a:off x="3729038" y="2674938"/>
            <a:ext cx="6207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70" name="Line 10"/>
          <p:cNvSpPr>
            <a:spLocks noChangeShapeType="1"/>
          </p:cNvSpPr>
          <p:nvPr/>
        </p:nvSpPr>
        <p:spPr bwMode="auto">
          <a:xfrm>
            <a:off x="3665538" y="3665538"/>
            <a:ext cx="671512" cy="519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71" name="Line 11"/>
          <p:cNvSpPr>
            <a:spLocks noChangeShapeType="1"/>
          </p:cNvSpPr>
          <p:nvPr/>
        </p:nvSpPr>
        <p:spPr bwMode="auto">
          <a:xfrm>
            <a:off x="4884738" y="2674938"/>
            <a:ext cx="5953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72" name="Line 12"/>
          <p:cNvSpPr>
            <a:spLocks noChangeShapeType="1"/>
          </p:cNvSpPr>
          <p:nvPr/>
        </p:nvSpPr>
        <p:spPr bwMode="auto">
          <a:xfrm flipH="1">
            <a:off x="4872038" y="3665538"/>
            <a:ext cx="5445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73" name="Line 13"/>
          <p:cNvSpPr>
            <a:spLocks noChangeShapeType="1"/>
          </p:cNvSpPr>
          <p:nvPr/>
        </p:nvSpPr>
        <p:spPr bwMode="auto">
          <a:xfrm>
            <a:off x="4572000" y="47323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74" name="Line 14"/>
          <p:cNvSpPr>
            <a:spLocks noChangeShapeType="1"/>
          </p:cNvSpPr>
          <p:nvPr/>
        </p:nvSpPr>
        <p:spPr bwMode="auto">
          <a:xfrm>
            <a:off x="4572000" y="17605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75" name="Rectangle 15"/>
          <p:cNvSpPr>
            <a:spLocks noChangeArrowheads="1"/>
          </p:cNvSpPr>
          <p:nvPr/>
        </p:nvSpPr>
        <p:spPr bwMode="auto">
          <a:xfrm>
            <a:off x="5405438" y="31194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3</a:t>
            </a:r>
          </a:p>
        </p:txBody>
      </p:sp>
      <p:sp>
        <p:nvSpPr>
          <p:cNvPr id="143376" name="Rectangle 16"/>
          <p:cNvSpPr>
            <a:spLocks noChangeArrowheads="1"/>
          </p:cNvSpPr>
          <p:nvPr/>
        </p:nvSpPr>
        <p:spPr bwMode="auto">
          <a:xfrm>
            <a:off x="4338638" y="4110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4</a:t>
            </a:r>
          </a:p>
        </p:txBody>
      </p:sp>
      <p:sp>
        <p:nvSpPr>
          <p:cNvPr id="143377" name="Rectangle 17"/>
          <p:cNvSpPr>
            <a:spLocks noChangeArrowheads="1"/>
          </p:cNvSpPr>
          <p:nvPr/>
        </p:nvSpPr>
        <p:spPr bwMode="auto">
          <a:xfrm>
            <a:off x="3195638" y="31194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</a:p>
        </p:txBody>
      </p:sp>
      <p:sp>
        <p:nvSpPr>
          <p:cNvPr id="143378" name="Rectangle 18"/>
          <p:cNvSpPr>
            <a:spLocks noChangeArrowheads="1"/>
          </p:cNvSpPr>
          <p:nvPr/>
        </p:nvSpPr>
        <p:spPr bwMode="auto">
          <a:xfrm>
            <a:off x="4338638" y="2205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43379" name="Oval 19"/>
          <p:cNvSpPr>
            <a:spLocks noChangeArrowheads="1"/>
          </p:cNvSpPr>
          <p:nvPr/>
        </p:nvSpPr>
        <p:spPr bwMode="auto">
          <a:xfrm>
            <a:off x="4267200" y="51054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80" name="Rectangle 20"/>
          <p:cNvSpPr>
            <a:spLocks noChangeArrowheads="1"/>
          </p:cNvSpPr>
          <p:nvPr/>
        </p:nvSpPr>
        <p:spPr bwMode="auto">
          <a:xfrm>
            <a:off x="4338638" y="5253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5</a:t>
            </a:r>
          </a:p>
        </p:txBody>
      </p:sp>
      <p:sp>
        <p:nvSpPr>
          <p:cNvPr id="143381" name="Rectangle 21"/>
          <p:cNvSpPr>
            <a:spLocks noChangeArrowheads="1"/>
          </p:cNvSpPr>
          <p:nvPr/>
        </p:nvSpPr>
        <p:spPr bwMode="auto">
          <a:xfrm>
            <a:off x="5486400" y="2209800"/>
            <a:ext cx="2667000" cy="609600"/>
          </a:xfrm>
          <a:prstGeom prst="rect">
            <a:avLst/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82" name="Rectangle 22"/>
          <p:cNvSpPr>
            <a:spLocks noChangeArrowheads="1"/>
          </p:cNvSpPr>
          <p:nvPr/>
        </p:nvSpPr>
        <p:spPr bwMode="auto">
          <a:xfrm>
            <a:off x="5634038" y="2281238"/>
            <a:ext cx="26003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43383" name="Rectangle 23"/>
          <p:cNvSpPr>
            <a:spLocks noChangeArrowheads="1"/>
          </p:cNvSpPr>
          <p:nvPr/>
        </p:nvSpPr>
        <p:spPr bwMode="auto">
          <a:xfrm>
            <a:off x="1828800" y="3733800"/>
            <a:ext cx="990600" cy="1905000"/>
          </a:xfrm>
          <a:prstGeom prst="rect">
            <a:avLst/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84" name="Rectangle 24"/>
          <p:cNvSpPr>
            <a:spLocks noChangeArrowheads="1"/>
          </p:cNvSpPr>
          <p:nvPr/>
        </p:nvSpPr>
        <p:spPr bwMode="auto">
          <a:xfrm>
            <a:off x="2052638" y="3881438"/>
            <a:ext cx="6953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43385" name="Rectangle 25"/>
          <p:cNvSpPr>
            <a:spLocks noChangeArrowheads="1"/>
          </p:cNvSpPr>
          <p:nvPr/>
        </p:nvSpPr>
        <p:spPr bwMode="auto">
          <a:xfrm>
            <a:off x="1747838" y="3271838"/>
            <a:ext cx="1304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Stack:</a:t>
            </a:r>
          </a:p>
        </p:txBody>
      </p:sp>
      <p:sp>
        <p:nvSpPr>
          <p:cNvPr id="143386" name="Rectangle 26"/>
          <p:cNvSpPr>
            <a:spLocks noChangeArrowheads="1"/>
          </p:cNvSpPr>
          <p:nvPr/>
        </p:nvSpPr>
        <p:spPr bwMode="auto">
          <a:xfrm>
            <a:off x="5710238" y="1747838"/>
            <a:ext cx="2447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Hash table:</a:t>
            </a:r>
          </a:p>
        </p:txBody>
      </p:sp>
      <p:sp>
        <p:nvSpPr>
          <p:cNvPr id="143387" name="Line 27"/>
          <p:cNvSpPr>
            <a:spLocks noChangeShapeType="1"/>
          </p:cNvSpPr>
          <p:nvPr/>
        </p:nvSpPr>
        <p:spPr bwMode="auto">
          <a:xfrm>
            <a:off x="1836738" y="43434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88" name="Line 28"/>
          <p:cNvSpPr>
            <a:spLocks noChangeShapeType="1"/>
          </p:cNvSpPr>
          <p:nvPr/>
        </p:nvSpPr>
        <p:spPr bwMode="auto">
          <a:xfrm>
            <a:off x="1836738" y="50292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89" name="Line 29"/>
          <p:cNvSpPr>
            <a:spLocks noChangeShapeType="1"/>
          </p:cNvSpPr>
          <p:nvPr/>
        </p:nvSpPr>
        <p:spPr bwMode="auto">
          <a:xfrm>
            <a:off x="3513138" y="1684338"/>
            <a:ext cx="5953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90" name="Line 30"/>
          <p:cNvSpPr>
            <a:spLocks noChangeShapeType="1"/>
          </p:cNvSpPr>
          <p:nvPr/>
        </p:nvSpPr>
        <p:spPr bwMode="auto">
          <a:xfrm flipV="1">
            <a:off x="4572000" y="2814638"/>
            <a:ext cx="0" cy="1230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3A5E4-FB7C-4D98-A3B4-D1F6E20434F9}" type="slidenum">
              <a:rPr lang="he-IL"/>
              <a:pPr/>
              <a:t>11</a:t>
            </a:fld>
            <a:endParaRPr lang="en-GB"/>
          </a:p>
        </p:txBody>
      </p:sp>
      <p:sp>
        <p:nvSpPr>
          <p:cNvPr id="1454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2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altLang="he-IL"/>
              <a:t>Continue with a successor</a:t>
            </a:r>
          </a:p>
        </p:txBody>
      </p:sp>
      <p:sp>
        <p:nvSpPr>
          <p:cNvPr id="145413" name="Oval 5"/>
          <p:cNvSpPr>
            <a:spLocks noChangeArrowheads="1"/>
          </p:cNvSpPr>
          <p:nvPr/>
        </p:nvSpPr>
        <p:spPr bwMode="auto">
          <a:xfrm>
            <a:off x="4267200" y="2133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4" name="Oval 6"/>
          <p:cNvSpPr>
            <a:spLocks noChangeArrowheads="1"/>
          </p:cNvSpPr>
          <p:nvPr/>
        </p:nvSpPr>
        <p:spPr bwMode="auto">
          <a:xfrm>
            <a:off x="4267200" y="4038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5" name="Oval 7"/>
          <p:cNvSpPr>
            <a:spLocks noChangeArrowheads="1"/>
          </p:cNvSpPr>
          <p:nvPr/>
        </p:nvSpPr>
        <p:spPr bwMode="auto">
          <a:xfrm>
            <a:off x="5334000" y="30480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6" name="Oval 8"/>
          <p:cNvSpPr>
            <a:spLocks noChangeArrowheads="1"/>
          </p:cNvSpPr>
          <p:nvPr/>
        </p:nvSpPr>
        <p:spPr bwMode="auto">
          <a:xfrm>
            <a:off x="3124200" y="30480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7" name="Line 9"/>
          <p:cNvSpPr>
            <a:spLocks noChangeShapeType="1"/>
          </p:cNvSpPr>
          <p:nvPr/>
        </p:nvSpPr>
        <p:spPr bwMode="auto">
          <a:xfrm flipH="1">
            <a:off x="3729038" y="2674938"/>
            <a:ext cx="6207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8" name="Line 10"/>
          <p:cNvSpPr>
            <a:spLocks noChangeShapeType="1"/>
          </p:cNvSpPr>
          <p:nvPr/>
        </p:nvSpPr>
        <p:spPr bwMode="auto">
          <a:xfrm>
            <a:off x="3665538" y="3665538"/>
            <a:ext cx="671512" cy="519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9" name="Line 11"/>
          <p:cNvSpPr>
            <a:spLocks noChangeShapeType="1"/>
          </p:cNvSpPr>
          <p:nvPr/>
        </p:nvSpPr>
        <p:spPr bwMode="auto">
          <a:xfrm>
            <a:off x="4884738" y="2674938"/>
            <a:ext cx="5953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20" name="Line 12"/>
          <p:cNvSpPr>
            <a:spLocks noChangeShapeType="1"/>
          </p:cNvSpPr>
          <p:nvPr/>
        </p:nvSpPr>
        <p:spPr bwMode="auto">
          <a:xfrm flipH="1">
            <a:off x="4872038" y="3665538"/>
            <a:ext cx="5445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21" name="Line 13"/>
          <p:cNvSpPr>
            <a:spLocks noChangeShapeType="1"/>
          </p:cNvSpPr>
          <p:nvPr/>
        </p:nvSpPr>
        <p:spPr bwMode="auto">
          <a:xfrm>
            <a:off x="4572000" y="47323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22" name="Line 14"/>
          <p:cNvSpPr>
            <a:spLocks noChangeShapeType="1"/>
          </p:cNvSpPr>
          <p:nvPr/>
        </p:nvSpPr>
        <p:spPr bwMode="auto">
          <a:xfrm>
            <a:off x="4572000" y="17605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23" name="Rectangle 15"/>
          <p:cNvSpPr>
            <a:spLocks noChangeArrowheads="1"/>
          </p:cNvSpPr>
          <p:nvPr/>
        </p:nvSpPr>
        <p:spPr bwMode="auto">
          <a:xfrm>
            <a:off x="5405438" y="31194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3</a:t>
            </a:r>
          </a:p>
        </p:txBody>
      </p:sp>
      <p:sp>
        <p:nvSpPr>
          <p:cNvPr id="145424" name="Rectangle 16"/>
          <p:cNvSpPr>
            <a:spLocks noChangeArrowheads="1"/>
          </p:cNvSpPr>
          <p:nvPr/>
        </p:nvSpPr>
        <p:spPr bwMode="auto">
          <a:xfrm>
            <a:off x="4338638" y="4110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4</a:t>
            </a:r>
          </a:p>
        </p:txBody>
      </p:sp>
      <p:sp>
        <p:nvSpPr>
          <p:cNvPr id="145425" name="Rectangle 17"/>
          <p:cNvSpPr>
            <a:spLocks noChangeArrowheads="1"/>
          </p:cNvSpPr>
          <p:nvPr/>
        </p:nvSpPr>
        <p:spPr bwMode="auto">
          <a:xfrm>
            <a:off x="3195638" y="31194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</a:p>
        </p:txBody>
      </p:sp>
      <p:sp>
        <p:nvSpPr>
          <p:cNvPr id="145426" name="Rectangle 18"/>
          <p:cNvSpPr>
            <a:spLocks noChangeArrowheads="1"/>
          </p:cNvSpPr>
          <p:nvPr/>
        </p:nvSpPr>
        <p:spPr bwMode="auto">
          <a:xfrm>
            <a:off x="4338638" y="2205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45427" name="Oval 19"/>
          <p:cNvSpPr>
            <a:spLocks noChangeArrowheads="1"/>
          </p:cNvSpPr>
          <p:nvPr/>
        </p:nvSpPr>
        <p:spPr bwMode="auto">
          <a:xfrm>
            <a:off x="4267200" y="51054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28" name="Rectangle 20"/>
          <p:cNvSpPr>
            <a:spLocks noChangeArrowheads="1"/>
          </p:cNvSpPr>
          <p:nvPr/>
        </p:nvSpPr>
        <p:spPr bwMode="auto">
          <a:xfrm>
            <a:off x="4338638" y="5253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5</a:t>
            </a:r>
          </a:p>
        </p:txBody>
      </p:sp>
      <p:sp>
        <p:nvSpPr>
          <p:cNvPr id="145429" name="Rectangle 21"/>
          <p:cNvSpPr>
            <a:spLocks noChangeArrowheads="1"/>
          </p:cNvSpPr>
          <p:nvPr/>
        </p:nvSpPr>
        <p:spPr bwMode="auto">
          <a:xfrm>
            <a:off x="5486400" y="2209800"/>
            <a:ext cx="2667000" cy="609600"/>
          </a:xfrm>
          <a:prstGeom prst="rect">
            <a:avLst/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30" name="Rectangle 22"/>
          <p:cNvSpPr>
            <a:spLocks noChangeArrowheads="1"/>
          </p:cNvSpPr>
          <p:nvPr/>
        </p:nvSpPr>
        <p:spPr bwMode="auto">
          <a:xfrm>
            <a:off x="5634038" y="2281238"/>
            <a:ext cx="26003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  <a:r>
              <a:rPr lang="en-US" altLang="he-IL" sz="2400">
                <a:latin typeface="Times New Roman" pitchFamily="18" charset="0"/>
              </a:rPr>
              <a:t>  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</a:p>
        </p:txBody>
      </p:sp>
      <p:sp>
        <p:nvSpPr>
          <p:cNvPr id="145431" name="Rectangle 23"/>
          <p:cNvSpPr>
            <a:spLocks noChangeArrowheads="1"/>
          </p:cNvSpPr>
          <p:nvPr/>
        </p:nvSpPr>
        <p:spPr bwMode="auto">
          <a:xfrm>
            <a:off x="1828800" y="3733800"/>
            <a:ext cx="990600" cy="1905000"/>
          </a:xfrm>
          <a:prstGeom prst="rect">
            <a:avLst/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32" name="Rectangle 24"/>
          <p:cNvSpPr>
            <a:spLocks noChangeArrowheads="1"/>
          </p:cNvSpPr>
          <p:nvPr/>
        </p:nvSpPr>
        <p:spPr bwMode="auto">
          <a:xfrm>
            <a:off x="2052638" y="3881438"/>
            <a:ext cx="695325" cy="1001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</a:p>
        </p:txBody>
      </p:sp>
      <p:sp>
        <p:nvSpPr>
          <p:cNvPr id="145433" name="Rectangle 25"/>
          <p:cNvSpPr>
            <a:spLocks noChangeArrowheads="1"/>
          </p:cNvSpPr>
          <p:nvPr/>
        </p:nvSpPr>
        <p:spPr bwMode="auto">
          <a:xfrm>
            <a:off x="1747838" y="3271838"/>
            <a:ext cx="1304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Stack:</a:t>
            </a:r>
          </a:p>
        </p:txBody>
      </p:sp>
      <p:sp>
        <p:nvSpPr>
          <p:cNvPr id="145434" name="Rectangle 26"/>
          <p:cNvSpPr>
            <a:spLocks noChangeArrowheads="1"/>
          </p:cNvSpPr>
          <p:nvPr/>
        </p:nvSpPr>
        <p:spPr bwMode="auto">
          <a:xfrm>
            <a:off x="5710238" y="1747838"/>
            <a:ext cx="2447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Hash table:</a:t>
            </a:r>
          </a:p>
        </p:txBody>
      </p:sp>
      <p:sp>
        <p:nvSpPr>
          <p:cNvPr id="145435" name="Line 27"/>
          <p:cNvSpPr>
            <a:spLocks noChangeShapeType="1"/>
          </p:cNvSpPr>
          <p:nvPr/>
        </p:nvSpPr>
        <p:spPr bwMode="auto">
          <a:xfrm>
            <a:off x="1836738" y="43434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36" name="Line 28"/>
          <p:cNvSpPr>
            <a:spLocks noChangeShapeType="1"/>
          </p:cNvSpPr>
          <p:nvPr/>
        </p:nvSpPr>
        <p:spPr bwMode="auto">
          <a:xfrm>
            <a:off x="1836738" y="50292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37" name="Line 29"/>
          <p:cNvSpPr>
            <a:spLocks noChangeShapeType="1"/>
          </p:cNvSpPr>
          <p:nvPr/>
        </p:nvSpPr>
        <p:spPr bwMode="auto">
          <a:xfrm>
            <a:off x="2370138" y="2598738"/>
            <a:ext cx="5953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38" name="Line 30"/>
          <p:cNvSpPr>
            <a:spLocks noChangeShapeType="1"/>
          </p:cNvSpPr>
          <p:nvPr/>
        </p:nvSpPr>
        <p:spPr bwMode="auto">
          <a:xfrm flipV="1">
            <a:off x="4572000" y="2814638"/>
            <a:ext cx="0" cy="1230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54C3-F058-4AAD-BA45-1A069A0316C3}" type="slidenum">
              <a:rPr lang="he-IL"/>
              <a:pPr/>
              <a:t>12</a:t>
            </a:fld>
            <a:endParaRPr lang="en-GB"/>
          </a:p>
        </p:txBody>
      </p:sp>
      <p:sp>
        <p:nvSpPr>
          <p:cNvPr id="14745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60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altLang="he-IL" sz="3200"/>
              <a:t>One successor of q</a:t>
            </a:r>
            <a:r>
              <a:rPr lang="en-US" altLang="he-IL" sz="3200" baseline="-25000"/>
              <a:t>2</a:t>
            </a:r>
            <a:r>
              <a:rPr lang="en-US" altLang="he-IL" sz="3200"/>
              <a:t>.</a:t>
            </a:r>
          </a:p>
        </p:txBody>
      </p:sp>
      <p:sp>
        <p:nvSpPr>
          <p:cNvPr id="147461" name="Oval 5"/>
          <p:cNvSpPr>
            <a:spLocks noChangeArrowheads="1"/>
          </p:cNvSpPr>
          <p:nvPr/>
        </p:nvSpPr>
        <p:spPr bwMode="auto">
          <a:xfrm>
            <a:off x="4267200" y="2133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62" name="Oval 6"/>
          <p:cNvSpPr>
            <a:spLocks noChangeArrowheads="1"/>
          </p:cNvSpPr>
          <p:nvPr/>
        </p:nvSpPr>
        <p:spPr bwMode="auto">
          <a:xfrm>
            <a:off x="4267200" y="4038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63" name="Oval 7"/>
          <p:cNvSpPr>
            <a:spLocks noChangeArrowheads="1"/>
          </p:cNvSpPr>
          <p:nvPr/>
        </p:nvSpPr>
        <p:spPr bwMode="auto">
          <a:xfrm>
            <a:off x="5334000" y="30480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64" name="Oval 8"/>
          <p:cNvSpPr>
            <a:spLocks noChangeArrowheads="1"/>
          </p:cNvSpPr>
          <p:nvPr/>
        </p:nvSpPr>
        <p:spPr bwMode="auto">
          <a:xfrm>
            <a:off x="3124200" y="30480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65" name="Line 9"/>
          <p:cNvSpPr>
            <a:spLocks noChangeShapeType="1"/>
          </p:cNvSpPr>
          <p:nvPr/>
        </p:nvSpPr>
        <p:spPr bwMode="auto">
          <a:xfrm flipH="1">
            <a:off x="3729038" y="2674938"/>
            <a:ext cx="6207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66" name="Line 10"/>
          <p:cNvSpPr>
            <a:spLocks noChangeShapeType="1"/>
          </p:cNvSpPr>
          <p:nvPr/>
        </p:nvSpPr>
        <p:spPr bwMode="auto">
          <a:xfrm>
            <a:off x="3665538" y="3665538"/>
            <a:ext cx="671512" cy="519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67" name="Line 11"/>
          <p:cNvSpPr>
            <a:spLocks noChangeShapeType="1"/>
          </p:cNvSpPr>
          <p:nvPr/>
        </p:nvSpPr>
        <p:spPr bwMode="auto">
          <a:xfrm>
            <a:off x="4884738" y="2674938"/>
            <a:ext cx="5953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68" name="Line 12"/>
          <p:cNvSpPr>
            <a:spLocks noChangeShapeType="1"/>
          </p:cNvSpPr>
          <p:nvPr/>
        </p:nvSpPr>
        <p:spPr bwMode="auto">
          <a:xfrm flipH="1">
            <a:off x="4872038" y="3665538"/>
            <a:ext cx="5445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69" name="Line 13"/>
          <p:cNvSpPr>
            <a:spLocks noChangeShapeType="1"/>
          </p:cNvSpPr>
          <p:nvPr/>
        </p:nvSpPr>
        <p:spPr bwMode="auto">
          <a:xfrm>
            <a:off x="4572000" y="17605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70" name="Rectangle 14"/>
          <p:cNvSpPr>
            <a:spLocks noChangeArrowheads="1"/>
          </p:cNvSpPr>
          <p:nvPr/>
        </p:nvSpPr>
        <p:spPr bwMode="auto">
          <a:xfrm>
            <a:off x="5405438" y="31194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3</a:t>
            </a:r>
          </a:p>
        </p:txBody>
      </p:sp>
      <p:sp>
        <p:nvSpPr>
          <p:cNvPr id="147471" name="Rectangle 15"/>
          <p:cNvSpPr>
            <a:spLocks noChangeArrowheads="1"/>
          </p:cNvSpPr>
          <p:nvPr/>
        </p:nvSpPr>
        <p:spPr bwMode="auto">
          <a:xfrm>
            <a:off x="4338638" y="4110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4</a:t>
            </a:r>
          </a:p>
        </p:txBody>
      </p:sp>
      <p:sp>
        <p:nvSpPr>
          <p:cNvPr id="147472" name="Rectangle 16"/>
          <p:cNvSpPr>
            <a:spLocks noChangeArrowheads="1"/>
          </p:cNvSpPr>
          <p:nvPr/>
        </p:nvSpPr>
        <p:spPr bwMode="auto">
          <a:xfrm>
            <a:off x="3195638" y="31194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</a:p>
        </p:txBody>
      </p:sp>
      <p:sp>
        <p:nvSpPr>
          <p:cNvPr id="147473" name="Rectangle 17"/>
          <p:cNvSpPr>
            <a:spLocks noChangeArrowheads="1"/>
          </p:cNvSpPr>
          <p:nvPr/>
        </p:nvSpPr>
        <p:spPr bwMode="auto">
          <a:xfrm>
            <a:off x="4338638" y="2205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47474" name="Oval 18"/>
          <p:cNvSpPr>
            <a:spLocks noChangeArrowheads="1"/>
          </p:cNvSpPr>
          <p:nvPr/>
        </p:nvSpPr>
        <p:spPr bwMode="auto">
          <a:xfrm>
            <a:off x="4267200" y="51054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75" name="Rectangle 19"/>
          <p:cNvSpPr>
            <a:spLocks noChangeArrowheads="1"/>
          </p:cNvSpPr>
          <p:nvPr/>
        </p:nvSpPr>
        <p:spPr bwMode="auto">
          <a:xfrm>
            <a:off x="4338638" y="5253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5</a:t>
            </a:r>
          </a:p>
        </p:txBody>
      </p:sp>
      <p:sp>
        <p:nvSpPr>
          <p:cNvPr id="147476" name="Rectangle 20"/>
          <p:cNvSpPr>
            <a:spLocks noChangeArrowheads="1"/>
          </p:cNvSpPr>
          <p:nvPr/>
        </p:nvSpPr>
        <p:spPr bwMode="auto">
          <a:xfrm>
            <a:off x="5486400" y="2209800"/>
            <a:ext cx="2667000" cy="609600"/>
          </a:xfrm>
          <a:prstGeom prst="rect">
            <a:avLst/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77" name="Rectangle 21"/>
          <p:cNvSpPr>
            <a:spLocks noChangeArrowheads="1"/>
          </p:cNvSpPr>
          <p:nvPr/>
        </p:nvSpPr>
        <p:spPr bwMode="auto">
          <a:xfrm>
            <a:off x="5634038" y="2281238"/>
            <a:ext cx="26003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  <a:r>
              <a:rPr lang="en-US" altLang="he-IL" sz="2400">
                <a:latin typeface="Times New Roman" pitchFamily="18" charset="0"/>
              </a:rPr>
              <a:t>  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  <a:r>
              <a:rPr lang="en-US" altLang="he-IL" sz="2400">
                <a:latin typeface="Times New Roman" pitchFamily="18" charset="0"/>
              </a:rPr>
              <a:t> q</a:t>
            </a:r>
            <a:r>
              <a:rPr lang="en-US" altLang="he-IL" sz="2400" baseline="-25000">
                <a:latin typeface="Times New Roman" pitchFamily="18" charset="0"/>
              </a:rPr>
              <a:t>4</a:t>
            </a:r>
          </a:p>
        </p:txBody>
      </p:sp>
      <p:sp>
        <p:nvSpPr>
          <p:cNvPr id="147478" name="Rectangle 22"/>
          <p:cNvSpPr>
            <a:spLocks noChangeArrowheads="1"/>
          </p:cNvSpPr>
          <p:nvPr/>
        </p:nvSpPr>
        <p:spPr bwMode="auto">
          <a:xfrm>
            <a:off x="1828800" y="3733800"/>
            <a:ext cx="990600" cy="1905000"/>
          </a:xfrm>
          <a:prstGeom prst="rect">
            <a:avLst/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79" name="Rectangle 23"/>
          <p:cNvSpPr>
            <a:spLocks noChangeArrowheads="1"/>
          </p:cNvSpPr>
          <p:nvPr/>
        </p:nvSpPr>
        <p:spPr bwMode="auto">
          <a:xfrm>
            <a:off x="2052638" y="3881438"/>
            <a:ext cx="695325" cy="1549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4</a:t>
            </a:r>
          </a:p>
        </p:txBody>
      </p:sp>
      <p:sp>
        <p:nvSpPr>
          <p:cNvPr id="147480" name="Rectangle 24"/>
          <p:cNvSpPr>
            <a:spLocks noChangeArrowheads="1"/>
          </p:cNvSpPr>
          <p:nvPr/>
        </p:nvSpPr>
        <p:spPr bwMode="auto">
          <a:xfrm>
            <a:off x="1747838" y="3271838"/>
            <a:ext cx="1304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Stack:</a:t>
            </a:r>
          </a:p>
        </p:txBody>
      </p:sp>
      <p:sp>
        <p:nvSpPr>
          <p:cNvPr id="147481" name="Rectangle 25"/>
          <p:cNvSpPr>
            <a:spLocks noChangeArrowheads="1"/>
          </p:cNvSpPr>
          <p:nvPr/>
        </p:nvSpPr>
        <p:spPr bwMode="auto">
          <a:xfrm>
            <a:off x="5710238" y="1747838"/>
            <a:ext cx="2447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Hash table:</a:t>
            </a:r>
          </a:p>
        </p:txBody>
      </p:sp>
      <p:sp>
        <p:nvSpPr>
          <p:cNvPr id="147482" name="Line 26"/>
          <p:cNvSpPr>
            <a:spLocks noChangeShapeType="1"/>
          </p:cNvSpPr>
          <p:nvPr/>
        </p:nvSpPr>
        <p:spPr bwMode="auto">
          <a:xfrm>
            <a:off x="1836738" y="43434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83" name="Line 27"/>
          <p:cNvSpPr>
            <a:spLocks noChangeShapeType="1"/>
          </p:cNvSpPr>
          <p:nvPr/>
        </p:nvSpPr>
        <p:spPr bwMode="auto">
          <a:xfrm>
            <a:off x="1836738" y="50292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84" name="Line 28"/>
          <p:cNvSpPr>
            <a:spLocks noChangeShapeType="1"/>
          </p:cNvSpPr>
          <p:nvPr/>
        </p:nvSpPr>
        <p:spPr bwMode="auto">
          <a:xfrm>
            <a:off x="3284538" y="4419600"/>
            <a:ext cx="7477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85" name="Line 29"/>
          <p:cNvSpPr>
            <a:spLocks noChangeShapeType="1"/>
          </p:cNvSpPr>
          <p:nvPr/>
        </p:nvSpPr>
        <p:spPr bwMode="auto">
          <a:xfrm flipV="1">
            <a:off x="4572000" y="2814638"/>
            <a:ext cx="0" cy="1230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486" name="Line 30"/>
          <p:cNvSpPr>
            <a:spLocks noChangeShapeType="1"/>
          </p:cNvSpPr>
          <p:nvPr/>
        </p:nvSpPr>
        <p:spPr bwMode="auto">
          <a:xfrm flipV="1">
            <a:off x="4572000" y="47244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3AF39-322A-49BD-8618-9F261E2BF39B}" type="slidenum">
              <a:rPr lang="he-IL"/>
              <a:pPr/>
              <a:t>13</a:t>
            </a:fld>
            <a:endParaRPr lang="en-GB"/>
          </a:p>
        </p:txBody>
      </p:sp>
      <p:sp>
        <p:nvSpPr>
          <p:cNvPr id="14950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0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08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altLang="he-IL" sz="3200"/>
              <a:t>Backtrack to q</a:t>
            </a:r>
            <a:r>
              <a:rPr lang="en-US" altLang="he-IL" sz="3200" baseline="-25000"/>
              <a:t>2</a:t>
            </a:r>
            <a:r>
              <a:rPr lang="en-US" altLang="he-IL" sz="3200"/>
              <a:t> (no new successors for q</a:t>
            </a:r>
            <a:r>
              <a:rPr lang="en-US" altLang="he-IL" sz="3200" baseline="-25000"/>
              <a:t>4</a:t>
            </a:r>
            <a:r>
              <a:rPr lang="en-US" altLang="he-IL" sz="3200"/>
              <a:t>).</a:t>
            </a:r>
          </a:p>
        </p:txBody>
      </p:sp>
      <p:sp>
        <p:nvSpPr>
          <p:cNvPr id="149509" name="Oval 5"/>
          <p:cNvSpPr>
            <a:spLocks noChangeArrowheads="1"/>
          </p:cNvSpPr>
          <p:nvPr/>
        </p:nvSpPr>
        <p:spPr bwMode="auto">
          <a:xfrm>
            <a:off x="4267200" y="2133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10" name="Oval 6"/>
          <p:cNvSpPr>
            <a:spLocks noChangeArrowheads="1"/>
          </p:cNvSpPr>
          <p:nvPr/>
        </p:nvSpPr>
        <p:spPr bwMode="auto">
          <a:xfrm>
            <a:off x="4267200" y="4038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11" name="Oval 7"/>
          <p:cNvSpPr>
            <a:spLocks noChangeArrowheads="1"/>
          </p:cNvSpPr>
          <p:nvPr/>
        </p:nvSpPr>
        <p:spPr bwMode="auto">
          <a:xfrm>
            <a:off x="5334000" y="30480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12" name="Oval 8"/>
          <p:cNvSpPr>
            <a:spLocks noChangeArrowheads="1"/>
          </p:cNvSpPr>
          <p:nvPr/>
        </p:nvSpPr>
        <p:spPr bwMode="auto">
          <a:xfrm>
            <a:off x="3124200" y="30480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13" name="Line 9"/>
          <p:cNvSpPr>
            <a:spLocks noChangeShapeType="1"/>
          </p:cNvSpPr>
          <p:nvPr/>
        </p:nvSpPr>
        <p:spPr bwMode="auto">
          <a:xfrm flipH="1">
            <a:off x="3729038" y="2674938"/>
            <a:ext cx="6207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14" name="Line 10"/>
          <p:cNvSpPr>
            <a:spLocks noChangeShapeType="1"/>
          </p:cNvSpPr>
          <p:nvPr/>
        </p:nvSpPr>
        <p:spPr bwMode="auto">
          <a:xfrm>
            <a:off x="3665538" y="3665538"/>
            <a:ext cx="671512" cy="519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15" name="Line 11"/>
          <p:cNvSpPr>
            <a:spLocks noChangeShapeType="1"/>
          </p:cNvSpPr>
          <p:nvPr/>
        </p:nvSpPr>
        <p:spPr bwMode="auto">
          <a:xfrm>
            <a:off x="4884738" y="2674938"/>
            <a:ext cx="5953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16" name="Line 12"/>
          <p:cNvSpPr>
            <a:spLocks noChangeShapeType="1"/>
          </p:cNvSpPr>
          <p:nvPr/>
        </p:nvSpPr>
        <p:spPr bwMode="auto">
          <a:xfrm flipH="1">
            <a:off x="4872038" y="3665538"/>
            <a:ext cx="5445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17" name="Line 13"/>
          <p:cNvSpPr>
            <a:spLocks noChangeShapeType="1"/>
          </p:cNvSpPr>
          <p:nvPr/>
        </p:nvSpPr>
        <p:spPr bwMode="auto">
          <a:xfrm>
            <a:off x="4572000" y="47323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18" name="Line 14"/>
          <p:cNvSpPr>
            <a:spLocks noChangeShapeType="1"/>
          </p:cNvSpPr>
          <p:nvPr/>
        </p:nvSpPr>
        <p:spPr bwMode="auto">
          <a:xfrm>
            <a:off x="4572000" y="17605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19" name="Rectangle 15"/>
          <p:cNvSpPr>
            <a:spLocks noChangeArrowheads="1"/>
          </p:cNvSpPr>
          <p:nvPr/>
        </p:nvSpPr>
        <p:spPr bwMode="auto">
          <a:xfrm>
            <a:off x="5405438" y="31194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3</a:t>
            </a:r>
          </a:p>
        </p:txBody>
      </p:sp>
      <p:sp>
        <p:nvSpPr>
          <p:cNvPr id="149520" name="Rectangle 16"/>
          <p:cNvSpPr>
            <a:spLocks noChangeArrowheads="1"/>
          </p:cNvSpPr>
          <p:nvPr/>
        </p:nvSpPr>
        <p:spPr bwMode="auto">
          <a:xfrm>
            <a:off x="4338638" y="4110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4</a:t>
            </a:r>
          </a:p>
        </p:txBody>
      </p:sp>
      <p:sp>
        <p:nvSpPr>
          <p:cNvPr id="149521" name="Rectangle 17"/>
          <p:cNvSpPr>
            <a:spLocks noChangeArrowheads="1"/>
          </p:cNvSpPr>
          <p:nvPr/>
        </p:nvSpPr>
        <p:spPr bwMode="auto">
          <a:xfrm>
            <a:off x="3195638" y="31194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</a:p>
        </p:txBody>
      </p:sp>
      <p:sp>
        <p:nvSpPr>
          <p:cNvPr id="149522" name="Rectangle 18"/>
          <p:cNvSpPr>
            <a:spLocks noChangeArrowheads="1"/>
          </p:cNvSpPr>
          <p:nvPr/>
        </p:nvSpPr>
        <p:spPr bwMode="auto">
          <a:xfrm>
            <a:off x="4338638" y="2205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49523" name="Oval 19"/>
          <p:cNvSpPr>
            <a:spLocks noChangeArrowheads="1"/>
          </p:cNvSpPr>
          <p:nvPr/>
        </p:nvSpPr>
        <p:spPr bwMode="auto">
          <a:xfrm>
            <a:off x="4267200" y="51054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24" name="Rectangle 20"/>
          <p:cNvSpPr>
            <a:spLocks noChangeArrowheads="1"/>
          </p:cNvSpPr>
          <p:nvPr/>
        </p:nvSpPr>
        <p:spPr bwMode="auto">
          <a:xfrm>
            <a:off x="4338638" y="5253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5</a:t>
            </a:r>
          </a:p>
        </p:txBody>
      </p:sp>
      <p:sp>
        <p:nvSpPr>
          <p:cNvPr id="149525" name="Rectangle 21"/>
          <p:cNvSpPr>
            <a:spLocks noChangeArrowheads="1"/>
          </p:cNvSpPr>
          <p:nvPr/>
        </p:nvSpPr>
        <p:spPr bwMode="auto">
          <a:xfrm>
            <a:off x="5486400" y="2209800"/>
            <a:ext cx="2667000" cy="609600"/>
          </a:xfrm>
          <a:prstGeom prst="rect">
            <a:avLst/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26" name="Rectangle 22"/>
          <p:cNvSpPr>
            <a:spLocks noChangeArrowheads="1"/>
          </p:cNvSpPr>
          <p:nvPr/>
        </p:nvSpPr>
        <p:spPr bwMode="auto">
          <a:xfrm>
            <a:off x="5634038" y="2281238"/>
            <a:ext cx="26003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  <a:r>
              <a:rPr lang="en-US" altLang="he-IL" sz="2400">
                <a:latin typeface="Times New Roman" pitchFamily="18" charset="0"/>
              </a:rPr>
              <a:t>  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  <a:r>
              <a:rPr lang="en-US" altLang="he-IL" sz="2400">
                <a:latin typeface="Times New Roman" pitchFamily="18" charset="0"/>
              </a:rPr>
              <a:t>  q</a:t>
            </a:r>
            <a:r>
              <a:rPr lang="en-US" altLang="he-IL" sz="2400" baseline="-25000">
                <a:latin typeface="Times New Roman" pitchFamily="18" charset="0"/>
              </a:rPr>
              <a:t>4</a:t>
            </a:r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1828800" y="3733800"/>
            <a:ext cx="990600" cy="1905000"/>
          </a:xfrm>
          <a:prstGeom prst="rect">
            <a:avLst/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28" name="Rectangle 24"/>
          <p:cNvSpPr>
            <a:spLocks noChangeArrowheads="1"/>
          </p:cNvSpPr>
          <p:nvPr/>
        </p:nvSpPr>
        <p:spPr bwMode="auto">
          <a:xfrm>
            <a:off x="2052638" y="3881438"/>
            <a:ext cx="695325" cy="1001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</a:p>
        </p:txBody>
      </p:sp>
      <p:sp>
        <p:nvSpPr>
          <p:cNvPr id="149529" name="Rectangle 25"/>
          <p:cNvSpPr>
            <a:spLocks noChangeArrowheads="1"/>
          </p:cNvSpPr>
          <p:nvPr/>
        </p:nvSpPr>
        <p:spPr bwMode="auto">
          <a:xfrm>
            <a:off x="1747838" y="3271838"/>
            <a:ext cx="1304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Stack:</a:t>
            </a:r>
          </a:p>
        </p:txBody>
      </p:sp>
      <p:sp>
        <p:nvSpPr>
          <p:cNvPr id="149530" name="Rectangle 26"/>
          <p:cNvSpPr>
            <a:spLocks noChangeArrowheads="1"/>
          </p:cNvSpPr>
          <p:nvPr/>
        </p:nvSpPr>
        <p:spPr bwMode="auto">
          <a:xfrm>
            <a:off x="5710238" y="1747838"/>
            <a:ext cx="2447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Hash table:</a:t>
            </a:r>
          </a:p>
        </p:txBody>
      </p:sp>
      <p:sp>
        <p:nvSpPr>
          <p:cNvPr id="149531" name="Line 27"/>
          <p:cNvSpPr>
            <a:spLocks noChangeShapeType="1"/>
          </p:cNvSpPr>
          <p:nvPr/>
        </p:nvSpPr>
        <p:spPr bwMode="auto">
          <a:xfrm>
            <a:off x="1836738" y="43434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32" name="Line 28"/>
          <p:cNvSpPr>
            <a:spLocks noChangeShapeType="1"/>
          </p:cNvSpPr>
          <p:nvPr/>
        </p:nvSpPr>
        <p:spPr bwMode="auto">
          <a:xfrm>
            <a:off x="1836738" y="50292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33" name="Line 29"/>
          <p:cNvSpPr>
            <a:spLocks noChangeShapeType="1"/>
          </p:cNvSpPr>
          <p:nvPr/>
        </p:nvSpPr>
        <p:spPr bwMode="auto">
          <a:xfrm>
            <a:off x="2598738" y="2293938"/>
            <a:ext cx="442912" cy="595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34" name="Line 30"/>
          <p:cNvSpPr>
            <a:spLocks noChangeShapeType="1"/>
          </p:cNvSpPr>
          <p:nvPr/>
        </p:nvSpPr>
        <p:spPr bwMode="auto">
          <a:xfrm flipV="1">
            <a:off x="4572000" y="2814638"/>
            <a:ext cx="0" cy="1230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CE09-52B4-4373-837D-34ABEDF6A12C}" type="slidenum">
              <a:rPr lang="he-IL"/>
              <a:pPr/>
              <a:t>14</a:t>
            </a:fld>
            <a:endParaRPr lang="en-GB"/>
          </a:p>
        </p:txBody>
      </p:sp>
      <p:sp>
        <p:nvSpPr>
          <p:cNvPr id="15155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5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altLang="he-IL" sz="4000"/>
              <a:t>Backtracked to q</a:t>
            </a:r>
            <a:r>
              <a:rPr lang="en-US" altLang="he-IL" sz="4000" baseline="-25000"/>
              <a:t>1</a:t>
            </a:r>
          </a:p>
        </p:txBody>
      </p:sp>
      <p:sp>
        <p:nvSpPr>
          <p:cNvPr id="151557" name="Oval 5"/>
          <p:cNvSpPr>
            <a:spLocks noChangeArrowheads="1"/>
          </p:cNvSpPr>
          <p:nvPr/>
        </p:nvSpPr>
        <p:spPr bwMode="auto">
          <a:xfrm>
            <a:off x="4267200" y="2133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58" name="Oval 6"/>
          <p:cNvSpPr>
            <a:spLocks noChangeArrowheads="1"/>
          </p:cNvSpPr>
          <p:nvPr/>
        </p:nvSpPr>
        <p:spPr bwMode="auto">
          <a:xfrm>
            <a:off x="4267200" y="4038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59" name="Oval 7"/>
          <p:cNvSpPr>
            <a:spLocks noChangeArrowheads="1"/>
          </p:cNvSpPr>
          <p:nvPr/>
        </p:nvSpPr>
        <p:spPr bwMode="auto">
          <a:xfrm>
            <a:off x="5334000" y="30480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60" name="Oval 8"/>
          <p:cNvSpPr>
            <a:spLocks noChangeArrowheads="1"/>
          </p:cNvSpPr>
          <p:nvPr/>
        </p:nvSpPr>
        <p:spPr bwMode="auto">
          <a:xfrm>
            <a:off x="3124200" y="30480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61" name="Line 9"/>
          <p:cNvSpPr>
            <a:spLocks noChangeShapeType="1"/>
          </p:cNvSpPr>
          <p:nvPr/>
        </p:nvSpPr>
        <p:spPr bwMode="auto">
          <a:xfrm flipH="1">
            <a:off x="3729038" y="2674938"/>
            <a:ext cx="6207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62" name="Line 10"/>
          <p:cNvSpPr>
            <a:spLocks noChangeShapeType="1"/>
          </p:cNvSpPr>
          <p:nvPr/>
        </p:nvSpPr>
        <p:spPr bwMode="auto">
          <a:xfrm>
            <a:off x="3665538" y="3665538"/>
            <a:ext cx="671512" cy="519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63" name="Line 11"/>
          <p:cNvSpPr>
            <a:spLocks noChangeShapeType="1"/>
          </p:cNvSpPr>
          <p:nvPr/>
        </p:nvSpPr>
        <p:spPr bwMode="auto">
          <a:xfrm>
            <a:off x="4884738" y="2674938"/>
            <a:ext cx="5953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64" name="Line 12"/>
          <p:cNvSpPr>
            <a:spLocks noChangeShapeType="1"/>
          </p:cNvSpPr>
          <p:nvPr/>
        </p:nvSpPr>
        <p:spPr bwMode="auto">
          <a:xfrm flipH="1">
            <a:off x="4872038" y="3665538"/>
            <a:ext cx="5445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65" name="Line 13"/>
          <p:cNvSpPr>
            <a:spLocks noChangeShapeType="1"/>
          </p:cNvSpPr>
          <p:nvPr/>
        </p:nvSpPr>
        <p:spPr bwMode="auto">
          <a:xfrm>
            <a:off x="4572000" y="47323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66" name="Line 14"/>
          <p:cNvSpPr>
            <a:spLocks noChangeShapeType="1"/>
          </p:cNvSpPr>
          <p:nvPr/>
        </p:nvSpPr>
        <p:spPr bwMode="auto">
          <a:xfrm>
            <a:off x="4572000" y="17605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67" name="Rectangle 15"/>
          <p:cNvSpPr>
            <a:spLocks noChangeArrowheads="1"/>
          </p:cNvSpPr>
          <p:nvPr/>
        </p:nvSpPr>
        <p:spPr bwMode="auto">
          <a:xfrm>
            <a:off x="5405438" y="31194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3</a:t>
            </a:r>
          </a:p>
        </p:txBody>
      </p:sp>
      <p:sp>
        <p:nvSpPr>
          <p:cNvPr id="151568" name="Rectangle 16"/>
          <p:cNvSpPr>
            <a:spLocks noChangeArrowheads="1"/>
          </p:cNvSpPr>
          <p:nvPr/>
        </p:nvSpPr>
        <p:spPr bwMode="auto">
          <a:xfrm>
            <a:off x="4338638" y="4110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4</a:t>
            </a:r>
          </a:p>
        </p:txBody>
      </p:sp>
      <p:sp>
        <p:nvSpPr>
          <p:cNvPr id="151569" name="Rectangle 17"/>
          <p:cNvSpPr>
            <a:spLocks noChangeArrowheads="1"/>
          </p:cNvSpPr>
          <p:nvPr/>
        </p:nvSpPr>
        <p:spPr bwMode="auto">
          <a:xfrm>
            <a:off x="3195638" y="31194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</a:p>
        </p:txBody>
      </p:sp>
      <p:sp>
        <p:nvSpPr>
          <p:cNvPr id="151570" name="Rectangle 18"/>
          <p:cNvSpPr>
            <a:spLocks noChangeArrowheads="1"/>
          </p:cNvSpPr>
          <p:nvPr/>
        </p:nvSpPr>
        <p:spPr bwMode="auto">
          <a:xfrm>
            <a:off x="4338638" y="2205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51571" name="Oval 19"/>
          <p:cNvSpPr>
            <a:spLocks noChangeArrowheads="1"/>
          </p:cNvSpPr>
          <p:nvPr/>
        </p:nvSpPr>
        <p:spPr bwMode="auto">
          <a:xfrm>
            <a:off x="4267200" y="51054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72" name="Rectangle 20"/>
          <p:cNvSpPr>
            <a:spLocks noChangeArrowheads="1"/>
          </p:cNvSpPr>
          <p:nvPr/>
        </p:nvSpPr>
        <p:spPr bwMode="auto">
          <a:xfrm>
            <a:off x="4338638" y="5253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5</a:t>
            </a:r>
          </a:p>
        </p:txBody>
      </p:sp>
      <p:sp>
        <p:nvSpPr>
          <p:cNvPr id="151573" name="Rectangle 21"/>
          <p:cNvSpPr>
            <a:spLocks noChangeArrowheads="1"/>
          </p:cNvSpPr>
          <p:nvPr/>
        </p:nvSpPr>
        <p:spPr bwMode="auto">
          <a:xfrm>
            <a:off x="5486400" y="2209800"/>
            <a:ext cx="2667000" cy="609600"/>
          </a:xfrm>
          <a:prstGeom prst="rect">
            <a:avLst/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74" name="Rectangle 22"/>
          <p:cNvSpPr>
            <a:spLocks noChangeArrowheads="1"/>
          </p:cNvSpPr>
          <p:nvPr/>
        </p:nvSpPr>
        <p:spPr bwMode="auto">
          <a:xfrm>
            <a:off x="5634038" y="2281238"/>
            <a:ext cx="26003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  <a:r>
              <a:rPr lang="en-US" altLang="he-IL" sz="2400">
                <a:latin typeface="Times New Roman" pitchFamily="18" charset="0"/>
              </a:rPr>
              <a:t>  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  <a:r>
              <a:rPr lang="en-US" altLang="he-IL" sz="2400">
                <a:latin typeface="Times New Roman" pitchFamily="18" charset="0"/>
              </a:rPr>
              <a:t>  q</a:t>
            </a:r>
            <a:r>
              <a:rPr lang="en-US" altLang="he-IL" sz="2400" baseline="-25000">
                <a:latin typeface="Times New Roman" pitchFamily="18" charset="0"/>
              </a:rPr>
              <a:t>4</a:t>
            </a:r>
          </a:p>
        </p:txBody>
      </p:sp>
      <p:sp>
        <p:nvSpPr>
          <p:cNvPr id="151575" name="Rectangle 23"/>
          <p:cNvSpPr>
            <a:spLocks noChangeArrowheads="1"/>
          </p:cNvSpPr>
          <p:nvPr/>
        </p:nvSpPr>
        <p:spPr bwMode="auto">
          <a:xfrm>
            <a:off x="1828800" y="3733800"/>
            <a:ext cx="990600" cy="1905000"/>
          </a:xfrm>
          <a:prstGeom prst="rect">
            <a:avLst/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76" name="Rectangle 24"/>
          <p:cNvSpPr>
            <a:spLocks noChangeArrowheads="1"/>
          </p:cNvSpPr>
          <p:nvPr/>
        </p:nvSpPr>
        <p:spPr bwMode="auto">
          <a:xfrm>
            <a:off x="2052638" y="3881438"/>
            <a:ext cx="695325" cy="1001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</a:p>
          <a:p>
            <a:pPr eaLnBrk="0" latinLnBrk="1" hangingPunct="0">
              <a:spcBef>
                <a:spcPct val="50000"/>
              </a:spcBef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51577" name="Rectangle 25"/>
          <p:cNvSpPr>
            <a:spLocks noChangeArrowheads="1"/>
          </p:cNvSpPr>
          <p:nvPr/>
        </p:nvSpPr>
        <p:spPr bwMode="auto">
          <a:xfrm>
            <a:off x="1747838" y="3271838"/>
            <a:ext cx="1304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Stack:</a:t>
            </a:r>
          </a:p>
        </p:txBody>
      </p:sp>
      <p:sp>
        <p:nvSpPr>
          <p:cNvPr id="151578" name="Rectangle 26"/>
          <p:cNvSpPr>
            <a:spLocks noChangeArrowheads="1"/>
          </p:cNvSpPr>
          <p:nvPr/>
        </p:nvSpPr>
        <p:spPr bwMode="auto">
          <a:xfrm>
            <a:off x="5710238" y="1747838"/>
            <a:ext cx="2447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Hash table:</a:t>
            </a:r>
          </a:p>
        </p:txBody>
      </p:sp>
      <p:sp>
        <p:nvSpPr>
          <p:cNvPr id="151579" name="Line 27"/>
          <p:cNvSpPr>
            <a:spLocks noChangeShapeType="1"/>
          </p:cNvSpPr>
          <p:nvPr/>
        </p:nvSpPr>
        <p:spPr bwMode="auto">
          <a:xfrm>
            <a:off x="1836738" y="43434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80" name="Line 28"/>
          <p:cNvSpPr>
            <a:spLocks noChangeShapeType="1"/>
          </p:cNvSpPr>
          <p:nvPr/>
        </p:nvSpPr>
        <p:spPr bwMode="auto">
          <a:xfrm>
            <a:off x="1836738" y="50292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81" name="Line 29"/>
          <p:cNvSpPr>
            <a:spLocks noChangeShapeType="1"/>
          </p:cNvSpPr>
          <p:nvPr/>
        </p:nvSpPr>
        <p:spPr bwMode="auto">
          <a:xfrm>
            <a:off x="3741738" y="1608138"/>
            <a:ext cx="442912" cy="595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582" name="Line 30"/>
          <p:cNvSpPr>
            <a:spLocks noChangeShapeType="1"/>
          </p:cNvSpPr>
          <p:nvPr/>
        </p:nvSpPr>
        <p:spPr bwMode="auto">
          <a:xfrm flipV="1">
            <a:off x="4572000" y="2814638"/>
            <a:ext cx="0" cy="1230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E09C-80D9-4E21-A9BE-893207DD9594}" type="slidenum">
              <a:rPr lang="he-IL"/>
              <a:pPr/>
              <a:t>15</a:t>
            </a:fld>
            <a:endParaRPr lang="en-GB"/>
          </a:p>
        </p:txBody>
      </p:sp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0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altLang="he-IL" sz="4000"/>
              <a:t>Second successor to q</a:t>
            </a:r>
            <a:r>
              <a:rPr lang="en-US" altLang="he-IL" sz="4000" baseline="-25000"/>
              <a:t>1</a:t>
            </a:r>
            <a:r>
              <a:rPr lang="en-US" altLang="he-IL" sz="4000"/>
              <a:t>.</a:t>
            </a:r>
          </a:p>
        </p:txBody>
      </p:sp>
      <p:sp>
        <p:nvSpPr>
          <p:cNvPr id="153605" name="Oval 5"/>
          <p:cNvSpPr>
            <a:spLocks noChangeArrowheads="1"/>
          </p:cNvSpPr>
          <p:nvPr/>
        </p:nvSpPr>
        <p:spPr bwMode="auto">
          <a:xfrm>
            <a:off x="4267200" y="2133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06" name="Oval 6"/>
          <p:cNvSpPr>
            <a:spLocks noChangeArrowheads="1"/>
          </p:cNvSpPr>
          <p:nvPr/>
        </p:nvSpPr>
        <p:spPr bwMode="auto">
          <a:xfrm>
            <a:off x="4267200" y="4038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07" name="Oval 7"/>
          <p:cNvSpPr>
            <a:spLocks noChangeArrowheads="1"/>
          </p:cNvSpPr>
          <p:nvPr/>
        </p:nvSpPr>
        <p:spPr bwMode="auto">
          <a:xfrm>
            <a:off x="5334000" y="30480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08" name="Oval 8"/>
          <p:cNvSpPr>
            <a:spLocks noChangeArrowheads="1"/>
          </p:cNvSpPr>
          <p:nvPr/>
        </p:nvSpPr>
        <p:spPr bwMode="auto">
          <a:xfrm>
            <a:off x="3124200" y="30480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09" name="Line 9"/>
          <p:cNvSpPr>
            <a:spLocks noChangeShapeType="1"/>
          </p:cNvSpPr>
          <p:nvPr/>
        </p:nvSpPr>
        <p:spPr bwMode="auto">
          <a:xfrm flipH="1">
            <a:off x="3729038" y="2674938"/>
            <a:ext cx="6207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10" name="Line 10"/>
          <p:cNvSpPr>
            <a:spLocks noChangeShapeType="1"/>
          </p:cNvSpPr>
          <p:nvPr/>
        </p:nvSpPr>
        <p:spPr bwMode="auto">
          <a:xfrm>
            <a:off x="3665538" y="3665538"/>
            <a:ext cx="671512" cy="519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11" name="Line 11"/>
          <p:cNvSpPr>
            <a:spLocks noChangeShapeType="1"/>
          </p:cNvSpPr>
          <p:nvPr/>
        </p:nvSpPr>
        <p:spPr bwMode="auto">
          <a:xfrm>
            <a:off x="4884738" y="2674938"/>
            <a:ext cx="5953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12" name="Line 12"/>
          <p:cNvSpPr>
            <a:spLocks noChangeShapeType="1"/>
          </p:cNvSpPr>
          <p:nvPr/>
        </p:nvSpPr>
        <p:spPr bwMode="auto">
          <a:xfrm flipH="1">
            <a:off x="4872038" y="3665538"/>
            <a:ext cx="5445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13" name="Line 13"/>
          <p:cNvSpPr>
            <a:spLocks noChangeShapeType="1"/>
          </p:cNvSpPr>
          <p:nvPr/>
        </p:nvSpPr>
        <p:spPr bwMode="auto">
          <a:xfrm>
            <a:off x="4572000" y="47323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14" name="Line 14"/>
          <p:cNvSpPr>
            <a:spLocks noChangeShapeType="1"/>
          </p:cNvSpPr>
          <p:nvPr/>
        </p:nvSpPr>
        <p:spPr bwMode="auto">
          <a:xfrm>
            <a:off x="4572000" y="17605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15" name="Rectangle 15"/>
          <p:cNvSpPr>
            <a:spLocks noChangeArrowheads="1"/>
          </p:cNvSpPr>
          <p:nvPr/>
        </p:nvSpPr>
        <p:spPr bwMode="auto">
          <a:xfrm>
            <a:off x="5405438" y="31194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3</a:t>
            </a:r>
          </a:p>
        </p:txBody>
      </p:sp>
      <p:sp>
        <p:nvSpPr>
          <p:cNvPr id="153616" name="Rectangle 16"/>
          <p:cNvSpPr>
            <a:spLocks noChangeArrowheads="1"/>
          </p:cNvSpPr>
          <p:nvPr/>
        </p:nvSpPr>
        <p:spPr bwMode="auto">
          <a:xfrm>
            <a:off x="4338638" y="4110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4</a:t>
            </a:r>
          </a:p>
        </p:txBody>
      </p:sp>
      <p:sp>
        <p:nvSpPr>
          <p:cNvPr id="153617" name="Rectangle 17"/>
          <p:cNvSpPr>
            <a:spLocks noChangeArrowheads="1"/>
          </p:cNvSpPr>
          <p:nvPr/>
        </p:nvSpPr>
        <p:spPr bwMode="auto">
          <a:xfrm>
            <a:off x="3195638" y="31194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</a:p>
        </p:txBody>
      </p:sp>
      <p:sp>
        <p:nvSpPr>
          <p:cNvPr id="153618" name="Rectangle 18"/>
          <p:cNvSpPr>
            <a:spLocks noChangeArrowheads="1"/>
          </p:cNvSpPr>
          <p:nvPr/>
        </p:nvSpPr>
        <p:spPr bwMode="auto">
          <a:xfrm>
            <a:off x="4338638" y="2205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53619" name="Oval 19"/>
          <p:cNvSpPr>
            <a:spLocks noChangeArrowheads="1"/>
          </p:cNvSpPr>
          <p:nvPr/>
        </p:nvSpPr>
        <p:spPr bwMode="auto">
          <a:xfrm>
            <a:off x="4267200" y="51054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20" name="Rectangle 20"/>
          <p:cNvSpPr>
            <a:spLocks noChangeArrowheads="1"/>
          </p:cNvSpPr>
          <p:nvPr/>
        </p:nvSpPr>
        <p:spPr bwMode="auto">
          <a:xfrm>
            <a:off x="4338638" y="5253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5</a:t>
            </a:r>
          </a:p>
        </p:txBody>
      </p:sp>
      <p:sp>
        <p:nvSpPr>
          <p:cNvPr id="153621" name="Rectangle 21"/>
          <p:cNvSpPr>
            <a:spLocks noChangeArrowheads="1"/>
          </p:cNvSpPr>
          <p:nvPr/>
        </p:nvSpPr>
        <p:spPr bwMode="auto">
          <a:xfrm>
            <a:off x="5486400" y="2209800"/>
            <a:ext cx="2667000" cy="609600"/>
          </a:xfrm>
          <a:prstGeom prst="rect">
            <a:avLst/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22" name="Rectangle 22"/>
          <p:cNvSpPr>
            <a:spLocks noChangeArrowheads="1"/>
          </p:cNvSpPr>
          <p:nvPr/>
        </p:nvSpPr>
        <p:spPr bwMode="auto">
          <a:xfrm>
            <a:off x="5634038" y="2281238"/>
            <a:ext cx="26003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  <a:r>
              <a:rPr lang="en-US" altLang="he-IL" sz="2400">
                <a:latin typeface="Times New Roman" pitchFamily="18" charset="0"/>
              </a:rPr>
              <a:t>  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  <a:r>
              <a:rPr lang="en-US" altLang="he-IL" sz="2400">
                <a:latin typeface="Times New Roman" pitchFamily="18" charset="0"/>
              </a:rPr>
              <a:t>  q</a:t>
            </a:r>
            <a:r>
              <a:rPr lang="en-US" altLang="he-IL" sz="2400" baseline="-25000">
                <a:latin typeface="Times New Roman" pitchFamily="18" charset="0"/>
              </a:rPr>
              <a:t>4</a:t>
            </a:r>
            <a:r>
              <a:rPr lang="en-US" altLang="he-IL" sz="2400">
                <a:latin typeface="Times New Roman" pitchFamily="18" charset="0"/>
              </a:rPr>
              <a:t>  q</a:t>
            </a:r>
            <a:r>
              <a:rPr lang="en-US" altLang="he-IL" sz="2400" baseline="-25000">
                <a:latin typeface="Times New Roman" pitchFamily="18" charset="0"/>
              </a:rPr>
              <a:t>3</a:t>
            </a:r>
          </a:p>
        </p:txBody>
      </p:sp>
      <p:sp>
        <p:nvSpPr>
          <p:cNvPr id="153623" name="Rectangle 23"/>
          <p:cNvSpPr>
            <a:spLocks noChangeArrowheads="1"/>
          </p:cNvSpPr>
          <p:nvPr/>
        </p:nvSpPr>
        <p:spPr bwMode="auto">
          <a:xfrm>
            <a:off x="1828800" y="3733800"/>
            <a:ext cx="990600" cy="1905000"/>
          </a:xfrm>
          <a:prstGeom prst="rect">
            <a:avLst/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24" name="Rectangle 24"/>
          <p:cNvSpPr>
            <a:spLocks noChangeArrowheads="1"/>
          </p:cNvSpPr>
          <p:nvPr/>
        </p:nvSpPr>
        <p:spPr bwMode="auto">
          <a:xfrm>
            <a:off x="2052638" y="3881438"/>
            <a:ext cx="695325" cy="1001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3</a:t>
            </a:r>
          </a:p>
        </p:txBody>
      </p:sp>
      <p:sp>
        <p:nvSpPr>
          <p:cNvPr id="153625" name="Rectangle 25"/>
          <p:cNvSpPr>
            <a:spLocks noChangeArrowheads="1"/>
          </p:cNvSpPr>
          <p:nvPr/>
        </p:nvSpPr>
        <p:spPr bwMode="auto">
          <a:xfrm>
            <a:off x="1747838" y="3271838"/>
            <a:ext cx="1304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Stack:</a:t>
            </a:r>
          </a:p>
        </p:txBody>
      </p:sp>
      <p:sp>
        <p:nvSpPr>
          <p:cNvPr id="153626" name="Rectangle 26"/>
          <p:cNvSpPr>
            <a:spLocks noChangeArrowheads="1"/>
          </p:cNvSpPr>
          <p:nvPr/>
        </p:nvSpPr>
        <p:spPr bwMode="auto">
          <a:xfrm>
            <a:off x="5710238" y="1747838"/>
            <a:ext cx="2447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Hash table:</a:t>
            </a:r>
          </a:p>
        </p:txBody>
      </p:sp>
      <p:sp>
        <p:nvSpPr>
          <p:cNvPr id="153627" name="Line 27"/>
          <p:cNvSpPr>
            <a:spLocks noChangeShapeType="1"/>
          </p:cNvSpPr>
          <p:nvPr/>
        </p:nvSpPr>
        <p:spPr bwMode="auto">
          <a:xfrm>
            <a:off x="1836738" y="43434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28" name="Line 28"/>
          <p:cNvSpPr>
            <a:spLocks noChangeShapeType="1"/>
          </p:cNvSpPr>
          <p:nvPr/>
        </p:nvSpPr>
        <p:spPr bwMode="auto">
          <a:xfrm>
            <a:off x="1836738" y="50292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29" name="Line 29"/>
          <p:cNvSpPr>
            <a:spLocks noChangeShapeType="1"/>
          </p:cNvSpPr>
          <p:nvPr/>
        </p:nvSpPr>
        <p:spPr bwMode="auto">
          <a:xfrm flipH="1" flipV="1">
            <a:off x="6319838" y="3576638"/>
            <a:ext cx="544512" cy="468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30" name="Line 30"/>
          <p:cNvSpPr>
            <a:spLocks noChangeShapeType="1"/>
          </p:cNvSpPr>
          <p:nvPr/>
        </p:nvSpPr>
        <p:spPr bwMode="auto">
          <a:xfrm flipV="1">
            <a:off x="4572000" y="2814638"/>
            <a:ext cx="0" cy="1230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B00D1-A365-43D7-8529-49ADDBBE9F05}" type="slidenum">
              <a:rPr lang="he-IL"/>
              <a:pPr/>
              <a:t>16</a:t>
            </a:fld>
            <a:endParaRPr lang="en-GB"/>
          </a:p>
        </p:txBody>
      </p:sp>
      <p:sp>
        <p:nvSpPr>
          <p:cNvPr id="15565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52" name="Rectangle 4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6629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altLang="he-IL" sz="4000"/>
              <a:t>Backtrack again to q</a:t>
            </a:r>
            <a:r>
              <a:rPr lang="en-US" altLang="he-IL" sz="4000" baseline="-25000"/>
              <a:t>1</a:t>
            </a:r>
            <a:r>
              <a:rPr lang="en-US" altLang="he-IL" sz="4000"/>
              <a:t>.</a:t>
            </a:r>
          </a:p>
        </p:txBody>
      </p:sp>
      <p:sp>
        <p:nvSpPr>
          <p:cNvPr id="155653" name="Oval 5"/>
          <p:cNvSpPr>
            <a:spLocks noChangeArrowheads="1"/>
          </p:cNvSpPr>
          <p:nvPr/>
        </p:nvSpPr>
        <p:spPr bwMode="auto">
          <a:xfrm>
            <a:off x="4267200" y="2133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54" name="Oval 6"/>
          <p:cNvSpPr>
            <a:spLocks noChangeArrowheads="1"/>
          </p:cNvSpPr>
          <p:nvPr/>
        </p:nvSpPr>
        <p:spPr bwMode="auto">
          <a:xfrm>
            <a:off x="4267200" y="4038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55" name="Oval 7"/>
          <p:cNvSpPr>
            <a:spLocks noChangeArrowheads="1"/>
          </p:cNvSpPr>
          <p:nvPr/>
        </p:nvSpPr>
        <p:spPr bwMode="auto">
          <a:xfrm>
            <a:off x="5334000" y="30480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56" name="Oval 8"/>
          <p:cNvSpPr>
            <a:spLocks noChangeArrowheads="1"/>
          </p:cNvSpPr>
          <p:nvPr/>
        </p:nvSpPr>
        <p:spPr bwMode="auto">
          <a:xfrm>
            <a:off x="3124200" y="30480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57" name="Line 9"/>
          <p:cNvSpPr>
            <a:spLocks noChangeShapeType="1"/>
          </p:cNvSpPr>
          <p:nvPr/>
        </p:nvSpPr>
        <p:spPr bwMode="auto">
          <a:xfrm flipH="1">
            <a:off x="3729038" y="2674938"/>
            <a:ext cx="6207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58" name="Line 10"/>
          <p:cNvSpPr>
            <a:spLocks noChangeShapeType="1"/>
          </p:cNvSpPr>
          <p:nvPr/>
        </p:nvSpPr>
        <p:spPr bwMode="auto">
          <a:xfrm>
            <a:off x="3665538" y="3665538"/>
            <a:ext cx="671512" cy="519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59" name="Line 11"/>
          <p:cNvSpPr>
            <a:spLocks noChangeShapeType="1"/>
          </p:cNvSpPr>
          <p:nvPr/>
        </p:nvSpPr>
        <p:spPr bwMode="auto">
          <a:xfrm>
            <a:off x="4884738" y="2674938"/>
            <a:ext cx="5953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60" name="Line 12"/>
          <p:cNvSpPr>
            <a:spLocks noChangeShapeType="1"/>
          </p:cNvSpPr>
          <p:nvPr/>
        </p:nvSpPr>
        <p:spPr bwMode="auto">
          <a:xfrm flipH="1">
            <a:off x="4872038" y="3665538"/>
            <a:ext cx="5445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61" name="Line 13"/>
          <p:cNvSpPr>
            <a:spLocks noChangeShapeType="1"/>
          </p:cNvSpPr>
          <p:nvPr/>
        </p:nvSpPr>
        <p:spPr bwMode="auto">
          <a:xfrm>
            <a:off x="4572000" y="47323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62" name="Line 14"/>
          <p:cNvSpPr>
            <a:spLocks noChangeShapeType="1"/>
          </p:cNvSpPr>
          <p:nvPr/>
        </p:nvSpPr>
        <p:spPr bwMode="auto">
          <a:xfrm>
            <a:off x="4572000" y="17605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63" name="Rectangle 15"/>
          <p:cNvSpPr>
            <a:spLocks noChangeArrowheads="1"/>
          </p:cNvSpPr>
          <p:nvPr/>
        </p:nvSpPr>
        <p:spPr bwMode="auto">
          <a:xfrm>
            <a:off x="5405438" y="31194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3</a:t>
            </a:r>
          </a:p>
        </p:txBody>
      </p:sp>
      <p:sp>
        <p:nvSpPr>
          <p:cNvPr id="155664" name="Rectangle 16"/>
          <p:cNvSpPr>
            <a:spLocks noChangeArrowheads="1"/>
          </p:cNvSpPr>
          <p:nvPr/>
        </p:nvSpPr>
        <p:spPr bwMode="auto">
          <a:xfrm>
            <a:off x="4338638" y="4110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4</a:t>
            </a:r>
          </a:p>
        </p:txBody>
      </p:sp>
      <p:sp>
        <p:nvSpPr>
          <p:cNvPr id="155665" name="Rectangle 17"/>
          <p:cNvSpPr>
            <a:spLocks noChangeArrowheads="1"/>
          </p:cNvSpPr>
          <p:nvPr/>
        </p:nvSpPr>
        <p:spPr bwMode="auto">
          <a:xfrm>
            <a:off x="3195638" y="31194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</a:p>
        </p:txBody>
      </p:sp>
      <p:sp>
        <p:nvSpPr>
          <p:cNvPr id="155666" name="Rectangle 18"/>
          <p:cNvSpPr>
            <a:spLocks noChangeArrowheads="1"/>
          </p:cNvSpPr>
          <p:nvPr/>
        </p:nvSpPr>
        <p:spPr bwMode="auto">
          <a:xfrm>
            <a:off x="4338638" y="2205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55667" name="Oval 19"/>
          <p:cNvSpPr>
            <a:spLocks noChangeArrowheads="1"/>
          </p:cNvSpPr>
          <p:nvPr/>
        </p:nvSpPr>
        <p:spPr bwMode="auto">
          <a:xfrm>
            <a:off x="4267200" y="51054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68" name="Rectangle 20"/>
          <p:cNvSpPr>
            <a:spLocks noChangeArrowheads="1"/>
          </p:cNvSpPr>
          <p:nvPr/>
        </p:nvSpPr>
        <p:spPr bwMode="auto">
          <a:xfrm>
            <a:off x="4338638" y="5253038"/>
            <a:ext cx="542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5</a:t>
            </a:r>
          </a:p>
        </p:txBody>
      </p:sp>
      <p:sp>
        <p:nvSpPr>
          <p:cNvPr id="155669" name="Rectangle 21"/>
          <p:cNvSpPr>
            <a:spLocks noChangeArrowheads="1"/>
          </p:cNvSpPr>
          <p:nvPr/>
        </p:nvSpPr>
        <p:spPr bwMode="auto">
          <a:xfrm>
            <a:off x="5486400" y="2209800"/>
            <a:ext cx="2667000" cy="609600"/>
          </a:xfrm>
          <a:prstGeom prst="rect">
            <a:avLst/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70" name="Rectangle 22"/>
          <p:cNvSpPr>
            <a:spLocks noChangeArrowheads="1"/>
          </p:cNvSpPr>
          <p:nvPr/>
        </p:nvSpPr>
        <p:spPr bwMode="auto">
          <a:xfrm>
            <a:off x="5634038" y="2281238"/>
            <a:ext cx="26003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  <a:r>
              <a:rPr lang="en-US" altLang="he-IL" sz="2400">
                <a:latin typeface="Times New Roman" pitchFamily="18" charset="0"/>
              </a:rPr>
              <a:t>  q</a:t>
            </a:r>
            <a:r>
              <a:rPr lang="en-US" altLang="he-IL" sz="2400" baseline="-25000">
                <a:latin typeface="Times New Roman" pitchFamily="18" charset="0"/>
              </a:rPr>
              <a:t>2</a:t>
            </a:r>
            <a:r>
              <a:rPr lang="en-US" altLang="he-IL" sz="2400">
                <a:latin typeface="Times New Roman" pitchFamily="18" charset="0"/>
              </a:rPr>
              <a:t>  q</a:t>
            </a:r>
            <a:r>
              <a:rPr lang="en-US" altLang="he-IL" sz="2400" baseline="-25000">
                <a:latin typeface="Times New Roman" pitchFamily="18" charset="0"/>
              </a:rPr>
              <a:t>4</a:t>
            </a:r>
            <a:r>
              <a:rPr lang="en-US" altLang="he-IL" sz="2400">
                <a:latin typeface="Times New Roman" pitchFamily="18" charset="0"/>
              </a:rPr>
              <a:t>  q</a:t>
            </a:r>
            <a:r>
              <a:rPr lang="en-US" altLang="he-IL" sz="2400" baseline="-25000">
                <a:latin typeface="Times New Roman" pitchFamily="18" charset="0"/>
              </a:rPr>
              <a:t>3</a:t>
            </a:r>
          </a:p>
        </p:txBody>
      </p:sp>
      <p:sp>
        <p:nvSpPr>
          <p:cNvPr id="155671" name="Rectangle 23"/>
          <p:cNvSpPr>
            <a:spLocks noChangeArrowheads="1"/>
          </p:cNvSpPr>
          <p:nvPr/>
        </p:nvSpPr>
        <p:spPr bwMode="auto">
          <a:xfrm>
            <a:off x="1828800" y="3733800"/>
            <a:ext cx="990600" cy="1905000"/>
          </a:xfrm>
          <a:prstGeom prst="rect">
            <a:avLst/>
          </a:prstGeom>
          <a:solidFill>
            <a:srgbClr val="0099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72" name="Rectangle 24"/>
          <p:cNvSpPr>
            <a:spLocks noChangeArrowheads="1"/>
          </p:cNvSpPr>
          <p:nvPr/>
        </p:nvSpPr>
        <p:spPr bwMode="auto">
          <a:xfrm>
            <a:off x="2052638" y="3881438"/>
            <a:ext cx="6953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q</a:t>
            </a:r>
            <a:r>
              <a:rPr lang="en-US" altLang="he-IL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55673" name="Rectangle 25"/>
          <p:cNvSpPr>
            <a:spLocks noChangeArrowheads="1"/>
          </p:cNvSpPr>
          <p:nvPr/>
        </p:nvSpPr>
        <p:spPr bwMode="auto">
          <a:xfrm>
            <a:off x="1747838" y="3271838"/>
            <a:ext cx="1304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Stack:</a:t>
            </a:r>
          </a:p>
        </p:txBody>
      </p:sp>
      <p:sp>
        <p:nvSpPr>
          <p:cNvPr id="155674" name="Rectangle 26"/>
          <p:cNvSpPr>
            <a:spLocks noChangeArrowheads="1"/>
          </p:cNvSpPr>
          <p:nvPr/>
        </p:nvSpPr>
        <p:spPr bwMode="auto">
          <a:xfrm>
            <a:off x="5710238" y="1747838"/>
            <a:ext cx="2447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Hash table:</a:t>
            </a:r>
          </a:p>
        </p:txBody>
      </p:sp>
      <p:sp>
        <p:nvSpPr>
          <p:cNvPr id="155675" name="Line 27"/>
          <p:cNvSpPr>
            <a:spLocks noChangeShapeType="1"/>
          </p:cNvSpPr>
          <p:nvPr/>
        </p:nvSpPr>
        <p:spPr bwMode="auto">
          <a:xfrm>
            <a:off x="1836738" y="43434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76" name="Line 28"/>
          <p:cNvSpPr>
            <a:spLocks noChangeShapeType="1"/>
          </p:cNvSpPr>
          <p:nvPr/>
        </p:nvSpPr>
        <p:spPr bwMode="auto">
          <a:xfrm>
            <a:off x="1836738" y="50292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77" name="Line 29"/>
          <p:cNvSpPr>
            <a:spLocks noChangeShapeType="1"/>
          </p:cNvSpPr>
          <p:nvPr/>
        </p:nvSpPr>
        <p:spPr bwMode="auto">
          <a:xfrm flipH="1">
            <a:off x="4872038" y="1455738"/>
            <a:ext cx="925512" cy="519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678" name="Line 30"/>
          <p:cNvSpPr>
            <a:spLocks noChangeShapeType="1"/>
          </p:cNvSpPr>
          <p:nvPr/>
        </p:nvSpPr>
        <p:spPr bwMode="auto">
          <a:xfrm flipV="1">
            <a:off x="4572000" y="2814638"/>
            <a:ext cx="0" cy="1230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58993-A3A0-43AA-9B27-34497A32ABA0}" type="slidenum">
              <a:rPr lang="he-IL"/>
              <a:pPr/>
              <a:t>17</a:t>
            </a:fld>
            <a:endParaRPr lang="en-GB"/>
          </a:p>
        </p:txBody>
      </p:sp>
      <p:sp>
        <p:nvSpPr>
          <p:cNvPr id="15769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69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altLang="he-IL" sz="3200"/>
              <a:t>How can we check properties with DFS?</a:t>
            </a:r>
            <a:endParaRPr lang="en-US" altLang="he-IL" sz="3600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 altLang="he-IL" sz="2800"/>
              <a:t>Invariants: check that all reachable states</a:t>
            </a:r>
            <a:br>
              <a:rPr lang="en-US" altLang="he-IL" sz="2800"/>
            </a:br>
            <a:r>
              <a:rPr lang="en-US" altLang="he-IL" sz="2800"/>
              <a:t>satisfy the invariant property. If not, show</a:t>
            </a:r>
            <a:br>
              <a:rPr lang="en-US" altLang="he-IL" sz="2800"/>
            </a:br>
            <a:r>
              <a:rPr lang="en-US" altLang="he-IL" sz="2800"/>
              <a:t>a path from an initial state to a bad state.</a:t>
            </a:r>
          </a:p>
          <a:p>
            <a:r>
              <a:rPr lang="en-US" altLang="he-IL" sz="2800"/>
              <a:t>Deadlocks: check whether a state where no</a:t>
            </a:r>
            <a:br>
              <a:rPr lang="en-US" altLang="he-IL" sz="2800"/>
            </a:br>
            <a:r>
              <a:rPr lang="en-US" altLang="he-IL" sz="2800"/>
              <a:t>process can continue is reached.</a:t>
            </a:r>
          </a:p>
          <a:p>
            <a:r>
              <a:rPr lang="en-US" altLang="he-IL" sz="2800"/>
              <a:t>Dead code: as you progress with the DFS, mark all the transitions that are executed at least once.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E6E9-1629-4E54-B4C6-3D68DECD79A5}" type="slidenum">
              <a:rPr lang="he-IL"/>
              <a:pPr/>
              <a:t>18</a:t>
            </a:fld>
            <a:endParaRPr lang="en-GB"/>
          </a:p>
        </p:txBody>
      </p:sp>
      <p:sp>
        <p:nvSpPr>
          <p:cNvPr id="15974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74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214313"/>
            <a:ext cx="8534400" cy="1462087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altLang="he-IL"/>
              <a:t>The state graph:Successor relation between states.</a:t>
            </a:r>
          </a:p>
        </p:txBody>
      </p:sp>
      <p:sp>
        <p:nvSpPr>
          <p:cNvPr id="159749" name="Rectangle 5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750" name="Rectangle 6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59751" name="Group 7"/>
          <p:cNvGrpSpPr>
            <a:grpSpLocks/>
          </p:cNvGrpSpPr>
          <p:nvPr/>
        </p:nvGrpSpPr>
        <p:grpSpPr bwMode="auto">
          <a:xfrm>
            <a:off x="304800" y="1752600"/>
            <a:ext cx="8458200" cy="4800600"/>
            <a:chOff x="192" y="1104"/>
            <a:chExt cx="5328" cy="3024"/>
          </a:xfrm>
        </p:grpSpPr>
        <p:grpSp>
          <p:nvGrpSpPr>
            <p:cNvPr id="159752" name="Group 8"/>
            <p:cNvGrpSpPr>
              <a:grpSpLocks/>
            </p:cNvGrpSpPr>
            <p:nvPr/>
          </p:nvGrpSpPr>
          <p:grpSpPr bwMode="auto">
            <a:xfrm>
              <a:off x="774" y="1422"/>
              <a:ext cx="952" cy="595"/>
              <a:chOff x="912" y="1200"/>
              <a:chExt cx="864" cy="528"/>
            </a:xfrm>
          </p:grpSpPr>
          <p:sp>
            <p:nvSpPr>
              <p:cNvPr id="159753" name="AutoShape 9"/>
              <p:cNvSpPr>
                <a:spLocks noChangeArrowheads="1"/>
              </p:cNvSpPr>
              <p:nvPr/>
            </p:nvSpPr>
            <p:spPr bwMode="auto">
              <a:xfrm>
                <a:off x="912" y="1200"/>
                <a:ext cx="864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54" name="Rectangle 10"/>
              <p:cNvSpPr>
                <a:spLocks noChangeArrowheads="1"/>
              </p:cNvSpPr>
              <p:nvPr/>
            </p:nvSpPr>
            <p:spPr bwMode="auto">
              <a:xfrm>
                <a:off x="1008" y="1248"/>
                <a:ext cx="720" cy="3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400">
                    <a:latin typeface="Times New Roman" pitchFamily="18" charset="0"/>
                  </a:rPr>
                  <a:t>Turn=0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400">
                    <a:latin typeface="Times New Roman" pitchFamily="18" charset="0"/>
                  </a:rPr>
                  <a:t>L0,L1</a:t>
                </a:r>
              </a:p>
            </p:txBody>
          </p:sp>
        </p:grpSp>
        <p:grpSp>
          <p:nvGrpSpPr>
            <p:cNvPr id="159755" name="Group 11"/>
            <p:cNvGrpSpPr>
              <a:grpSpLocks/>
            </p:cNvGrpSpPr>
            <p:nvPr/>
          </p:nvGrpSpPr>
          <p:grpSpPr bwMode="auto">
            <a:xfrm>
              <a:off x="192" y="2125"/>
              <a:ext cx="952" cy="596"/>
              <a:chOff x="384" y="1824"/>
              <a:chExt cx="864" cy="528"/>
            </a:xfrm>
          </p:grpSpPr>
          <p:sp>
            <p:nvSpPr>
              <p:cNvPr id="159756" name="AutoShape 12"/>
              <p:cNvSpPr>
                <a:spLocks noChangeArrowheads="1"/>
              </p:cNvSpPr>
              <p:nvPr/>
            </p:nvSpPr>
            <p:spPr bwMode="auto">
              <a:xfrm>
                <a:off x="384" y="1824"/>
                <a:ext cx="864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57" name="Rectangle 13"/>
              <p:cNvSpPr>
                <a:spLocks noChangeArrowheads="1"/>
              </p:cNvSpPr>
              <p:nvPr/>
            </p:nvSpPr>
            <p:spPr bwMode="auto">
              <a:xfrm>
                <a:off x="480" y="1872"/>
                <a:ext cx="720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Turn=0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L0,NC1</a:t>
                </a:r>
              </a:p>
            </p:txBody>
          </p:sp>
        </p:grpSp>
        <p:grpSp>
          <p:nvGrpSpPr>
            <p:cNvPr id="159758" name="Group 14"/>
            <p:cNvGrpSpPr>
              <a:grpSpLocks/>
            </p:cNvGrpSpPr>
            <p:nvPr/>
          </p:nvGrpSpPr>
          <p:grpSpPr bwMode="auto">
            <a:xfrm>
              <a:off x="1296" y="2112"/>
              <a:ext cx="952" cy="596"/>
              <a:chOff x="1392" y="1824"/>
              <a:chExt cx="864" cy="528"/>
            </a:xfrm>
          </p:grpSpPr>
          <p:sp>
            <p:nvSpPr>
              <p:cNvPr id="159759" name="AutoShape 15"/>
              <p:cNvSpPr>
                <a:spLocks noChangeArrowheads="1"/>
              </p:cNvSpPr>
              <p:nvPr/>
            </p:nvSpPr>
            <p:spPr bwMode="auto">
              <a:xfrm>
                <a:off x="1392" y="1824"/>
                <a:ext cx="864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60" name="Rectangle 16"/>
              <p:cNvSpPr>
                <a:spLocks noChangeArrowheads="1"/>
              </p:cNvSpPr>
              <p:nvPr/>
            </p:nvSpPr>
            <p:spPr bwMode="auto">
              <a:xfrm>
                <a:off x="1488" y="1872"/>
                <a:ext cx="720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Turn=0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NC0,L1</a:t>
                </a:r>
              </a:p>
            </p:txBody>
          </p:sp>
        </p:grpSp>
        <p:grpSp>
          <p:nvGrpSpPr>
            <p:cNvPr id="159761" name="Group 17"/>
            <p:cNvGrpSpPr>
              <a:grpSpLocks/>
            </p:cNvGrpSpPr>
            <p:nvPr/>
          </p:nvGrpSpPr>
          <p:grpSpPr bwMode="auto">
            <a:xfrm>
              <a:off x="1303" y="3533"/>
              <a:ext cx="952" cy="595"/>
              <a:chOff x="1392" y="3072"/>
              <a:chExt cx="864" cy="528"/>
            </a:xfrm>
          </p:grpSpPr>
          <p:sp>
            <p:nvSpPr>
              <p:cNvPr id="159762" name="AutoShape 18"/>
              <p:cNvSpPr>
                <a:spLocks noChangeArrowheads="1"/>
              </p:cNvSpPr>
              <p:nvPr/>
            </p:nvSpPr>
            <p:spPr bwMode="auto">
              <a:xfrm>
                <a:off x="1392" y="3072"/>
                <a:ext cx="864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63" name="Rectangle 19"/>
              <p:cNvSpPr>
                <a:spLocks noChangeArrowheads="1"/>
              </p:cNvSpPr>
              <p:nvPr/>
            </p:nvSpPr>
            <p:spPr bwMode="auto">
              <a:xfrm>
                <a:off x="1488" y="3120"/>
                <a:ext cx="720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Turn=0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>
                    <a:latin typeface="Times New Roman" pitchFamily="18" charset="0"/>
                  </a:rPr>
                  <a:t>CR0,NC1</a:t>
                </a:r>
              </a:p>
            </p:txBody>
          </p:sp>
        </p:grpSp>
        <p:grpSp>
          <p:nvGrpSpPr>
            <p:cNvPr id="159764" name="Group 20"/>
            <p:cNvGrpSpPr>
              <a:grpSpLocks/>
            </p:cNvGrpSpPr>
            <p:nvPr/>
          </p:nvGrpSpPr>
          <p:grpSpPr bwMode="auto">
            <a:xfrm>
              <a:off x="624" y="2832"/>
              <a:ext cx="952" cy="595"/>
              <a:chOff x="912" y="2448"/>
              <a:chExt cx="864" cy="528"/>
            </a:xfrm>
          </p:grpSpPr>
          <p:sp>
            <p:nvSpPr>
              <p:cNvPr id="159765" name="AutoShape 21"/>
              <p:cNvSpPr>
                <a:spLocks noChangeArrowheads="1"/>
              </p:cNvSpPr>
              <p:nvPr/>
            </p:nvSpPr>
            <p:spPr bwMode="auto">
              <a:xfrm>
                <a:off x="912" y="2448"/>
                <a:ext cx="864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66" name="Rectangle 22"/>
              <p:cNvSpPr>
                <a:spLocks noChangeArrowheads="1"/>
              </p:cNvSpPr>
              <p:nvPr/>
            </p:nvSpPr>
            <p:spPr bwMode="auto">
              <a:xfrm>
                <a:off x="1008" y="2496"/>
                <a:ext cx="720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Turn=0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>
                    <a:latin typeface="Times New Roman" pitchFamily="18" charset="0"/>
                  </a:rPr>
                  <a:t>NC0,NC1</a:t>
                </a:r>
              </a:p>
            </p:txBody>
          </p:sp>
        </p:grpSp>
        <p:grpSp>
          <p:nvGrpSpPr>
            <p:cNvPr id="159767" name="Group 23"/>
            <p:cNvGrpSpPr>
              <a:grpSpLocks/>
            </p:cNvGrpSpPr>
            <p:nvPr/>
          </p:nvGrpSpPr>
          <p:grpSpPr bwMode="auto">
            <a:xfrm>
              <a:off x="1728" y="2832"/>
              <a:ext cx="952" cy="595"/>
              <a:chOff x="1920" y="2448"/>
              <a:chExt cx="864" cy="528"/>
            </a:xfrm>
          </p:grpSpPr>
          <p:sp>
            <p:nvSpPr>
              <p:cNvPr id="159768" name="AutoShape 24"/>
              <p:cNvSpPr>
                <a:spLocks noChangeArrowheads="1"/>
              </p:cNvSpPr>
              <p:nvPr/>
            </p:nvSpPr>
            <p:spPr bwMode="auto">
              <a:xfrm>
                <a:off x="1920" y="2448"/>
                <a:ext cx="864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69" name="Rectangle 25"/>
              <p:cNvSpPr>
                <a:spLocks noChangeArrowheads="1"/>
              </p:cNvSpPr>
              <p:nvPr/>
            </p:nvSpPr>
            <p:spPr bwMode="auto">
              <a:xfrm>
                <a:off x="2016" y="2496"/>
                <a:ext cx="720" cy="3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Turn=0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CR0,L1</a:t>
                </a:r>
              </a:p>
            </p:txBody>
          </p:sp>
        </p:grpSp>
        <p:grpSp>
          <p:nvGrpSpPr>
            <p:cNvPr id="159770" name="Group 26"/>
            <p:cNvGrpSpPr>
              <a:grpSpLocks/>
            </p:cNvGrpSpPr>
            <p:nvPr/>
          </p:nvGrpSpPr>
          <p:grpSpPr bwMode="auto">
            <a:xfrm>
              <a:off x="3072" y="2832"/>
              <a:ext cx="937" cy="595"/>
              <a:chOff x="2880" y="2448"/>
              <a:chExt cx="850" cy="528"/>
            </a:xfrm>
          </p:grpSpPr>
          <p:sp>
            <p:nvSpPr>
              <p:cNvPr id="159771" name="AutoShape 27"/>
              <p:cNvSpPr>
                <a:spLocks noChangeArrowheads="1"/>
              </p:cNvSpPr>
              <p:nvPr/>
            </p:nvSpPr>
            <p:spPr bwMode="auto">
              <a:xfrm>
                <a:off x="2880" y="2448"/>
                <a:ext cx="850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72" name="Rectangle 28"/>
              <p:cNvSpPr>
                <a:spLocks noChangeArrowheads="1"/>
              </p:cNvSpPr>
              <p:nvPr/>
            </p:nvSpPr>
            <p:spPr bwMode="auto">
              <a:xfrm>
                <a:off x="2974" y="2496"/>
                <a:ext cx="709" cy="3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Turn=1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L0,CR1</a:t>
                </a:r>
              </a:p>
            </p:txBody>
          </p:sp>
        </p:grpSp>
        <p:grpSp>
          <p:nvGrpSpPr>
            <p:cNvPr id="159773" name="Group 29"/>
            <p:cNvGrpSpPr>
              <a:grpSpLocks/>
            </p:cNvGrpSpPr>
            <p:nvPr/>
          </p:nvGrpSpPr>
          <p:grpSpPr bwMode="auto">
            <a:xfrm>
              <a:off x="3525" y="3533"/>
              <a:ext cx="937" cy="595"/>
              <a:chOff x="3408" y="3072"/>
              <a:chExt cx="850" cy="528"/>
            </a:xfrm>
          </p:grpSpPr>
          <p:sp>
            <p:nvSpPr>
              <p:cNvPr id="159774" name="AutoShape 30"/>
              <p:cNvSpPr>
                <a:spLocks noChangeArrowheads="1"/>
              </p:cNvSpPr>
              <p:nvPr/>
            </p:nvSpPr>
            <p:spPr bwMode="auto">
              <a:xfrm>
                <a:off x="3408" y="3072"/>
                <a:ext cx="850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75" name="Rectangle 31"/>
              <p:cNvSpPr>
                <a:spLocks noChangeArrowheads="1"/>
              </p:cNvSpPr>
              <p:nvPr/>
            </p:nvSpPr>
            <p:spPr bwMode="auto">
              <a:xfrm>
                <a:off x="3502" y="3120"/>
                <a:ext cx="709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Turn=1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>
                    <a:latin typeface="Times New Roman" pitchFamily="18" charset="0"/>
                  </a:rPr>
                  <a:t>NC0,CR1</a:t>
                </a:r>
              </a:p>
            </p:txBody>
          </p:sp>
        </p:grpSp>
        <p:grpSp>
          <p:nvGrpSpPr>
            <p:cNvPr id="159776" name="Group 32"/>
            <p:cNvGrpSpPr>
              <a:grpSpLocks/>
            </p:cNvGrpSpPr>
            <p:nvPr/>
          </p:nvGrpSpPr>
          <p:grpSpPr bwMode="auto">
            <a:xfrm>
              <a:off x="3472" y="2125"/>
              <a:ext cx="936" cy="596"/>
              <a:chOff x="3360" y="1824"/>
              <a:chExt cx="849" cy="528"/>
            </a:xfrm>
          </p:grpSpPr>
          <p:sp>
            <p:nvSpPr>
              <p:cNvPr id="159777" name="AutoShape 33"/>
              <p:cNvSpPr>
                <a:spLocks noChangeArrowheads="1"/>
              </p:cNvSpPr>
              <p:nvPr/>
            </p:nvSpPr>
            <p:spPr bwMode="auto">
              <a:xfrm>
                <a:off x="3360" y="1824"/>
                <a:ext cx="849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78" name="Rectangle 34"/>
              <p:cNvSpPr>
                <a:spLocks noChangeArrowheads="1"/>
              </p:cNvSpPr>
              <p:nvPr/>
            </p:nvSpPr>
            <p:spPr bwMode="auto">
              <a:xfrm>
                <a:off x="3454" y="1872"/>
                <a:ext cx="708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Turn=1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L0,NC1</a:t>
                </a:r>
              </a:p>
            </p:txBody>
          </p:sp>
        </p:grpSp>
        <p:grpSp>
          <p:nvGrpSpPr>
            <p:cNvPr id="159779" name="Group 35"/>
            <p:cNvGrpSpPr>
              <a:grpSpLocks/>
            </p:cNvGrpSpPr>
            <p:nvPr/>
          </p:nvGrpSpPr>
          <p:grpSpPr bwMode="auto">
            <a:xfrm>
              <a:off x="4176" y="2832"/>
              <a:ext cx="936" cy="595"/>
              <a:chOff x="3868" y="2448"/>
              <a:chExt cx="849" cy="528"/>
            </a:xfrm>
          </p:grpSpPr>
          <p:sp>
            <p:nvSpPr>
              <p:cNvPr id="159780" name="AutoShape 36"/>
              <p:cNvSpPr>
                <a:spLocks noChangeArrowheads="1"/>
              </p:cNvSpPr>
              <p:nvPr/>
            </p:nvSpPr>
            <p:spPr bwMode="auto">
              <a:xfrm>
                <a:off x="3868" y="2448"/>
                <a:ext cx="849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81" name="Rectangle 37"/>
              <p:cNvSpPr>
                <a:spLocks noChangeArrowheads="1"/>
              </p:cNvSpPr>
              <p:nvPr/>
            </p:nvSpPr>
            <p:spPr bwMode="auto">
              <a:xfrm>
                <a:off x="3962" y="2496"/>
                <a:ext cx="708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Turn=1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>
                    <a:latin typeface="Times New Roman" pitchFamily="18" charset="0"/>
                  </a:rPr>
                  <a:t>NC0,NC1</a:t>
                </a:r>
              </a:p>
            </p:txBody>
          </p:sp>
        </p:grpSp>
        <p:grpSp>
          <p:nvGrpSpPr>
            <p:cNvPr id="159782" name="Group 38"/>
            <p:cNvGrpSpPr>
              <a:grpSpLocks/>
            </p:cNvGrpSpPr>
            <p:nvPr/>
          </p:nvGrpSpPr>
          <p:grpSpPr bwMode="auto">
            <a:xfrm>
              <a:off x="4583" y="2125"/>
              <a:ext cx="937" cy="596"/>
              <a:chOff x="4368" y="1824"/>
              <a:chExt cx="850" cy="528"/>
            </a:xfrm>
          </p:grpSpPr>
          <p:sp>
            <p:nvSpPr>
              <p:cNvPr id="159783" name="AutoShape 39"/>
              <p:cNvSpPr>
                <a:spLocks noChangeArrowheads="1"/>
              </p:cNvSpPr>
              <p:nvPr/>
            </p:nvSpPr>
            <p:spPr bwMode="auto">
              <a:xfrm>
                <a:off x="4368" y="1824"/>
                <a:ext cx="850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84" name="Rectangle 40"/>
              <p:cNvSpPr>
                <a:spLocks noChangeArrowheads="1"/>
              </p:cNvSpPr>
              <p:nvPr/>
            </p:nvSpPr>
            <p:spPr bwMode="auto">
              <a:xfrm>
                <a:off x="4462" y="1872"/>
                <a:ext cx="709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Turn=1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NC0,L1</a:t>
                </a:r>
              </a:p>
            </p:txBody>
          </p:sp>
        </p:grpSp>
        <p:grpSp>
          <p:nvGrpSpPr>
            <p:cNvPr id="159785" name="Group 41"/>
            <p:cNvGrpSpPr>
              <a:grpSpLocks/>
            </p:cNvGrpSpPr>
            <p:nvPr/>
          </p:nvGrpSpPr>
          <p:grpSpPr bwMode="auto">
            <a:xfrm>
              <a:off x="3979" y="1422"/>
              <a:ext cx="937" cy="595"/>
              <a:chOff x="3820" y="1200"/>
              <a:chExt cx="850" cy="528"/>
            </a:xfrm>
          </p:grpSpPr>
          <p:sp>
            <p:nvSpPr>
              <p:cNvPr id="159786" name="AutoShape 42"/>
              <p:cNvSpPr>
                <a:spLocks noChangeArrowheads="1"/>
              </p:cNvSpPr>
              <p:nvPr/>
            </p:nvSpPr>
            <p:spPr bwMode="auto">
              <a:xfrm>
                <a:off x="3820" y="1200"/>
                <a:ext cx="850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787" name="Rectangle 43"/>
              <p:cNvSpPr>
                <a:spLocks noChangeArrowheads="1"/>
              </p:cNvSpPr>
              <p:nvPr/>
            </p:nvSpPr>
            <p:spPr bwMode="auto">
              <a:xfrm>
                <a:off x="3914" y="1248"/>
                <a:ext cx="709" cy="3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Turn=1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L0,L1</a:t>
                </a:r>
              </a:p>
            </p:txBody>
          </p:sp>
        </p:grpSp>
        <p:sp>
          <p:nvSpPr>
            <p:cNvPr id="159788" name="Line 44"/>
            <p:cNvSpPr>
              <a:spLocks noChangeShapeType="1"/>
            </p:cNvSpPr>
            <p:nvPr/>
          </p:nvSpPr>
          <p:spPr bwMode="auto">
            <a:xfrm>
              <a:off x="1776" y="1728"/>
              <a:ext cx="240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89" name="Line 45"/>
            <p:cNvSpPr>
              <a:spLocks noChangeShapeType="1"/>
            </p:cNvSpPr>
            <p:nvPr/>
          </p:nvSpPr>
          <p:spPr bwMode="auto">
            <a:xfrm flipH="1">
              <a:off x="576" y="1693"/>
              <a:ext cx="198" cy="37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90" name="Line 46"/>
            <p:cNvSpPr>
              <a:spLocks noChangeShapeType="1"/>
            </p:cNvSpPr>
            <p:nvPr/>
          </p:nvSpPr>
          <p:spPr bwMode="auto">
            <a:xfrm>
              <a:off x="2304" y="2448"/>
              <a:ext cx="240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91" name="Line 47"/>
            <p:cNvSpPr>
              <a:spLocks noChangeShapeType="1"/>
            </p:cNvSpPr>
            <p:nvPr/>
          </p:nvSpPr>
          <p:spPr bwMode="auto">
            <a:xfrm>
              <a:off x="1092" y="3425"/>
              <a:ext cx="211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92" name="Line 48"/>
            <p:cNvSpPr>
              <a:spLocks noChangeShapeType="1"/>
            </p:cNvSpPr>
            <p:nvPr/>
          </p:nvSpPr>
          <p:spPr bwMode="auto">
            <a:xfrm flipH="1">
              <a:off x="2304" y="3408"/>
              <a:ext cx="192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93" name="Line 49"/>
            <p:cNvSpPr>
              <a:spLocks noChangeShapeType="1"/>
            </p:cNvSpPr>
            <p:nvPr/>
          </p:nvSpPr>
          <p:spPr bwMode="auto">
            <a:xfrm flipH="1">
              <a:off x="1200" y="2451"/>
              <a:ext cx="103" cy="33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94" name="Line 50"/>
            <p:cNvSpPr>
              <a:spLocks noChangeShapeType="1"/>
            </p:cNvSpPr>
            <p:nvPr/>
          </p:nvSpPr>
          <p:spPr bwMode="auto">
            <a:xfrm flipH="1">
              <a:off x="3312" y="2397"/>
              <a:ext cx="160" cy="3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95" name="Line 51"/>
            <p:cNvSpPr>
              <a:spLocks noChangeShapeType="1"/>
            </p:cNvSpPr>
            <p:nvPr/>
          </p:nvSpPr>
          <p:spPr bwMode="auto">
            <a:xfrm flipH="1">
              <a:off x="5184" y="2736"/>
              <a:ext cx="192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96" name="Line 52"/>
            <p:cNvSpPr>
              <a:spLocks noChangeShapeType="1"/>
            </p:cNvSpPr>
            <p:nvPr/>
          </p:nvSpPr>
          <p:spPr bwMode="auto">
            <a:xfrm>
              <a:off x="3312" y="3408"/>
              <a:ext cx="213" cy="39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97" name="Line 53"/>
            <p:cNvSpPr>
              <a:spLocks noChangeShapeType="1"/>
            </p:cNvSpPr>
            <p:nvPr/>
          </p:nvSpPr>
          <p:spPr bwMode="auto">
            <a:xfrm flipH="1">
              <a:off x="4512" y="3425"/>
              <a:ext cx="230" cy="41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98" name="Line 54"/>
            <p:cNvSpPr>
              <a:spLocks noChangeShapeType="1"/>
            </p:cNvSpPr>
            <p:nvPr/>
          </p:nvSpPr>
          <p:spPr bwMode="auto">
            <a:xfrm>
              <a:off x="4426" y="2397"/>
              <a:ext cx="134" cy="3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99" name="Line 55"/>
            <p:cNvSpPr>
              <a:spLocks noChangeShapeType="1"/>
            </p:cNvSpPr>
            <p:nvPr/>
          </p:nvSpPr>
          <p:spPr bwMode="auto">
            <a:xfrm>
              <a:off x="1248" y="1104"/>
              <a:ext cx="0" cy="27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800" name="Line 56"/>
            <p:cNvSpPr>
              <a:spLocks noChangeShapeType="1"/>
            </p:cNvSpPr>
            <p:nvPr/>
          </p:nvSpPr>
          <p:spPr bwMode="auto">
            <a:xfrm>
              <a:off x="4464" y="1104"/>
              <a:ext cx="0" cy="27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801" name="Freeform 57"/>
            <p:cNvSpPr>
              <a:spLocks/>
            </p:cNvSpPr>
            <p:nvPr/>
          </p:nvSpPr>
          <p:spPr bwMode="auto">
            <a:xfrm>
              <a:off x="2304" y="2304"/>
              <a:ext cx="1152" cy="1632"/>
            </a:xfrm>
            <a:custGeom>
              <a:avLst/>
              <a:gdLst/>
              <a:ahLst/>
              <a:cxnLst>
                <a:cxn ang="0">
                  <a:pos x="0" y="1632"/>
                </a:cxn>
                <a:cxn ang="0">
                  <a:pos x="528" y="1248"/>
                </a:cxn>
                <a:cxn ang="0">
                  <a:pos x="624" y="240"/>
                </a:cxn>
                <a:cxn ang="0">
                  <a:pos x="1152" y="0"/>
                </a:cxn>
              </a:cxnLst>
              <a:rect l="0" t="0" r="r" b="b"/>
              <a:pathLst>
                <a:path w="1152" h="1632">
                  <a:moveTo>
                    <a:pt x="0" y="1632"/>
                  </a:moveTo>
                  <a:cubicBezTo>
                    <a:pt x="212" y="1556"/>
                    <a:pt x="424" y="1480"/>
                    <a:pt x="528" y="1248"/>
                  </a:cubicBezTo>
                  <a:cubicBezTo>
                    <a:pt x="632" y="1016"/>
                    <a:pt x="520" y="448"/>
                    <a:pt x="624" y="240"/>
                  </a:cubicBezTo>
                  <a:cubicBezTo>
                    <a:pt x="728" y="32"/>
                    <a:pt x="940" y="16"/>
                    <a:pt x="1152" y="0"/>
                  </a:cubicBezTo>
                </a:path>
              </a:pathLst>
            </a:custGeom>
            <a:noFill/>
            <a:ln w="25400">
              <a:solidFill>
                <a:srgbClr val="80808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02" name="Freeform 58"/>
            <p:cNvSpPr>
              <a:spLocks/>
            </p:cNvSpPr>
            <p:nvPr/>
          </p:nvSpPr>
          <p:spPr bwMode="auto">
            <a:xfrm>
              <a:off x="2304" y="2256"/>
              <a:ext cx="1200" cy="1680"/>
            </a:xfrm>
            <a:custGeom>
              <a:avLst/>
              <a:gdLst/>
              <a:ahLst/>
              <a:cxnLst>
                <a:cxn ang="0">
                  <a:pos x="1200" y="1600"/>
                </a:cxn>
                <a:cxn ang="0">
                  <a:pos x="720" y="1264"/>
                </a:cxn>
                <a:cxn ang="0">
                  <a:pos x="528" y="208"/>
                </a:cxn>
                <a:cxn ang="0">
                  <a:pos x="0" y="16"/>
                </a:cxn>
              </a:cxnLst>
              <a:rect l="0" t="0" r="r" b="b"/>
              <a:pathLst>
                <a:path w="1200" h="1600">
                  <a:moveTo>
                    <a:pt x="1200" y="1600"/>
                  </a:moveTo>
                  <a:cubicBezTo>
                    <a:pt x="1016" y="1548"/>
                    <a:pt x="832" y="1496"/>
                    <a:pt x="720" y="1264"/>
                  </a:cubicBezTo>
                  <a:cubicBezTo>
                    <a:pt x="608" y="1032"/>
                    <a:pt x="648" y="416"/>
                    <a:pt x="528" y="208"/>
                  </a:cubicBezTo>
                  <a:cubicBezTo>
                    <a:pt x="408" y="0"/>
                    <a:pt x="204" y="8"/>
                    <a:pt x="0" y="16"/>
                  </a:cubicBezTo>
                </a:path>
              </a:pathLst>
            </a:custGeom>
            <a:noFill/>
            <a:ln w="25400">
              <a:solidFill>
                <a:srgbClr val="00008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03" name="Freeform 59"/>
            <p:cNvSpPr>
              <a:spLocks/>
            </p:cNvSpPr>
            <p:nvPr/>
          </p:nvSpPr>
          <p:spPr bwMode="auto">
            <a:xfrm>
              <a:off x="1776" y="1536"/>
              <a:ext cx="1392" cy="1296"/>
            </a:xfrm>
            <a:custGeom>
              <a:avLst/>
              <a:gdLst/>
              <a:ahLst/>
              <a:cxnLst>
                <a:cxn ang="0">
                  <a:pos x="1392" y="1200"/>
                </a:cxn>
                <a:cxn ang="0">
                  <a:pos x="1104" y="480"/>
                </a:cxn>
                <a:cxn ang="0">
                  <a:pos x="0" y="0"/>
                </a:cxn>
              </a:cxnLst>
              <a:rect l="0" t="0" r="r" b="b"/>
              <a:pathLst>
                <a:path w="1392" h="1200">
                  <a:moveTo>
                    <a:pt x="1392" y="1200"/>
                  </a:moveTo>
                  <a:cubicBezTo>
                    <a:pt x="1364" y="940"/>
                    <a:pt x="1336" y="680"/>
                    <a:pt x="1104" y="480"/>
                  </a:cubicBezTo>
                  <a:cubicBezTo>
                    <a:pt x="872" y="280"/>
                    <a:pt x="436" y="140"/>
                    <a:pt x="0" y="0"/>
                  </a:cubicBezTo>
                </a:path>
              </a:pathLst>
            </a:custGeom>
            <a:noFill/>
            <a:ln w="25400">
              <a:solidFill>
                <a:srgbClr val="00808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04" name="Freeform 60"/>
            <p:cNvSpPr>
              <a:spLocks/>
            </p:cNvSpPr>
            <p:nvPr/>
          </p:nvSpPr>
          <p:spPr bwMode="auto">
            <a:xfrm>
              <a:off x="2640" y="1536"/>
              <a:ext cx="1344" cy="1248"/>
            </a:xfrm>
            <a:custGeom>
              <a:avLst/>
              <a:gdLst/>
              <a:ahLst/>
              <a:cxnLst>
                <a:cxn ang="0">
                  <a:pos x="0" y="1152"/>
                </a:cxn>
                <a:cxn ang="0">
                  <a:pos x="240" y="480"/>
                </a:cxn>
                <a:cxn ang="0">
                  <a:pos x="1296" y="0"/>
                </a:cxn>
              </a:cxnLst>
              <a:rect l="0" t="0" r="r" b="b"/>
              <a:pathLst>
                <a:path w="1296" h="1152">
                  <a:moveTo>
                    <a:pt x="0" y="1152"/>
                  </a:moveTo>
                  <a:cubicBezTo>
                    <a:pt x="12" y="912"/>
                    <a:pt x="24" y="672"/>
                    <a:pt x="240" y="480"/>
                  </a:cubicBezTo>
                  <a:cubicBezTo>
                    <a:pt x="456" y="288"/>
                    <a:pt x="876" y="144"/>
                    <a:pt x="1296" y="0"/>
                  </a:cubicBezTo>
                </a:path>
              </a:pathLst>
            </a:custGeom>
            <a:noFill/>
            <a:ln w="25400">
              <a:solidFill>
                <a:srgbClr val="808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  <p:cxnSp>
          <p:nvCxnSpPr>
            <p:cNvPr id="159805" name="AutoShape 61"/>
            <p:cNvCxnSpPr>
              <a:cxnSpLocks noChangeShapeType="1"/>
            </p:cNvCxnSpPr>
            <p:nvPr/>
          </p:nvCxnSpPr>
          <p:spPr bwMode="auto">
            <a:xfrm>
              <a:off x="4944" y="1680"/>
              <a:ext cx="192" cy="38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</p:cxnSp>
        <p:cxnSp>
          <p:nvCxnSpPr>
            <p:cNvPr id="159806" name="AutoShape 62"/>
            <p:cNvCxnSpPr>
              <a:cxnSpLocks noChangeShapeType="1"/>
              <a:stCxn id="159804" idx="2"/>
              <a:endCxn id="159804" idx="2"/>
            </p:cNvCxnSpPr>
            <p:nvPr/>
          </p:nvCxnSpPr>
          <p:spPr bwMode="auto">
            <a:xfrm>
              <a:off x="3992" y="1536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59807" name="Line 63"/>
            <p:cNvSpPr>
              <a:spLocks noChangeShapeType="1"/>
            </p:cNvSpPr>
            <p:nvPr/>
          </p:nvSpPr>
          <p:spPr bwMode="auto">
            <a:xfrm>
              <a:off x="384" y="2736"/>
              <a:ext cx="240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9808" name="Line 64"/>
            <p:cNvSpPr>
              <a:spLocks noChangeShapeType="1"/>
            </p:cNvSpPr>
            <p:nvPr/>
          </p:nvSpPr>
          <p:spPr bwMode="auto">
            <a:xfrm flipH="1">
              <a:off x="3792" y="1776"/>
              <a:ext cx="192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6378F-5410-424C-8AD7-549969D57598}" type="slidenum">
              <a:rPr lang="he-IL"/>
              <a:pPr/>
              <a:t>19</a:t>
            </a:fld>
            <a:endParaRPr lang="en-GB"/>
          </a:p>
        </p:txBody>
      </p:sp>
      <p:sp>
        <p:nvSpPr>
          <p:cNvPr id="16179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79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796" name="Rectangle 4"/>
          <p:cNvSpPr>
            <a:spLocks noChangeArrowheads="1"/>
          </p:cNvSpPr>
          <p:nvPr/>
        </p:nvSpPr>
        <p:spPr bwMode="auto">
          <a:xfrm>
            <a:off x="7239000" y="13716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797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798" name="Rectangle 6"/>
          <p:cNvSpPr>
            <a:spLocks noGrp="1" noChangeArrowheads="1"/>
          </p:cNvSpPr>
          <p:nvPr>
            <p:ph type="title"/>
          </p:nvPr>
        </p:nvSpPr>
        <p:spPr>
          <a:xfrm>
            <a:off x="1600200" y="381000"/>
            <a:ext cx="57912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altLang="en-US" sz="3600">
                <a:latin typeface="Arial Black"/>
              </a:rPr>
              <a:t>¬</a:t>
            </a:r>
            <a:r>
              <a:rPr lang="en-US" altLang="en-US" sz="3600"/>
              <a:t>(</a:t>
            </a:r>
            <a:r>
              <a:rPr lang="en-US" altLang="he-IL" sz="3600"/>
              <a:t>PC0=CR0/\PC1=CR1) is an invariant!</a:t>
            </a:r>
          </a:p>
        </p:txBody>
      </p:sp>
      <p:grpSp>
        <p:nvGrpSpPr>
          <p:cNvPr id="161799" name="Group 7"/>
          <p:cNvGrpSpPr>
            <a:grpSpLocks/>
          </p:cNvGrpSpPr>
          <p:nvPr/>
        </p:nvGrpSpPr>
        <p:grpSpPr bwMode="auto">
          <a:xfrm>
            <a:off x="304800" y="1752600"/>
            <a:ext cx="8458200" cy="4800600"/>
            <a:chOff x="192" y="1104"/>
            <a:chExt cx="5328" cy="3024"/>
          </a:xfrm>
        </p:grpSpPr>
        <p:grpSp>
          <p:nvGrpSpPr>
            <p:cNvPr id="161800" name="Group 8"/>
            <p:cNvGrpSpPr>
              <a:grpSpLocks/>
            </p:cNvGrpSpPr>
            <p:nvPr/>
          </p:nvGrpSpPr>
          <p:grpSpPr bwMode="auto">
            <a:xfrm>
              <a:off x="774" y="1422"/>
              <a:ext cx="952" cy="595"/>
              <a:chOff x="912" y="1200"/>
              <a:chExt cx="864" cy="528"/>
            </a:xfrm>
          </p:grpSpPr>
          <p:sp>
            <p:nvSpPr>
              <p:cNvPr id="161801" name="AutoShape 9"/>
              <p:cNvSpPr>
                <a:spLocks noChangeArrowheads="1"/>
              </p:cNvSpPr>
              <p:nvPr/>
            </p:nvSpPr>
            <p:spPr bwMode="auto">
              <a:xfrm>
                <a:off x="912" y="1200"/>
                <a:ext cx="864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02" name="Rectangle 10"/>
              <p:cNvSpPr>
                <a:spLocks noChangeArrowheads="1"/>
              </p:cNvSpPr>
              <p:nvPr/>
            </p:nvSpPr>
            <p:spPr bwMode="auto">
              <a:xfrm>
                <a:off x="1008" y="1248"/>
                <a:ext cx="720" cy="3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400">
                    <a:latin typeface="Times New Roman" pitchFamily="18" charset="0"/>
                  </a:rPr>
                  <a:t>Turn=0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400">
                    <a:latin typeface="Times New Roman" pitchFamily="18" charset="0"/>
                  </a:rPr>
                  <a:t>L0,L1</a:t>
                </a:r>
              </a:p>
            </p:txBody>
          </p:sp>
        </p:grpSp>
        <p:grpSp>
          <p:nvGrpSpPr>
            <p:cNvPr id="161803" name="Group 11"/>
            <p:cNvGrpSpPr>
              <a:grpSpLocks/>
            </p:cNvGrpSpPr>
            <p:nvPr/>
          </p:nvGrpSpPr>
          <p:grpSpPr bwMode="auto">
            <a:xfrm>
              <a:off x="192" y="2125"/>
              <a:ext cx="952" cy="596"/>
              <a:chOff x="384" y="1824"/>
              <a:chExt cx="864" cy="528"/>
            </a:xfrm>
          </p:grpSpPr>
          <p:sp>
            <p:nvSpPr>
              <p:cNvPr id="161804" name="AutoShape 12"/>
              <p:cNvSpPr>
                <a:spLocks noChangeArrowheads="1"/>
              </p:cNvSpPr>
              <p:nvPr/>
            </p:nvSpPr>
            <p:spPr bwMode="auto">
              <a:xfrm>
                <a:off x="384" y="1824"/>
                <a:ext cx="864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05" name="Rectangle 13"/>
              <p:cNvSpPr>
                <a:spLocks noChangeArrowheads="1"/>
              </p:cNvSpPr>
              <p:nvPr/>
            </p:nvSpPr>
            <p:spPr bwMode="auto">
              <a:xfrm>
                <a:off x="480" y="1872"/>
                <a:ext cx="720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Turn=0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L0,NC1</a:t>
                </a:r>
              </a:p>
            </p:txBody>
          </p:sp>
        </p:grpSp>
        <p:grpSp>
          <p:nvGrpSpPr>
            <p:cNvPr id="161806" name="Group 14"/>
            <p:cNvGrpSpPr>
              <a:grpSpLocks/>
            </p:cNvGrpSpPr>
            <p:nvPr/>
          </p:nvGrpSpPr>
          <p:grpSpPr bwMode="auto">
            <a:xfrm>
              <a:off x="1296" y="2112"/>
              <a:ext cx="952" cy="596"/>
              <a:chOff x="1392" y="1824"/>
              <a:chExt cx="864" cy="528"/>
            </a:xfrm>
          </p:grpSpPr>
          <p:sp>
            <p:nvSpPr>
              <p:cNvPr id="161807" name="AutoShape 15"/>
              <p:cNvSpPr>
                <a:spLocks noChangeArrowheads="1"/>
              </p:cNvSpPr>
              <p:nvPr/>
            </p:nvSpPr>
            <p:spPr bwMode="auto">
              <a:xfrm>
                <a:off x="1392" y="1824"/>
                <a:ext cx="864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08" name="Rectangle 16"/>
              <p:cNvSpPr>
                <a:spLocks noChangeArrowheads="1"/>
              </p:cNvSpPr>
              <p:nvPr/>
            </p:nvSpPr>
            <p:spPr bwMode="auto">
              <a:xfrm>
                <a:off x="1488" y="1872"/>
                <a:ext cx="720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Turn=0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NC0,L1</a:t>
                </a:r>
              </a:p>
            </p:txBody>
          </p:sp>
        </p:grpSp>
        <p:grpSp>
          <p:nvGrpSpPr>
            <p:cNvPr id="161809" name="Group 17"/>
            <p:cNvGrpSpPr>
              <a:grpSpLocks/>
            </p:cNvGrpSpPr>
            <p:nvPr/>
          </p:nvGrpSpPr>
          <p:grpSpPr bwMode="auto">
            <a:xfrm>
              <a:off x="1303" y="3533"/>
              <a:ext cx="952" cy="595"/>
              <a:chOff x="1392" y="3072"/>
              <a:chExt cx="864" cy="528"/>
            </a:xfrm>
          </p:grpSpPr>
          <p:sp>
            <p:nvSpPr>
              <p:cNvPr id="161810" name="AutoShape 18"/>
              <p:cNvSpPr>
                <a:spLocks noChangeArrowheads="1"/>
              </p:cNvSpPr>
              <p:nvPr/>
            </p:nvSpPr>
            <p:spPr bwMode="auto">
              <a:xfrm>
                <a:off x="1392" y="3072"/>
                <a:ext cx="864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11" name="Rectangle 19"/>
              <p:cNvSpPr>
                <a:spLocks noChangeArrowheads="1"/>
              </p:cNvSpPr>
              <p:nvPr/>
            </p:nvSpPr>
            <p:spPr bwMode="auto">
              <a:xfrm>
                <a:off x="1488" y="3120"/>
                <a:ext cx="720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Turn=0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>
                    <a:latin typeface="Times New Roman" pitchFamily="18" charset="0"/>
                  </a:rPr>
                  <a:t>CR0,NC1</a:t>
                </a:r>
              </a:p>
            </p:txBody>
          </p:sp>
        </p:grpSp>
        <p:grpSp>
          <p:nvGrpSpPr>
            <p:cNvPr id="161812" name="Group 20"/>
            <p:cNvGrpSpPr>
              <a:grpSpLocks/>
            </p:cNvGrpSpPr>
            <p:nvPr/>
          </p:nvGrpSpPr>
          <p:grpSpPr bwMode="auto">
            <a:xfrm>
              <a:off x="624" y="2832"/>
              <a:ext cx="952" cy="595"/>
              <a:chOff x="912" y="2448"/>
              <a:chExt cx="864" cy="528"/>
            </a:xfrm>
          </p:grpSpPr>
          <p:sp>
            <p:nvSpPr>
              <p:cNvPr id="161813" name="AutoShape 21"/>
              <p:cNvSpPr>
                <a:spLocks noChangeArrowheads="1"/>
              </p:cNvSpPr>
              <p:nvPr/>
            </p:nvSpPr>
            <p:spPr bwMode="auto">
              <a:xfrm>
                <a:off x="912" y="2448"/>
                <a:ext cx="864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14" name="Rectangle 22"/>
              <p:cNvSpPr>
                <a:spLocks noChangeArrowheads="1"/>
              </p:cNvSpPr>
              <p:nvPr/>
            </p:nvSpPr>
            <p:spPr bwMode="auto">
              <a:xfrm>
                <a:off x="1008" y="2496"/>
                <a:ext cx="720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Turn=0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>
                    <a:latin typeface="Times New Roman" pitchFamily="18" charset="0"/>
                  </a:rPr>
                  <a:t>NC0,NC1</a:t>
                </a:r>
              </a:p>
            </p:txBody>
          </p:sp>
        </p:grpSp>
        <p:grpSp>
          <p:nvGrpSpPr>
            <p:cNvPr id="161815" name="Group 23"/>
            <p:cNvGrpSpPr>
              <a:grpSpLocks/>
            </p:cNvGrpSpPr>
            <p:nvPr/>
          </p:nvGrpSpPr>
          <p:grpSpPr bwMode="auto">
            <a:xfrm>
              <a:off x="1728" y="2832"/>
              <a:ext cx="952" cy="595"/>
              <a:chOff x="1920" y="2448"/>
              <a:chExt cx="864" cy="528"/>
            </a:xfrm>
          </p:grpSpPr>
          <p:sp>
            <p:nvSpPr>
              <p:cNvPr id="161816" name="AutoShape 24"/>
              <p:cNvSpPr>
                <a:spLocks noChangeArrowheads="1"/>
              </p:cNvSpPr>
              <p:nvPr/>
            </p:nvSpPr>
            <p:spPr bwMode="auto">
              <a:xfrm>
                <a:off x="1920" y="2448"/>
                <a:ext cx="864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17" name="Rectangle 25"/>
              <p:cNvSpPr>
                <a:spLocks noChangeArrowheads="1"/>
              </p:cNvSpPr>
              <p:nvPr/>
            </p:nvSpPr>
            <p:spPr bwMode="auto">
              <a:xfrm>
                <a:off x="2016" y="2496"/>
                <a:ext cx="720" cy="3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Turn=0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CR0,L1</a:t>
                </a:r>
              </a:p>
            </p:txBody>
          </p:sp>
        </p:grpSp>
        <p:grpSp>
          <p:nvGrpSpPr>
            <p:cNvPr id="161818" name="Group 26"/>
            <p:cNvGrpSpPr>
              <a:grpSpLocks/>
            </p:cNvGrpSpPr>
            <p:nvPr/>
          </p:nvGrpSpPr>
          <p:grpSpPr bwMode="auto">
            <a:xfrm>
              <a:off x="3072" y="2832"/>
              <a:ext cx="937" cy="595"/>
              <a:chOff x="2880" y="2448"/>
              <a:chExt cx="850" cy="528"/>
            </a:xfrm>
          </p:grpSpPr>
          <p:sp>
            <p:nvSpPr>
              <p:cNvPr id="161819" name="AutoShape 27"/>
              <p:cNvSpPr>
                <a:spLocks noChangeArrowheads="1"/>
              </p:cNvSpPr>
              <p:nvPr/>
            </p:nvSpPr>
            <p:spPr bwMode="auto">
              <a:xfrm>
                <a:off x="2880" y="2448"/>
                <a:ext cx="850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20" name="Rectangle 28"/>
              <p:cNvSpPr>
                <a:spLocks noChangeArrowheads="1"/>
              </p:cNvSpPr>
              <p:nvPr/>
            </p:nvSpPr>
            <p:spPr bwMode="auto">
              <a:xfrm>
                <a:off x="2974" y="2496"/>
                <a:ext cx="709" cy="3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Turn=1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L0,CR1</a:t>
                </a:r>
              </a:p>
            </p:txBody>
          </p:sp>
        </p:grpSp>
        <p:grpSp>
          <p:nvGrpSpPr>
            <p:cNvPr id="161821" name="Group 29"/>
            <p:cNvGrpSpPr>
              <a:grpSpLocks/>
            </p:cNvGrpSpPr>
            <p:nvPr/>
          </p:nvGrpSpPr>
          <p:grpSpPr bwMode="auto">
            <a:xfrm>
              <a:off x="3525" y="3533"/>
              <a:ext cx="937" cy="595"/>
              <a:chOff x="3408" y="3072"/>
              <a:chExt cx="850" cy="528"/>
            </a:xfrm>
          </p:grpSpPr>
          <p:sp>
            <p:nvSpPr>
              <p:cNvPr id="161822" name="AutoShape 30"/>
              <p:cNvSpPr>
                <a:spLocks noChangeArrowheads="1"/>
              </p:cNvSpPr>
              <p:nvPr/>
            </p:nvSpPr>
            <p:spPr bwMode="auto">
              <a:xfrm>
                <a:off x="3408" y="3072"/>
                <a:ext cx="850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23" name="Rectangle 31"/>
              <p:cNvSpPr>
                <a:spLocks noChangeArrowheads="1"/>
              </p:cNvSpPr>
              <p:nvPr/>
            </p:nvSpPr>
            <p:spPr bwMode="auto">
              <a:xfrm>
                <a:off x="3502" y="3120"/>
                <a:ext cx="709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Turn=1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>
                    <a:latin typeface="Times New Roman" pitchFamily="18" charset="0"/>
                  </a:rPr>
                  <a:t>NC0,CR1</a:t>
                </a:r>
              </a:p>
            </p:txBody>
          </p:sp>
        </p:grpSp>
        <p:grpSp>
          <p:nvGrpSpPr>
            <p:cNvPr id="161824" name="Group 32"/>
            <p:cNvGrpSpPr>
              <a:grpSpLocks/>
            </p:cNvGrpSpPr>
            <p:nvPr/>
          </p:nvGrpSpPr>
          <p:grpSpPr bwMode="auto">
            <a:xfrm>
              <a:off x="3472" y="2125"/>
              <a:ext cx="936" cy="596"/>
              <a:chOff x="3360" y="1824"/>
              <a:chExt cx="849" cy="528"/>
            </a:xfrm>
          </p:grpSpPr>
          <p:sp>
            <p:nvSpPr>
              <p:cNvPr id="161825" name="AutoShape 33"/>
              <p:cNvSpPr>
                <a:spLocks noChangeArrowheads="1"/>
              </p:cNvSpPr>
              <p:nvPr/>
            </p:nvSpPr>
            <p:spPr bwMode="auto">
              <a:xfrm>
                <a:off x="3360" y="1824"/>
                <a:ext cx="849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26" name="Rectangle 34"/>
              <p:cNvSpPr>
                <a:spLocks noChangeArrowheads="1"/>
              </p:cNvSpPr>
              <p:nvPr/>
            </p:nvSpPr>
            <p:spPr bwMode="auto">
              <a:xfrm>
                <a:off x="3454" y="1872"/>
                <a:ext cx="708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Turn=1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L0,NC1</a:t>
                </a:r>
              </a:p>
            </p:txBody>
          </p:sp>
        </p:grpSp>
        <p:grpSp>
          <p:nvGrpSpPr>
            <p:cNvPr id="161827" name="Group 35"/>
            <p:cNvGrpSpPr>
              <a:grpSpLocks/>
            </p:cNvGrpSpPr>
            <p:nvPr/>
          </p:nvGrpSpPr>
          <p:grpSpPr bwMode="auto">
            <a:xfrm>
              <a:off x="4176" y="2832"/>
              <a:ext cx="936" cy="595"/>
              <a:chOff x="3868" y="2448"/>
              <a:chExt cx="849" cy="528"/>
            </a:xfrm>
          </p:grpSpPr>
          <p:sp>
            <p:nvSpPr>
              <p:cNvPr id="161828" name="AutoShape 36"/>
              <p:cNvSpPr>
                <a:spLocks noChangeArrowheads="1"/>
              </p:cNvSpPr>
              <p:nvPr/>
            </p:nvSpPr>
            <p:spPr bwMode="auto">
              <a:xfrm>
                <a:off x="3868" y="2448"/>
                <a:ext cx="849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29" name="Rectangle 37"/>
              <p:cNvSpPr>
                <a:spLocks noChangeArrowheads="1"/>
              </p:cNvSpPr>
              <p:nvPr/>
            </p:nvSpPr>
            <p:spPr bwMode="auto">
              <a:xfrm>
                <a:off x="3962" y="2496"/>
                <a:ext cx="708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Turn=1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>
                    <a:latin typeface="Times New Roman" pitchFamily="18" charset="0"/>
                  </a:rPr>
                  <a:t>NC0,NC1</a:t>
                </a:r>
              </a:p>
            </p:txBody>
          </p:sp>
        </p:grpSp>
        <p:grpSp>
          <p:nvGrpSpPr>
            <p:cNvPr id="161830" name="Group 38"/>
            <p:cNvGrpSpPr>
              <a:grpSpLocks/>
            </p:cNvGrpSpPr>
            <p:nvPr/>
          </p:nvGrpSpPr>
          <p:grpSpPr bwMode="auto">
            <a:xfrm>
              <a:off x="4583" y="2125"/>
              <a:ext cx="937" cy="596"/>
              <a:chOff x="4368" y="1824"/>
              <a:chExt cx="850" cy="528"/>
            </a:xfrm>
          </p:grpSpPr>
          <p:sp>
            <p:nvSpPr>
              <p:cNvPr id="161831" name="AutoShape 39"/>
              <p:cNvSpPr>
                <a:spLocks noChangeArrowheads="1"/>
              </p:cNvSpPr>
              <p:nvPr/>
            </p:nvSpPr>
            <p:spPr bwMode="auto">
              <a:xfrm>
                <a:off x="4368" y="1824"/>
                <a:ext cx="850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32" name="Rectangle 40"/>
              <p:cNvSpPr>
                <a:spLocks noChangeArrowheads="1"/>
              </p:cNvSpPr>
              <p:nvPr/>
            </p:nvSpPr>
            <p:spPr bwMode="auto">
              <a:xfrm>
                <a:off x="4462" y="1872"/>
                <a:ext cx="709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Turn=1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NC0,L1</a:t>
                </a:r>
              </a:p>
            </p:txBody>
          </p:sp>
        </p:grpSp>
        <p:grpSp>
          <p:nvGrpSpPr>
            <p:cNvPr id="161833" name="Group 41"/>
            <p:cNvGrpSpPr>
              <a:grpSpLocks/>
            </p:cNvGrpSpPr>
            <p:nvPr/>
          </p:nvGrpSpPr>
          <p:grpSpPr bwMode="auto">
            <a:xfrm>
              <a:off x="3979" y="1422"/>
              <a:ext cx="937" cy="595"/>
              <a:chOff x="3820" y="1200"/>
              <a:chExt cx="850" cy="528"/>
            </a:xfrm>
          </p:grpSpPr>
          <p:sp>
            <p:nvSpPr>
              <p:cNvPr id="161834" name="AutoShape 42"/>
              <p:cNvSpPr>
                <a:spLocks noChangeArrowheads="1"/>
              </p:cNvSpPr>
              <p:nvPr/>
            </p:nvSpPr>
            <p:spPr bwMode="auto">
              <a:xfrm>
                <a:off x="3820" y="1200"/>
                <a:ext cx="850" cy="528"/>
              </a:xfrm>
              <a:prstGeom prst="roundRect">
                <a:avLst>
                  <a:gd name="adj" fmla="val 16657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35" name="Rectangle 43"/>
              <p:cNvSpPr>
                <a:spLocks noChangeArrowheads="1"/>
              </p:cNvSpPr>
              <p:nvPr/>
            </p:nvSpPr>
            <p:spPr bwMode="auto">
              <a:xfrm>
                <a:off x="3914" y="1248"/>
                <a:ext cx="709" cy="3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2075" tIns="46038" rIns="92075" bIns="46038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Turn=1</a:t>
                </a:r>
              </a:p>
              <a:p>
                <a:pPr eaLnBrk="0" hangingPunct="0">
                  <a:lnSpc>
                    <a:spcPct val="20000"/>
                  </a:lnSpc>
                  <a:spcBef>
                    <a:spcPct val="50000"/>
                  </a:spcBef>
                </a:pPr>
                <a:r>
                  <a:rPr lang="en-US" altLang="he-IL" sz="2000">
                    <a:latin typeface="Times New Roman" pitchFamily="18" charset="0"/>
                  </a:rPr>
                  <a:t>L0,L1</a:t>
                </a:r>
              </a:p>
            </p:txBody>
          </p:sp>
        </p:grpSp>
        <p:sp>
          <p:nvSpPr>
            <p:cNvPr id="161836" name="Line 44"/>
            <p:cNvSpPr>
              <a:spLocks noChangeShapeType="1"/>
            </p:cNvSpPr>
            <p:nvPr/>
          </p:nvSpPr>
          <p:spPr bwMode="auto">
            <a:xfrm>
              <a:off x="1776" y="1728"/>
              <a:ext cx="240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37" name="Line 45"/>
            <p:cNvSpPr>
              <a:spLocks noChangeShapeType="1"/>
            </p:cNvSpPr>
            <p:nvPr/>
          </p:nvSpPr>
          <p:spPr bwMode="auto">
            <a:xfrm flipH="1">
              <a:off x="576" y="1693"/>
              <a:ext cx="198" cy="37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38" name="Line 46"/>
            <p:cNvSpPr>
              <a:spLocks noChangeShapeType="1"/>
            </p:cNvSpPr>
            <p:nvPr/>
          </p:nvSpPr>
          <p:spPr bwMode="auto">
            <a:xfrm>
              <a:off x="2304" y="2448"/>
              <a:ext cx="240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39" name="Line 47"/>
            <p:cNvSpPr>
              <a:spLocks noChangeShapeType="1"/>
            </p:cNvSpPr>
            <p:nvPr/>
          </p:nvSpPr>
          <p:spPr bwMode="auto">
            <a:xfrm>
              <a:off x="1092" y="3425"/>
              <a:ext cx="211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40" name="Line 48"/>
            <p:cNvSpPr>
              <a:spLocks noChangeShapeType="1"/>
            </p:cNvSpPr>
            <p:nvPr/>
          </p:nvSpPr>
          <p:spPr bwMode="auto">
            <a:xfrm flipH="1">
              <a:off x="2304" y="3408"/>
              <a:ext cx="192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41" name="Line 49"/>
            <p:cNvSpPr>
              <a:spLocks noChangeShapeType="1"/>
            </p:cNvSpPr>
            <p:nvPr/>
          </p:nvSpPr>
          <p:spPr bwMode="auto">
            <a:xfrm flipH="1">
              <a:off x="1200" y="2451"/>
              <a:ext cx="103" cy="33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42" name="Line 50"/>
            <p:cNvSpPr>
              <a:spLocks noChangeShapeType="1"/>
            </p:cNvSpPr>
            <p:nvPr/>
          </p:nvSpPr>
          <p:spPr bwMode="auto">
            <a:xfrm flipH="1">
              <a:off x="3312" y="2397"/>
              <a:ext cx="160" cy="3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43" name="Line 51"/>
            <p:cNvSpPr>
              <a:spLocks noChangeShapeType="1"/>
            </p:cNvSpPr>
            <p:nvPr/>
          </p:nvSpPr>
          <p:spPr bwMode="auto">
            <a:xfrm flipH="1">
              <a:off x="5184" y="2736"/>
              <a:ext cx="192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44" name="Line 52"/>
            <p:cNvSpPr>
              <a:spLocks noChangeShapeType="1"/>
            </p:cNvSpPr>
            <p:nvPr/>
          </p:nvSpPr>
          <p:spPr bwMode="auto">
            <a:xfrm>
              <a:off x="3312" y="3408"/>
              <a:ext cx="213" cy="39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45" name="Line 53"/>
            <p:cNvSpPr>
              <a:spLocks noChangeShapeType="1"/>
            </p:cNvSpPr>
            <p:nvPr/>
          </p:nvSpPr>
          <p:spPr bwMode="auto">
            <a:xfrm flipH="1">
              <a:off x="4512" y="3425"/>
              <a:ext cx="230" cy="41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46" name="Line 54"/>
            <p:cNvSpPr>
              <a:spLocks noChangeShapeType="1"/>
            </p:cNvSpPr>
            <p:nvPr/>
          </p:nvSpPr>
          <p:spPr bwMode="auto">
            <a:xfrm>
              <a:off x="4426" y="2397"/>
              <a:ext cx="134" cy="3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47" name="Line 55"/>
            <p:cNvSpPr>
              <a:spLocks noChangeShapeType="1"/>
            </p:cNvSpPr>
            <p:nvPr/>
          </p:nvSpPr>
          <p:spPr bwMode="auto">
            <a:xfrm>
              <a:off x="1248" y="1104"/>
              <a:ext cx="0" cy="27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48" name="Line 56"/>
            <p:cNvSpPr>
              <a:spLocks noChangeShapeType="1"/>
            </p:cNvSpPr>
            <p:nvPr/>
          </p:nvSpPr>
          <p:spPr bwMode="auto">
            <a:xfrm>
              <a:off x="4464" y="1104"/>
              <a:ext cx="0" cy="27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lg" len="lg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49" name="Freeform 57"/>
            <p:cNvSpPr>
              <a:spLocks/>
            </p:cNvSpPr>
            <p:nvPr/>
          </p:nvSpPr>
          <p:spPr bwMode="auto">
            <a:xfrm>
              <a:off x="2304" y="2304"/>
              <a:ext cx="1152" cy="1632"/>
            </a:xfrm>
            <a:custGeom>
              <a:avLst/>
              <a:gdLst/>
              <a:ahLst/>
              <a:cxnLst>
                <a:cxn ang="0">
                  <a:pos x="0" y="1632"/>
                </a:cxn>
                <a:cxn ang="0">
                  <a:pos x="528" y="1248"/>
                </a:cxn>
                <a:cxn ang="0">
                  <a:pos x="624" y="240"/>
                </a:cxn>
                <a:cxn ang="0">
                  <a:pos x="1152" y="0"/>
                </a:cxn>
              </a:cxnLst>
              <a:rect l="0" t="0" r="r" b="b"/>
              <a:pathLst>
                <a:path w="1152" h="1632">
                  <a:moveTo>
                    <a:pt x="0" y="1632"/>
                  </a:moveTo>
                  <a:cubicBezTo>
                    <a:pt x="212" y="1556"/>
                    <a:pt x="424" y="1480"/>
                    <a:pt x="528" y="1248"/>
                  </a:cubicBezTo>
                  <a:cubicBezTo>
                    <a:pt x="632" y="1016"/>
                    <a:pt x="520" y="448"/>
                    <a:pt x="624" y="240"/>
                  </a:cubicBezTo>
                  <a:cubicBezTo>
                    <a:pt x="728" y="32"/>
                    <a:pt x="940" y="16"/>
                    <a:pt x="1152" y="0"/>
                  </a:cubicBezTo>
                </a:path>
              </a:pathLst>
            </a:custGeom>
            <a:noFill/>
            <a:ln w="25400">
              <a:solidFill>
                <a:srgbClr val="80808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1850" name="Freeform 58"/>
            <p:cNvSpPr>
              <a:spLocks/>
            </p:cNvSpPr>
            <p:nvPr/>
          </p:nvSpPr>
          <p:spPr bwMode="auto">
            <a:xfrm>
              <a:off x="2304" y="2256"/>
              <a:ext cx="1200" cy="1680"/>
            </a:xfrm>
            <a:custGeom>
              <a:avLst/>
              <a:gdLst/>
              <a:ahLst/>
              <a:cxnLst>
                <a:cxn ang="0">
                  <a:pos x="1200" y="1600"/>
                </a:cxn>
                <a:cxn ang="0">
                  <a:pos x="720" y="1264"/>
                </a:cxn>
                <a:cxn ang="0">
                  <a:pos x="528" y="208"/>
                </a:cxn>
                <a:cxn ang="0">
                  <a:pos x="0" y="16"/>
                </a:cxn>
              </a:cxnLst>
              <a:rect l="0" t="0" r="r" b="b"/>
              <a:pathLst>
                <a:path w="1200" h="1600">
                  <a:moveTo>
                    <a:pt x="1200" y="1600"/>
                  </a:moveTo>
                  <a:cubicBezTo>
                    <a:pt x="1016" y="1548"/>
                    <a:pt x="832" y="1496"/>
                    <a:pt x="720" y="1264"/>
                  </a:cubicBezTo>
                  <a:cubicBezTo>
                    <a:pt x="608" y="1032"/>
                    <a:pt x="648" y="416"/>
                    <a:pt x="528" y="208"/>
                  </a:cubicBezTo>
                  <a:cubicBezTo>
                    <a:pt x="408" y="0"/>
                    <a:pt x="204" y="8"/>
                    <a:pt x="0" y="16"/>
                  </a:cubicBezTo>
                </a:path>
              </a:pathLst>
            </a:custGeom>
            <a:noFill/>
            <a:ln w="25400">
              <a:solidFill>
                <a:srgbClr val="00008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1851" name="Freeform 59"/>
            <p:cNvSpPr>
              <a:spLocks/>
            </p:cNvSpPr>
            <p:nvPr/>
          </p:nvSpPr>
          <p:spPr bwMode="auto">
            <a:xfrm>
              <a:off x="1776" y="1536"/>
              <a:ext cx="1392" cy="1296"/>
            </a:xfrm>
            <a:custGeom>
              <a:avLst/>
              <a:gdLst/>
              <a:ahLst/>
              <a:cxnLst>
                <a:cxn ang="0">
                  <a:pos x="1392" y="1200"/>
                </a:cxn>
                <a:cxn ang="0">
                  <a:pos x="1104" y="480"/>
                </a:cxn>
                <a:cxn ang="0">
                  <a:pos x="0" y="0"/>
                </a:cxn>
              </a:cxnLst>
              <a:rect l="0" t="0" r="r" b="b"/>
              <a:pathLst>
                <a:path w="1392" h="1200">
                  <a:moveTo>
                    <a:pt x="1392" y="1200"/>
                  </a:moveTo>
                  <a:cubicBezTo>
                    <a:pt x="1364" y="940"/>
                    <a:pt x="1336" y="680"/>
                    <a:pt x="1104" y="480"/>
                  </a:cubicBezTo>
                  <a:cubicBezTo>
                    <a:pt x="872" y="280"/>
                    <a:pt x="436" y="140"/>
                    <a:pt x="0" y="0"/>
                  </a:cubicBezTo>
                </a:path>
              </a:pathLst>
            </a:custGeom>
            <a:noFill/>
            <a:ln w="25400">
              <a:solidFill>
                <a:srgbClr val="00808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1852" name="Freeform 60"/>
            <p:cNvSpPr>
              <a:spLocks/>
            </p:cNvSpPr>
            <p:nvPr/>
          </p:nvSpPr>
          <p:spPr bwMode="auto">
            <a:xfrm>
              <a:off x="2640" y="1536"/>
              <a:ext cx="1344" cy="1248"/>
            </a:xfrm>
            <a:custGeom>
              <a:avLst/>
              <a:gdLst/>
              <a:ahLst/>
              <a:cxnLst>
                <a:cxn ang="0">
                  <a:pos x="0" y="1152"/>
                </a:cxn>
                <a:cxn ang="0">
                  <a:pos x="240" y="480"/>
                </a:cxn>
                <a:cxn ang="0">
                  <a:pos x="1296" y="0"/>
                </a:cxn>
              </a:cxnLst>
              <a:rect l="0" t="0" r="r" b="b"/>
              <a:pathLst>
                <a:path w="1296" h="1152">
                  <a:moveTo>
                    <a:pt x="0" y="1152"/>
                  </a:moveTo>
                  <a:cubicBezTo>
                    <a:pt x="12" y="912"/>
                    <a:pt x="24" y="672"/>
                    <a:pt x="240" y="480"/>
                  </a:cubicBezTo>
                  <a:cubicBezTo>
                    <a:pt x="456" y="288"/>
                    <a:pt x="876" y="144"/>
                    <a:pt x="1296" y="0"/>
                  </a:cubicBezTo>
                </a:path>
              </a:pathLst>
            </a:custGeom>
            <a:noFill/>
            <a:ln w="25400">
              <a:solidFill>
                <a:srgbClr val="808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  <p:cxnSp>
          <p:nvCxnSpPr>
            <p:cNvPr id="161853" name="AutoShape 61"/>
            <p:cNvCxnSpPr>
              <a:cxnSpLocks noChangeShapeType="1"/>
            </p:cNvCxnSpPr>
            <p:nvPr/>
          </p:nvCxnSpPr>
          <p:spPr bwMode="auto">
            <a:xfrm>
              <a:off x="4944" y="1680"/>
              <a:ext cx="192" cy="38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</p:cxnSp>
        <p:cxnSp>
          <p:nvCxnSpPr>
            <p:cNvPr id="161854" name="AutoShape 62"/>
            <p:cNvCxnSpPr>
              <a:cxnSpLocks noChangeShapeType="1"/>
              <a:stCxn id="161852" idx="2"/>
              <a:endCxn id="161852" idx="2"/>
            </p:cNvCxnSpPr>
            <p:nvPr/>
          </p:nvCxnSpPr>
          <p:spPr bwMode="auto">
            <a:xfrm>
              <a:off x="3992" y="1536"/>
              <a:ext cx="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55" name="Line 63"/>
            <p:cNvSpPr>
              <a:spLocks noChangeShapeType="1"/>
            </p:cNvSpPr>
            <p:nvPr/>
          </p:nvSpPr>
          <p:spPr bwMode="auto">
            <a:xfrm>
              <a:off x="384" y="2736"/>
              <a:ext cx="240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1856" name="Line 64"/>
            <p:cNvSpPr>
              <a:spLocks noChangeShapeType="1"/>
            </p:cNvSpPr>
            <p:nvPr/>
          </p:nvSpPr>
          <p:spPr bwMode="auto">
            <a:xfrm flipH="1">
              <a:off x="3792" y="1776"/>
              <a:ext cx="192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BD4EA-8D99-4498-BD5F-DDEA33968A9B}" type="slidenum">
              <a:rPr lang="he-IL"/>
              <a:pPr/>
              <a:t>20</a:t>
            </a:fld>
            <a:endParaRPr lang="en-GB"/>
          </a:p>
        </p:txBody>
      </p:sp>
      <p:sp>
        <p:nvSpPr>
          <p:cNvPr id="16384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84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altLang="he-IL" sz="3600"/>
              <a:t>Want to do more!</a:t>
            </a:r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 altLang="he-IL"/>
              <a:t>Want to check more properties.</a:t>
            </a:r>
          </a:p>
          <a:p>
            <a:r>
              <a:rPr lang="en-US" altLang="he-IL"/>
              <a:t>Want to have a unique algorithm to deal with all kinds of properties.</a:t>
            </a:r>
          </a:p>
          <a:p>
            <a:r>
              <a:rPr lang="en-US" altLang="he-IL"/>
              <a:t>This is done by writing specification in more complicated formalisms.</a:t>
            </a:r>
          </a:p>
          <a:p>
            <a:r>
              <a:rPr lang="en-US" altLang="he-IL"/>
              <a:t>We will see that in the next lecture.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44C8B-87C6-475E-A9D1-910EBBF28E68}" type="slidenum">
              <a:rPr lang="he-IL"/>
              <a:pPr/>
              <a:t>21</a:t>
            </a:fld>
            <a:endParaRPr lang="en-GB"/>
          </a:p>
        </p:txBody>
      </p:sp>
      <p:sp>
        <p:nvSpPr>
          <p:cNvPr id="16589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89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893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894" name="Rectangle 6"/>
          <p:cNvSpPr>
            <a:spLocks noGrp="1" noChangeArrowheads="1"/>
          </p:cNvSpPr>
          <p:nvPr>
            <p:ph type="title"/>
          </p:nvPr>
        </p:nvSpPr>
        <p:spPr>
          <a:xfrm>
            <a:off x="1295400" y="381000"/>
            <a:ext cx="65532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altLang="en-US">
                <a:solidFill>
                  <a:schemeClr val="bg2"/>
                </a:solidFill>
              </a:rPr>
              <a:t>[](</a:t>
            </a:r>
            <a:r>
              <a:rPr lang="en-US" altLang="he-IL">
                <a:solidFill>
                  <a:schemeClr val="hlink"/>
                </a:solidFill>
              </a:rPr>
              <a:t>Turn=0 </a:t>
            </a:r>
            <a:r>
              <a:rPr lang="en-US" altLang="he-IL">
                <a:solidFill>
                  <a:schemeClr val="bg2"/>
                </a:solidFill>
                <a:sym typeface="Wingdings" pitchFamily="2" charset="2"/>
              </a:rPr>
              <a:t></a:t>
            </a:r>
            <a:r>
              <a:rPr lang="en-US" altLang="he-IL">
                <a:solidFill>
                  <a:schemeClr val="bg2"/>
                </a:solidFill>
              </a:rPr>
              <a:t> &lt;&gt;</a:t>
            </a:r>
            <a:r>
              <a:rPr lang="en-US" altLang="he-IL"/>
              <a:t>Turn=1</a:t>
            </a:r>
            <a:r>
              <a:rPr lang="en-US" altLang="he-IL">
                <a:solidFill>
                  <a:schemeClr val="bg2"/>
                </a:solidFill>
              </a:rPr>
              <a:t>)</a:t>
            </a:r>
          </a:p>
        </p:txBody>
      </p:sp>
      <p:grpSp>
        <p:nvGrpSpPr>
          <p:cNvPr id="165895" name="Group 7"/>
          <p:cNvGrpSpPr>
            <a:grpSpLocks/>
          </p:cNvGrpSpPr>
          <p:nvPr/>
        </p:nvGrpSpPr>
        <p:grpSpPr bwMode="auto">
          <a:xfrm>
            <a:off x="1228725" y="2257425"/>
            <a:ext cx="1511300" cy="944563"/>
            <a:chOff x="912" y="1200"/>
            <a:chExt cx="864" cy="528"/>
          </a:xfrm>
        </p:grpSpPr>
        <p:sp>
          <p:nvSpPr>
            <p:cNvPr id="165896" name="AutoShape 8"/>
            <p:cNvSpPr>
              <a:spLocks noChangeArrowheads="1"/>
            </p:cNvSpPr>
            <p:nvPr/>
          </p:nvSpPr>
          <p:spPr bwMode="auto">
            <a:xfrm>
              <a:off x="912" y="1200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897" name="Rectangle 9"/>
            <p:cNvSpPr>
              <a:spLocks noChangeArrowheads="1"/>
            </p:cNvSpPr>
            <p:nvPr/>
          </p:nvSpPr>
          <p:spPr bwMode="auto">
            <a:xfrm>
              <a:off x="1008" y="1248"/>
              <a:ext cx="720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400">
                  <a:solidFill>
                    <a:schemeClr val="hlink"/>
                  </a:solidFill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L0,L1</a:t>
              </a:r>
            </a:p>
          </p:txBody>
        </p:sp>
      </p:grpSp>
      <p:grpSp>
        <p:nvGrpSpPr>
          <p:cNvPr id="165898" name="Group 10"/>
          <p:cNvGrpSpPr>
            <a:grpSpLocks/>
          </p:cNvGrpSpPr>
          <p:nvPr/>
        </p:nvGrpSpPr>
        <p:grpSpPr bwMode="auto">
          <a:xfrm>
            <a:off x="304800" y="3373438"/>
            <a:ext cx="1511300" cy="946150"/>
            <a:chOff x="384" y="1824"/>
            <a:chExt cx="864" cy="528"/>
          </a:xfrm>
        </p:grpSpPr>
        <p:sp>
          <p:nvSpPr>
            <p:cNvPr id="165899" name="AutoShape 11"/>
            <p:cNvSpPr>
              <a:spLocks noChangeArrowheads="1"/>
            </p:cNvSpPr>
            <p:nvPr/>
          </p:nvSpPr>
          <p:spPr bwMode="auto">
            <a:xfrm>
              <a:off x="384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900" name="Rectangle 12"/>
            <p:cNvSpPr>
              <a:spLocks noChangeArrowheads="1"/>
            </p:cNvSpPr>
            <p:nvPr/>
          </p:nvSpPr>
          <p:spPr bwMode="auto">
            <a:xfrm>
              <a:off x="480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hlink"/>
                  </a:solidFill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165901" name="Group 13"/>
          <p:cNvGrpSpPr>
            <a:grpSpLocks/>
          </p:cNvGrpSpPr>
          <p:nvPr/>
        </p:nvGrpSpPr>
        <p:grpSpPr bwMode="auto">
          <a:xfrm>
            <a:off x="2057400" y="3352800"/>
            <a:ext cx="1511300" cy="946150"/>
            <a:chOff x="1392" y="1824"/>
            <a:chExt cx="864" cy="528"/>
          </a:xfrm>
        </p:grpSpPr>
        <p:sp>
          <p:nvSpPr>
            <p:cNvPr id="165902" name="AutoShape 14"/>
            <p:cNvSpPr>
              <a:spLocks noChangeArrowheads="1"/>
            </p:cNvSpPr>
            <p:nvPr/>
          </p:nvSpPr>
          <p:spPr bwMode="auto">
            <a:xfrm>
              <a:off x="1392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903" name="Rectangle 15"/>
            <p:cNvSpPr>
              <a:spLocks noChangeArrowheads="1"/>
            </p:cNvSpPr>
            <p:nvPr/>
          </p:nvSpPr>
          <p:spPr bwMode="auto">
            <a:xfrm>
              <a:off x="1488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hlink"/>
                  </a:solidFill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165904" name="Group 16"/>
          <p:cNvGrpSpPr>
            <a:grpSpLocks/>
          </p:cNvGrpSpPr>
          <p:nvPr/>
        </p:nvGrpSpPr>
        <p:grpSpPr bwMode="auto">
          <a:xfrm>
            <a:off x="2068513" y="5608638"/>
            <a:ext cx="1511300" cy="944562"/>
            <a:chOff x="1392" y="3072"/>
            <a:chExt cx="864" cy="528"/>
          </a:xfrm>
        </p:grpSpPr>
        <p:sp>
          <p:nvSpPr>
            <p:cNvPr id="165905" name="AutoShape 17"/>
            <p:cNvSpPr>
              <a:spLocks noChangeArrowheads="1"/>
            </p:cNvSpPr>
            <p:nvPr/>
          </p:nvSpPr>
          <p:spPr bwMode="auto">
            <a:xfrm>
              <a:off x="1392" y="3072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906" name="Rectangle 18"/>
            <p:cNvSpPr>
              <a:spLocks noChangeArrowheads="1"/>
            </p:cNvSpPr>
            <p:nvPr/>
          </p:nvSpPr>
          <p:spPr bwMode="auto">
            <a:xfrm>
              <a:off x="1488" y="3120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hlink"/>
                  </a:solidFill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CR0,NC1</a:t>
              </a:r>
            </a:p>
          </p:txBody>
        </p:sp>
      </p:grpSp>
      <p:grpSp>
        <p:nvGrpSpPr>
          <p:cNvPr id="165907" name="Group 19"/>
          <p:cNvGrpSpPr>
            <a:grpSpLocks/>
          </p:cNvGrpSpPr>
          <p:nvPr/>
        </p:nvGrpSpPr>
        <p:grpSpPr bwMode="auto">
          <a:xfrm>
            <a:off x="990600" y="4495800"/>
            <a:ext cx="1511300" cy="944563"/>
            <a:chOff x="912" y="2448"/>
            <a:chExt cx="864" cy="528"/>
          </a:xfrm>
        </p:grpSpPr>
        <p:sp>
          <p:nvSpPr>
            <p:cNvPr id="165908" name="AutoShape 20"/>
            <p:cNvSpPr>
              <a:spLocks noChangeArrowheads="1"/>
            </p:cNvSpPr>
            <p:nvPr/>
          </p:nvSpPr>
          <p:spPr bwMode="auto">
            <a:xfrm>
              <a:off x="912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909" name="Rectangle 21"/>
            <p:cNvSpPr>
              <a:spLocks noChangeArrowheads="1"/>
            </p:cNvSpPr>
            <p:nvPr/>
          </p:nvSpPr>
          <p:spPr bwMode="auto">
            <a:xfrm>
              <a:off x="1008" y="2496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hlink"/>
                  </a:solidFill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165910" name="Group 22"/>
          <p:cNvGrpSpPr>
            <a:grpSpLocks/>
          </p:cNvGrpSpPr>
          <p:nvPr/>
        </p:nvGrpSpPr>
        <p:grpSpPr bwMode="auto">
          <a:xfrm>
            <a:off x="2743200" y="4495800"/>
            <a:ext cx="1511300" cy="944563"/>
            <a:chOff x="1920" y="2448"/>
            <a:chExt cx="864" cy="528"/>
          </a:xfrm>
        </p:grpSpPr>
        <p:sp>
          <p:nvSpPr>
            <p:cNvPr id="165911" name="AutoShape 23"/>
            <p:cNvSpPr>
              <a:spLocks noChangeArrowheads="1"/>
            </p:cNvSpPr>
            <p:nvPr/>
          </p:nvSpPr>
          <p:spPr bwMode="auto">
            <a:xfrm>
              <a:off x="1920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912" name="Rectangle 24"/>
            <p:cNvSpPr>
              <a:spLocks noChangeArrowheads="1"/>
            </p:cNvSpPr>
            <p:nvPr/>
          </p:nvSpPr>
          <p:spPr bwMode="auto">
            <a:xfrm>
              <a:off x="2016" y="2496"/>
              <a:ext cx="720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hlink"/>
                  </a:solidFill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CR0,L1</a:t>
              </a:r>
            </a:p>
          </p:txBody>
        </p:sp>
      </p:grpSp>
      <p:grpSp>
        <p:nvGrpSpPr>
          <p:cNvPr id="165913" name="Group 25"/>
          <p:cNvGrpSpPr>
            <a:grpSpLocks/>
          </p:cNvGrpSpPr>
          <p:nvPr/>
        </p:nvGrpSpPr>
        <p:grpSpPr bwMode="auto">
          <a:xfrm>
            <a:off x="4876800" y="4495800"/>
            <a:ext cx="1487488" cy="944563"/>
            <a:chOff x="2880" y="2448"/>
            <a:chExt cx="850" cy="528"/>
          </a:xfrm>
        </p:grpSpPr>
        <p:sp>
          <p:nvSpPr>
            <p:cNvPr id="165914" name="AutoShape 26"/>
            <p:cNvSpPr>
              <a:spLocks noChangeArrowheads="1"/>
            </p:cNvSpPr>
            <p:nvPr/>
          </p:nvSpPr>
          <p:spPr bwMode="auto">
            <a:xfrm>
              <a:off x="2880" y="2448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915" name="Rectangle 27"/>
            <p:cNvSpPr>
              <a:spLocks noChangeArrowheads="1"/>
            </p:cNvSpPr>
            <p:nvPr/>
          </p:nvSpPr>
          <p:spPr bwMode="auto">
            <a:xfrm>
              <a:off x="2974" y="2496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tx2"/>
                  </a:solidFill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L0,CR1</a:t>
              </a:r>
            </a:p>
          </p:txBody>
        </p:sp>
      </p:grpSp>
      <p:grpSp>
        <p:nvGrpSpPr>
          <p:cNvPr id="165916" name="Group 28"/>
          <p:cNvGrpSpPr>
            <a:grpSpLocks/>
          </p:cNvGrpSpPr>
          <p:nvPr/>
        </p:nvGrpSpPr>
        <p:grpSpPr bwMode="auto">
          <a:xfrm>
            <a:off x="5595938" y="5608638"/>
            <a:ext cx="1487487" cy="944562"/>
            <a:chOff x="3408" y="3072"/>
            <a:chExt cx="850" cy="528"/>
          </a:xfrm>
        </p:grpSpPr>
        <p:sp>
          <p:nvSpPr>
            <p:cNvPr id="165917" name="AutoShape 29"/>
            <p:cNvSpPr>
              <a:spLocks noChangeArrowheads="1"/>
            </p:cNvSpPr>
            <p:nvPr/>
          </p:nvSpPr>
          <p:spPr bwMode="auto">
            <a:xfrm>
              <a:off x="3408" y="3072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918" name="Rectangle 30"/>
            <p:cNvSpPr>
              <a:spLocks noChangeArrowheads="1"/>
            </p:cNvSpPr>
            <p:nvPr/>
          </p:nvSpPr>
          <p:spPr bwMode="auto">
            <a:xfrm>
              <a:off x="3502" y="3120"/>
              <a:ext cx="70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tx2"/>
                  </a:solidFill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NC0,CR1</a:t>
              </a:r>
            </a:p>
          </p:txBody>
        </p:sp>
      </p:grpSp>
      <p:grpSp>
        <p:nvGrpSpPr>
          <p:cNvPr id="165919" name="Group 31"/>
          <p:cNvGrpSpPr>
            <a:grpSpLocks/>
          </p:cNvGrpSpPr>
          <p:nvPr/>
        </p:nvGrpSpPr>
        <p:grpSpPr bwMode="auto">
          <a:xfrm>
            <a:off x="5511800" y="3373438"/>
            <a:ext cx="1485900" cy="946150"/>
            <a:chOff x="3360" y="1824"/>
            <a:chExt cx="849" cy="528"/>
          </a:xfrm>
        </p:grpSpPr>
        <p:sp>
          <p:nvSpPr>
            <p:cNvPr id="165920" name="AutoShape 32"/>
            <p:cNvSpPr>
              <a:spLocks noChangeArrowheads="1"/>
            </p:cNvSpPr>
            <p:nvPr/>
          </p:nvSpPr>
          <p:spPr bwMode="auto">
            <a:xfrm>
              <a:off x="3360" y="1824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921" name="Rectangle 33"/>
            <p:cNvSpPr>
              <a:spLocks noChangeArrowheads="1"/>
            </p:cNvSpPr>
            <p:nvPr/>
          </p:nvSpPr>
          <p:spPr bwMode="auto">
            <a:xfrm>
              <a:off x="3454" y="1872"/>
              <a:ext cx="708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tx2"/>
                  </a:solidFill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165922" name="Group 34"/>
          <p:cNvGrpSpPr>
            <a:grpSpLocks/>
          </p:cNvGrpSpPr>
          <p:nvPr/>
        </p:nvGrpSpPr>
        <p:grpSpPr bwMode="auto">
          <a:xfrm>
            <a:off x="6629400" y="4495800"/>
            <a:ext cx="1485900" cy="944563"/>
            <a:chOff x="3868" y="2448"/>
            <a:chExt cx="849" cy="528"/>
          </a:xfrm>
        </p:grpSpPr>
        <p:sp>
          <p:nvSpPr>
            <p:cNvPr id="165923" name="AutoShape 35"/>
            <p:cNvSpPr>
              <a:spLocks noChangeArrowheads="1"/>
            </p:cNvSpPr>
            <p:nvPr/>
          </p:nvSpPr>
          <p:spPr bwMode="auto">
            <a:xfrm>
              <a:off x="3868" y="2448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924" name="Rectangle 36"/>
            <p:cNvSpPr>
              <a:spLocks noChangeArrowheads="1"/>
            </p:cNvSpPr>
            <p:nvPr/>
          </p:nvSpPr>
          <p:spPr bwMode="auto">
            <a:xfrm>
              <a:off x="3962" y="2496"/>
              <a:ext cx="70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tx2"/>
                  </a:solidFill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165925" name="Group 37"/>
          <p:cNvGrpSpPr>
            <a:grpSpLocks/>
          </p:cNvGrpSpPr>
          <p:nvPr/>
        </p:nvGrpSpPr>
        <p:grpSpPr bwMode="auto">
          <a:xfrm>
            <a:off x="7275513" y="3373438"/>
            <a:ext cx="1487487" cy="946150"/>
            <a:chOff x="4368" y="1824"/>
            <a:chExt cx="850" cy="528"/>
          </a:xfrm>
        </p:grpSpPr>
        <p:sp>
          <p:nvSpPr>
            <p:cNvPr id="165926" name="AutoShape 38"/>
            <p:cNvSpPr>
              <a:spLocks noChangeArrowheads="1"/>
            </p:cNvSpPr>
            <p:nvPr/>
          </p:nvSpPr>
          <p:spPr bwMode="auto">
            <a:xfrm>
              <a:off x="4368" y="1824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927" name="Rectangle 39"/>
            <p:cNvSpPr>
              <a:spLocks noChangeArrowheads="1"/>
            </p:cNvSpPr>
            <p:nvPr/>
          </p:nvSpPr>
          <p:spPr bwMode="auto">
            <a:xfrm>
              <a:off x="4462" y="1872"/>
              <a:ext cx="709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tx2"/>
                  </a:solidFill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165928" name="Group 40"/>
          <p:cNvGrpSpPr>
            <a:grpSpLocks/>
          </p:cNvGrpSpPr>
          <p:nvPr/>
        </p:nvGrpSpPr>
        <p:grpSpPr bwMode="auto">
          <a:xfrm>
            <a:off x="6316663" y="2257425"/>
            <a:ext cx="1487487" cy="944563"/>
            <a:chOff x="3820" y="1200"/>
            <a:chExt cx="850" cy="528"/>
          </a:xfrm>
        </p:grpSpPr>
        <p:sp>
          <p:nvSpPr>
            <p:cNvPr id="165929" name="AutoShape 41"/>
            <p:cNvSpPr>
              <a:spLocks noChangeArrowheads="1"/>
            </p:cNvSpPr>
            <p:nvPr/>
          </p:nvSpPr>
          <p:spPr bwMode="auto">
            <a:xfrm>
              <a:off x="3820" y="1200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930" name="Rectangle 42"/>
            <p:cNvSpPr>
              <a:spLocks noChangeArrowheads="1"/>
            </p:cNvSpPr>
            <p:nvPr/>
          </p:nvSpPr>
          <p:spPr bwMode="auto">
            <a:xfrm>
              <a:off x="3914" y="1248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tx2"/>
                  </a:solidFill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L0,L1</a:t>
              </a:r>
            </a:p>
          </p:txBody>
        </p:sp>
      </p:grpSp>
      <p:sp>
        <p:nvSpPr>
          <p:cNvPr id="165931" name="Line 43"/>
          <p:cNvSpPr>
            <a:spLocks noChangeShapeType="1"/>
          </p:cNvSpPr>
          <p:nvPr/>
        </p:nvSpPr>
        <p:spPr bwMode="auto">
          <a:xfrm>
            <a:off x="2819400" y="2743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32" name="Line 44"/>
          <p:cNvSpPr>
            <a:spLocks noChangeShapeType="1"/>
          </p:cNvSpPr>
          <p:nvPr/>
        </p:nvSpPr>
        <p:spPr bwMode="auto">
          <a:xfrm flipH="1">
            <a:off x="914400" y="2687638"/>
            <a:ext cx="314325" cy="588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33" name="Line 45"/>
          <p:cNvSpPr>
            <a:spLocks noChangeShapeType="1"/>
          </p:cNvSpPr>
          <p:nvPr/>
        </p:nvSpPr>
        <p:spPr bwMode="auto">
          <a:xfrm>
            <a:off x="3657600" y="3886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34" name="Line 46"/>
          <p:cNvSpPr>
            <a:spLocks noChangeShapeType="1"/>
          </p:cNvSpPr>
          <p:nvPr/>
        </p:nvSpPr>
        <p:spPr bwMode="auto">
          <a:xfrm>
            <a:off x="1733550" y="5437188"/>
            <a:ext cx="334963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35" name="Line 47"/>
          <p:cNvSpPr>
            <a:spLocks noChangeShapeType="1"/>
          </p:cNvSpPr>
          <p:nvPr/>
        </p:nvSpPr>
        <p:spPr bwMode="auto">
          <a:xfrm flipH="1">
            <a:off x="3657600" y="5410200"/>
            <a:ext cx="3048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36" name="Line 48"/>
          <p:cNvSpPr>
            <a:spLocks noChangeShapeType="1"/>
          </p:cNvSpPr>
          <p:nvPr/>
        </p:nvSpPr>
        <p:spPr bwMode="auto">
          <a:xfrm flipH="1">
            <a:off x="1905000" y="3890963"/>
            <a:ext cx="163513" cy="5286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37" name="Line 49"/>
          <p:cNvSpPr>
            <a:spLocks noChangeShapeType="1"/>
          </p:cNvSpPr>
          <p:nvPr/>
        </p:nvSpPr>
        <p:spPr bwMode="auto">
          <a:xfrm flipH="1">
            <a:off x="5257800" y="3805238"/>
            <a:ext cx="254000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38" name="Line 50"/>
          <p:cNvSpPr>
            <a:spLocks noChangeShapeType="1"/>
          </p:cNvSpPr>
          <p:nvPr/>
        </p:nvSpPr>
        <p:spPr bwMode="auto">
          <a:xfrm flipH="1">
            <a:off x="8229600" y="4343400"/>
            <a:ext cx="3048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39" name="Line 51"/>
          <p:cNvSpPr>
            <a:spLocks noChangeShapeType="1"/>
          </p:cNvSpPr>
          <p:nvPr/>
        </p:nvSpPr>
        <p:spPr bwMode="auto">
          <a:xfrm>
            <a:off x="5257800" y="5410200"/>
            <a:ext cx="338138" cy="627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40" name="Line 52"/>
          <p:cNvSpPr>
            <a:spLocks noChangeShapeType="1"/>
          </p:cNvSpPr>
          <p:nvPr/>
        </p:nvSpPr>
        <p:spPr bwMode="auto">
          <a:xfrm flipH="1">
            <a:off x="7162800" y="5437188"/>
            <a:ext cx="365125" cy="658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41" name="Line 53"/>
          <p:cNvSpPr>
            <a:spLocks noChangeShapeType="1"/>
          </p:cNvSpPr>
          <p:nvPr/>
        </p:nvSpPr>
        <p:spPr bwMode="auto">
          <a:xfrm>
            <a:off x="7026275" y="3805238"/>
            <a:ext cx="212725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42" name="Line 54"/>
          <p:cNvSpPr>
            <a:spLocks noChangeShapeType="1"/>
          </p:cNvSpPr>
          <p:nvPr/>
        </p:nvSpPr>
        <p:spPr bwMode="auto">
          <a:xfrm>
            <a:off x="19812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43" name="Line 55"/>
          <p:cNvSpPr>
            <a:spLocks noChangeShapeType="1"/>
          </p:cNvSpPr>
          <p:nvPr/>
        </p:nvSpPr>
        <p:spPr bwMode="auto">
          <a:xfrm>
            <a:off x="70866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44" name="Freeform 56"/>
          <p:cNvSpPr>
            <a:spLocks/>
          </p:cNvSpPr>
          <p:nvPr/>
        </p:nvSpPr>
        <p:spPr bwMode="auto">
          <a:xfrm>
            <a:off x="3657600" y="3657600"/>
            <a:ext cx="1828800" cy="2590800"/>
          </a:xfrm>
          <a:custGeom>
            <a:avLst/>
            <a:gdLst/>
            <a:ahLst/>
            <a:cxnLst>
              <a:cxn ang="0">
                <a:pos x="0" y="1632"/>
              </a:cxn>
              <a:cxn ang="0">
                <a:pos x="528" y="1248"/>
              </a:cxn>
              <a:cxn ang="0">
                <a:pos x="624" y="240"/>
              </a:cxn>
              <a:cxn ang="0">
                <a:pos x="1152" y="0"/>
              </a:cxn>
            </a:cxnLst>
            <a:rect l="0" t="0" r="r" b="b"/>
            <a:pathLst>
              <a:path w="1152" h="1632">
                <a:moveTo>
                  <a:pt x="0" y="1632"/>
                </a:moveTo>
                <a:cubicBezTo>
                  <a:pt x="212" y="1556"/>
                  <a:pt x="424" y="1480"/>
                  <a:pt x="528" y="1248"/>
                </a:cubicBezTo>
                <a:cubicBezTo>
                  <a:pt x="632" y="1016"/>
                  <a:pt x="520" y="448"/>
                  <a:pt x="624" y="240"/>
                </a:cubicBezTo>
                <a:cubicBezTo>
                  <a:pt x="728" y="32"/>
                  <a:pt x="940" y="16"/>
                  <a:pt x="1152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5945" name="Freeform 57"/>
          <p:cNvSpPr>
            <a:spLocks/>
          </p:cNvSpPr>
          <p:nvPr/>
        </p:nvSpPr>
        <p:spPr bwMode="auto">
          <a:xfrm>
            <a:off x="3657600" y="3581400"/>
            <a:ext cx="1905000" cy="2667000"/>
          </a:xfrm>
          <a:custGeom>
            <a:avLst/>
            <a:gdLst/>
            <a:ahLst/>
            <a:cxnLst>
              <a:cxn ang="0">
                <a:pos x="1200" y="1600"/>
              </a:cxn>
              <a:cxn ang="0">
                <a:pos x="720" y="1264"/>
              </a:cxn>
              <a:cxn ang="0">
                <a:pos x="528" y="208"/>
              </a:cxn>
              <a:cxn ang="0">
                <a:pos x="0" y="16"/>
              </a:cxn>
            </a:cxnLst>
            <a:rect l="0" t="0" r="r" b="b"/>
            <a:pathLst>
              <a:path w="1200" h="1600">
                <a:moveTo>
                  <a:pt x="1200" y="1600"/>
                </a:moveTo>
                <a:cubicBezTo>
                  <a:pt x="1016" y="1548"/>
                  <a:pt x="832" y="1496"/>
                  <a:pt x="720" y="1264"/>
                </a:cubicBezTo>
                <a:cubicBezTo>
                  <a:pt x="608" y="1032"/>
                  <a:pt x="648" y="416"/>
                  <a:pt x="528" y="208"/>
                </a:cubicBezTo>
                <a:cubicBezTo>
                  <a:pt x="408" y="0"/>
                  <a:pt x="204" y="8"/>
                  <a:pt x="0" y="1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5946" name="Freeform 58"/>
          <p:cNvSpPr>
            <a:spLocks/>
          </p:cNvSpPr>
          <p:nvPr/>
        </p:nvSpPr>
        <p:spPr bwMode="auto">
          <a:xfrm>
            <a:off x="2819400" y="2438400"/>
            <a:ext cx="2209800" cy="2057400"/>
          </a:xfrm>
          <a:custGeom>
            <a:avLst/>
            <a:gdLst/>
            <a:ahLst/>
            <a:cxnLst>
              <a:cxn ang="0">
                <a:pos x="1392" y="1200"/>
              </a:cxn>
              <a:cxn ang="0">
                <a:pos x="1104" y="480"/>
              </a:cxn>
              <a:cxn ang="0">
                <a:pos x="0" y="0"/>
              </a:cxn>
            </a:cxnLst>
            <a:rect l="0" t="0" r="r" b="b"/>
            <a:pathLst>
              <a:path w="1392" h="1200">
                <a:moveTo>
                  <a:pt x="1392" y="1200"/>
                </a:moveTo>
                <a:cubicBezTo>
                  <a:pt x="1364" y="940"/>
                  <a:pt x="1336" y="680"/>
                  <a:pt x="1104" y="480"/>
                </a:cubicBezTo>
                <a:cubicBezTo>
                  <a:pt x="872" y="280"/>
                  <a:pt x="436" y="140"/>
                  <a:pt x="0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5947" name="Freeform 59"/>
          <p:cNvSpPr>
            <a:spLocks/>
          </p:cNvSpPr>
          <p:nvPr/>
        </p:nvSpPr>
        <p:spPr bwMode="auto">
          <a:xfrm>
            <a:off x="4191000" y="2438400"/>
            <a:ext cx="2133600" cy="1981200"/>
          </a:xfrm>
          <a:custGeom>
            <a:avLst/>
            <a:gdLst/>
            <a:ahLst/>
            <a:cxnLst>
              <a:cxn ang="0">
                <a:pos x="0" y="1152"/>
              </a:cxn>
              <a:cxn ang="0">
                <a:pos x="240" y="480"/>
              </a:cxn>
              <a:cxn ang="0">
                <a:pos x="1296" y="0"/>
              </a:cxn>
            </a:cxnLst>
            <a:rect l="0" t="0" r="r" b="b"/>
            <a:pathLst>
              <a:path w="1296" h="1152">
                <a:moveTo>
                  <a:pt x="0" y="1152"/>
                </a:moveTo>
                <a:cubicBezTo>
                  <a:pt x="12" y="912"/>
                  <a:pt x="24" y="672"/>
                  <a:pt x="240" y="480"/>
                </a:cubicBezTo>
                <a:cubicBezTo>
                  <a:pt x="456" y="288"/>
                  <a:pt x="876" y="144"/>
                  <a:pt x="1296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65948" name="AutoShape 60"/>
          <p:cNvCxnSpPr>
            <a:cxnSpLocks noChangeShapeType="1"/>
          </p:cNvCxnSpPr>
          <p:nvPr/>
        </p:nvCxnSpPr>
        <p:spPr bwMode="auto">
          <a:xfrm>
            <a:off x="7848600" y="2667000"/>
            <a:ext cx="304800" cy="6096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cxnSp>
        <p:nvCxnSpPr>
          <p:cNvPr id="165949" name="AutoShape 61"/>
          <p:cNvCxnSpPr>
            <a:cxnSpLocks noChangeShapeType="1"/>
            <a:stCxn id="165947" idx="2"/>
            <a:endCxn id="165947" idx="2"/>
          </p:cNvCxnSpPr>
          <p:nvPr/>
        </p:nvCxnSpPr>
        <p:spPr bwMode="auto">
          <a:xfrm>
            <a:off x="6337300" y="24384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65950" name="Line 62"/>
          <p:cNvSpPr>
            <a:spLocks noChangeShapeType="1"/>
          </p:cNvSpPr>
          <p:nvPr/>
        </p:nvSpPr>
        <p:spPr bwMode="auto">
          <a:xfrm>
            <a:off x="609600" y="4343400"/>
            <a:ext cx="3810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5951" name="Line 63"/>
          <p:cNvSpPr>
            <a:spLocks noChangeShapeType="1"/>
          </p:cNvSpPr>
          <p:nvPr/>
        </p:nvSpPr>
        <p:spPr bwMode="auto">
          <a:xfrm flipH="1">
            <a:off x="6019800" y="2819400"/>
            <a:ext cx="304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A7ECE-A6CB-4FF0-89A1-1ED7D1D11D74}" type="slidenum">
              <a:rPr lang="he-IL"/>
              <a:pPr/>
              <a:t>22</a:t>
            </a:fld>
            <a:endParaRPr lang="en-GB"/>
          </a:p>
        </p:txBody>
      </p:sp>
      <p:grpSp>
        <p:nvGrpSpPr>
          <p:cNvPr id="167938" name="Group 2"/>
          <p:cNvGrpSpPr>
            <a:grpSpLocks/>
          </p:cNvGrpSpPr>
          <p:nvPr/>
        </p:nvGrpSpPr>
        <p:grpSpPr bwMode="auto">
          <a:xfrm>
            <a:off x="1228725" y="2257425"/>
            <a:ext cx="1511300" cy="944563"/>
            <a:chOff x="912" y="1200"/>
            <a:chExt cx="864" cy="528"/>
          </a:xfrm>
        </p:grpSpPr>
        <p:sp>
          <p:nvSpPr>
            <p:cNvPr id="167939" name="AutoShape 3"/>
            <p:cNvSpPr>
              <a:spLocks noChangeArrowheads="1"/>
            </p:cNvSpPr>
            <p:nvPr/>
          </p:nvSpPr>
          <p:spPr bwMode="auto">
            <a:xfrm>
              <a:off x="912" y="1200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940" name="Rectangle 4"/>
            <p:cNvSpPr>
              <a:spLocks noChangeArrowheads="1"/>
            </p:cNvSpPr>
            <p:nvPr/>
          </p:nvSpPr>
          <p:spPr bwMode="auto">
            <a:xfrm>
              <a:off x="1008" y="1248"/>
              <a:ext cx="720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L0,L1</a:t>
              </a:r>
            </a:p>
          </p:txBody>
        </p:sp>
      </p:grpSp>
      <p:grpSp>
        <p:nvGrpSpPr>
          <p:cNvPr id="167941" name="Group 5"/>
          <p:cNvGrpSpPr>
            <a:grpSpLocks/>
          </p:cNvGrpSpPr>
          <p:nvPr/>
        </p:nvGrpSpPr>
        <p:grpSpPr bwMode="auto">
          <a:xfrm>
            <a:off x="304800" y="3373438"/>
            <a:ext cx="1511300" cy="946150"/>
            <a:chOff x="384" y="1824"/>
            <a:chExt cx="864" cy="528"/>
          </a:xfrm>
        </p:grpSpPr>
        <p:sp>
          <p:nvSpPr>
            <p:cNvPr id="167942" name="AutoShape 6"/>
            <p:cNvSpPr>
              <a:spLocks noChangeArrowheads="1"/>
            </p:cNvSpPr>
            <p:nvPr/>
          </p:nvSpPr>
          <p:spPr bwMode="auto">
            <a:xfrm>
              <a:off x="384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943" name="Rectangle 7"/>
            <p:cNvSpPr>
              <a:spLocks noChangeArrowheads="1"/>
            </p:cNvSpPr>
            <p:nvPr/>
          </p:nvSpPr>
          <p:spPr bwMode="auto">
            <a:xfrm>
              <a:off x="480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167944" name="Group 8"/>
          <p:cNvGrpSpPr>
            <a:grpSpLocks/>
          </p:cNvGrpSpPr>
          <p:nvPr/>
        </p:nvGrpSpPr>
        <p:grpSpPr bwMode="auto">
          <a:xfrm>
            <a:off x="2057400" y="3352800"/>
            <a:ext cx="1511300" cy="946150"/>
            <a:chOff x="1392" y="1824"/>
            <a:chExt cx="864" cy="528"/>
          </a:xfrm>
        </p:grpSpPr>
        <p:sp>
          <p:nvSpPr>
            <p:cNvPr id="167945" name="AutoShape 9"/>
            <p:cNvSpPr>
              <a:spLocks noChangeArrowheads="1"/>
            </p:cNvSpPr>
            <p:nvPr/>
          </p:nvSpPr>
          <p:spPr bwMode="auto">
            <a:xfrm>
              <a:off x="1392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946" name="Rectangle 10"/>
            <p:cNvSpPr>
              <a:spLocks noChangeArrowheads="1"/>
            </p:cNvSpPr>
            <p:nvPr/>
          </p:nvSpPr>
          <p:spPr bwMode="auto">
            <a:xfrm>
              <a:off x="1488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167947" name="Group 11"/>
          <p:cNvGrpSpPr>
            <a:grpSpLocks/>
          </p:cNvGrpSpPr>
          <p:nvPr/>
        </p:nvGrpSpPr>
        <p:grpSpPr bwMode="auto">
          <a:xfrm>
            <a:off x="2068513" y="5608638"/>
            <a:ext cx="1511300" cy="944562"/>
            <a:chOff x="1392" y="3072"/>
            <a:chExt cx="864" cy="528"/>
          </a:xfrm>
        </p:grpSpPr>
        <p:sp>
          <p:nvSpPr>
            <p:cNvPr id="167948" name="AutoShape 12"/>
            <p:cNvSpPr>
              <a:spLocks noChangeArrowheads="1"/>
            </p:cNvSpPr>
            <p:nvPr/>
          </p:nvSpPr>
          <p:spPr bwMode="auto">
            <a:xfrm>
              <a:off x="1392" y="3072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949" name="Rectangle 13"/>
            <p:cNvSpPr>
              <a:spLocks noChangeArrowheads="1"/>
            </p:cNvSpPr>
            <p:nvPr/>
          </p:nvSpPr>
          <p:spPr bwMode="auto">
            <a:xfrm>
              <a:off x="1488" y="3120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CR0,NC1</a:t>
              </a:r>
            </a:p>
          </p:txBody>
        </p:sp>
      </p:grpSp>
      <p:grpSp>
        <p:nvGrpSpPr>
          <p:cNvPr id="167950" name="Group 14"/>
          <p:cNvGrpSpPr>
            <a:grpSpLocks/>
          </p:cNvGrpSpPr>
          <p:nvPr/>
        </p:nvGrpSpPr>
        <p:grpSpPr bwMode="auto">
          <a:xfrm>
            <a:off x="990600" y="4495800"/>
            <a:ext cx="1511300" cy="944563"/>
            <a:chOff x="912" y="2448"/>
            <a:chExt cx="864" cy="528"/>
          </a:xfrm>
        </p:grpSpPr>
        <p:sp>
          <p:nvSpPr>
            <p:cNvPr id="167951" name="AutoShape 15"/>
            <p:cNvSpPr>
              <a:spLocks noChangeArrowheads="1"/>
            </p:cNvSpPr>
            <p:nvPr/>
          </p:nvSpPr>
          <p:spPr bwMode="auto">
            <a:xfrm>
              <a:off x="912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952" name="Rectangle 16"/>
            <p:cNvSpPr>
              <a:spLocks noChangeArrowheads="1"/>
            </p:cNvSpPr>
            <p:nvPr/>
          </p:nvSpPr>
          <p:spPr bwMode="auto">
            <a:xfrm>
              <a:off x="1008" y="2496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167953" name="Group 17"/>
          <p:cNvGrpSpPr>
            <a:grpSpLocks/>
          </p:cNvGrpSpPr>
          <p:nvPr/>
        </p:nvGrpSpPr>
        <p:grpSpPr bwMode="auto">
          <a:xfrm>
            <a:off x="2743200" y="4495800"/>
            <a:ext cx="1511300" cy="944563"/>
            <a:chOff x="1920" y="2448"/>
            <a:chExt cx="864" cy="528"/>
          </a:xfrm>
        </p:grpSpPr>
        <p:sp>
          <p:nvSpPr>
            <p:cNvPr id="167954" name="AutoShape 18"/>
            <p:cNvSpPr>
              <a:spLocks noChangeArrowheads="1"/>
            </p:cNvSpPr>
            <p:nvPr/>
          </p:nvSpPr>
          <p:spPr bwMode="auto">
            <a:xfrm>
              <a:off x="1920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955" name="Rectangle 19"/>
            <p:cNvSpPr>
              <a:spLocks noChangeArrowheads="1"/>
            </p:cNvSpPr>
            <p:nvPr/>
          </p:nvSpPr>
          <p:spPr bwMode="auto">
            <a:xfrm>
              <a:off x="2016" y="2496"/>
              <a:ext cx="720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CR0,L1</a:t>
              </a:r>
            </a:p>
          </p:txBody>
        </p:sp>
      </p:grpSp>
      <p:grpSp>
        <p:nvGrpSpPr>
          <p:cNvPr id="167956" name="Group 20"/>
          <p:cNvGrpSpPr>
            <a:grpSpLocks/>
          </p:cNvGrpSpPr>
          <p:nvPr/>
        </p:nvGrpSpPr>
        <p:grpSpPr bwMode="auto">
          <a:xfrm>
            <a:off x="4876800" y="4495800"/>
            <a:ext cx="1487488" cy="944563"/>
            <a:chOff x="2880" y="2448"/>
            <a:chExt cx="850" cy="528"/>
          </a:xfrm>
        </p:grpSpPr>
        <p:sp>
          <p:nvSpPr>
            <p:cNvPr id="167957" name="AutoShape 21"/>
            <p:cNvSpPr>
              <a:spLocks noChangeArrowheads="1"/>
            </p:cNvSpPr>
            <p:nvPr/>
          </p:nvSpPr>
          <p:spPr bwMode="auto">
            <a:xfrm>
              <a:off x="2880" y="2448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958" name="Rectangle 22"/>
            <p:cNvSpPr>
              <a:spLocks noChangeArrowheads="1"/>
            </p:cNvSpPr>
            <p:nvPr/>
          </p:nvSpPr>
          <p:spPr bwMode="auto">
            <a:xfrm>
              <a:off x="2974" y="2496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L0,CR1</a:t>
              </a:r>
            </a:p>
          </p:txBody>
        </p:sp>
      </p:grpSp>
      <p:grpSp>
        <p:nvGrpSpPr>
          <p:cNvPr id="167959" name="Group 23"/>
          <p:cNvGrpSpPr>
            <a:grpSpLocks/>
          </p:cNvGrpSpPr>
          <p:nvPr/>
        </p:nvGrpSpPr>
        <p:grpSpPr bwMode="auto">
          <a:xfrm>
            <a:off x="5595938" y="5608638"/>
            <a:ext cx="1487487" cy="944562"/>
            <a:chOff x="3408" y="3072"/>
            <a:chExt cx="850" cy="528"/>
          </a:xfrm>
        </p:grpSpPr>
        <p:sp>
          <p:nvSpPr>
            <p:cNvPr id="167960" name="AutoShape 24"/>
            <p:cNvSpPr>
              <a:spLocks noChangeArrowheads="1"/>
            </p:cNvSpPr>
            <p:nvPr/>
          </p:nvSpPr>
          <p:spPr bwMode="auto">
            <a:xfrm>
              <a:off x="3408" y="3072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961" name="Rectangle 25"/>
            <p:cNvSpPr>
              <a:spLocks noChangeArrowheads="1"/>
            </p:cNvSpPr>
            <p:nvPr/>
          </p:nvSpPr>
          <p:spPr bwMode="auto">
            <a:xfrm>
              <a:off x="3502" y="3120"/>
              <a:ext cx="70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NC0,CR1</a:t>
              </a:r>
            </a:p>
          </p:txBody>
        </p:sp>
      </p:grpSp>
      <p:grpSp>
        <p:nvGrpSpPr>
          <p:cNvPr id="167962" name="Group 26"/>
          <p:cNvGrpSpPr>
            <a:grpSpLocks/>
          </p:cNvGrpSpPr>
          <p:nvPr/>
        </p:nvGrpSpPr>
        <p:grpSpPr bwMode="auto">
          <a:xfrm>
            <a:off x="5511800" y="3373438"/>
            <a:ext cx="1485900" cy="946150"/>
            <a:chOff x="3360" y="1824"/>
            <a:chExt cx="849" cy="528"/>
          </a:xfrm>
        </p:grpSpPr>
        <p:sp>
          <p:nvSpPr>
            <p:cNvPr id="167963" name="AutoShape 27"/>
            <p:cNvSpPr>
              <a:spLocks noChangeArrowheads="1"/>
            </p:cNvSpPr>
            <p:nvPr/>
          </p:nvSpPr>
          <p:spPr bwMode="auto">
            <a:xfrm>
              <a:off x="3360" y="1824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964" name="Rectangle 28"/>
            <p:cNvSpPr>
              <a:spLocks noChangeArrowheads="1"/>
            </p:cNvSpPr>
            <p:nvPr/>
          </p:nvSpPr>
          <p:spPr bwMode="auto">
            <a:xfrm>
              <a:off x="3454" y="1872"/>
              <a:ext cx="708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167965" name="Group 29"/>
          <p:cNvGrpSpPr>
            <a:grpSpLocks/>
          </p:cNvGrpSpPr>
          <p:nvPr/>
        </p:nvGrpSpPr>
        <p:grpSpPr bwMode="auto">
          <a:xfrm>
            <a:off x="6629400" y="4495800"/>
            <a:ext cx="1485900" cy="944563"/>
            <a:chOff x="3868" y="2448"/>
            <a:chExt cx="849" cy="528"/>
          </a:xfrm>
        </p:grpSpPr>
        <p:sp>
          <p:nvSpPr>
            <p:cNvPr id="167966" name="AutoShape 30"/>
            <p:cNvSpPr>
              <a:spLocks noChangeArrowheads="1"/>
            </p:cNvSpPr>
            <p:nvPr/>
          </p:nvSpPr>
          <p:spPr bwMode="auto">
            <a:xfrm>
              <a:off x="3868" y="2448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967" name="Rectangle 31"/>
            <p:cNvSpPr>
              <a:spLocks noChangeArrowheads="1"/>
            </p:cNvSpPr>
            <p:nvPr/>
          </p:nvSpPr>
          <p:spPr bwMode="auto">
            <a:xfrm>
              <a:off x="3962" y="2496"/>
              <a:ext cx="70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167968" name="Group 32"/>
          <p:cNvGrpSpPr>
            <a:grpSpLocks/>
          </p:cNvGrpSpPr>
          <p:nvPr/>
        </p:nvGrpSpPr>
        <p:grpSpPr bwMode="auto">
          <a:xfrm>
            <a:off x="7275513" y="3373438"/>
            <a:ext cx="1487487" cy="946150"/>
            <a:chOff x="4368" y="1824"/>
            <a:chExt cx="850" cy="528"/>
          </a:xfrm>
        </p:grpSpPr>
        <p:sp>
          <p:nvSpPr>
            <p:cNvPr id="167969" name="AutoShape 33"/>
            <p:cNvSpPr>
              <a:spLocks noChangeArrowheads="1"/>
            </p:cNvSpPr>
            <p:nvPr/>
          </p:nvSpPr>
          <p:spPr bwMode="auto">
            <a:xfrm>
              <a:off x="4368" y="1824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970" name="Rectangle 34"/>
            <p:cNvSpPr>
              <a:spLocks noChangeArrowheads="1"/>
            </p:cNvSpPr>
            <p:nvPr/>
          </p:nvSpPr>
          <p:spPr bwMode="auto">
            <a:xfrm>
              <a:off x="4462" y="1872"/>
              <a:ext cx="709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167971" name="Group 35"/>
          <p:cNvGrpSpPr>
            <a:grpSpLocks/>
          </p:cNvGrpSpPr>
          <p:nvPr/>
        </p:nvGrpSpPr>
        <p:grpSpPr bwMode="auto">
          <a:xfrm>
            <a:off x="6316663" y="2257425"/>
            <a:ext cx="1487487" cy="944563"/>
            <a:chOff x="3820" y="1200"/>
            <a:chExt cx="850" cy="528"/>
          </a:xfrm>
        </p:grpSpPr>
        <p:sp>
          <p:nvSpPr>
            <p:cNvPr id="167972" name="AutoShape 36"/>
            <p:cNvSpPr>
              <a:spLocks noChangeArrowheads="1"/>
            </p:cNvSpPr>
            <p:nvPr/>
          </p:nvSpPr>
          <p:spPr bwMode="auto">
            <a:xfrm>
              <a:off x="3820" y="1200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973" name="Rectangle 37"/>
            <p:cNvSpPr>
              <a:spLocks noChangeArrowheads="1"/>
            </p:cNvSpPr>
            <p:nvPr/>
          </p:nvSpPr>
          <p:spPr bwMode="auto">
            <a:xfrm>
              <a:off x="3914" y="1248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L0,L1</a:t>
              </a:r>
            </a:p>
          </p:txBody>
        </p:sp>
      </p:grpSp>
      <p:sp>
        <p:nvSpPr>
          <p:cNvPr id="167974" name="Line 38"/>
          <p:cNvSpPr>
            <a:spLocks noChangeShapeType="1"/>
          </p:cNvSpPr>
          <p:nvPr/>
        </p:nvSpPr>
        <p:spPr bwMode="auto">
          <a:xfrm>
            <a:off x="2819400" y="2743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975" name="Line 39"/>
          <p:cNvSpPr>
            <a:spLocks noChangeShapeType="1"/>
          </p:cNvSpPr>
          <p:nvPr/>
        </p:nvSpPr>
        <p:spPr bwMode="auto">
          <a:xfrm flipH="1">
            <a:off x="914400" y="2687638"/>
            <a:ext cx="314325" cy="588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976" name="Line 40"/>
          <p:cNvSpPr>
            <a:spLocks noChangeShapeType="1"/>
          </p:cNvSpPr>
          <p:nvPr/>
        </p:nvSpPr>
        <p:spPr bwMode="auto">
          <a:xfrm>
            <a:off x="3657600" y="3886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977" name="Line 41"/>
          <p:cNvSpPr>
            <a:spLocks noChangeShapeType="1"/>
          </p:cNvSpPr>
          <p:nvPr/>
        </p:nvSpPr>
        <p:spPr bwMode="auto">
          <a:xfrm>
            <a:off x="1733550" y="5437188"/>
            <a:ext cx="334963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978" name="Line 42"/>
          <p:cNvSpPr>
            <a:spLocks noChangeShapeType="1"/>
          </p:cNvSpPr>
          <p:nvPr/>
        </p:nvSpPr>
        <p:spPr bwMode="auto">
          <a:xfrm flipH="1">
            <a:off x="3657600" y="5410200"/>
            <a:ext cx="3048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979" name="Line 43"/>
          <p:cNvSpPr>
            <a:spLocks noChangeShapeType="1"/>
          </p:cNvSpPr>
          <p:nvPr/>
        </p:nvSpPr>
        <p:spPr bwMode="auto">
          <a:xfrm flipH="1">
            <a:off x="1905000" y="3890963"/>
            <a:ext cx="163513" cy="5286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980" name="Line 44"/>
          <p:cNvSpPr>
            <a:spLocks noChangeShapeType="1"/>
          </p:cNvSpPr>
          <p:nvPr/>
        </p:nvSpPr>
        <p:spPr bwMode="auto">
          <a:xfrm flipH="1">
            <a:off x="5257800" y="3805238"/>
            <a:ext cx="254000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981" name="Line 45"/>
          <p:cNvSpPr>
            <a:spLocks noChangeShapeType="1"/>
          </p:cNvSpPr>
          <p:nvPr/>
        </p:nvSpPr>
        <p:spPr bwMode="auto">
          <a:xfrm flipH="1">
            <a:off x="8229600" y="4343400"/>
            <a:ext cx="3048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982" name="Line 46"/>
          <p:cNvSpPr>
            <a:spLocks noChangeShapeType="1"/>
          </p:cNvSpPr>
          <p:nvPr/>
        </p:nvSpPr>
        <p:spPr bwMode="auto">
          <a:xfrm>
            <a:off x="5257800" y="5410200"/>
            <a:ext cx="338138" cy="627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983" name="Line 47"/>
          <p:cNvSpPr>
            <a:spLocks noChangeShapeType="1"/>
          </p:cNvSpPr>
          <p:nvPr/>
        </p:nvSpPr>
        <p:spPr bwMode="auto">
          <a:xfrm flipH="1">
            <a:off x="7162800" y="5437188"/>
            <a:ext cx="365125" cy="658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984" name="Line 48"/>
          <p:cNvSpPr>
            <a:spLocks noChangeShapeType="1"/>
          </p:cNvSpPr>
          <p:nvPr/>
        </p:nvSpPr>
        <p:spPr bwMode="auto">
          <a:xfrm>
            <a:off x="7026275" y="3805238"/>
            <a:ext cx="212725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985" name="Line 49"/>
          <p:cNvSpPr>
            <a:spLocks noChangeShapeType="1"/>
          </p:cNvSpPr>
          <p:nvPr/>
        </p:nvSpPr>
        <p:spPr bwMode="auto">
          <a:xfrm flipH="1">
            <a:off x="1981200" y="1371600"/>
            <a:ext cx="2057400" cy="809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986" name="Line 50"/>
          <p:cNvSpPr>
            <a:spLocks noChangeShapeType="1"/>
          </p:cNvSpPr>
          <p:nvPr/>
        </p:nvSpPr>
        <p:spPr bwMode="auto">
          <a:xfrm>
            <a:off x="4876800" y="1295400"/>
            <a:ext cx="2209800" cy="885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987" name="Freeform 51"/>
          <p:cNvSpPr>
            <a:spLocks/>
          </p:cNvSpPr>
          <p:nvPr/>
        </p:nvSpPr>
        <p:spPr bwMode="auto">
          <a:xfrm>
            <a:off x="3657600" y="3657600"/>
            <a:ext cx="1828800" cy="2590800"/>
          </a:xfrm>
          <a:custGeom>
            <a:avLst/>
            <a:gdLst/>
            <a:ahLst/>
            <a:cxnLst>
              <a:cxn ang="0">
                <a:pos x="0" y="1632"/>
              </a:cxn>
              <a:cxn ang="0">
                <a:pos x="528" y="1248"/>
              </a:cxn>
              <a:cxn ang="0">
                <a:pos x="624" y="240"/>
              </a:cxn>
              <a:cxn ang="0">
                <a:pos x="1152" y="0"/>
              </a:cxn>
            </a:cxnLst>
            <a:rect l="0" t="0" r="r" b="b"/>
            <a:pathLst>
              <a:path w="1152" h="1632">
                <a:moveTo>
                  <a:pt x="0" y="1632"/>
                </a:moveTo>
                <a:cubicBezTo>
                  <a:pt x="212" y="1556"/>
                  <a:pt x="424" y="1480"/>
                  <a:pt x="528" y="1248"/>
                </a:cubicBezTo>
                <a:cubicBezTo>
                  <a:pt x="632" y="1016"/>
                  <a:pt x="520" y="448"/>
                  <a:pt x="624" y="240"/>
                </a:cubicBezTo>
                <a:cubicBezTo>
                  <a:pt x="728" y="32"/>
                  <a:pt x="940" y="16"/>
                  <a:pt x="1152" y="0"/>
                </a:cubicBezTo>
              </a:path>
            </a:pathLst>
          </a:custGeom>
          <a:noFill/>
          <a:ln w="25400">
            <a:solidFill>
              <a:srgbClr val="808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88" name="Freeform 52"/>
          <p:cNvSpPr>
            <a:spLocks/>
          </p:cNvSpPr>
          <p:nvPr/>
        </p:nvSpPr>
        <p:spPr bwMode="auto">
          <a:xfrm>
            <a:off x="3657600" y="3581400"/>
            <a:ext cx="1905000" cy="2667000"/>
          </a:xfrm>
          <a:custGeom>
            <a:avLst/>
            <a:gdLst/>
            <a:ahLst/>
            <a:cxnLst>
              <a:cxn ang="0">
                <a:pos x="1200" y="1600"/>
              </a:cxn>
              <a:cxn ang="0">
                <a:pos x="720" y="1264"/>
              </a:cxn>
              <a:cxn ang="0">
                <a:pos x="528" y="208"/>
              </a:cxn>
              <a:cxn ang="0">
                <a:pos x="0" y="16"/>
              </a:cxn>
            </a:cxnLst>
            <a:rect l="0" t="0" r="r" b="b"/>
            <a:pathLst>
              <a:path w="1200" h="1600">
                <a:moveTo>
                  <a:pt x="1200" y="1600"/>
                </a:moveTo>
                <a:cubicBezTo>
                  <a:pt x="1016" y="1548"/>
                  <a:pt x="832" y="1496"/>
                  <a:pt x="720" y="1264"/>
                </a:cubicBezTo>
                <a:cubicBezTo>
                  <a:pt x="608" y="1032"/>
                  <a:pt x="648" y="416"/>
                  <a:pt x="528" y="208"/>
                </a:cubicBezTo>
                <a:cubicBezTo>
                  <a:pt x="408" y="0"/>
                  <a:pt x="204" y="8"/>
                  <a:pt x="0" y="16"/>
                </a:cubicBezTo>
              </a:path>
            </a:pathLst>
          </a:custGeom>
          <a:noFill/>
          <a:ln w="25400">
            <a:solidFill>
              <a:srgbClr val="000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89" name="Freeform 53"/>
          <p:cNvSpPr>
            <a:spLocks/>
          </p:cNvSpPr>
          <p:nvPr/>
        </p:nvSpPr>
        <p:spPr bwMode="auto">
          <a:xfrm>
            <a:off x="2819400" y="2438400"/>
            <a:ext cx="2209800" cy="2057400"/>
          </a:xfrm>
          <a:custGeom>
            <a:avLst/>
            <a:gdLst/>
            <a:ahLst/>
            <a:cxnLst>
              <a:cxn ang="0">
                <a:pos x="1392" y="1200"/>
              </a:cxn>
              <a:cxn ang="0">
                <a:pos x="1104" y="480"/>
              </a:cxn>
              <a:cxn ang="0">
                <a:pos x="0" y="0"/>
              </a:cxn>
            </a:cxnLst>
            <a:rect l="0" t="0" r="r" b="b"/>
            <a:pathLst>
              <a:path w="1392" h="1200">
                <a:moveTo>
                  <a:pt x="1392" y="1200"/>
                </a:moveTo>
                <a:cubicBezTo>
                  <a:pt x="1364" y="940"/>
                  <a:pt x="1336" y="680"/>
                  <a:pt x="1104" y="480"/>
                </a:cubicBezTo>
                <a:cubicBezTo>
                  <a:pt x="872" y="280"/>
                  <a:pt x="436" y="140"/>
                  <a:pt x="0" y="0"/>
                </a:cubicBezTo>
              </a:path>
            </a:pathLst>
          </a:custGeom>
          <a:noFill/>
          <a:ln w="25400">
            <a:solidFill>
              <a:srgbClr val="008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90" name="Freeform 54"/>
          <p:cNvSpPr>
            <a:spLocks/>
          </p:cNvSpPr>
          <p:nvPr/>
        </p:nvSpPr>
        <p:spPr bwMode="auto">
          <a:xfrm>
            <a:off x="4191000" y="2438400"/>
            <a:ext cx="2133600" cy="1981200"/>
          </a:xfrm>
          <a:custGeom>
            <a:avLst/>
            <a:gdLst/>
            <a:ahLst/>
            <a:cxnLst>
              <a:cxn ang="0">
                <a:pos x="0" y="1152"/>
              </a:cxn>
              <a:cxn ang="0">
                <a:pos x="240" y="480"/>
              </a:cxn>
              <a:cxn ang="0">
                <a:pos x="1296" y="0"/>
              </a:cxn>
            </a:cxnLst>
            <a:rect l="0" t="0" r="r" b="b"/>
            <a:pathLst>
              <a:path w="1296" h="1152">
                <a:moveTo>
                  <a:pt x="0" y="1152"/>
                </a:moveTo>
                <a:cubicBezTo>
                  <a:pt x="12" y="912"/>
                  <a:pt x="24" y="672"/>
                  <a:pt x="240" y="480"/>
                </a:cubicBezTo>
                <a:cubicBezTo>
                  <a:pt x="456" y="288"/>
                  <a:pt x="876" y="144"/>
                  <a:pt x="1296" y="0"/>
                </a:cubicBezTo>
              </a:path>
            </a:pathLst>
          </a:custGeom>
          <a:noFill/>
          <a:ln w="25400">
            <a:solidFill>
              <a:srgbClr val="808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67991" name="AutoShape 55"/>
          <p:cNvCxnSpPr>
            <a:cxnSpLocks noChangeShapeType="1"/>
          </p:cNvCxnSpPr>
          <p:nvPr/>
        </p:nvCxnSpPr>
        <p:spPr bwMode="auto">
          <a:xfrm>
            <a:off x="7848600" y="2667000"/>
            <a:ext cx="304800" cy="6096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cxnSp>
        <p:nvCxnSpPr>
          <p:cNvPr id="167992" name="AutoShape 56"/>
          <p:cNvCxnSpPr>
            <a:cxnSpLocks noChangeShapeType="1"/>
            <a:stCxn id="167990" idx="2"/>
            <a:endCxn id="167990" idx="2"/>
          </p:cNvCxnSpPr>
          <p:nvPr/>
        </p:nvCxnSpPr>
        <p:spPr bwMode="auto">
          <a:xfrm>
            <a:off x="6337300" y="24384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67993" name="Line 57"/>
          <p:cNvSpPr>
            <a:spLocks noChangeShapeType="1"/>
          </p:cNvSpPr>
          <p:nvPr/>
        </p:nvSpPr>
        <p:spPr bwMode="auto">
          <a:xfrm>
            <a:off x="609600" y="4343400"/>
            <a:ext cx="3810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94" name="Line 58"/>
          <p:cNvSpPr>
            <a:spLocks noChangeShapeType="1"/>
          </p:cNvSpPr>
          <p:nvPr/>
        </p:nvSpPr>
        <p:spPr bwMode="auto">
          <a:xfrm flipH="1">
            <a:off x="6019800" y="2819400"/>
            <a:ext cx="304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167995" name="Group 59"/>
          <p:cNvGrpSpPr>
            <a:grpSpLocks/>
          </p:cNvGrpSpPr>
          <p:nvPr/>
        </p:nvGrpSpPr>
        <p:grpSpPr bwMode="auto">
          <a:xfrm>
            <a:off x="3733800" y="1066800"/>
            <a:ext cx="1371600" cy="838200"/>
            <a:chOff x="2352" y="480"/>
            <a:chExt cx="864" cy="528"/>
          </a:xfrm>
        </p:grpSpPr>
        <p:sp>
          <p:nvSpPr>
            <p:cNvPr id="167996" name="AutoShape 60"/>
            <p:cNvSpPr>
              <a:spLocks noChangeArrowheads="1"/>
            </p:cNvSpPr>
            <p:nvPr/>
          </p:nvSpPr>
          <p:spPr bwMode="auto">
            <a:xfrm>
              <a:off x="2352" y="480"/>
              <a:ext cx="864" cy="528"/>
            </a:xfrm>
            <a:prstGeom prst="roundRect">
              <a:avLst>
                <a:gd name="adj" fmla="val 16639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997" name="Rectangle 61"/>
            <p:cNvSpPr>
              <a:spLocks noChangeArrowheads="1"/>
            </p:cNvSpPr>
            <p:nvPr/>
          </p:nvSpPr>
          <p:spPr bwMode="auto">
            <a:xfrm>
              <a:off x="2441" y="521"/>
              <a:ext cx="73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   init</a:t>
              </a:r>
            </a:p>
          </p:txBody>
        </p:sp>
      </p:grpSp>
      <p:sp>
        <p:nvSpPr>
          <p:cNvPr id="167998" name="Text Box 62"/>
          <p:cNvSpPr txBox="1">
            <a:spLocks noChangeArrowheads="1"/>
          </p:cNvSpPr>
          <p:nvPr/>
        </p:nvSpPr>
        <p:spPr bwMode="auto">
          <a:xfrm>
            <a:off x="5791200" y="609600"/>
            <a:ext cx="3048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New initial state</a:t>
            </a:r>
            <a:endParaRPr lang="en-GB" sz="2400"/>
          </a:p>
        </p:txBody>
      </p:sp>
      <p:sp>
        <p:nvSpPr>
          <p:cNvPr id="167999" name="Text Box 63"/>
          <p:cNvSpPr txBox="1">
            <a:spLocks noChangeArrowheads="1"/>
          </p:cNvSpPr>
          <p:nvPr/>
        </p:nvSpPr>
        <p:spPr bwMode="auto">
          <a:xfrm>
            <a:off x="609600" y="228600"/>
            <a:ext cx="3276600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Convert graph into Buchi automaton</a:t>
            </a:r>
            <a:endParaRPr lang="en-GB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740E8-86FE-4308-BE39-C8C6D7CC7E16}" type="slidenum">
              <a:rPr lang="he-IL"/>
              <a:pPr/>
              <a:t>23</a:t>
            </a:fld>
            <a:endParaRPr lang="en-GB"/>
          </a:p>
        </p:txBody>
      </p:sp>
      <p:sp>
        <p:nvSpPr>
          <p:cNvPr id="16896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96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964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965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966" name="AutoShape 6"/>
          <p:cNvSpPr>
            <a:spLocks noChangeArrowheads="1"/>
          </p:cNvSpPr>
          <p:nvPr/>
        </p:nvSpPr>
        <p:spPr bwMode="auto">
          <a:xfrm>
            <a:off x="1447800" y="1905000"/>
            <a:ext cx="1371600" cy="838200"/>
          </a:xfrm>
          <a:prstGeom prst="roundRect">
            <a:avLst>
              <a:gd name="adj" fmla="val 16639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68967" name="Rectangle 7"/>
          <p:cNvSpPr>
            <a:spLocks noChangeArrowheads="1"/>
          </p:cNvSpPr>
          <p:nvPr/>
        </p:nvSpPr>
        <p:spPr bwMode="auto">
          <a:xfrm>
            <a:off x="2579688" y="1055688"/>
            <a:ext cx="1165225" cy="722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Turn=0</a:t>
            </a:r>
          </a:p>
          <a:p>
            <a:pPr eaLnBrk="0" hangingPunct="0">
              <a:lnSpc>
                <a:spcPct val="20000"/>
              </a:lnSpc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L0,L1</a:t>
            </a:r>
          </a:p>
        </p:txBody>
      </p:sp>
      <p:sp>
        <p:nvSpPr>
          <p:cNvPr id="168968" name="AutoShape 8"/>
          <p:cNvSpPr>
            <a:spLocks noChangeArrowheads="1"/>
          </p:cNvSpPr>
          <p:nvPr/>
        </p:nvSpPr>
        <p:spPr bwMode="auto">
          <a:xfrm>
            <a:off x="6064250" y="1905000"/>
            <a:ext cx="1349375" cy="838200"/>
          </a:xfrm>
          <a:prstGeom prst="roundRect">
            <a:avLst>
              <a:gd name="adj" fmla="val 16639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68969" name="Rectangle 9"/>
          <p:cNvSpPr>
            <a:spLocks noChangeArrowheads="1"/>
          </p:cNvSpPr>
          <p:nvPr/>
        </p:nvSpPr>
        <p:spPr bwMode="auto">
          <a:xfrm>
            <a:off x="5364163" y="1131888"/>
            <a:ext cx="1147762" cy="619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Turn=1</a:t>
            </a:r>
          </a:p>
          <a:p>
            <a:pPr eaLnBrk="0" hangingPunct="0">
              <a:lnSpc>
                <a:spcPct val="20000"/>
              </a:lnSpc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L0,L1</a:t>
            </a:r>
          </a:p>
        </p:txBody>
      </p:sp>
      <p:sp>
        <p:nvSpPr>
          <p:cNvPr id="168970" name="Line 10"/>
          <p:cNvSpPr>
            <a:spLocks noChangeShapeType="1"/>
          </p:cNvSpPr>
          <p:nvPr/>
        </p:nvSpPr>
        <p:spPr bwMode="auto">
          <a:xfrm>
            <a:off x="2836863" y="2379663"/>
            <a:ext cx="350837" cy="5032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971" name="Line 11"/>
          <p:cNvSpPr>
            <a:spLocks noChangeShapeType="1"/>
          </p:cNvSpPr>
          <p:nvPr/>
        </p:nvSpPr>
        <p:spPr bwMode="auto">
          <a:xfrm flipH="1">
            <a:off x="1211263" y="2303463"/>
            <a:ext cx="249237" cy="5794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972" name="Line 12"/>
          <p:cNvSpPr>
            <a:spLocks noChangeShapeType="1"/>
          </p:cNvSpPr>
          <p:nvPr/>
        </p:nvSpPr>
        <p:spPr bwMode="auto">
          <a:xfrm flipH="1">
            <a:off x="5715000" y="2362200"/>
            <a:ext cx="325438" cy="5032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973" name="Line 13"/>
          <p:cNvSpPr>
            <a:spLocks noChangeShapeType="1"/>
          </p:cNvSpPr>
          <p:nvPr/>
        </p:nvSpPr>
        <p:spPr bwMode="auto">
          <a:xfrm>
            <a:off x="7408863" y="2379663"/>
            <a:ext cx="350837" cy="5032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974" name="Line 14"/>
          <p:cNvSpPr>
            <a:spLocks noChangeShapeType="1"/>
          </p:cNvSpPr>
          <p:nvPr/>
        </p:nvSpPr>
        <p:spPr bwMode="auto">
          <a:xfrm flipH="1">
            <a:off x="2276475" y="1158875"/>
            <a:ext cx="1470025" cy="733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975" name="Line 15"/>
          <p:cNvSpPr>
            <a:spLocks noChangeShapeType="1"/>
          </p:cNvSpPr>
          <p:nvPr/>
        </p:nvSpPr>
        <p:spPr bwMode="auto">
          <a:xfrm>
            <a:off x="5121275" y="1235075"/>
            <a:ext cx="1571625" cy="6572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68976" name="Group 16"/>
          <p:cNvGrpSpPr>
            <a:grpSpLocks/>
          </p:cNvGrpSpPr>
          <p:nvPr/>
        </p:nvGrpSpPr>
        <p:grpSpPr bwMode="auto">
          <a:xfrm>
            <a:off x="3733800" y="762000"/>
            <a:ext cx="1371600" cy="838200"/>
            <a:chOff x="2352" y="480"/>
            <a:chExt cx="864" cy="528"/>
          </a:xfrm>
        </p:grpSpPr>
        <p:sp>
          <p:nvSpPr>
            <p:cNvPr id="168977" name="AutoShape 17"/>
            <p:cNvSpPr>
              <a:spLocks noChangeArrowheads="1"/>
            </p:cNvSpPr>
            <p:nvPr/>
          </p:nvSpPr>
          <p:spPr bwMode="auto">
            <a:xfrm>
              <a:off x="2352" y="480"/>
              <a:ext cx="864" cy="528"/>
            </a:xfrm>
            <a:prstGeom prst="roundRect">
              <a:avLst>
                <a:gd name="adj" fmla="val 16639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978" name="Rectangle 18"/>
            <p:cNvSpPr>
              <a:spLocks noChangeArrowheads="1"/>
            </p:cNvSpPr>
            <p:nvPr/>
          </p:nvSpPr>
          <p:spPr bwMode="auto">
            <a:xfrm>
              <a:off x="2441" y="521"/>
              <a:ext cx="734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   init</a:t>
              </a:r>
            </a:p>
          </p:txBody>
        </p:sp>
      </p:grpSp>
      <p:sp>
        <p:nvSpPr>
          <p:cNvPr id="168979" name="Line 19"/>
          <p:cNvSpPr>
            <a:spLocks noChangeShapeType="1"/>
          </p:cNvSpPr>
          <p:nvPr/>
        </p:nvSpPr>
        <p:spPr bwMode="auto">
          <a:xfrm>
            <a:off x="4419600" y="549275"/>
            <a:ext cx="0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980" name="Rectangle 20"/>
          <p:cNvSpPr>
            <a:spLocks noChangeArrowheads="1"/>
          </p:cNvSpPr>
          <p:nvPr/>
        </p:nvSpPr>
        <p:spPr bwMode="auto">
          <a:xfrm>
            <a:off x="827088" y="3722688"/>
            <a:ext cx="6804025" cy="1157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800">
                <a:latin typeface="Times New Roman" pitchFamily="18" charset="0"/>
              </a:rPr>
              <a:t>Propositions are attached to incoming nodes.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800">
                <a:latin typeface="Times New Roman" pitchFamily="18" charset="0"/>
              </a:rPr>
              <a:t>All nodes are accepting.</a:t>
            </a:r>
          </a:p>
        </p:txBody>
      </p:sp>
      <p:sp>
        <p:nvSpPr>
          <p:cNvPr id="168981" name="Rectangle 21"/>
          <p:cNvSpPr>
            <a:spLocks noChangeArrowheads="1"/>
          </p:cNvSpPr>
          <p:nvPr/>
        </p:nvSpPr>
        <p:spPr bwMode="auto">
          <a:xfrm>
            <a:off x="6202363" y="1970088"/>
            <a:ext cx="1147762" cy="619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Turn=1</a:t>
            </a:r>
          </a:p>
          <a:p>
            <a:pPr eaLnBrk="0" hangingPunct="0">
              <a:lnSpc>
                <a:spcPct val="20000"/>
              </a:lnSpc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L0,L1</a:t>
            </a:r>
          </a:p>
        </p:txBody>
      </p:sp>
      <p:sp>
        <p:nvSpPr>
          <p:cNvPr id="168982" name="Rectangle 22"/>
          <p:cNvSpPr>
            <a:spLocks noChangeArrowheads="1"/>
          </p:cNvSpPr>
          <p:nvPr/>
        </p:nvSpPr>
        <p:spPr bwMode="auto">
          <a:xfrm>
            <a:off x="1589088" y="1970088"/>
            <a:ext cx="1165225" cy="722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Turn=0</a:t>
            </a:r>
          </a:p>
          <a:p>
            <a:pPr eaLnBrk="0" hangingPunct="0">
              <a:lnSpc>
                <a:spcPct val="20000"/>
              </a:lnSpc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L0,L1</a:t>
            </a:r>
          </a:p>
        </p:txBody>
      </p:sp>
      <p:sp>
        <p:nvSpPr>
          <p:cNvPr id="168983" name="Freeform 23"/>
          <p:cNvSpPr>
            <a:spLocks/>
          </p:cNvSpPr>
          <p:nvPr/>
        </p:nvSpPr>
        <p:spPr bwMode="auto">
          <a:xfrm>
            <a:off x="4267200" y="2209800"/>
            <a:ext cx="1828800" cy="1219200"/>
          </a:xfrm>
          <a:custGeom>
            <a:avLst/>
            <a:gdLst/>
            <a:ahLst/>
            <a:cxnLst>
              <a:cxn ang="0">
                <a:pos x="0" y="768"/>
              </a:cxn>
              <a:cxn ang="0">
                <a:pos x="336" y="144"/>
              </a:cxn>
              <a:cxn ang="0">
                <a:pos x="1152" y="0"/>
              </a:cxn>
            </a:cxnLst>
            <a:rect l="0" t="0" r="r" b="b"/>
            <a:pathLst>
              <a:path w="1152" h="768">
                <a:moveTo>
                  <a:pt x="0" y="768"/>
                </a:moveTo>
                <a:cubicBezTo>
                  <a:pt x="72" y="520"/>
                  <a:pt x="144" y="272"/>
                  <a:pt x="336" y="144"/>
                </a:cubicBezTo>
                <a:cubicBezTo>
                  <a:pt x="528" y="16"/>
                  <a:pt x="840" y="8"/>
                  <a:pt x="1152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8984" name="Freeform 24"/>
          <p:cNvSpPr>
            <a:spLocks/>
          </p:cNvSpPr>
          <p:nvPr/>
        </p:nvSpPr>
        <p:spPr bwMode="auto">
          <a:xfrm>
            <a:off x="2895600" y="2209800"/>
            <a:ext cx="1828800" cy="1219200"/>
          </a:xfrm>
          <a:custGeom>
            <a:avLst/>
            <a:gdLst/>
            <a:ahLst/>
            <a:cxnLst>
              <a:cxn ang="0">
                <a:pos x="1152" y="768"/>
              </a:cxn>
              <a:cxn ang="0">
                <a:pos x="816" y="240"/>
              </a:cxn>
              <a:cxn ang="0">
                <a:pos x="0" y="0"/>
              </a:cxn>
            </a:cxnLst>
            <a:rect l="0" t="0" r="r" b="b"/>
            <a:pathLst>
              <a:path w="1152" h="768">
                <a:moveTo>
                  <a:pt x="1152" y="768"/>
                </a:moveTo>
                <a:cubicBezTo>
                  <a:pt x="1080" y="568"/>
                  <a:pt x="1008" y="368"/>
                  <a:pt x="816" y="240"/>
                </a:cubicBezTo>
                <a:cubicBezTo>
                  <a:pt x="624" y="112"/>
                  <a:pt x="312" y="56"/>
                  <a:pt x="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2B71C-F203-4132-837D-EACF4D01A57D}" type="slidenum">
              <a:rPr lang="he-IL"/>
              <a:pPr/>
              <a:t>24</a:t>
            </a:fld>
            <a:endParaRPr lang="en-GB"/>
          </a:p>
        </p:txBody>
      </p:sp>
      <p:sp>
        <p:nvSpPr>
          <p:cNvPr id="1710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1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1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sz="4000"/>
              <a:t>Correctness condition</a:t>
            </a:r>
            <a:endParaRPr lang="en-US"/>
          </a:p>
        </p:txBody>
      </p:sp>
      <p:sp>
        <p:nvSpPr>
          <p:cNvPr id="171013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/>
              <a:t>We want to find a correctness condition for a model to satisfy a specification.</a:t>
            </a:r>
          </a:p>
          <a:p>
            <a:r>
              <a:rPr lang="en-US"/>
              <a:t>Language of a model: L(Model)</a:t>
            </a:r>
          </a:p>
          <a:p>
            <a:r>
              <a:rPr lang="en-US"/>
              <a:t>Language of a specification: L(Spec).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r>
              <a:rPr lang="en-US"/>
              <a:t>We need: L(Model) </a:t>
            </a:r>
            <a:r>
              <a:rPr lang="en-US">
                <a:sym typeface="Symbol" pitchFamily="18" charset="2"/>
              </a:rPr>
              <a:t></a:t>
            </a:r>
            <a:r>
              <a:rPr lang="en-US"/>
              <a:t> L(Spec).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4CC1D-9E53-438F-9810-C8F58375DFAC}" type="slidenum">
              <a:rPr lang="he-IL"/>
              <a:pPr/>
              <a:t>25</a:t>
            </a:fld>
            <a:endParaRPr lang="en-GB"/>
          </a:p>
        </p:txBody>
      </p:sp>
      <p:sp>
        <p:nvSpPr>
          <p:cNvPr id="17305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05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Correctness</a:t>
            </a:r>
          </a:p>
        </p:txBody>
      </p:sp>
      <p:sp>
        <p:nvSpPr>
          <p:cNvPr id="173061" name="AutoShape 5"/>
          <p:cNvSpPr>
            <a:spLocks noChangeArrowheads="1"/>
          </p:cNvSpPr>
          <p:nvPr/>
        </p:nvSpPr>
        <p:spPr bwMode="auto">
          <a:xfrm>
            <a:off x="2216150" y="2368550"/>
            <a:ext cx="5245100" cy="3035300"/>
          </a:xfrm>
          <a:prstGeom prst="roundRect">
            <a:avLst>
              <a:gd name="adj" fmla="val 12477"/>
            </a:avLst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062" name="AutoShape 6"/>
          <p:cNvSpPr>
            <a:spLocks noChangeArrowheads="1"/>
          </p:cNvSpPr>
          <p:nvPr/>
        </p:nvSpPr>
        <p:spPr bwMode="auto">
          <a:xfrm>
            <a:off x="2597150" y="2825750"/>
            <a:ext cx="4102100" cy="1663700"/>
          </a:xfrm>
          <a:prstGeom prst="roundRect">
            <a:avLst>
              <a:gd name="adj" fmla="val 12477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063" name="AutoShape 7"/>
          <p:cNvSpPr>
            <a:spLocks noChangeArrowheads="1"/>
          </p:cNvSpPr>
          <p:nvPr/>
        </p:nvSpPr>
        <p:spPr bwMode="auto">
          <a:xfrm>
            <a:off x="2825750" y="3282950"/>
            <a:ext cx="2806700" cy="1054100"/>
          </a:xfrm>
          <a:prstGeom prst="roundRect">
            <a:avLst>
              <a:gd name="adj" fmla="val 1247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064" name="Rectangle 8"/>
          <p:cNvSpPr>
            <a:spLocks noChangeArrowheads="1"/>
          </p:cNvSpPr>
          <p:nvPr/>
        </p:nvSpPr>
        <p:spPr bwMode="auto">
          <a:xfrm>
            <a:off x="2503488" y="4713288"/>
            <a:ext cx="45942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All sequences</a:t>
            </a:r>
          </a:p>
        </p:txBody>
      </p:sp>
      <p:sp>
        <p:nvSpPr>
          <p:cNvPr id="173065" name="Rectangle 9"/>
          <p:cNvSpPr>
            <a:spLocks noChangeArrowheads="1"/>
          </p:cNvSpPr>
          <p:nvPr/>
        </p:nvSpPr>
        <p:spPr bwMode="auto">
          <a:xfrm>
            <a:off x="2732088" y="2884488"/>
            <a:ext cx="39084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chemeClr val="bg2"/>
                </a:solidFill>
                <a:latin typeface="Times New Roman" pitchFamily="18" charset="0"/>
              </a:rPr>
              <a:t>Sequences</a:t>
            </a:r>
            <a:r>
              <a:rPr lang="en-US" sz="2400">
                <a:latin typeface="Times New Roman" pitchFamily="18" charset="0"/>
              </a:rPr>
              <a:t> </a:t>
            </a:r>
            <a:r>
              <a:rPr lang="en-US" sz="2400">
                <a:solidFill>
                  <a:schemeClr val="bg2"/>
                </a:solidFill>
                <a:latin typeface="Times New Roman" pitchFamily="18" charset="0"/>
              </a:rPr>
              <a:t>satisfying Spec</a:t>
            </a:r>
          </a:p>
        </p:txBody>
      </p:sp>
      <p:sp>
        <p:nvSpPr>
          <p:cNvPr id="173066" name="Rectangle 10"/>
          <p:cNvSpPr>
            <a:spLocks noChangeArrowheads="1"/>
          </p:cNvSpPr>
          <p:nvPr/>
        </p:nvSpPr>
        <p:spPr bwMode="auto">
          <a:xfrm>
            <a:off x="2884488" y="3494088"/>
            <a:ext cx="26892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Program executions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498A-4686-40DF-9A3F-F0101DE011AA}" type="slidenum">
              <a:rPr lang="he-IL"/>
              <a:pPr/>
              <a:t>26</a:t>
            </a:fld>
            <a:endParaRPr lang="en-GB"/>
          </a:p>
        </p:txBody>
      </p:sp>
      <p:sp>
        <p:nvSpPr>
          <p:cNvPr id="17510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0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sz="4000"/>
              <a:t>How to prove correctness?</a:t>
            </a:r>
            <a:endParaRPr lang="en-US"/>
          </a:p>
        </p:txBody>
      </p:sp>
      <p:sp>
        <p:nvSpPr>
          <p:cNvPr id="175109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/>
              <a:t>Show that L(Model) </a:t>
            </a:r>
            <a:r>
              <a:rPr lang="en-US">
                <a:sym typeface="Symbol" pitchFamily="18" charset="2"/>
              </a:rPr>
              <a:t> </a:t>
            </a:r>
            <a:r>
              <a:rPr lang="en-US"/>
              <a:t>L(Spec).</a:t>
            </a:r>
          </a:p>
          <a:p>
            <a:r>
              <a:rPr lang="en-US"/>
              <a:t>Equivalently:              </a:t>
            </a:r>
            <a:r>
              <a:rPr lang="en-US" u="sng"/>
              <a:t>______</a:t>
            </a:r>
            <a:r>
              <a:rPr lang="en-US"/>
              <a:t/>
            </a:r>
            <a:br>
              <a:rPr lang="en-US"/>
            </a:br>
            <a:r>
              <a:rPr lang="en-US"/>
              <a:t>Show that L(Model) </a:t>
            </a:r>
            <a:r>
              <a:rPr lang="en-US">
                <a:sym typeface="Symbol" pitchFamily="18" charset="2"/>
              </a:rPr>
              <a:t> </a:t>
            </a:r>
            <a:r>
              <a:rPr lang="en-US"/>
              <a:t>L(Spec) = Ø.</a:t>
            </a:r>
          </a:p>
          <a:p>
            <a:r>
              <a:rPr lang="en-US"/>
              <a:t>Also: can obtain Spec by translating from LTL!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8970D-B8E5-4660-9958-3FE32731A29C}" type="slidenum">
              <a:rPr lang="he-IL"/>
              <a:pPr/>
              <a:t>27</a:t>
            </a:fld>
            <a:endParaRPr lang="en-GB"/>
          </a:p>
        </p:txBody>
      </p:sp>
      <p:sp>
        <p:nvSpPr>
          <p:cNvPr id="17715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15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15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sz="4000"/>
              <a:t>What do we need to know?</a:t>
            </a:r>
            <a:endParaRPr lang="en-US"/>
          </a:p>
        </p:txBody>
      </p:sp>
      <p:sp>
        <p:nvSpPr>
          <p:cNvPr id="177157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/>
              <a:t>How to intersect two automata?</a:t>
            </a:r>
          </a:p>
          <a:p>
            <a:r>
              <a:rPr lang="en-US"/>
              <a:t>How to complement an automaton?</a:t>
            </a:r>
          </a:p>
          <a:p>
            <a:r>
              <a:rPr lang="en-US"/>
              <a:t>How to translate from LTL to an automaton?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CD2F-B25F-4F22-8E19-03FB83F6D743}" type="slidenum">
              <a:rPr lang="he-IL"/>
              <a:pPr/>
              <a:t>28</a:t>
            </a:fld>
            <a:endParaRPr lang="en-GB"/>
          </a:p>
        </p:txBody>
      </p:sp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8258175" cy="1462087"/>
          </a:xfrm>
        </p:spPr>
        <p:txBody>
          <a:bodyPr/>
          <a:lstStyle/>
          <a:p>
            <a:r>
              <a:rPr lang="en-GB"/>
              <a:t>Intersecting M</a:t>
            </a:r>
            <a:r>
              <a:rPr lang="en-GB" baseline="-25000"/>
              <a:t>1</a:t>
            </a:r>
            <a:r>
              <a:rPr lang="en-GB"/>
              <a:t>=(S</a:t>
            </a:r>
            <a:r>
              <a:rPr lang="en-GB" baseline="-25000"/>
              <a:t>1</a:t>
            </a:r>
            <a:r>
              <a:rPr lang="en-GB"/>
              <a:t>,</a:t>
            </a:r>
            <a:r>
              <a:rPr lang="en-GB">
                <a:sym typeface="Symbol" pitchFamily="18" charset="2"/>
              </a:rPr>
              <a:t>,T</a:t>
            </a:r>
            <a:r>
              <a:rPr lang="en-GB" baseline="-25000">
                <a:sym typeface="Symbol" pitchFamily="18" charset="2"/>
              </a:rPr>
              <a:t>1</a:t>
            </a:r>
            <a:r>
              <a:rPr lang="en-GB">
                <a:sym typeface="Symbol" pitchFamily="18" charset="2"/>
              </a:rPr>
              <a:t>,I</a:t>
            </a:r>
            <a:r>
              <a:rPr lang="en-GB" baseline="-25000">
                <a:sym typeface="Symbol" pitchFamily="18" charset="2"/>
              </a:rPr>
              <a:t>1</a:t>
            </a:r>
            <a:r>
              <a:rPr lang="en-GB">
                <a:sym typeface="Symbol" pitchFamily="18" charset="2"/>
              </a:rPr>
              <a:t>,A</a:t>
            </a:r>
            <a:r>
              <a:rPr lang="en-GB" baseline="-25000">
                <a:sym typeface="Symbol" pitchFamily="18" charset="2"/>
              </a:rPr>
              <a:t>1</a:t>
            </a:r>
            <a:r>
              <a:rPr lang="en-GB">
                <a:sym typeface="Symbol" pitchFamily="18" charset="2"/>
              </a:rPr>
              <a:t>) </a:t>
            </a:r>
            <a:br>
              <a:rPr lang="en-GB">
                <a:sym typeface="Symbol" pitchFamily="18" charset="2"/>
              </a:rPr>
            </a:br>
            <a:r>
              <a:rPr lang="en-GB">
                <a:sym typeface="Symbol" pitchFamily="18" charset="2"/>
              </a:rPr>
              <a:t>            and </a:t>
            </a:r>
            <a:r>
              <a:rPr lang="en-GB"/>
              <a:t>M</a:t>
            </a:r>
            <a:r>
              <a:rPr lang="en-GB" baseline="-25000"/>
              <a:t>2</a:t>
            </a:r>
            <a:r>
              <a:rPr lang="en-GB"/>
              <a:t>=(S</a:t>
            </a:r>
            <a:r>
              <a:rPr lang="en-GB" baseline="-25000"/>
              <a:t>2</a:t>
            </a:r>
            <a:r>
              <a:rPr lang="en-GB"/>
              <a:t>,</a:t>
            </a:r>
            <a:r>
              <a:rPr lang="en-GB">
                <a:sym typeface="Symbol" pitchFamily="18" charset="2"/>
              </a:rPr>
              <a:t>,T</a:t>
            </a:r>
            <a:r>
              <a:rPr lang="en-GB" baseline="-25000">
                <a:sym typeface="Symbol" pitchFamily="18" charset="2"/>
              </a:rPr>
              <a:t>2</a:t>
            </a:r>
            <a:r>
              <a:rPr lang="en-GB">
                <a:sym typeface="Symbol" pitchFamily="18" charset="2"/>
              </a:rPr>
              <a:t>,I</a:t>
            </a:r>
            <a:r>
              <a:rPr lang="en-GB" baseline="-25000">
                <a:sym typeface="Symbol" pitchFamily="18" charset="2"/>
              </a:rPr>
              <a:t>2</a:t>
            </a:r>
            <a:r>
              <a:rPr lang="en-GB">
                <a:sym typeface="Symbol" pitchFamily="18" charset="2"/>
              </a:rPr>
              <a:t>,S</a:t>
            </a:r>
            <a:r>
              <a:rPr lang="en-GB" baseline="-25000">
                <a:sym typeface="Symbol" pitchFamily="18" charset="2"/>
              </a:rPr>
              <a:t>2</a:t>
            </a:r>
            <a:r>
              <a:rPr lang="en-GB">
                <a:sym typeface="Symbol" pitchFamily="18" charset="2"/>
              </a:rPr>
              <a:t>) 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3830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/>
              <a:t>Run the two automata in parallel.</a:t>
            </a:r>
          </a:p>
          <a:p>
            <a:pPr>
              <a:lnSpc>
                <a:spcPct val="90000"/>
              </a:lnSpc>
            </a:pPr>
            <a:r>
              <a:rPr lang="en-GB"/>
              <a:t>Each state is a pair of states: S</a:t>
            </a:r>
            <a:r>
              <a:rPr lang="en-GB" baseline="-25000"/>
              <a:t>1</a:t>
            </a:r>
            <a:r>
              <a:rPr lang="en-GB">
                <a:sym typeface="Symbol" pitchFamily="18" charset="2"/>
              </a:rPr>
              <a:t> x </a:t>
            </a:r>
            <a:r>
              <a:rPr lang="en-GB"/>
              <a:t>S</a:t>
            </a:r>
            <a:r>
              <a:rPr lang="en-GB" baseline="-25000"/>
              <a:t>2</a:t>
            </a:r>
            <a:endParaRPr lang="en-GB"/>
          </a:p>
          <a:p>
            <a:pPr>
              <a:lnSpc>
                <a:spcPct val="90000"/>
              </a:lnSpc>
            </a:pPr>
            <a:r>
              <a:rPr lang="en-GB"/>
              <a:t>Initial states are pairs of initials: I</a:t>
            </a:r>
            <a:r>
              <a:rPr lang="en-GB" baseline="-25000"/>
              <a:t>1</a:t>
            </a:r>
            <a:r>
              <a:rPr lang="en-GB">
                <a:sym typeface="Symbol" pitchFamily="18" charset="2"/>
              </a:rPr>
              <a:t> x </a:t>
            </a:r>
            <a:r>
              <a:rPr lang="en-GB"/>
              <a:t>I</a:t>
            </a:r>
            <a:r>
              <a:rPr lang="en-GB" baseline="-25000"/>
              <a:t>2</a:t>
            </a:r>
          </a:p>
          <a:p>
            <a:pPr>
              <a:lnSpc>
                <a:spcPct val="90000"/>
              </a:lnSpc>
            </a:pPr>
            <a:r>
              <a:rPr lang="en-GB">
                <a:sym typeface="Symbol" pitchFamily="18" charset="2"/>
              </a:rPr>
              <a:t>Acceptance depends on first </a:t>
            </a:r>
            <a:br>
              <a:rPr lang="en-GB">
                <a:sym typeface="Symbol" pitchFamily="18" charset="2"/>
              </a:rPr>
            </a:br>
            <a:r>
              <a:rPr lang="en-GB">
                <a:sym typeface="Symbol" pitchFamily="18" charset="2"/>
              </a:rPr>
              <a:t>component: </a:t>
            </a:r>
            <a:r>
              <a:rPr lang="en-GB"/>
              <a:t>A</a:t>
            </a:r>
            <a:r>
              <a:rPr lang="en-GB" baseline="-25000"/>
              <a:t>1</a:t>
            </a:r>
            <a:r>
              <a:rPr lang="en-GB">
                <a:sym typeface="Symbol" pitchFamily="18" charset="2"/>
              </a:rPr>
              <a:t> x </a:t>
            </a:r>
            <a:r>
              <a:rPr lang="en-GB"/>
              <a:t>S</a:t>
            </a:r>
            <a:r>
              <a:rPr lang="en-GB" baseline="-25000"/>
              <a:t>2</a:t>
            </a:r>
          </a:p>
          <a:p>
            <a:pPr>
              <a:lnSpc>
                <a:spcPct val="90000"/>
              </a:lnSpc>
            </a:pPr>
            <a:r>
              <a:rPr lang="en-GB"/>
              <a:t>Conforms with transition relation:</a:t>
            </a:r>
            <a:br>
              <a:rPr lang="en-GB"/>
            </a:br>
            <a:r>
              <a:rPr lang="en-GB"/>
              <a:t>(x</a:t>
            </a:r>
            <a:r>
              <a:rPr lang="en-GB" baseline="-25000"/>
              <a:t>1</a:t>
            </a:r>
            <a:r>
              <a:rPr lang="en-GB"/>
              <a:t>,y</a:t>
            </a:r>
            <a:r>
              <a:rPr lang="en-GB" baseline="-25000"/>
              <a:t>1</a:t>
            </a:r>
            <a:r>
              <a:rPr lang="en-GB"/>
              <a:t>)-a-&gt;(x</a:t>
            </a:r>
            <a:r>
              <a:rPr lang="en-GB" baseline="-25000"/>
              <a:t>2</a:t>
            </a:r>
            <a:r>
              <a:rPr lang="en-GB"/>
              <a:t>,y</a:t>
            </a:r>
            <a:r>
              <a:rPr lang="en-GB" baseline="-25000"/>
              <a:t>2</a:t>
            </a:r>
            <a:r>
              <a:rPr lang="en-GB"/>
              <a:t>) when</a:t>
            </a:r>
            <a:br>
              <a:rPr lang="en-GB"/>
            </a:br>
            <a:r>
              <a:rPr lang="en-GB"/>
              <a:t>x</a:t>
            </a:r>
            <a:r>
              <a:rPr lang="en-GB" baseline="-25000"/>
              <a:t>1</a:t>
            </a:r>
            <a:r>
              <a:rPr lang="en-GB"/>
              <a:t>-a-&gt;x</a:t>
            </a:r>
            <a:r>
              <a:rPr lang="en-GB" baseline="-25000"/>
              <a:t>2</a:t>
            </a:r>
            <a:r>
              <a:rPr lang="en-GB"/>
              <a:t> and y</a:t>
            </a:r>
            <a:r>
              <a:rPr lang="en-GB" baseline="-25000"/>
              <a:t>1</a:t>
            </a:r>
            <a:r>
              <a:rPr lang="en-GB"/>
              <a:t>-a-&gt;y</a:t>
            </a:r>
            <a:r>
              <a:rPr lang="en-GB" baseline="-25000"/>
              <a:t>2</a:t>
            </a:r>
            <a:r>
              <a:rPr lang="en-GB"/>
              <a:t>.</a:t>
            </a:r>
          </a:p>
          <a:p>
            <a:pPr>
              <a:lnSpc>
                <a:spcPct val="90000"/>
              </a:lnSpc>
            </a:pPr>
            <a:endParaRPr lang="en-GB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3E92D-BB9B-4F9A-AA4F-4114311000AE}" type="slidenum">
              <a:rPr lang="he-IL"/>
              <a:pPr/>
              <a:t>29</a:t>
            </a:fld>
            <a:endParaRPr lang="en-GB"/>
          </a:p>
        </p:txBody>
      </p:sp>
      <p:sp>
        <p:nvSpPr>
          <p:cNvPr id="18022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22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22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Example </a:t>
            </a:r>
            <a:r>
              <a:rPr lang="en-US" sz="3200"/>
              <a:t>(all states of second automaton accepting!)</a:t>
            </a:r>
            <a:endParaRPr lang="en-US"/>
          </a:p>
        </p:txBody>
      </p:sp>
      <p:sp>
        <p:nvSpPr>
          <p:cNvPr id="180229" name="Oval 5"/>
          <p:cNvSpPr>
            <a:spLocks noChangeArrowheads="1"/>
          </p:cNvSpPr>
          <p:nvPr/>
        </p:nvSpPr>
        <p:spPr bwMode="auto">
          <a:xfrm>
            <a:off x="2901950" y="3435350"/>
            <a:ext cx="749300" cy="7493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230" name="Oval 6"/>
          <p:cNvSpPr>
            <a:spLocks noChangeArrowheads="1"/>
          </p:cNvSpPr>
          <p:nvPr/>
        </p:nvSpPr>
        <p:spPr bwMode="auto">
          <a:xfrm>
            <a:off x="5492750" y="3511550"/>
            <a:ext cx="749300" cy="7493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231" name="Line 7"/>
          <p:cNvSpPr>
            <a:spLocks noChangeShapeType="1"/>
          </p:cNvSpPr>
          <p:nvPr/>
        </p:nvSpPr>
        <p:spPr bwMode="auto">
          <a:xfrm>
            <a:off x="2454275" y="3368675"/>
            <a:ext cx="504825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236" name="Rectangle 12"/>
          <p:cNvSpPr>
            <a:spLocks noChangeArrowheads="1"/>
          </p:cNvSpPr>
          <p:nvPr/>
        </p:nvSpPr>
        <p:spPr bwMode="auto">
          <a:xfrm>
            <a:off x="4500563" y="3141663"/>
            <a:ext cx="30321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0237" name="Rectangle 13"/>
          <p:cNvSpPr>
            <a:spLocks noChangeArrowheads="1"/>
          </p:cNvSpPr>
          <p:nvPr/>
        </p:nvSpPr>
        <p:spPr bwMode="auto">
          <a:xfrm>
            <a:off x="4572000" y="3933825"/>
            <a:ext cx="3714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</a:p>
        </p:txBody>
      </p:sp>
      <p:sp>
        <p:nvSpPr>
          <p:cNvPr id="180238" name="Rectangle 14"/>
          <p:cNvSpPr>
            <a:spLocks noChangeArrowheads="1"/>
          </p:cNvSpPr>
          <p:nvPr/>
        </p:nvSpPr>
        <p:spPr bwMode="auto">
          <a:xfrm>
            <a:off x="6694488" y="3570288"/>
            <a:ext cx="7080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180239" name="Rectangle 15"/>
          <p:cNvSpPr>
            <a:spLocks noChangeArrowheads="1"/>
          </p:cNvSpPr>
          <p:nvPr/>
        </p:nvSpPr>
        <p:spPr bwMode="auto">
          <a:xfrm>
            <a:off x="3059113" y="3570288"/>
            <a:ext cx="5334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80240" name="Rectangle 16"/>
          <p:cNvSpPr>
            <a:spLocks noChangeArrowheads="1"/>
          </p:cNvSpPr>
          <p:nvPr/>
        </p:nvSpPr>
        <p:spPr bwMode="auto">
          <a:xfrm>
            <a:off x="5651500" y="3646488"/>
            <a:ext cx="43338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80241" name="Oval 17"/>
          <p:cNvSpPr>
            <a:spLocks noChangeArrowheads="1"/>
          </p:cNvSpPr>
          <p:nvPr/>
        </p:nvSpPr>
        <p:spPr bwMode="auto">
          <a:xfrm>
            <a:off x="2825750" y="1911350"/>
            <a:ext cx="749300" cy="7493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242" name="Oval 18"/>
          <p:cNvSpPr>
            <a:spLocks noChangeArrowheads="1"/>
          </p:cNvSpPr>
          <p:nvPr/>
        </p:nvSpPr>
        <p:spPr bwMode="auto">
          <a:xfrm>
            <a:off x="5416550" y="1987550"/>
            <a:ext cx="749300" cy="7493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243" name="Line 19"/>
          <p:cNvSpPr>
            <a:spLocks noChangeShapeType="1"/>
          </p:cNvSpPr>
          <p:nvPr/>
        </p:nvSpPr>
        <p:spPr bwMode="auto">
          <a:xfrm>
            <a:off x="2378075" y="1844675"/>
            <a:ext cx="504825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248" name="Rectangle 24"/>
          <p:cNvSpPr>
            <a:spLocks noChangeArrowheads="1"/>
          </p:cNvSpPr>
          <p:nvPr/>
        </p:nvSpPr>
        <p:spPr bwMode="auto">
          <a:xfrm>
            <a:off x="1970088" y="2351088"/>
            <a:ext cx="5556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0249" name="Rectangle 25"/>
          <p:cNvSpPr>
            <a:spLocks noChangeArrowheads="1"/>
          </p:cNvSpPr>
          <p:nvPr/>
        </p:nvSpPr>
        <p:spPr bwMode="auto">
          <a:xfrm>
            <a:off x="4427538" y="1628775"/>
            <a:ext cx="37941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0250" name="Rectangle 26"/>
          <p:cNvSpPr>
            <a:spLocks noChangeArrowheads="1"/>
          </p:cNvSpPr>
          <p:nvPr/>
        </p:nvSpPr>
        <p:spPr bwMode="auto">
          <a:xfrm>
            <a:off x="4284663" y="2492375"/>
            <a:ext cx="7080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b,c</a:t>
            </a:r>
          </a:p>
        </p:txBody>
      </p:sp>
      <p:sp>
        <p:nvSpPr>
          <p:cNvPr id="180251" name="Rectangle 27"/>
          <p:cNvSpPr>
            <a:spLocks noChangeArrowheads="1"/>
          </p:cNvSpPr>
          <p:nvPr/>
        </p:nvSpPr>
        <p:spPr bwMode="auto">
          <a:xfrm>
            <a:off x="6618288" y="2046288"/>
            <a:ext cx="7080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b,c</a:t>
            </a:r>
          </a:p>
        </p:txBody>
      </p:sp>
      <p:sp>
        <p:nvSpPr>
          <p:cNvPr id="180252" name="Rectangle 28"/>
          <p:cNvSpPr>
            <a:spLocks noChangeArrowheads="1"/>
          </p:cNvSpPr>
          <p:nvPr/>
        </p:nvSpPr>
        <p:spPr bwMode="auto">
          <a:xfrm>
            <a:off x="2987675" y="2046288"/>
            <a:ext cx="52863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80253" name="Rectangle 29"/>
          <p:cNvSpPr>
            <a:spLocks noChangeArrowheads="1"/>
          </p:cNvSpPr>
          <p:nvPr/>
        </p:nvSpPr>
        <p:spPr bwMode="auto">
          <a:xfrm>
            <a:off x="5508625" y="2122488"/>
            <a:ext cx="6477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80254" name="Rectangle 30"/>
          <p:cNvSpPr>
            <a:spLocks noChangeArrowheads="1"/>
          </p:cNvSpPr>
          <p:nvPr/>
        </p:nvSpPr>
        <p:spPr bwMode="auto">
          <a:xfrm>
            <a:off x="1055688" y="4713288"/>
            <a:ext cx="7413625" cy="1157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/>
              <a:t>States: (s</a:t>
            </a:r>
            <a:r>
              <a:rPr lang="en-US" sz="2800" baseline="-25000"/>
              <a:t>0</a:t>
            </a:r>
            <a:r>
              <a:rPr lang="en-US" sz="2800"/>
              <a:t>,t</a:t>
            </a:r>
            <a:r>
              <a:rPr lang="en-US" sz="2800" baseline="-25000"/>
              <a:t>0</a:t>
            </a:r>
            <a:r>
              <a:rPr lang="en-US" sz="2800"/>
              <a:t>), (s</a:t>
            </a:r>
            <a:r>
              <a:rPr lang="en-US" sz="2800" baseline="-25000"/>
              <a:t>0</a:t>
            </a:r>
            <a:r>
              <a:rPr lang="en-US" sz="2800"/>
              <a:t>,t</a:t>
            </a:r>
            <a:r>
              <a:rPr lang="en-US" sz="2800" baseline="-25000"/>
              <a:t>1</a:t>
            </a:r>
            <a:r>
              <a:rPr lang="en-US" sz="2800"/>
              <a:t>), (s</a:t>
            </a:r>
            <a:r>
              <a:rPr lang="en-US" sz="2800" baseline="-25000"/>
              <a:t>1</a:t>
            </a:r>
            <a:r>
              <a:rPr lang="en-US" sz="2800"/>
              <a:t>,t</a:t>
            </a:r>
            <a:r>
              <a:rPr lang="en-US" sz="2800" baseline="-25000"/>
              <a:t>0</a:t>
            </a:r>
            <a:r>
              <a:rPr lang="en-US" sz="2800"/>
              <a:t>), (s</a:t>
            </a:r>
            <a:r>
              <a:rPr lang="en-US" sz="2800" baseline="-25000"/>
              <a:t>1</a:t>
            </a:r>
            <a:r>
              <a:rPr lang="en-US" sz="2800"/>
              <a:t>,t</a:t>
            </a:r>
            <a:r>
              <a:rPr lang="en-US" sz="2800" baseline="-25000"/>
              <a:t>1</a:t>
            </a:r>
            <a:r>
              <a:rPr lang="en-US" sz="2800"/>
              <a:t>).</a:t>
            </a:r>
          </a:p>
          <a:p>
            <a:pPr eaLnBrk="0" hangingPunct="0">
              <a:spcBef>
                <a:spcPct val="50000"/>
              </a:spcBef>
            </a:pPr>
            <a:r>
              <a:rPr lang="en-US" sz="2800"/>
              <a:t>Accepting: (s</a:t>
            </a:r>
            <a:r>
              <a:rPr lang="en-US" sz="2800" baseline="-25000"/>
              <a:t>0</a:t>
            </a:r>
            <a:r>
              <a:rPr lang="en-US" sz="2800"/>
              <a:t>,t</a:t>
            </a:r>
            <a:r>
              <a:rPr lang="en-US" sz="2800" baseline="-25000"/>
              <a:t>0</a:t>
            </a:r>
            <a:r>
              <a:rPr lang="en-US" sz="2800"/>
              <a:t>), (s</a:t>
            </a:r>
            <a:r>
              <a:rPr lang="en-US" sz="2800" baseline="-25000"/>
              <a:t>0</a:t>
            </a:r>
            <a:r>
              <a:rPr lang="en-US" sz="2800"/>
              <a:t>,t</a:t>
            </a:r>
            <a:r>
              <a:rPr lang="en-US" sz="2800" baseline="-25000"/>
              <a:t>1</a:t>
            </a:r>
            <a:r>
              <a:rPr lang="en-US" sz="2800"/>
              <a:t>). Initial: (s</a:t>
            </a:r>
            <a:r>
              <a:rPr lang="en-US" sz="2800" baseline="-25000"/>
              <a:t>0</a:t>
            </a:r>
            <a:r>
              <a:rPr lang="en-US" sz="2800"/>
              <a:t>,t</a:t>
            </a:r>
            <a:r>
              <a:rPr lang="en-US" sz="2800" baseline="-25000"/>
              <a:t>0</a:t>
            </a:r>
            <a:r>
              <a:rPr lang="en-US" sz="2800"/>
              <a:t>).</a:t>
            </a:r>
          </a:p>
        </p:txBody>
      </p:sp>
      <p:cxnSp>
        <p:nvCxnSpPr>
          <p:cNvPr id="180255" name="AutoShape 31"/>
          <p:cNvCxnSpPr>
            <a:cxnSpLocks noChangeShapeType="1"/>
          </p:cNvCxnSpPr>
          <p:nvPr/>
        </p:nvCxnSpPr>
        <p:spPr bwMode="auto">
          <a:xfrm rot="5400000" flipV="1">
            <a:off x="5861844" y="2367756"/>
            <a:ext cx="469900" cy="1588"/>
          </a:xfrm>
          <a:prstGeom prst="curvedConnector5">
            <a:avLst>
              <a:gd name="adj1" fmla="val -27028"/>
              <a:gd name="adj2" fmla="val 25999995"/>
              <a:gd name="adj3" fmla="val 138847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0256" name="AutoShape 32"/>
          <p:cNvCxnSpPr>
            <a:cxnSpLocks noChangeShapeType="1"/>
          </p:cNvCxnSpPr>
          <p:nvPr/>
        </p:nvCxnSpPr>
        <p:spPr bwMode="auto">
          <a:xfrm rot="5400000" flipV="1">
            <a:off x="5938044" y="3891756"/>
            <a:ext cx="469900" cy="1588"/>
          </a:xfrm>
          <a:prstGeom prst="curvedConnector5">
            <a:avLst>
              <a:gd name="adj1" fmla="val -27028"/>
              <a:gd name="adj2" fmla="val 25999995"/>
              <a:gd name="adj3" fmla="val 138847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0257" name="AutoShape 33"/>
          <p:cNvCxnSpPr>
            <a:cxnSpLocks noChangeShapeType="1"/>
          </p:cNvCxnSpPr>
          <p:nvPr/>
        </p:nvCxnSpPr>
        <p:spPr bwMode="auto">
          <a:xfrm rot="16200000" flipV="1">
            <a:off x="2814638" y="2366962"/>
            <a:ext cx="331788" cy="322263"/>
          </a:xfrm>
          <a:prstGeom prst="curvedConnector4">
            <a:avLst>
              <a:gd name="adj1" fmla="val -68898"/>
              <a:gd name="adj2" fmla="val 170935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0258" name="AutoShape 34"/>
          <p:cNvCxnSpPr>
            <a:cxnSpLocks noChangeShapeType="1"/>
            <a:stCxn id="180230" idx="1"/>
            <a:endCxn id="180229" idx="7"/>
          </p:cNvCxnSpPr>
          <p:nvPr/>
        </p:nvCxnSpPr>
        <p:spPr bwMode="auto">
          <a:xfrm rot="5400000" flipH="1">
            <a:off x="4533901" y="2552700"/>
            <a:ext cx="76200" cy="2060575"/>
          </a:xfrm>
          <a:prstGeom prst="curvedConnector3">
            <a:avLst>
              <a:gd name="adj1" fmla="val 54375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0259" name="AutoShape 35"/>
          <p:cNvCxnSpPr>
            <a:cxnSpLocks noChangeShapeType="1"/>
            <a:stCxn id="180242" idx="1"/>
            <a:endCxn id="180241" idx="7"/>
          </p:cNvCxnSpPr>
          <p:nvPr/>
        </p:nvCxnSpPr>
        <p:spPr bwMode="auto">
          <a:xfrm rot="5400000" flipH="1">
            <a:off x="4457701" y="1028700"/>
            <a:ext cx="76200" cy="2060575"/>
          </a:xfrm>
          <a:prstGeom prst="curvedConnector3">
            <a:avLst>
              <a:gd name="adj1" fmla="val 54375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0260" name="AutoShape 36"/>
          <p:cNvCxnSpPr>
            <a:cxnSpLocks noChangeShapeType="1"/>
            <a:stCxn id="180229" idx="5"/>
            <a:endCxn id="180230" idx="3"/>
          </p:cNvCxnSpPr>
          <p:nvPr/>
        </p:nvCxnSpPr>
        <p:spPr bwMode="auto">
          <a:xfrm rot="16200000" flipH="1">
            <a:off x="4533901" y="3082925"/>
            <a:ext cx="76200" cy="2060575"/>
          </a:xfrm>
          <a:prstGeom prst="curvedConnector3">
            <a:avLst>
              <a:gd name="adj1" fmla="val 54375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0261" name="AutoShape 37"/>
          <p:cNvCxnSpPr>
            <a:cxnSpLocks noChangeShapeType="1"/>
            <a:stCxn id="180241" idx="5"/>
            <a:endCxn id="180242" idx="3"/>
          </p:cNvCxnSpPr>
          <p:nvPr/>
        </p:nvCxnSpPr>
        <p:spPr bwMode="auto">
          <a:xfrm rot="16200000" flipH="1">
            <a:off x="4457701" y="1558925"/>
            <a:ext cx="76200" cy="2060575"/>
          </a:xfrm>
          <a:prstGeom prst="curvedConnector3">
            <a:avLst>
              <a:gd name="adj1" fmla="val 54375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970B2-ABD8-4DD0-9263-7071ADF38E53}" type="slidenum">
              <a:rPr lang="he-IL"/>
              <a:pPr/>
              <a:t>30</a:t>
            </a:fld>
            <a:endParaRPr lang="en-GB"/>
          </a:p>
        </p:txBody>
      </p:sp>
      <p:sp>
        <p:nvSpPr>
          <p:cNvPr id="182274" name="Rectangle 2"/>
          <p:cNvSpPr>
            <a:spLocks noChangeArrowheads="1"/>
          </p:cNvSpPr>
          <p:nvPr/>
        </p:nvSpPr>
        <p:spPr bwMode="auto">
          <a:xfrm>
            <a:off x="6019800" y="41910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7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76" name="Oval 4"/>
          <p:cNvSpPr>
            <a:spLocks noChangeArrowheads="1"/>
          </p:cNvSpPr>
          <p:nvPr/>
        </p:nvSpPr>
        <p:spPr bwMode="auto">
          <a:xfrm>
            <a:off x="2924175" y="2478088"/>
            <a:ext cx="644525" cy="6651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77" name="Oval 5"/>
          <p:cNvSpPr>
            <a:spLocks noChangeArrowheads="1"/>
          </p:cNvSpPr>
          <p:nvPr/>
        </p:nvSpPr>
        <p:spPr bwMode="auto">
          <a:xfrm>
            <a:off x="5149850" y="2546350"/>
            <a:ext cx="644525" cy="6651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78" name="Line 6"/>
          <p:cNvSpPr>
            <a:spLocks noChangeShapeType="1"/>
          </p:cNvSpPr>
          <p:nvPr/>
        </p:nvSpPr>
        <p:spPr bwMode="auto">
          <a:xfrm>
            <a:off x="2541588" y="2420938"/>
            <a:ext cx="430212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79" name="Rectangle 7"/>
          <p:cNvSpPr>
            <a:spLocks noChangeArrowheads="1"/>
          </p:cNvSpPr>
          <p:nvPr/>
        </p:nvSpPr>
        <p:spPr bwMode="auto">
          <a:xfrm>
            <a:off x="4191000" y="2209800"/>
            <a:ext cx="4810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2280" name="Rectangle 8"/>
          <p:cNvSpPr>
            <a:spLocks noChangeArrowheads="1"/>
          </p:cNvSpPr>
          <p:nvPr/>
        </p:nvSpPr>
        <p:spPr bwMode="auto">
          <a:xfrm>
            <a:off x="4191000" y="2971800"/>
            <a:ext cx="61118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</a:p>
        </p:txBody>
      </p:sp>
      <p:sp>
        <p:nvSpPr>
          <p:cNvPr id="182281" name="Rectangle 9"/>
          <p:cNvSpPr>
            <a:spLocks noChangeArrowheads="1"/>
          </p:cNvSpPr>
          <p:nvPr/>
        </p:nvSpPr>
        <p:spPr bwMode="auto">
          <a:xfrm>
            <a:off x="6181725" y="2597150"/>
            <a:ext cx="61118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182282" name="Rectangle 10"/>
          <p:cNvSpPr>
            <a:spLocks noChangeArrowheads="1"/>
          </p:cNvSpPr>
          <p:nvPr/>
        </p:nvSpPr>
        <p:spPr bwMode="auto">
          <a:xfrm>
            <a:off x="3059113" y="2565400"/>
            <a:ext cx="38735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82283" name="Rectangle 11"/>
          <p:cNvSpPr>
            <a:spLocks noChangeArrowheads="1"/>
          </p:cNvSpPr>
          <p:nvPr/>
        </p:nvSpPr>
        <p:spPr bwMode="auto">
          <a:xfrm>
            <a:off x="5292725" y="2636838"/>
            <a:ext cx="4318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82284" name="Oval 12"/>
          <p:cNvSpPr>
            <a:spLocks noChangeArrowheads="1"/>
          </p:cNvSpPr>
          <p:nvPr/>
        </p:nvSpPr>
        <p:spPr bwMode="auto">
          <a:xfrm>
            <a:off x="2859088" y="1123950"/>
            <a:ext cx="644525" cy="6651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85" name="Oval 13"/>
          <p:cNvSpPr>
            <a:spLocks noChangeArrowheads="1"/>
          </p:cNvSpPr>
          <p:nvPr/>
        </p:nvSpPr>
        <p:spPr bwMode="auto">
          <a:xfrm>
            <a:off x="5084763" y="1190625"/>
            <a:ext cx="644525" cy="66675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86" name="Line 14"/>
          <p:cNvSpPr>
            <a:spLocks noChangeShapeType="1"/>
          </p:cNvSpPr>
          <p:nvPr/>
        </p:nvSpPr>
        <p:spPr bwMode="auto">
          <a:xfrm>
            <a:off x="2476500" y="1065213"/>
            <a:ext cx="430213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87" name="Rectangle 15"/>
          <p:cNvSpPr>
            <a:spLocks noChangeArrowheads="1"/>
          </p:cNvSpPr>
          <p:nvPr/>
        </p:nvSpPr>
        <p:spPr bwMode="auto">
          <a:xfrm>
            <a:off x="2122488" y="1512888"/>
            <a:ext cx="48101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2288" name="Rectangle 16"/>
          <p:cNvSpPr>
            <a:spLocks noChangeArrowheads="1"/>
          </p:cNvSpPr>
          <p:nvPr/>
        </p:nvSpPr>
        <p:spPr bwMode="auto">
          <a:xfrm>
            <a:off x="4191000" y="838200"/>
            <a:ext cx="3810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2289" name="Rectangle 17"/>
          <p:cNvSpPr>
            <a:spLocks noChangeArrowheads="1"/>
          </p:cNvSpPr>
          <p:nvPr/>
        </p:nvSpPr>
        <p:spPr bwMode="auto">
          <a:xfrm>
            <a:off x="4038600" y="1676400"/>
            <a:ext cx="6858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b,c</a:t>
            </a:r>
          </a:p>
        </p:txBody>
      </p:sp>
      <p:sp>
        <p:nvSpPr>
          <p:cNvPr id="182290" name="Rectangle 18"/>
          <p:cNvSpPr>
            <a:spLocks noChangeArrowheads="1"/>
          </p:cNvSpPr>
          <p:nvPr/>
        </p:nvSpPr>
        <p:spPr bwMode="auto">
          <a:xfrm>
            <a:off x="6116638" y="1241425"/>
            <a:ext cx="8286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b,c</a:t>
            </a:r>
          </a:p>
        </p:txBody>
      </p:sp>
      <p:sp>
        <p:nvSpPr>
          <p:cNvPr id="182291" name="Rectangle 19"/>
          <p:cNvSpPr>
            <a:spLocks noChangeArrowheads="1"/>
          </p:cNvSpPr>
          <p:nvPr/>
        </p:nvSpPr>
        <p:spPr bwMode="auto">
          <a:xfrm>
            <a:off x="2987675" y="1196975"/>
            <a:ext cx="4667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82292" name="Rectangle 20"/>
          <p:cNvSpPr>
            <a:spLocks noChangeArrowheads="1"/>
          </p:cNvSpPr>
          <p:nvPr/>
        </p:nvSpPr>
        <p:spPr bwMode="auto">
          <a:xfrm>
            <a:off x="5219700" y="1268413"/>
            <a:ext cx="4318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82293" name="Oval 21"/>
          <p:cNvSpPr>
            <a:spLocks noChangeArrowheads="1"/>
          </p:cNvSpPr>
          <p:nvPr/>
        </p:nvSpPr>
        <p:spPr bwMode="auto">
          <a:xfrm>
            <a:off x="4267200" y="3810000"/>
            <a:ext cx="1143000" cy="609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94" name="Oval 22"/>
          <p:cNvSpPr>
            <a:spLocks noChangeArrowheads="1"/>
          </p:cNvSpPr>
          <p:nvPr/>
        </p:nvSpPr>
        <p:spPr bwMode="auto">
          <a:xfrm>
            <a:off x="4267200" y="5105400"/>
            <a:ext cx="1143000" cy="6096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95" name="Oval 23"/>
          <p:cNvSpPr>
            <a:spLocks noChangeArrowheads="1"/>
          </p:cNvSpPr>
          <p:nvPr/>
        </p:nvSpPr>
        <p:spPr bwMode="auto">
          <a:xfrm>
            <a:off x="2895600" y="4419600"/>
            <a:ext cx="1143000" cy="609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96" name="Oval 24"/>
          <p:cNvSpPr>
            <a:spLocks noChangeArrowheads="1"/>
          </p:cNvSpPr>
          <p:nvPr/>
        </p:nvSpPr>
        <p:spPr bwMode="auto">
          <a:xfrm>
            <a:off x="5715000" y="4419600"/>
            <a:ext cx="1143000" cy="6096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97" name="Rectangle 25"/>
          <p:cNvSpPr>
            <a:spLocks noChangeArrowheads="1"/>
          </p:cNvSpPr>
          <p:nvPr/>
        </p:nvSpPr>
        <p:spPr bwMode="auto">
          <a:xfrm>
            <a:off x="4572000" y="3875088"/>
            <a:ext cx="8493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  <a:r>
              <a:rPr lang="en-US" sz="2400">
                <a:latin typeface="Times New Roman" pitchFamily="18" charset="0"/>
              </a:rPr>
              <a:t>,t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82298" name="Rectangle 26"/>
          <p:cNvSpPr>
            <a:spLocks noChangeArrowheads="1"/>
          </p:cNvSpPr>
          <p:nvPr/>
        </p:nvSpPr>
        <p:spPr bwMode="auto">
          <a:xfrm>
            <a:off x="3132138" y="4437063"/>
            <a:ext cx="7207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  <a:r>
              <a:rPr lang="en-US" sz="2400">
                <a:latin typeface="Times New Roman" pitchFamily="18" charset="0"/>
              </a:rPr>
              <a:t>,t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82299" name="Rectangle 27"/>
          <p:cNvSpPr>
            <a:spLocks noChangeArrowheads="1"/>
          </p:cNvSpPr>
          <p:nvPr/>
        </p:nvSpPr>
        <p:spPr bwMode="auto">
          <a:xfrm>
            <a:off x="4500563" y="5157788"/>
            <a:ext cx="7397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1</a:t>
            </a:r>
            <a:r>
              <a:rPr lang="en-US" sz="2400">
                <a:latin typeface="Times New Roman" pitchFamily="18" charset="0"/>
              </a:rPr>
              <a:t>,t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82300" name="Rectangle 28"/>
          <p:cNvSpPr>
            <a:spLocks noChangeArrowheads="1"/>
          </p:cNvSpPr>
          <p:nvPr/>
        </p:nvSpPr>
        <p:spPr bwMode="auto">
          <a:xfrm>
            <a:off x="6011863" y="4508500"/>
            <a:ext cx="7207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1</a:t>
            </a:r>
            <a:r>
              <a:rPr lang="en-US" sz="2400">
                <a:latin typeface="Times New Roman" pitchFamily="18" charset="0"/>
              </a:rPr>
              <a:t>,t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82301" name="Line 29"/>
          <p:cNvSpPr>
            <a:spLocks noChangeShapeType="1"/>
          </p:cNvSpPr>
          <p:nvPr/>
        </p:nvSpPr>
        <p:spPr bwMode="auto">
          <a:xfrm>
            <a:off x="4800600" y="3597275"/>
            <a:ext cx="0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302" name="Line 30"/>
          <p:cNvSpPr>
            <a:spLocks noChangeShapeType="1"/>
          </p:cNvSpPr>
          <p:nvPr/>
        </p:nvSpPr>
        <p:spPr bwMode="auto">
          <a:xfrm>
            <a:off x="4648200" y="4435475"/>
            <a:ext cx="0" cy="657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303" name="Rectangle 31"/>
          <p:cNvSpPr>
            <a:spLocks noChangeArrowheads="1"/>
          </p:cNvSpPr>
          <p:nvPr/>
        </p:nvSpPr>
        <p:spPr bwMode="auto">
          <a:xfrm>
            <a:off x="4256088" y="4560888"/>
            <a:ext cx="4794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</a:p>
        </p:txBody>
      </p:sp>
      <p:sp>
        <p:nvSpPr>
          <p:cNvPr id="182304" name="Line 32"/>
          <p:cNvSpPr>
            <a:spLocks noChangeShapeType="1"/>
          </p:cNvSpPr>
          <p:nvPr/>
        </p:nvSpPr>
        <p:spPr bwMode="auto">
          <a:xfrm flipH="1">
            <a:off x="5400675" y="5045075"/>
            <a:ext cx="631825" cy="276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305" name="Rectangle 33"/>
          <p:cNvSpPr>
            <a:spLocks noChangeArrowheads="1"/>
          </p:cNvSpPr>
          <p:nvPr/>
        </p:nvSpPr>
        <p:spPr bwMode="auto">
          <a:xfrm>
            <a:off x="5638800" y="5181600"/>
            <a:ext cx="5556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</a:p>
        </p:txBody>
      </p:sp>
      <p:sp>
        <p:nvSpPr>
          <p:cNvPr id="182306" name="Line 34"/>
          <p:cNvSpPr>
            <a:spLocks noChangeShapeType="1"/>
          </p:cNvSpPr>
          <p:nvPr/>
        </p:nvSpPr>
        <p:spPr bwMode="auto">
          <a:xfrm flipV="1">
            <a:off x="3671888" y="4179888"/>
            <a:ext cx="581025" cy="250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307" name="Rectangle 35"/>
          <p:cNvSpPr>
            <a:spLocks noChangeArrowheads="1"/>
          </p:cNvSpPr>
          <p:nvPr/>
        </p:nvSpPr>
        <p:spPr bwMode="auto">
          <a:xfrm>
            <a:off x="3494088" y="3722688"/>
            <a:ext cx="48101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2308" name="Line 36"/>
          <p:cNvSpPr>
            <a:spLocks noChangeShapeType="1"/>
          </p:cNvSpPr>
          <p:nvPr/>
        </p:nvSpPr>
        <p:spPr bwMode="auto">
          <a:xfrm>
            <a:off x="3673475" y="5045075"/>
            <a:ext cx="657225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309" name="Rectangle 37"/>
          <p:cNvSpPr>
            <a:spLocks noChangeArrowheads="1"/>
          </p:cNvSpPr>
          <p:nvPr/>
        </p:nvSpPr>
        <p:spPr bwMode="auto">
          <a:xfrm>
            <a:off x="3570288" y="5094288"/>
            <a:ext cx="61118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182310" name="Rectangle 38"/>
          <p:cNvSpPr>
            <a:spLocks noChangeArrowheads="1"/>
          </p:cNvSpPr>
          <p:nvPr/>
        </p:nvSpPr>
        <p:spPr bwMode="auto">
          <a:xfrm>
            <a:off x="4941888" y="4560888"/>
            <a:ext cx="4794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2311" name="Line 39"/>
          <p:cNvSpPr>
            <a:spLocks noChangeShapeType="1"/>
          </p:cNvSpPr>
          <p:nvPr/>
        </p:nvSpPr>
        <p:spPr bwMode="auto">
          <a:xfrm flipV="1">
            <a:off x="4953000" y="4408488"/>
            <a:ext cx="0" cy="708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312" name="Rectangle 40"/>
          <p:cNvSpPr>
            <a:spLocks noChangeArrowheads="1"/>
          </p:cNvSpPr>
          <p:nvPr/>
        </p:nvSpPr>
        <p:spPr bwMode="auto">
          <a:xfrm>
            <a:off x="4191000" y="5791200"/>
            <a:ext cx="4683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182313" name="Line 41"/>
          <p:cNvSpPr>
            <a:spLocks noChangeShapeType="1"/>
          </p:cNvSpPr>
          <p:nvPr/>
        </p:nvSpPr>
        <p:spPr bwMode="auto">
          <a:xfrm>
            <a:off x="5562600" y="4114800"/>
            <a:ext cx="175260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314" name="Line 42"/>
          <p:cNvSpPr>
            <a:spLocks noChangeShapeType="1"/>
          </p:cNvSpPr>
          <p:nvPr/>
        </p:nvSpPr>
        <p:spPr bwMode="auto">
          <a:xfrm flipH="1">
            <a:off x="5562600" y="4038600"/>
            <a:ext cx="175260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82315" name="AutoShape 43"/>
          <p:cNvCxnSpPr>
            <a:cxnSpLocks noChangeShapeType="1"/>
            <a:stCxn id="182285" idx="7"/>
            <a:endCxn id="182285" idx="5"/>
          </p:cNvCxnSpPr>
          <p:nvPr/>
        </p:nvCxnSpPr>
        <p:spPr bwMode="auto">
          <a:xfrm rot="5400000" flipV="1">
            <a:off x="5401469" y="1523206"/>
            <a:ext cx="469900" cy="1588"/>
          </a:xfrm>
          <a:prstGeom prst="curvedConnector5">
            <a:avLst>
              <a:gd name="adj1" fmla="val -27028"/>
              <a:gd name="adj2" fmla="val 25999995"/>
              <a:gd name="adj3" fmla="val 138847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2316" name="AutoShape 44"/>
          <p:cNvCxnSpPr>
            <a:cxnSpLocks noChangeShapeType="1"/>
          </p:cNvCxnSpPr>
          <p:nvPr/>
        </p:nvCxnSpPr>
        <p:spPr bwMode="auto">
          <a:xfrm rot="5400000" flipV="1">
            <a:off x="5480844" y="2824956"/>
            <a:ext cx="469900" cy="1588"/>
          </a:xfrm>
          <a:prstGeom prst="curvedConnector5">
            <a:avLst>
              <a:gd name="adj1" fmla="val -27028"/>
              <a:gd name="adj2" fmla="val 25999995"/>
              <a:gd name="adj3" fmla="val 138847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2317" name="AutoShape 45"/>
          <p:cNvCxnSpPr>
            <a:cxnSpLocks noChangeShapeType="1"/>
            <a:stCxn id="182284" idx="4"/>
            <a:endCxn id="182284" idx="2"/>
          </p:cNvCxnSpPr>
          <p:nvPr/>
        </p:nvCxnSpPr>
        <p:spPr bwMode="auto">
          <a:xfrm rot="16200000" flipV="1">
            <a:off x="2854325" y="1462088"/>
            <a:ext cx="331788" cy="322262"/>
          </a:xfrm>
          <a:prstGeom prst="curvedConnector4">
            <a:avLst>
              <a:gd name="adj1" fmla="val -68898"/>
              <a:gd name="adj2" fmla="val 170935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2318" name="AutoShape 46"/>
          <p:cNvCxnSpPr>
            <a:cxnSpLocks noChangeShapeType="1"/>
            <a:stCxn id="182285" idx="1"/>
            <a:endCxn id="182284" idx="7"/>
          </p:cNvCxnSpPr>
          <p:nvPr/>
        </p:nvCxnSpPr>
        <p:spPr bwMode="auto">
          <a:xfrm rot="5400000" flipH="1">
            <a:off x="4260057" y="370681"/>
            <a:ext cx="68262" cy="1768475"/>
          </a:xfrm>
          <a:prstGeom prst="curvedConnector3">
            <a:avLst>
              <a:gd name="adj1" fmla="val 576745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2319" name="AutoShape 47"/>
          <p:cNvCxnSpPr>
            <a:cxnSpLocks noChangeShapeType="1"/>
            <a:stCxn id="182284" idx="5"/>
            <a:endCxn id="182285" idx="3"/>
          </p:cNvCxnSpPr>
          <p:nvPr/>
        </p:nvCxnSpPr>
        <p:spPr bwMode="auto">
          <a:xfrm rot="16200000" flipH="1">
            <a:off x="4260850" y="841375"/>
            <a:ext cx="66675" cy="1768475"/>
          </a:xfrm>
          <a:prstGeom prst="curvedConnector3">
            <a:avLst>
              <a:gd name="adj1" fmla="val 590477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2320" name="AutoShape 48"/>
          <p:cNvCxnSpPr>
            <a:cxnSpLocks noChangeShapeType="1"/>
          </p:cNvCxnSpPr>
          <p:nvPr/>
        </p:nvCxnSpPr>
        <p:spPr bwMode="auto">
          <a:xfrm rot="16200000" flipH="1">
            <a:off x="4356100" y="2197100"/>
            <a:ext cx="66675" cy="1768475"/>
          </a:xfrm>
          <a:prstGeom prst="curvedConnector3">
            <a:avLst>
              <a:gd name="adj1" fmla="val 590477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2321" name="AutoShape 49"/>
          <p:cNvCxnSpPr>
            <a:cxnSpLocks noChangeShapeType="1"/>
            <a:stCxn id="182277" idx="1"/>
            <a:endCxn id="182276" idx="7"/>
          </p:cNvCxnSpPr>
          <p:nvPr/>
        </p:nvCxnSpPr>
        <p:spPr bwMode="auto">
          <a:xfrm rot="5400000" flipH="1">
            <a:off x="4325144" y="1724819"/>
            <a:ext cx="68263" cy="1768475"/>
          </a:xfrm>
          <a:prstGeom prst="curvedConnector3">
            <a:avLst>
              <a:gd name="adj1" fmla="val 576745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2322" name="AutoShape 50"/>
          <p:cNvCxnSpPr>
            <a:cxnSpLocks noChangeShapeType="1"/>
            <a:stCxn id="182294" idx="3"/>
            <a:endCxn id="182294" idx="5"/>
          </p:cNvCxnSpPr>
          <p:nvPr/>
        </p:nvCxnSpPr>
        <p:spPr bwMode="auto">
          <a:xfrm rot="16200000" flipH="1">
            <a:off x="4837907" y="5222081"/>
            <a:ext cx="1588" cy="809625"/>
          </a:xfrm>
          <a:prstGeom prst="curvedConnector3">
            <a:avLst>
              <a:gd name="adj1" fmla="val 30000000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2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2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2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2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313" grpId="0" animBg="1"/>
      <p:bldP spid="1823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292D1-45CA-4013-A19E-08B243477079}" type="slidenum">
              <a:rPr lang="he-IL"/>
              <a:pPr/>
              <a:t>31</a:t>
            </a:fld>
            <a:endParaRPr lang="en-GB"/>
          </a:p>
        </p:txBody>
      </p:sp>
      <p:sp>
        <p:nvSpPr>
          <p:cNvPr id="1843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2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2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More complicated when A</a:t>
            </a:r>
            <a:r>
              <a:rPr lang="en-US" baseline="-25000"/>
              <a:t>2</a:t>
            </a:r>
            <a:r>
              <a:rPr lang="en-US">
                <a:sym typeface="Symbol" pitchFamily="18" charset="2"/>
              </a:rPr>
              <a:t></a:t>
            </a:r>
            <a:r>
              <a:rPr lang="en-US"/>
              <a:t>S</a:t>
            </a:r>
            <a:r>
              <a:rPr lang="en-US" baseline="-25000"/>
              <a:t>2</a:t>
            </a:r>
            <a:endParaRPr lang="en-US"/>
          </a:p>
        </p:txBody>
      </p:sp>
      <p:sp>
        <p:nvSpPr>
          <p:cNvPr id="184325" name="Oval 5"/>
          <p:cNvSpPr>
            <a:spLocks noChangeArrowheads="1"/>
          </p:cNvSpPr>
          <p:nvPr/>
        </p:nvSpPr>
        <p:spPr bwMode="auto">
          <a:xfrm>
            <a:off x="1389063" y="3522663"/>
            <a:ext cx="749300" cy="7493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26" name="Oval 6"/>
          <p:cNvSpPr>
            <a:spLocks noChangeArrowheads="1"/>
          </p:cNvSpPr>
          <p:nvPr/>
        </p:nvSpPr>
        <p:spPr bwMode="auto">
          <a:xfrm>
            <a:off x="3979863" y="3598863"/>
            <a:ext cx="749300" cy="7493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27" name="Line 7"/>
          <p:cNvSpPr>
            <a:spLocks noChangeShapeType="1"/>
          </p:cNvSpPr>
          <p:nvPr/>
        </p:nvSpPr>
        <p:spPr bwMode="auto">
          <a:xfrm>
            <a:off x="941388" y="3455988"/>
            <a:ext cx="504825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28" name="Rectangle 8"/>
          <p:cNvSpPr>
            <a:spLocks noChangeArrowheads="1"/>
          </p:cNvSpPr>
          <p:nvPr/>
        </p:nvSpPr>
        <p:spPr bwMode="auto">
          <a:xfrm>
            <a:off x="2971800" y="3276600"/>
            <a:ext cx="3810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4329" name="Rectangle 9"/>
          <p:cNvSpPr>
            <a:spLocks noChangeArrowheads="1"/>
          </p:cNvSpPr>
          <p:nvPr/>
        </p:nvSpPr>
        <p:spPr bwMode="auto">
          <a:xfrm>
            <a:off x="2971800" y="4114800"/>
            <a:ext cx="3810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</a:p>
        </p:txBody>
      </p:sp>
      <p:sp>
        <p:nvSpPr>
          <p:cNvPr id="184330" name="Rectangle 10"/>
          <p:cNvSpPr>
            <a:spLocks noChangeArrowheads="1"/>
          </p:cNvSpPr>
          <p:nvPr/>
        </p:nvSpPr>
        <p:spPr bwMode="auto">
          <a:xfrm>
            <a:off x="5181600" y="3657600"/>
            <a:ext cx="7080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184331" name="Rectangle 11"/>
          <p:cNvSpPr>
            <a:spLocks noChangeArrowheads="1"/>
          </p:cNvSpPr>
          <p:nvPr/>
        </p:nvSpPr>
        <p:spPr bwMode="auto">
          <a:xfrm>
            <a:off x="1547813" y="3657600"/>
            <a:ext cx="53181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84332" name="Rectangle 12"/>
          <p:cNvSpPr>
            <a:spLocks noChangeArrowheads="1"/>
          </p:cNvSpPr>
          <p:nvPr/>
        </p:nvSpPr>
        <p:spPr bwMode="auto">
          <a:xfrm>
            <a:off x="4140200" y="3716338"/>
            <a:ext cx="5334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84333" name="Oval 13"/>
          <p:cNvSpPr>
            <a:spLocks noChangeArrowheads="1"/>
          </p:cNvSpPr>
          <p:nvPr/>
        </p:nvSpPr>
        <p:spPr bwMode="auto">
          <a:xfrm>
            <a:off x="1312863" y="1998663"/>
            <a:ext cx="749300" cy="7493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34" name="Oval 14"/>
          <p:cNvSpPr>
            <a:spLocks noChangeArrowheads="1"/>
          </p:cNvSpPr>
          <p:nvPr/>
        </p:nvSpPr>
        <p:spPr bwMode="auto">
          <a:xfrm>
            <a:off x="3903663" y="2074863"/>
            <a:ext cx="749300" cy="7493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35" name="Line 15"/>
          <p:cNvSpPr>
            <a:spLocks noChangeShapeType="1"/>
          </p:cNvSpPr>
          <p:nvPr/>
        </p:nvSpPr>
        <p:spPr bwMode="auto">
          <a:xfrm>
            <a:off x="865188" y="1931988"/>
            <a:ext cx="504825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36" name="Rectangle 16"/>
          <p:cNvSpPr>
            <a:spLocks noChangeArrowheads="1"/>
          </p:cNvSpPr>
          <p:nvPr/>
        </p:nvSpPr>
        <p:spPr bwMode="auto">
          <a:xfrm>
            <a:off x="762000" y="2438400"/>
            <a:ext cx="3270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4337" name="Rectangle 17"/>
          <p:cNvSpPr>
            <a:spLocks noChangeArrowheads="1"/>
          </p:cNvSpPr>
          <p:nvPr/>
        </p:nvSpPr>
        <p:spPr bwMode="auto">
          <a:xfrm>
            <a:off x="2819400" y="1752600"/>
            <a:ext cx="3810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4338" name="Rectangle 18"/>
          <p:cNvSpPr>
            <a:spLocks noChangeArrowheads="1"/>
          </p:cNvSpPr>
          <p:nvPr/>
        </p:nvSpPr>
        <p:spPr bwMode="auto">
          <a:xfrm>
            <a:off x="2743200" y="2514600"/>
            <a:ext cx="6858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b,c</a:t>
            </a:r>
          </a:p>
        </p:txBody>
      </p:sp>
      <p:sp>
        <p:nvSpPr>
          <p:cNvPr id="184339" name="Rectangle 19"/>
          <p:cNvSpPr>
            <a:spLocks noChangeArrowheads="1"/>
          </p:cNvSpPr>
          <p:nvPr/>
        </p:nvSpPr>
        <p:spPr bwMode="auto">
          <a:xfrm>
            <a:off x="5105400" y="2133600"/>
            <a:ext cx="7080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b,c</a:t>
            </a:r>
          </a:p>
        </p:txBody>
      </p:sp>
      <p:sp>
        <p:nvSpPr>
          <p:cNvPr id="184340" name="Rectangle 20"/>
          <p:cNvSpPr>
            <a:spLocks noChangeArrowheads="1"/>
          </p:cNvSpPr>
          <p:nvPr/>
        </p:nvSpPr>
        <p:spPr bwMode="auto">
          <a:xfrm>
            <a:off x="1476375" y="2133600"/>
            <a:ext cx="52705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84341" name="Rectangle 21"/>
          <p:cNvSpPr>
            <a:spLocks noChangeArrowheads="1"/>
          </p:cNvSpPr>
          <p:nvPr/>
        </p:nvSpPr>
        <p:spPr bwMode="auto">
          <a:xfrm>
            <a:off x="4067175" y="2205038"/>
            <a:ext cx="5048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84342" name="Rectangle 22"/>
          <p:cNvSpPr>
            <a:spLocks noChangeArrowheads="1"/>
          </p:cNvSpPr>
          <p:nvPr/>
        </p:nvSpPr>
        <p:spPr bwMode="auto">
          <a:xfrm>
            <a:off x="395288" y="4495800"/>
            <a:ext cx="8302625" cy="20113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/>
              <a:t>Should we have acceptance when both components accepting? I.e., {(s</a:t>
            </a:r>
            <a:r>
              <a:rPr lang="en-US" sz="2800" baseline="-25000"/>
              <a:t>0</a:t>
            </a:r>
            <a:r>
              <a:rPr lang="en-US" sz="2800"/>
              <a:t>,t</a:t>
            </a:r>
            <a:r>
              <a:rPr lang="en-US" sz="2800" baseline="-25000"/>
              <a:t>1</a:t>
            </a:r>
            <a:r>
              <a:rPr lang="en-US" sz="2800"/>
              <a:t>)}?</a:t>
            </a:r>
          </a:p>
          <a:p>
            <a:pPr eaLnBrk="0" hangingPunct="0">
              <a:spcBef>
                <a:spcPct val="50000"/>
              </a:spcBef>
            </a:pPr>
            <a:r>
              <a:rPr lang="en-US" sz="2800"/>
              <a:t>No, consider (ba)</a:t>
            </a:r>
            <a:r>
              <a:rPr lang="en-US" sz="2800" baseline="30000">
                <a:sym typeface="Symbol" pitchFamily="18" charset="2"/>
              </a:rPr>
              <a:t> </a:t>
            </a:r>
            <a:br>
              <a:rPr lang="en-US" sz="2800" baseline="30000">
                <a:sym typeface="Symbol" pitchFamily="18" charset="2"/>
              </a:rPr>
            </a:br>
            <a:r>
              <a:rPr lang="en-US" sz="2800">
                <a:sym typeface="Symbol" pitchFamily="18" charset="2"/>
              </a:rPr>
              <a:t>It should be accepted, but never passes that state.</a:t>
            </a:r>
            <a:endParaRPr lang="en-US" sz="2800"/>
          </a:p>
        </p:txBody>
      </p:sp>
      <p:sp>
        <p:nvSpPr>
          <p:cNvPr id="184343" name="Oval 23"/>
          <p:cNvSpPr>
            <a:spLocks noChangeArrowheads="1"/>
          </p:cNvSpPr>
          <p:nvPr/>
        </p:nvSpPr>
        <p:spPr bwMode="auto">
          <a:xfrm>
            <a:off x="6673850" y="2433638"/>
            <a:ext cx="989013" cy="506412"/>
          </a:xfrm>
          <a:prstGeom prst="ellipse">
            <a:avLst/>
          </a:prstGeom>
          <a:solidFill>
            <a:srgbClr val="FFCC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44" name="Oval 24"/>
          <p:cNvSpPr>
            <a:spLocks noChangeArrowheads="1"/>
          </p:cNvSpPr>
          <p:nvPr/>
        </p:nvSpPr>
        <p:spPr bwMode="auto">
          <a:xfrm>
            <a:off x="6673850" y="3509963"/>
            <a:ext cx="989013" cy="5064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45" name="Oval 25"/>
          <p:cNvSpPr>
            <a:spLocks noChangeArrowheads="1"/>
          </p:cNvSpPr>
          <p:nvPr/>
        </p:nvSpPr>
        <p:spPr bwMode="auto">
          <a:xfrm>
            <a:off x="5486400" y="2940050"/>
            <a:ext cx="989013" cy="506413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46" name="Rectangle 26"/>
          <p:cNvSpPr>
            <a:spLocks noChangeArrowheads="1"/>
          </p:cNvSpPr>
          <p:nvPr/>
        </p:nvSpPr>
        <p:spPr bwMode="auto">
          <a:xfrm>
            <a:off x="6877050" y="2420938"/>
            <a:ext cx="94138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  <a:r>
              <a:rPr lang="en-US" sz="2400">
                <a:latin typeface="Times New Roman" pitchFamily="18" charset="0"/>
              </a:rPr>
              <a:t>,t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84347" name="Rectangle 27"/>
          <p:cNvSpPr>
            <a:spLocks noChangeArrowheads="1"/>
          </p:cNvSpPr>
          <p:nvPr/>
        </p:nvSpPr>
        <p:spPr bwMode="auto">
          <a:xfrm>
            <a:off x="5651500" y="2924175"/>
            <a:ext cx="88106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  <a:r>
              <a:rPr lang="en-US" sz="2400">
                <a:latin typeface="Times New Roman" pitchFamily="18" charset="0"/>
              </a:rPr>
              <a:t>,t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84348" name="Rectangle 28"/>
          <p:cNvSpPr>
            <a:spLocks noChangeArrowheads="1"/>
          </p:cNvSpPr>
          <p:nvPr/>
        </p:nvSpPr>
        <p:spPr bwMode="auto">
          <a:xfrm>
            <a:off x="6804025" y="3500438"/>
            <a:ext cx="8001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1</a:t>
            </a:r>
            <a:r>
              <a:rPr lang="en-US" sz="2400">
                <a:latin typeface="Times New Roman" pitchFamily="18" charset="0"/>
              </a:rPr>
              <a:t>,t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84349" name="Line 29"/>
          <p:cNvSpPr>
            <a:spLocks noChangeShapeType="1"/>
          </p:cNvSpPr>
          <p:nvPr/>
        </p:nvSpPr>
        <p:spPr bwMode="auto">
          <a:xfrm flipH="1">
            <a:off x="7162800" y="2057400"/>
            <a:ext cx="0" cy="3667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50" name="Line 30"/>
          <p:cNvSpPr>
            <a:spLocks noChangeShapeType="1"/>
          </p:cNvSpPr>
          <p:nvPr/>
        </p:nvSpPr>
        <p:spPr bwMode="auto">
          <a:xfrm>
            <a:off x="7004050" y="2954338"/>
            <a:ext cx="0" cy="546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51" name="Rectangle 31"/>
          <p:cNvSpPr>
            <a:spLocks noChangeArrowheads="1"/>
          </p:cNvSpPr>
          <p:nvPr/>
        </p:nvSpPr>
        <p:spPr bwMode="auto">
          <a:xfrm>
            <a:off x="6664325" y="3057525"/>
            <a:ext cx="41433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</a:p>
        </p:txBody>
      </p:sp>
      <p:sp>
        <p:nvSpPr>
          <p:cNvPr id="184352" name="Line 32"/>
          <p:cNvSpPr>
            <a:spLocks noChangeShapeType="1"/>
          </p:cNvSpPr>
          <p:nvPr/>
        </p:nvSpPr>
        <p:spPr bwMode="auto">
          <a:xfrm flipV="1">
            <a:off x="6157913" y="2741613"/>
            <a:ext cx="503237" cy="207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53" name="Rectangle 33"/>
          <p:cNvSpPr>
            <a:spLocks noChangeArrowheads="1"/>
          </p:cNvSpPr>
          <p:nvPr/>
        </p:nvSpPr>
        <p:spPr bwMode="auto">
          <a:xfrm>
            <a:off x="6003925" y="2362200"/>
            <a:ext cx="4175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4354" name="Line 34"/>
          <p:cNvSpPr>
            <a:spLocks noChangeShapeType="1"/>
          </p:cNvSpPr>
          <p:nvPr/>
        </p:nvSpPr>
        <p:spPr bwMode="auto">
          <a:xfrm>
            <a:off x="6159500" y="3460750"/>
            <a:ext cx="569913" cy="165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55" name="Rectangle 35"/>
          <p:cNvSpPr>
            <a:spLocks noChangeArrowheads="1"/>
          </p:cNvSpPr>
          <p:nvPr/>
        </p:nvSpPr>
        <p:spPr bwMode="auto">
          <a:xfrm>
            <a:off x="6070600" y="3500438"/>
            <a:ext cx="52863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184356" name="Rectangle 36"/>
          <p:cNvSpPr>
            <a:spLocks noChangeArrowheads="1"/>
          </p:cNvSpPr>
          <p:nvPr/>
        </p:nvSpPr>
        <p:spPr bwMode="auto">
          <a:xfrm>
            <a:off x="7258050" y="3057525"/>
            <a:ext cx="41433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4357" name="Line 37"/>
          <p:cNvSpPr>
            <a:spLocks noChangeShapeType="1"/>
          </p:cNvSpPr>
          <p:nvPr/>
        </p:nvSpPr>
        <p:spPr bwMode="auto">
          <a:xfrm flipV="1">
            <a:off x="7267575" y="2930525"/>
            <a:ext cx="0" cy="588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58" name="Rectangle 38"/>
          <p:cNvSpPr>
            <a:spLocks noChangeArrowheads="1"/>
          </p:cNvSpPr>
          <p:nvPr/>
        </p:nvSpPr>
        <p:spPr bwMode="auto">
          <a:xfrm>
            <a:off x="7389813" y="4070350"/>
            <a:ext cx="5286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cxnSp>
        <p:nvCxnSpPr>
          <p:cNvPr id="184359" name="AutoShape 39"/>
          <p:cNvCxnSpPr>
            <a:cxnSpLocks noChangeShapeType="1"/>
          </p:cNvCxnSpPr>
          <p:nvPr/>
        </p:nvCxnSpPr>
        <p:spPr bwMode="auto">
          <a:xfrm rot="5400000" flipV="1">
            <a:off x="4307681" y="2474119"/>
            <a:ext cx="530225" cy="1588"/>
          </a:xfrm>
          <a:prstGeom prst="curvedConnector5">
            <a:avLst>
              <a:gd name="adj1" fmla="val -30542"/>
              <a:gd name="adj2" fmla="val 34399995"/>
              <a:gd name="adj3" fmla="val 128741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4360" name="AutoShape 40"/>
          <p:cNvCxnSpPr>
            <a:cxnSpLocks noChangeShapeType="1"/>
          </p:cNvCxnSpPr>
          <p:nvPr/>
        </p:nvCxnSpPr>
        <p:spPr bwMode="auto">
          <a:xfrm rot="5400000" flipV="1">
            <a:off x="4383881" y="3998119"/>
            <a:ext cx="530225" cy="1588"/>
          </a:xfrm>
          <a:prstGeom prst="curvedConnector5">
            <a:avLst>
              <a:gd name="adj1" fmla="val -30542"/>
              <a:gd name="adj2" fmla="val 34399995"/>
              <a:gd name="adj3" fmla="val 128741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4361" name="AutoShape 41"/>
          <p:cNvCxnSpPr>
            <a:cxnSpLocks noChangeShapeType="1"/>
            <a:stCxn id="184333" idx="4"/>
            <a:endCxn id="184333" idx="2"/>
          </p:cNvCxnSpPr>
          <p:nvPr/>
        </p:nvCxnSpPr>
        <p:spPr bwMode="auto">
          <a:xfrm rot="16200000" flipV="1">
            <a:off x="1312863" y="2373313"/>
            <a:ext cx="374650" cy="374650"/>
          </a:xfrm>
          <a:prstGeom prst="curvedConnector4">
            <a:avLst>
              <a:gd name="adj1" fmla="val -61019"/>
              <a:gd name="adj2" fmla="val 161019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4362" name="AutoShape 42"/>
          <p:cNvCxnSpPr>
            <a:cxnSpLocks noChangeShapeType="1"/>
            <a:stCxn id="184334" idx="1"/>
            <a:endCxn id="184333" idx="7"/>
          </p:cNvCxnSpPr>
          <p:nvPr/>
        </p:nvCxnSpPr>
        <p:spPr bwMode="auto">
          <a:xfrm rot="5400000" flipH="1">
            <a:off x="2944813" y="1116012"/>
            <a:ext cx="76200" cy="2060575"/>
          </a:xfrm>
          <a:prstGeom prst="curvedConnector3">
            <a:avLst>
              <a:gd name="adj1" fmla="val 543750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4363" name="AutoShape 43"/>
          <p:cNvCxnSpPr>
            <a:cxnSpLocks noChangeShapeType="1"/>
            <a:stCxn id="184333" idx="5"/>
            <a:endCxn id="184334" idx="3"/>
          </p:cNvCxnSpPr>
          <p:nvPr/>
        </p:nvCxnSpPr>
        <p:spPr bwMode="auto">
          <a:xfrm rot="16200000" flipH="1">
            <a:off x="2944813" y="1646237"/>
            <a:ext cx="76200" cy="2060575"/>
          </a:xfrm>
          <a:prstGeom prst="curvedConnector3">
            <a:avLst>
              <a:gd name="adj1" fmla="val 543750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4364" name="AutoShape 44"/>
          <p:cNvCxnSpPr>
            <a:cxnSpLocks noChangeShapeType="1"/>
            <a:stCxn id="184326" idx="1"/>
            <a:endCxn id="184325" idx="7"/>
          </p:cNvCxnSpPr>
          <p:nvPr/>
        </p:nvCxnSpPr>
        <p:spPr bwMode="auto">
          <a:xfrm rot="5400000" flipH="1">
            <a:off x="3021013" y="2640012"/>
            <a:ext cx="76200" cy="2060575"/>
          </a:xfrm>
          <a:prstGeom prst="curvedConnector3">
            <a:avLst>
              <a:gd name="adj1" fmla="val 543750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4365" name="AutoShape 45"/>
          <p:cNvCxnSpPr>
            <a:cxnSpLocks noChangeShapeType="1"/>
            <a:stCxn id="184325" idx="5"/>
            <a:endCxn id="184326" idx="3"/>
          </p:cNvCxnSpPr>
          <p:nvPr/>
        </p:nvCxnSpPr>
        <p:spPr bwMode="auto">
          <a:xfrm rot="16200000" flipH="1">
            <a:off x="3021013" y="3170237"/>
            <a:ext cx="76200" cy="2060575"/>
          </a:xfrm>
          <a:prstGeom prst="curvedConnector3">
            <a:avLst>
              <a:gd name="adj1" fmla="val 543750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4366" name="AutoShape 46"/>
          <p:cNvCxnSpPr>
            <a:cxnSpLocks noChangeShapeType="1"/>
            <a:stCxn id="184344" idx="3"/>
            <a:endCxn id="184348" idx="2"/>
          </p:cNvCxnSpPr>
          <p:nvPr/>
        </p:nvCxnSpPr>
        <p:spPr bwMode="auto">
          <a:xfrm rot="16200000" flipH="1">
            <a:off x="7004844" y="3755232"/>
            <a:ext cx="12700" cy="385762"/>
          </a:xfrm>
          <a:prstGeom prst="curvedConnector3">
            <a:avLst>
              <a:gd name="adj1" fmla="val 2375000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5D399-871A-452B-9202-C6E6D7806491}" type="slidenum">
              <a:rPr lang="he-IL"/>
              <a:pPr/>
              <a:t>32</a:t>
            </a:fld>
            <a:endParaRPr lang="en-GB"/>
          </a:p>
        </p:txBody>
      </p:sp>
      <p:sp>
        <p:nvSpPr>
          <p:cNvPr id="18637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7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7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More complicated when A</a:t>
            </a:r>
            <a:r>
              <a:rPr lang="en-US" baseline="-25000"/>
              <a:t>2</a:t>
            </a:r>
            <a:r>
              <a:rPr lang="en-US">
                <a:sym typeface="Symbol" pitchFamily="18" charset="2"/>
              </a:rPr>
              <a:t></a:t>
            </a:r>
            <a:r>
              <a:rPr lang="en-US"/>
              <a:t>S</a:t>
            </a:r>
            <a:r>
              <a:rPr lang="en-US" baseline="-25000"/>
              <a:t>2</a:t>
            </a:r>
            <a:endParaRPr lang="en-US"/>
          </a:p>
        </p:txBody>
      </p:sp>
      <p:sp>
        <p:nvSpPr>
          <p:cNvPr id="186373" name="Oval 5"/>
          <p:cNvSpPr>
            <a:spLocks noChangeArrowheads="1"/>
          </p:cNvSpPr>
          <p:nvPr/>
        </p:nvSpPr>
        <p:spPr bwMode="auto">
          <a:xfrm>
            <a:off x="1160463" y="3522663"/>
            <a:ext cx="749300" cy="7493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74" name="Oval 6"/>
          <p:cNvSpPr>
            <a:spLocks noChangeArrowheads="1"/>
          </p:cNvSpPr>
          <p:nvPr/>
        </p:nvSpPr>
        <p:spPr bwMode="auto">
          <a:xfrm>
            <a:off x="3751263" y="3598863"/>
            <a:ext cx="749300" cy="7493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75" name="Line 7"/>
          <p:cNvSpPr>
            <a:spLocks noChangeShapeType="1"/>
          </p:cNvSpPr>
          <p:nvPr/>
        </p:nvSpPr>
        <p:spPr bwMode="auto">
          <a:xfrm>
            <a:off x="712788" y="3455988"/>
            <a:ext cx="504825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76" name="Rectangle 8"/>
          <p:cNvSpPr>
            <a:spLocks noChangeArrowheads="1"/>
          </p:cNvSpPr>
          <p:nvPr/>
        </p:nvSpPr>
        <p:spPr bwMode="auto">
          <a:xfrm>
            <a:off x="2743200" y="3276600"/>
            <a:ext cx="3048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6377" name="Rectangle 9"/>
          <p:cNvSpPr>
            <a:spLocks noChangeArrowheads="1"/>
          </p:cNvSpPr>
          <p:nvPr/>
        </p:nvSpPr>
        <p:spPr bwMode="auto">
          <a:xfrm>
            <a:off x="2743200" y="4114800"/>
            <a:ext cx="3810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</a:p>
        </p:txBody>
      </p:sp>
      <p:sp>
        <p:nvSpPr>
          <p:cNvPr id="186378" name="Rectangle 10"/>
          <p:cNvSpPr>
            <a:spLocks noChangeArrowheads="1"/>
          </p:cNvSpPr>
          <p:nvPr/>
        </p:nvSpPr>
        <p:spPr bwMode="auto">
          <a:xfrm>
            <a:off x="4953000" y="3657600"/>
            <a:ext cx="7080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186379" name="Rectangle 11"/>
          <p:cNvSpPr>
            <a:spLocks noChangeArrowheads="1"/>
          </p:cNvSpPr>
          <p:nvPr/>
        </p:nvSpPr>
        <p:spPr bwMode="auto">
          <a:xfrm>
            <a:off x="1331913" y="3657600"/>
            <a:ext cx="51911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86380" name="Rectangle 12"/>
          <p:cNvSpPr>
            <a:spLocks noChangeArrowheads="1"/>
          </p:cNvSpPr>
          <p:nvPr/>
        </p:nvSpPr>
        <p:spPr bwMode="auto">
          <a:xfrm>
            <a:off x="3924300" y="3716338"/>
            <a:ext cx="5461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t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86381" name="Oval 13"/>
          <p:cNvSpPr>
            <a:spLocks noChangeArrowheads="1"/>
          </p:cNvSpPr>
          <p:nvPr/>
        </p:nvSpPr>
        <p:spPr bwMode="auto">
          <a:xfrm>
            <a:off x="1084263" y="1998663"/>
            <a:ext cx="749300" cy="7493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82" name="Oval 14"/>
          <p:cNvSpPr>
            <a:spLocks noChangeArrowheads="1"/>
          </p:cNvSpPr>
          <p:nvPr/>
        </p:nvSpPr>
        <p:spPr bwMode="auto">
          <a:xfrm>
            <a:off x="3675063" y="2074863"/>
            <a:ext cx="749300" cy="7493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83" name="Line 15"/>
          <p:cNvSpPr>
            <a:spLocks noChangeShapeType="1"/>
          </p:cNvSpPr>
          <p:nvPr/>
        </p:nvSpPr>
        <p:spPr bwMode="auto">
          <a:xfrm>
            <a:off x="636588" y="1931988"/>
            <a:ext cx="504825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84" name="Rectangle 16"/>
          <p:cNvSpPr>
            <a:spLocks noChangeArrowheads="1"/>
          </p:cNvSpPr>
          <p:nvPr/>
        </p:nvSpPr>
        <p:spPr bwMode="auto">
          <a:xfrm>
            <a:off x="533400" y="2438400"/>
            <a:ext cx="3270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6385" name="Rectangle 17"/>
          <p:cNvSpPr>
            <a:spLocks noChangeArrowheads="1"/>
          </p:cNvSpPr>
          <p:nvPr/>
        </p:nvSpPr>
        <p:spPr bwMode="auto">
          <a:xfrm>
            <a:off x="2667000" y="1752600"/>
            <a:ext cx="3048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6386" name="Rectangle 18"/>
          <p:cNvSpPr>
            <a:spLocks noChangeArrowheads="1"/>
          </p:cNvSpPr>
          <p:nvPr/>
        </p:nvSpPr>
        <p:spPr bwMode="auto">
          <a:xfrm>
            <a:off x="2743200" y="2438400"/>
            <a:ext cx="7080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b,c</a:t>
            </a:r>
          </a:p>
        </p:txBody>
      </p:sp>
      <p:sp>
        <p:nvSpPr>
          <p:cNvPr id="186387" name="Rectangle 19"/>
          <p:cNvSpPr>
            <a:spLocks noChangeArrowheads="1"/>
          </p:cNvSpPr>
          <p:nvPr/>
        </p:nvSpPr>
        <p:spPr bwMode="auto">
          <a:xfrm>
            <a:off x="4876800" y="2133600"/>
            <a:ext cx="7080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b,c</a:t>
            </a:r>
          </a:p>
        </p:txBody>
      </p:sp>
      <p:sp>
        <p:nvSpPr>
          <p:cNvPr id="186388" name="Rectangle 20"/>
          <p:cNvSpPr>
            <a:spLocks noChangeArrowheads="1"/>
          </p:cNvSpPr>
          <p:nvPr/>
        </p:nvSpPr>
        <p:spPr bwMode="auto">
          <a:xfrm>
            <a:off x="1258888" y="2133600"/>
            <a:ext cx="5159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86389" name="Rectangle 21"/>
          <p:cNvSpPr>
            <a:spLocks noChangeArrowheads="1"/>
          </p:cNvSpPr>
          <p:nvPr/>
        </p:nvSpPr>
        <p:spPr bwMode="auto">
          <a:xfrm>
            <a:off x="3779838" y="2205038"/>
            <a:ext cx="6223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86390" name="Rectangle 22"/>
          <p:cNvSpPr>
            <a:spLocks noChangeArrowheads="1"/>
          </p:cNvSpPr>
          <p:nvPr/>
        </p:nvSpPr>
        <p:spPr bwMode="auto">
          <a:xfrm>
            <a:off x="327025" y="4437063"/>
            <a:ext cx="8637588" cy="22240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/>
              <a:t>Should we have acceptance when at least one components is accepting? I.e., {(s</a:t>
            </a:r>
            <a:r>
              <a:rPr lang="en-US" sz="2800" baseline="-25000"/>
              <a:t>0</a:t>
            </a:r>
            <a:r>
              <a:rPr lang="en-US" sz="2800"/>
              <a:t>,t</a:t>
            </a:r>
            <a:r>
              <a:rPr lang="en-US" sz="2800" baseline="-25000"/>
              <a:t>0</a:t>
            </a:r>
            <a:r>
              <a:rPr lang="en-US" sz="2800"/>
              <a:t>),(s</a:t>
            </a:r>
            <a:r>
              <a:rPr lang="en-US" sz="2800" baseline="-25000"/>
              <a:t>0</a:t>
            </a:r>
            <a:r>
              <a:rPr lang="en-US" sz="2800"/>
              <a:t>,t</a:t>
            </a:r>
            <a:r>
              <a:rPr lang="en-US" sz="2800" baseline="-25000"/>
              <a:t>1</a:t>
            </a:r>
            <a:r>
              <a:rPr lang="en-US" sz="2800"/>
              <a:t>),(s</a:t>
            </a:r>
            <a:r>
              <a:rPr lang="en-US" sz="2800" baseline="-25000"/>
              <a:t>1</a:t>
            </a:r>
            <a:r>
              <a:rPr lang="en-US" sz="2800"/>
              <a:t>,t</a:t>
            </a:r>
            <a:r>
              <a:rPr lang="en-US" sz="2800" baseline="-25000"/>
              <a:t>1</a:t>
            </a:r>
            <a:r>
              <a:rPr lang="en-US" sz="2800"/>
              <a:t>)}?</a:t>
            </a:r>
            <a:br>
              <a:rPr lang="en-US" sz="2800"/>
            </a:br>
            <a:r>
              <a:rPr lang="en-US" sz="2800"/>
              <a:t>No, consider b c</a:t>
            </a:r>
            <a:r>
              <a:rPr lang="en-US" sz="2800" baseline="30000">
                <a:sym typeface="Symbol" pitchFamily="18" charset="2"/>
              </a:rPr>
              <a:t> </a:t>
            </a:r>
            <a:br>
              <a:rPr lang="en-US" sz="2800" baseline="30000">
                <a:sym typeface="Symbol" pitchFamily="18" charset="2"/>
              </a:rPr>
            </a:br>
            <a:r>
              <a:rPr lang="en-US" sz="2800">
                <a:sym typeface="Symbol" pitchFamily="18" charset="2"/>
              </a:rPr>
              <a:t>It should not be accepted, but here will loop through (s</a:t>
            </a:r>
            <a:r>
              <a:rPr lang="en-US" sz="2800" baseline="-25000">
                <a:sym typeface="Symbol" pitchFamily="18" charset="2"/>
              </a:rPr>
              <a:t>1</a:t>
            </a:r>
            <a:r>
              <a:rPr lang="en-US" sz="2800">
                <a:sym typeface="Symbol" pitchFamily="18" charset="2"/>
              </a:rPr>
              <a:t>,t</a:t>
            </a:r>
            <a:r>
              <a:rPr lang="en-US" sz="2800" baseline="-25000">
                <a:sym typeface="Symbol" pitchFamily="18" charset="2"/>
              </a:rPr>
              <a:t>1</a:t>
            </a:r>
            <a:r>
              <a:rPr lang="en-US" sz="2800">
                <a:sym typeface="Symbol" pitchFamily="18" charset="2"/>
              </a:rPr>
              <a:t>)</a:t>
            </a:r>
            <a:endParaRPr lang="en-US" sz="2800"/>
          </a:p>
        </p:txBody>
      </p:sp>
      <p:sp>
        <p:nvSpPr>
          <p:cNvPr id="186391" name="Oval 23"/>
          <p:cNvSpPr>
            <a:spLocks noChangeArrowheads="1"/>
          </p:cNvSpPr>
          <p:nvPr/>
        </p:nvSpPr>
        <p:spPr bwMode="auto">
          <a:xfrm>
            <a:off x="6673850" y="2433638"/>
            <a:ext cx="989013" cy="50641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92" name="Oval 24"/>
          <p:cNvSpPr>
            <a:spLocks noChangeArrowheads="1"/>
          </p:cNvSpPr>
          <p:nvPr/>
        </p:nvSpPr>
        <p:spPr bwMode="auto">
          <a:xfrm>
            <a:off x="6673850" y="3509963"/>
            <a:ext cx="989013" cy="50641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93" name="Oval 25"/>
          <p:cNvSpPr>
            <a:spLocks noChangeArrowheads="1"/>
          </p:cNvSpPr>
          <p:nvPr/>
        </p:nvSpPr>
        <p:spPr bwMode="auto">
          <a:xfrm>
            <a:off x="5486400" y="2940050"/>
            <a:ext cx="989013" cy="50641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94" name="Rectangle 26"/>
          <p:cNvSpPr>
            <a:spLocks noChangeArrowheads="1"/>
          </p:cNvSpPr>
          <p:nvPr/>
        </p:nvSpPr>
        <p:spPr bwMode="auto">
          <a:xfrm>
            <a:off x="6804025" y="2420938"/>
            <a:ext cx="86836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  <a:r>
              <a:rPr lang="en-US" sz="2400">
                <a:latin typeface="Times New Roman" pitchFamily="18" charset="0"/>
              </a:rPr>
              <a:t>,t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86395" name="Rectangle 27"/>
          <p:cNvSpPr>
            <a:spLocks noChangeArrowheads="1"/>
          </p:cNvSpPr>
          <p:nvPr/>
        </p:nvSpPr>
        <p:spPr bwMode="auto">
          <a:xfrm>
            <a:off x="5651500" y="2924175"/>
            <a:ext cx="9429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  <a:r>
              <a:rPr lang="en-US" sz="2400">
                <a:latin typeface="Times New Roman" pitchFamily="18" charset="0"/>
              </a:rPr>
              <a:t>,t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86396" name="Rectangle 28"/>
          <p:cNvSpPr>
            <a:spLocks noChangeArrowheads="1"/>
          </p:cNvSpPr>
          <p:nvPr/>
        </p:nvSpPr>
        <p:spPr bwMode="auto">
          <a:xfrm>
            <a:off x="6877050" y="3500438"/>
            <a:ext cx="7905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1</a:t>
            </a:r>
            <a:r>
              <a:rPr lang="en-US" sz="2400">
                <a:latin typeface="Times New Roman" pitchFamily="18" charset="0"/>
              </a:rPr>
              <a:t>,t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86397" name="Line 29"/>
          <p:cNvSpPr>
            <a:spLocks noChangeShapeType="1"/>
          </p:cNvSpPr>
          <p:nvPr/>
        </p:nvSpPr>
        <p:spPr bwMode="auto">
          <a:xfrm>
            <a:off x="7135813" y="2257425"/>
            <a:ext cx="0" cy="1666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98" name="Line 30"/>
          <p:cNvSpPr>
            <a:spLocks noChangeShapeType="1"/>
          </p:cNvSpPr>
          <p:nvPr/>
        </p:nvSpPr>
        <p:spPr bwMode="auto">
          <a:xfrm>
            <a:off x="7004050" y="2954338"/>
            <a:ext cx="0" cy="546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99" name="Rectangle 31"/>
          <p:cNvSpPr>
            <a:spLocks noChangeArrowheads="1"/>
          </p:cNvSpPr>
          <p:nvPr/>
        </p:nvSpPr>
        <p:spPr bwMode="auto">
          <a:xfrm>
            <a:off x="6664325" y="3057525"/>
            <a:ext cx="41433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</a:p>
        </p:txBody>
      </p:sp>
      <p:sp>
        <p:nvSpPr>
          <p:cNvPr id="186400" name="Rectangle 32"/>
          <p:cNvSpPr>
            <a:spLocks noChangeArrowheads="1"/>
          </p:cNvSpPr>
          <p:nvPr/>
        </p:nvSpPr>
        <p:spPr bwMode="auto">
          <a:xfrm>
            <a:off x="7162800" y="3962400"/>
            <a:ext cx="3048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186401" name="Line 33"/>
          <p:cNvSpPr>
            <a:spLocks noChangeShapeType="1"/>
          </p:cNvSpPr>
          <p:nvPr/>
        </p:nvSpPr>
        <p:spPr bwMode="auto">
          <a:xfrm flipV="1">
            <a:off x="6157913" y="2741613"/>
            <a:ext cx="503237" cy="207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402" name="Rectangle 34"/>
          <p:cNvSpPr>
            <a:spLocks noChangeArrowheads="1"/>
          </p:cNvSpPr>
          <p:nvPr/>
        </p:nvSpPr>
        <p:spPr bwMode="auto">
          <a:xfrm>
            <a:off x="6003925" y="2362200"/>
            <a:ext cx="4175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6403" name="Line 35"/>
          <p:cNvSpPr>
            <a:spLocks noChangeShapeType="1"/>
          </p:cNvSpPr>
          <p:nvPr/>
        </p:nvSpPr>
        <p:spPr bwMode="auto">
          <a:xfrm>
            <a:off x="6159500" y="3460750"/>
            <a:ext cx="569913" cy="165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404" name="Rectangle 36"/>
          <p:cNvSpPr>
            <a:spLocks noChangeArrowheads="1"/>
          </p:cNvSpPr>
          <p:nvPr/>
        </p:nvSpPr>
        <p:spPr bwMode="auto">
          <a:xfrm>
            <a:off x="6070600" y="3500438"/>
            <a:ext cx="52863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186405" name="Rectangle 37"/>
          <p:cNvSpPr>
            <a:spLocks noChangeArrowheads="1"/>
          </p:cNvSpPr>
          <p:nvPr/>
        </p:nvSpPr>
        <p:spPr bwMode="auto">
          <a:xfrm>
            <a:off x="7258050" y="3057525"/>
            <a:ext cx="41433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86406" name="Line 38"/>
          <p:cNvSpPr>
            <a:spLocks noChangeShapeType="1"/>
          </p:cNvSpPr>
          <p:nvPr/>
        </p:nvSpPr>
        <p:spPr bwMode="auto">
          <a:xfrm flipV="1">
            <a:off x="7267575" y="2930525"/>
            <a:ext cx="0" cy="588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86407" name="AutoShape 39"/>
          <p:cNvCxnSpPr>
            <a:cxnSpLocks noChangeShapeType="1"/>
            <a:stCxn id="186382" idx="7"/>
            <a:endCxn id="186382" idx="5"/>
          </p:cNvCxnSpPr>
          <p:nvPr/>
        </p:nvCxnSpPr>
        <p:spPr bwMode="auto">
          <a:xfrm rot="5400000" flipV="1">
            <a:off x="4050506" y="2448719"/>
            <a:ext cx="530225" cy="1588"/>
          </a:xfrm>
          <a:prstGeom prst="curvedConnector5">
            <a:avLst>
              <a:gd name="adj1" fmla="val -30542"/>
              <a:gd name="adj2" fmla="val 34399995"/>
              <a:gd name="adj3" fmla="val 128741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6408" name="AutoShape 40"/>
          <p:cNvCxnSpPr>
            <a:cxnSpLocks noChangeShapeType="1"/>
            <a:stCxn id="186381" idx="4"/>
            <a:endCxn id="186381" idx="2"/>
          </p:cNvCxnSpPr>
          <p:nvPr/>
        </p:nvCxnSpPr>
        <p:spPr bwMode="auto">
          <a:xfrm rot="16200000" flipV="1">
            <a:off x="1084263" y="2373313"/>
            <a:ext cx="374650" cy="374650"/>
          </a:xfrm>
          <a:prstGeom prst="curvedConnector4">
            <a:avLst>
              <a:gd name="adj1" fmla="val -61019"/>
              <a:gd name="adj2" fmla="val 161019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6409" name="AutoShape 41"/>
          <p:cNvCxnSpPr>
            <a:cxnSpLocks noChangeShapeType="1"/>
          </p:cNvCxnSpPr>
          <p:nvPr/>
        </p:nvCxnSpPr>
        <p:spPr bwMode="auto">
          <a:xfrm rot="5400000" flipV="1">
            <a:off x="4155281" y="3998119"/>
            <a:ext cx="530225" cy="1588"/>
          </a:xfrm>
          <a:prstGeom prst="curvedConnector5">
            <a:avLst>
              <a:gd name="adj1" fmla="val -30542"/>
              <a:gd name="adj2" fmla="val 34399995"/>
              <a:gd name="adj3" fmla="val 128741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6410" name="AutoShape 42"/>
          <p:cNvCxnSpPr>
            <a:cxnSpLocks noChangeShapeType="1"/>
            <a:stCxn id="186374" idx="1"/>
            <a:endCxn id="186373" idx="7"/>
          </p:cNvCxnSpPr>
          <p:nvPr/>
        </p:nvCxnSpPr>
        <p:spPr bwMode="auto">
          <a:xfrm rot="5400000" flipH="1">
            <a:off x="2792413" y="2640012"/>
            <a:ext cx="76200" cy="2060575"/>
          </a:xfrm>
          <a:prstGeom prst="curvedConnector3">
            <a:avLst>
              <a:gd name="adj1" fmla="val 543750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6411" name="AutoShape 43"/>
          <p:cNvCxnSpPr>
            <a:cxnSpLocks noChangeShapeType="1"/>
            <a:stCxn id="186373" idx="5"/>
            <a:endCxn id="186374" idx="3"/>
          </p:cNvCxnSpPr>
          <p:nvPr/>
        </p:nvCxnSpPr>
        <p:spPr bwMode="auto">
          <a:xfrm rot="16200000" flipH="1">
            <a:off x="2792413" y="3170237"/>
            <a:ext cx="76200" cy="2060575"/>
          </a:xfrm>
          <a:prstGeom prst="curvedConnector3">
            <a:avLst>
              <a:gd name="adj1" fmla="val 543750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6412" name="AutoShape 44"/>
          <p:cNvCxnSpPr>
            <a:cxnSpLocks noChangeShapeType="1"/>
            <a:stCxn id="186382" idx="1"/>
            <a:endCxn id="186381" idx="7"/>
          </p:cNvCxnSpPr>
          <p:nvPr/>
        </p:nvCxnSpPr>
        <p:spPr bwMode="auto">
          <a:xfrm rot="5400000" flipH="1">
            <a:off x="2716213" y="1116012"/>
            <a:ext cx="76200" cy="2060575"/>
          </a:xfrm>
          <a:prstGeom prst="curvedConnector3">
            <a:avLst>
              <a:gd name="adj1" fmla="val 543750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6413" name="AutoShape 45"/>
          <p:cNvCxnSpPr>
            <a:cxnSpLocks noChangeShapeType="1"/>
            <a:stCxn id="186381" idx="5"/>
            <a:endCxn id="186382" idx="3"/>
          </p:cNvCxnSpPr>
          <p:nvPr/>
        </p:nvCxnSpPr>
        <p:spPr bwMode="auto">
          <a:xfrm rot="16200000" flipH="1">
            <a:off x="2716213" y="1646237"/>
            <a:ext cx="76200" cy="2060575"/>
          </a:xfrm>
          <a:prstGeom prst="curvedConnector3">
            <a:avLst>
              <a:gd name="adj1" fmla="val 543750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6414" name="AutoShape 46"/>
          <p:cNvCxnSpPr>
            <a:cxnSpLocks noChangeShapeType="1"/>
            <a:stCxn id="186392" idx="3"/>
            <a:endCxn id="186396" idx="2"/>
          </p:cNvCxnSpPr>
          <p:nvPr/>
        </p:nvCxnSpPr>
        <p:spPr bwMode="auto">
          <a:xfrm rot="16200000" flipH="1">
            <a:off x="7038976" y="3721100"/>
            <a:ext cx="12700" cy="454025"/>
          </a:xfrm>
          <a:prstGeom prst="curvedConnector3">
            <a:avLst>
              <a:gd name="adj1" fmla="val 2375000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A2D6F-BDAF-4526-9F14-A0B0EB5BD60A}" type="slidenum">
              <a:rPr lang="he-IL"/>
              <a:pPr/>
              <a:t>33</a:t>
            </a:fld>
            <a:endParaRPr lang="en-GB"/>
          </a:p>
        </p:txBody>
      </p:sp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Intersection - general case</a:t>
            </a:r>
          </a:p>
        </p:txBody>
      </p:sp>
      <p:sp>
        <p:nvSpPr>
          <p:cNvPr id="188419" name="Oval 3"/>
          <p:cNvSpPr>
            <a:spLocks noChangeArrowheads="1"/>
          </p:cNvSpPr>
          <p:nvPr/>
        </p:nvSpPr>
        <p:spPr bwMode="auto">
          <a:xfrm>
            <a:off x="1600200" y="2133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0</a:t>
            </a:r>
            <a:endParaRPr lang="en-GB"/>
          </a:p>
        </p:txBody>
      </p:sp>
      <p:sp>
        <p:nvSpPr>
          <p:cNvPr id="188420" name="Oval 4"/>
          <p:cNvSpPr>
            <a:spLocks noChangeArrowheads="1"/>
          </p:cNvSpPr>
          <p:nvPr/>
        </p:nvSpPr>
        <p:spPr bwMode="auto">
          <a:xfrm>
            <a:off x="3276600" y="2133600"/>
            <a:ext cx="685800" cy="6858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2</a:t>
            </a:r>
            <a:endParaRPr lang="en-GB"/>
          </a:p>
        </p:txBody>
      </p:sp>
      <p:sp>
        <p:nvSpPr>
          <p:cNvPr id="188421" name="Oval 5"/>
          <p:cNvSpPr>
            <a:spLocks noChangeArrowheads="1"/>
          </p:cNvSpPr>
          <p:nvPr/>
        </p:nvSpPr>
        <p:spPr bwMode="auto">
          <a:xfrm>
            <a:off x="3276600" y="342900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3</a:t>
            </a:r>
            <a:endParaRPr lang="en-GB"/>
          </a:p>
        </p:txBody>
      </p:sp>
      <p:sp>
        <p:nvSpPr>
          <p:cNvPr id="188422" name="Oval 6"/>
          <p:cNvSpPr>
            <a:spLocks noChangeArrowheads="1"/>
          </p:cNvSpPr>
          <p:nvPr/>
        </p:nvSpPr>
        <p:spPr bwMode="auto">
          <a:xfrm>
            <a:off x="1600200" y="342900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  <a:endParaRPr lang="en-GB"/>
          </a:p>
        </p:txBody>
      </p:sp>
      <p:cxnSp>
        <p:nvCxnSpPr>
          <p:cNvPr id="188423" name="AutoShape 7"/>
          <p:cNvCxnSpPr>
            <a:cxnSpLocks noChangeShapeType="1"/>
            <a:endCxn id="188419" idx="2"/>
          </p:cNvCxnSpPr>
          <p:nvPr/>
        </p:nvCxnSpPr>
        <p:spPr bwMode="auto">
          <a:xfrm>
            <a:off x="1143000" y="2209800"/>
            <a:ext cx="457200" cy="2667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8424" name="AutoShape 8"/>
          <p:cNvCxnSpPr>
            <a:cxnSpLocks noChangeShapeType="1"/>
            <a:endCxn id="188420" idx="6"/>
          </p:cNvCxnSpPr>
          <p:nvPr/>
        </p:nvCxnSpPr>
        <p:spPr bwMode="auto">
          <a:xfrm flipH="1">
            <a:off x="3962400" y="2209800"/>
            <a:ext cx="381000" cy="2667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8425" name="AutoShape 9"/>
          <p:cNvCxnSpPr>
            <a:cxnSpLocks noChangeShapeType="1"/>
            <a:stCxn id="188421" idx="7"/>
            <a:endCxn id="188420" idx="5"/>
          </p:cNvCxnSpPr>
          <p:nvPr/>
        </p:nvCxnSpPr>
        <p:spPr bwMode="auto">
          <a:xfrm rot="16200000">
            <a:off x="3457575" y="3124201"/>
            <a:ext cx="8096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8426" name="AutoShape 10"/>
          <p:cNvCxnSpPr>
            <a:cxnSpLocks noChangeShapeType="1"/>
            <a:stCxn id="188420" idx="3"/>
            <a:endCxn id="188421" idx="1"/>
          </p:cNvCxnSpPr>
          <p:nvPr/>
        </p:nvCxnSpPr>
        <p:spPr bwMode="auto">
          <a:xfrm>
            <a:off x="3376613" y="2719388"/>
            <a:ext cx="0" cy="8096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8427" name="AutoShape 11"/>
          <p:cNvCxnSpPr>
            <a:cxnSpLocks noChangeShapeType="1"/>
            <a:stCxn id="188422" idx="7"/>
            <a:endCxn id="188419" idx="5"/>
          </p:cNvCxnSpPr>
          <p:nvPr/>
        </p:nvCxnSpPr>
        <p:spPr bwMode="auto">
          <a:xfrm flipV="1">
            <a:off x="2185988" y="2719388"/>
            <a:ext cx="0" cy="8096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8428" name="AutoShape 12"/>
          <p:cNvCxnSpPr>
            <a:cxnSpLocks noChangeShapeType="1"/>
            <a:stCxn id="188419" idx="3"/>
            <a:endCxn id="188422" idx="1"/>
          </p:cNvCxnSpPr>
          <p:nvPr/>
        </p:nvCxnSpPr>
        <p:spPr bwMode="auto">
          <a:xfrm rot="5400000">
            <a:off x="1295400" y="3124201"/>
            <a:ext cx="8096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8429" name="AutoShape 13"/>
          <p:cNvCxnSpPr>
            <a:cxnSpLocks noChangeShapeType="1"/>
            <a:stCxn id="188422" idx="5"/>
            <a:endCxn id="188422" idx="3"/>
          </p:cNvCxnSpPr>
          <p:nvPr/>
        </p:nvCxnSpPr>
        <p:spPr bwMode="auto">
          <a:xfrm rot="5400000">
            <a:off x="1942307" y="3772694"/>
            <a:ext cx="1587" cy="485775"/>
          </a:xfrm>
          <a:prstGeom prst="curvedConnector3">
            <a:avLst>
              <a:gd name="adj1" fmla="val 28000000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8430" name="AutoShape 14"/>
          <p:cNvCxnSpPr>
            <a:cxnSpLocks noChangeShapeType="1"/>
            <a:endCxn id="188422" idx="2"/>
          </p:cNvCxnSpPr>
          <p:nvPr/>
        </p:nvCxnSpPr>
        <p:spPr bwMode="auto">
          <a:xfrm flipV="1">
            <a:off x="1219200" y="3771900"/>
            <a:ext cx="381000" cy="4191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grpSp>
        <p:nvGrpSpPr>
          <p:cNvPr id="188431" name="Group 15"/>
          <p:cNvGrpSpPr>
            <a:grpSpLocks/>
          </p:cNvGrpSpPr>
          <p:nvPr/>
        </p:nvGrpSpPr>
        <p:grpSpPr bwMode="auto">
          <a:xfrm>
            <a:off x="1371600" y="4495800"/>
            <a:ext cx="6019800" cy="914400"/>
            <a:chOff x="1008" y="3072"/>
            <a:chExt cx="3792" cy="576"/>
          </a:xfrm>
        </p:grpSpPr>
        <p:sp>
          <p:nvSpPr>
            <p:cNvPr id="188432" name="Oval 16"/>
            <p:cNvSpPr>
              <a:spLocks noChangeArrowheads="1"/>
            </p:cNvSpPr>
            <p:nvPr/>
          </p:nvSpPr>
          <p:spPr bwMode="auto">
            <a:xfrm>
              <a:off x="1008" y="3216"/>
              <a:ext cx="816" cy="43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GB">
                  <a:solidFill>
                    <a:schemeClr val="hlink"/>
                  </a:solidFill>
                </a:rPr>
                <a:t>q</a:t>
              </a:r>
              <a:r>
                <a:rPr lang="en-GB" baseline="-25000">
                  <a:solidFill>
                    <a:schemeClr val="hlink"/>
                  </a:solidFill>
                </a:rPr>
                <a:t>0</a:t>
              </a:r>
              <a:r>
                <a:rPr lang="en-GB"/>
                <a:t>,q3</a:t>
              </a:r>
            </a:p>
          </p:txBody>
        </p:sp>
        <p:sp>
          <p:nvSpPr>
            <p:cNvPr id="188433" name="Oval 17"/>
            <p:cNvSpPr>
              <a:spLocks noChangeArrowheads="1"/>
            </p:cNvSpPr>
            <p:nvPr/>
          </p:nvSpPr>
          <p:spPr bwMode="auto">
            <a:xfrm>
              <a:off x="3984" y="3216"/>
              <a:ext cx="816" cy="43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GB"/>
                <a:t>q</a:t>
              </a:r>
              <a:r>
                <a:rPr lang="en-GB" baseline="-25000"/>
                <a:t>1</a:t>
              </a:r>
              <a:r>
                <a:rPr lang="en-GB"/>
                <a:t>,q</a:t>
              </a:r>
              <a:r>
                <a:rPr lang="en-GB" baseline="-25000"/>
                <a:t>3</a:t>
              </a:r>
              <a:endParaRPr lang="en-GB"/>
            </a:p>
          </p:txBody>
        </p:sp>
        <p:sp>
          <p:nvSpPr>
            <p:cNvPr id="188434" name="Oval 18"/>
            <p:cNvSpPr>
              <a:spLocks noChangeArrowheads="1"/>
            </p:cNvSpPr>
            <p:nvPr/>
          </p:nvSpPr>
          <p:spPr bwMode="auto">
            <a:xfrm>
              <a:off x="2496" y="3216"/>
              <a:ext cx="816" cy="43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GB"/>
                <a:t>q</a:t>
              </a:r>
              <a:r>
                <a:rPr lang="en-GB" baseline="-25000"/>
                <a:t>1</a:t>
              </a:r>
              <a:r>
                <a:rPr lang="en-GB"/>
                <a:t>,</a:t>
              </a:r>
              <a:r>
                <a:rPr lang="en-GB">
                  <a:solidFill>
                    <a:schemeClr val="hlink"/>
                  </a:solidFill>
                </a:rPr>
                <a:t>q</a:t>
              </a:r>
              <a:r>
                <a:rPr lang="en-GB" baseline="-25000">
                  <a:solidFill>
                    <a:schemeClr val="hlink"/>
                  </a:solidFill>
                </a:rPr>
                <a:t>2</a:t>
              </a:r>
              <a:endParaRPr lang="en-GB"/>
            </a:p>
          </p:txBody>
        </p:sp>
        <p:cxnSp>
          <p:nvCxnSpPr>
            <p:cNvPr id="188435" name="AutoShape 19"/>
            <p:cNvCxnSpPr>
              <a:cxnSpLocks noChangeShapeType="1"/>
              <a:endCxn id="188434" idx="0"/>
            </p:cNvCxnSpPr>
            <p:nvPr/>
          </p:nvCxnSpPr>
          <p:spPr bwMode="auto">
            <a:xfrm>
              <a:off x="2688" y="3072"/>
              <a:ext cx="216" cy="14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88436" name="AutoShape 20"/>
            <p:cNvCxnSpPr>
              <a:cxnSpLocks noChangeShapeType="1"/>
              <a:stCxn id="188432" idx="7"/>
              <a:endCxn id="188434" idx="1"/>
            </p:cNvCxnSpPr>
            <p:nvPr/>
          </p:nvCxnSpPr>
          <p:spPr bwMode="auto">
            <a:xfrm>
              <a:off x="1705" y="3279"/>
              <a:ext cx="910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88437" name="AutoShape 21"/>
            <p:cNvCxnSpPr>
              <a:cxnSpLocks noChangeShapeType="1"/>
              <a:stCxn id="188434" idx="7"/>
              <a:endCxn id="188433" idx="1"/>
            </p:cNvCxnSpPr>
            <p:nvPr/>
          </p:nvCxnSpPr>
          <p:spPr bwMode="auto">
            <a:xfrm>
              <a:off x="3193" y="3279"/>
              <a:ext cx="910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88438" name="AutoShape 22"/>
            <p:cNvCxnSpPr>
              <a:cxnSpLocks noChangeShapeType="1"/>
              <a:stCxn id="188433" idx="3"/>
              <a:endCxn id="188434" idx="5"/>
            </p:cNvCxnSpPr>
            <p:nvPr/>
          </p:nvCxnSpPr>
          <p:spPr bwMode="auto">
            <a:xfrm flipH="1">
              <a:off x="3193" y="3585"/>
              <a:ext cx="910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88439" name="AutoShape 23"/>
            <p:cNvCxnSpPr>
              <a:cxnSpLocks noChangeShapeType="1"/>
              <a:stCxn id="188434" idx="3"/>
              <a:endCxn id="188432" idx="5"/>
            </p:cNvCxnSpPr>
            <p:nvPr/>
          </p:nvCxnSpPr>
          <p:spPr bwMode="auto">
            <a:xfrm flipH="1">
              <a:off x="1705" y="3585"/>
              <a:ext cx="910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sp>
        <p:nvSpPr>
          <p:cNvPr id="188440" name="Text Box 24"/>
          <p:cNvSpPr txBox="1">
            <a:spLocks noChangeArrowheads="1"/>
          </p:cNvSpPr>
          <p:nvPr/>
        </p:nvSpPr>
        <p:spPr bwMode="auto">
          <a:xfrm>
            <a:off x="2209800" y="29718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a</a:t>
            </a:r>
          </a:p>
        </p:txBody>
      </p:sp>
      <p:sp>
        <p:nvSpPr>
          <p:cNvPr id="188441" name="Text Box 25"/>
          <p:cNvSpPr txBox="1">
            <a:spLocks noChangeArrowheads="1"/>
          </p:cNvSpPr>
          <p:nvPr/>
        </p:nvSpPr>
        <p:spPr bwMode="auto">
          <a:xfrm>
            <a:off x="2819400" y="2895600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a, c</a:t>
            </a:r>
          </a:p>
        </p:txBody>
      </p:sp>
      <p:sp>
        <p:nvSpPr>
          <p:cNvPr id="188442" name="Text Box 26"/>
          <p:cNvSpPr txBox="1">
            <a:spLocks noChangeArrowheads="1"/>
          </p:cNvSpPr>
          <p:nvPr/>
        </p:nvSpPr>
        <p:spPr bwMode="auto">
          <a:xfrm>
            <a:off x="2133600" y="41148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188443" name="Text Box 27"/>
          <p:cNvSpPr txBox="1">
            <a:spLocks noChangeArrowheads="1"/>
          </p:cNvSpPr>
          <p:nvPr/>
        </p:nvSpPr>
        <p:spPr bwMode="auto">
          <a:xfrm>
            <a:off x="3886200" y="2971800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c, b</a:t>
            </a:r>
          </a:p>
        </p:txBody>
      </p:sp>
      <p:sp>
        <p:nvSpPr>
          <p:cNvPr id="188444" name="Text Box 28"/>
          <p:cNvSpPr txBox="1">
            <a:spLocks noChangeArrowheads="1"/>
          </p:cNvSpPr>
          <p:nvPr/>
        </p:nvSpPr>
        <p:spPr bwMode="auto">
          <a:xfrm>
            <a:off x="1371600" y="2895600"/>
            <a:ext cx="3048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b</a:t>
            </a:r>
          </a:p>
        </p:txBody>
      </p:sp>
      <p:sp>
        <p:nvSpPr>
          <p:cNvPr id="188445" name="Text Box 29"/>
          <p:cNvSpPr txBox="1">
            <a:spLocks noChangeArrowheads="1"/>
          </p:cNvSpPr>
          <p:nvPr/>
        </p:nvSpPr>
        <p:spPr bwMode="auto">
          <a:xfrm>
            <a:off x="5410200" y="44196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188446" name="Text Box 30"/>
          <p:cNvSpPr txBox="1">
            <a:spLocks noChangeArrowheads="1"/>
          </p:cNvSpPr>
          <p:nvPr/>
        </p:nvSpPr>
        <p:spPr bwMode="auto">
          <a:xfrm>
            <a:off x="5410200" y="53340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188447" name="Text Box 31"/>
          <p:cNvSpPr txBox="1">
            <a:spLocks noChangeArrowheads="1"/>
          </p:cNvSpPr>
          <p:nvPr/>
        </p:nvSpPr>
        <p:spPr bwMode="auto">
          <a:xfrm>
            <a:off x="3048000" y="44196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b</a:t>
            </a:r>
          </a:p>
        </p:txBody>
      </p:sp>
      <p:sp>
        <p:nvSpPr>
          <p:cNvPr id="188448" name="Text Box 32"/>
          <p:cNvSpPr txBox="1">
            <a:spLocks noChangeArrowheads="1"/>
          </p:cNvSpPr>
          <p:nvPr/>
        </p:nvSpPr>
        <p:spPr bwMode="auto">
          <a:xfrm>
            <a:off x="3048000" y="53340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CB6EE-250A-4BB6-92C6-8E65225B16DD}" type="slidenum">
              <a:rPr lang="he-IL"/>
              <a:pPr/>
              <a:t>34</a:t>
            </a:fld>
            <a:endParaRPr lang="en-GB"/>
          </a:p>
        </p:txBody>
      </p:sp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Version 0: to catch q</a:t>
            </a:r>
            <a:r>
              <a:rPr lang="en-GB" baseline="-25000"/>
              <a:t>0</a:t>
            </a:r>
            <a:r>
              <a:rPr lang="en-GB"/>
              <a:t/>
            </a:r>
            <a:br>
              <a:rPr lang="en-GB"/>
            </a:br>
            <a:r>
              <a:rPr lang="en-GB"/>
              <a:t>Version 1: to catch q</a:t>
            </a:r>
            <a:r>
              <a:rPr lang="en-GB" baseline="-25000"/>
              <a:t>2</a:t>
            </a:r>
            <a:endParaRPr lang="en-GB"/>
          </a:p>
        </p:txBody>
      </p:sp>
      <p:sp>
        <p:nvSpPr>
          <p:cNvPr id="189443" name="Oval 3"/>
          <p:cNvSpPr>
            <a:spLocks noChangeArrowheads="1"/>
          </p:cNvSpPr>
          <p:nvPr/>
        </p:nvSpPr>
        <p:spPr bwMode="auto">
          <a:xfrm>
            <a:off x="1371600" y="46482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0</a:t>
            </a:r>
            <a:r>
              <a:rPr lang="en-GB"/>
              <a:t>,q</a:t>
            </a:r>
            <a:r>
              <a:rPr lang="en-GB" baseline="-25000"/>
              <a:t>3</a:t>
            </a:r>
          </a:p>
        </p:txBody>
      </p:sp>
      <p:sp>
        <p:nvSpPr>
          <p:cNvPr id="189444" name="Oval 4"/>
          <p:cNvSpPr>
            <a:spLocks noChangeArrowheads="1"/>
          </p:cNvSpPr>
          <p:nvPr/>
        </p:nvSpPr>
        <p:spPr bwMode="auto">
          <a:xfrm>
            <a:off x="6096000" y="46482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  <a:r>
              <a:rPr lang="en-GB"/>
              <a:t>,q</a:t>
            </a:r>
            <a:r>
              <a:rPr lang="en-GB" baseline="-25000"/>
              <a:t>3</a:t>
            </a:r>
            <a:endParaRPr lang="en-GB"/>
          </a:p>
        </p:txBody>
      </p:sp>
      <p:sp>
        <p:nvSpPr>
          <p:cNvPr id="189445" name="Oval 5"/>
          <p:cNvSpPr>
            <a:spLocks noChangeArrowheads="1"/>
          </p:cNvSpPr>
          <p:nvPr/>
        </p:nvSpPr>
        <p:spPr bwMode="auto">
          <a:xfrm>
            <a:off x="3733800" y="4648200"/>
            <a:ext cx="1295400" cy="6858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  <a:r>
              <a:rPr lang="en-GB"/>
              <a:t>,</a:t>
            </a:r>
            <a:r>
              <a:rPr lang="en-GB">
                <a:solidFill>
                  <a:schemeClr val="hlink"/>
                </a:solidFill>
              </a:rPr>
              <a:t>q</a:t>
            </a:r>
            <a:r>
              <a:rPr lang="en-GB" baseline="-25000">
                <a:solidFill>
                  <a:schemeClr val="hlink"/>
                </a:solidFill>
              </a:rPr>
              <a:t>2</a:t>
            </a:r>
            <a:endParaRPr lang="en-GB"/>
          </a:p>
        </p:txBody>
      </p:sp>
      <p:cxnSp>
        <p:nvCxnSpPr>
          <p:cNvPr id="189446" name="AutoShape 6"/>
          <p:cNvCxnSpPr>
            <a:cxnSpLocks noChangeShapeType="1"/>
            <a:endCxn id="189445" idx="0"/>
          </p:cNvCxnSpPr>
          <p:nvPr/>
        </p:nvCxnSpPr>
        <p:spPr bwMode="auto">
          <a:xfrm>
            <a:off x="4038600" y="4400550"/>
            <a:ext cx="342900" cy="228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9447" name="AutoShape 7"/>
          <p:cNvCxnSpPr>
            <a:cxnSpLocks noChangeShapeType="1"/>
            <a:stCxn id="189443" idx="7"/>
          </p:cNvCxnSpPr>
          <p:nvPr/>
        </p:nvCxnSpPr>
        <p:spPr bwMode="auto">
          <a:xfrm>
            <a:off x="2478088" y="4748213"/>
            <a:ext cx="1365250" cy="285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9448" name="AutoShape 8"/>
          <p:cNvCxnSpPr>
            <a:cxnSpLocks noChangeShapeType="1"/>
            <a:stCxn id="189445" idx="7"/>
            <a:endCxn id="189444" idx="1"/>
          </p:cNvCxnSpPr>
          <p:nvPr/>
        </p:nvCxnSpPr>
        <p:spPr bwMode="auto">
          <a:xfrm>
            <a:off x="4840288" y="4729163"/>
            <a:ext cx="1444625" cy="190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9449" name="AutoShape 9"/>
          <p:cNvCxnSpPr>
            <a:cxnSpLocks noChangeShapeType="1"/>
            <a:stCxn id="189444" idx="3"/>
            <a:endCxn id="189445" idx="5"/>
          </p:cNvCxnSpPr>
          <p:nvPr/>
        </p:nvCxnSpPr>
        <p:spPr bwMode="auto">
          <a:xfrm flipH="1">
            <a:off x="4840288" y="5233988"/>
            <a:ext cx="1444625" cy="190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9450" name="AutoShape 10"/>
          <p:cNvCxnSpPr>
            <a:cxnSpLocks noChangeShapeType="1"/>
            <a:stCxn id="189445" idx="3"/>
            <a:endCxn id="189443" idx="5"/>
          </p:cNvCxnSpPr>
          <p:nvPr/>
        </p:nvCxnSpPr>
        <p:spPr bwMode="auto">
          <a:xfrm flipH="1" flipV="1">
            <a:off x="2478088" y="5233988"/>
            <a:ext cx="1444625" cy="190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89451" name="Oval 11"/>
          <p:cNvSpPr>
            <a:spLocks noChangeArrowheads="1"/>
          </p:cNvSpPr>
          <p:nvPr/>
        </p:nvSpPr>
        <p:spPr bwMode="auto">
          <a:xfrm>
            <a:off x="1371600" y="2667000"/>
            <a:ext cx="1295400" cy="6858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>
                <a:solidFill>
                  <a:schemeClr val="hlink"/>
                </a:solidFill>
              </a:rPr>
              <a:t>q</a:t>
            </a:r>
            <a:r>
              <a:rPr lang="en-GB" baseline="-25000">
                <a:solidFill>
                  <a:schemeClr val="hlink"/>
                </a:solidFill>
              </a:rPr>
              <a:t>0</a:t>
            </a:r>
            <a:r>
              <a:rPr lang="en-GB"/>
              <a:t>,q</a:t>
            </a:r>
            <a:r>
              <a:rPr lang="en-GB" baseline="-25000"/>
              <a:t>3</a:t>
            </a:r>
          </a:p>
        </p:txBody>
      </p:sp>
      <p:sp>
        <p:nvSpPr>
          <p:cNvPr id="189452" name="Oval 12"/>
          <p:cNvSpPr>
            <a:spLocks noChangeArrowheads="1"/>
          </p:cNvSpPr>
          <p:nvPr/>
        </p:nvSpPr>
        <p:spPr bwMode="auto">
          <a:xfrm>
            <a:off x="6096000" y="26670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  <a:r>
              <a:rPr lang="en-GB"/>
              <a:t>,q</a:t>
            </a:r>
            <a:r>
              <a:rPr lang="en-GB" baseline="-25000"/>
              <a:t>3</a:t>
            </a:r>
            <a:endParaRPr lang="en-GB"/>
          </a:p>
        </p:txBody>
      </p:sp>
      <p:sp>
        <p:nvSpPr>
          <p:cNvPr id="189453" name="Oval 13"/>
          <p:cNvSpPr>
            <a:spLocks noChangeArrowheads="1"/>
          </p:cNvSpPr>
          <p:nvPr/>
        </p:nvSpPr>
        <p:spPr bwMode="auto">
          <a:xfrm>
            <a:off x="3733800" y="26670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  <a:r>
              <a:rPr lang="en-GB"/>
              <a:t>,q</a:t>
            </a:r>
            <a:r>
              <a:rPr lang="en-GB" baseline="-25000"/>
              <a:t>2</a:t>
            </a:r>
            <a:endParaRPr lang="en-GB"/>
          </a:p>
        </p:txBody>
      </p:sp>
      <p:cxnSp>
        <p:nvCxnSpPr>
          <p:cNvPr id="189454" name="AutoShape 14"/>
          <p:cNvCxnSpPr>
            <a:cxnSpLocks noChangeShapeType="1"/>
            <a:endCxn id="189453" idx="0"/>
          </p:cNvCxnSpPr>
          <p:nvPr/>
        </p:nvCxnSpPr>
        <p:spPr bwMode="auto">
          <a:xfrm>
            <a:off x="4038600" y="2438400"/>
            <a:ext cx="342900" cy="228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9455" name="AutoShape 15"/>
          <p:cNvCxnSpPr>
            <a:cxnSpLocks noChangeShapeType="1"/>
            <a:stCxn id="189451" idx="7"/>
            <a:endCxn id="189453" idx="1"/>
          </p:cNvCxnSpPr>
          <p:nvPr/>
        </p:nvCxnSpPr>
        <p:spPr bwMode="auto">
          <a:xfrm>
            <a:off x="2478088" y="2747963"/>
            <a:ext cx="1444625" cy="190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9456" name="AutoShape 16"/>
          <p:cNvCxnSpPr>
            <a:cxnSpLocks noChangeShapeType="1"/>
            <a:stCxn id="189453" idx="7"/>
            <a:endCxn id="189452" idx="1"/>
          </p:cNvCxnSpPr>
          <p:nvPr/>
        </p:nvCxnSpPr>
        <p:spPr bwMode="auto">
          <a:xfrm>
            <a:off x="4840288" y="2767013"/>
            <a:ext cx="14446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9457" name="AutoShape 17"/>
          <p:cNvCxnSpPr>
            <a:cxnSpLocks noChangeShapeType="1"/>
            <a:stCxn id="189452" idx="3"/>
            <a:endCxn id="189453" idx="5"/>
          </p:cNvCxnSpPr>
          <p:nvPr/>
        </p:nvCxnSpPr>
        <p:spPr bwMode="auto">
          <a:xfrm flipH="1">
            <a:off x="4840288" y="3252788"/>
            <a:ext cx="14446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9458" name="AutoShape 18"/>
          <p:cNvCxnSpPr>
            <a:cxnSpLocks noChangeShapeType="1"/>
          </p:cNvCxnSpPr>
          <p:nvPr/>
        </p:nvCxnSpPr>
        <p:spPr bwMode="auto">
          <a:xfrm flipH="1" flipV="1">
            <a:off x="2590800" y="3200400"/>
            <a:ext cx="1331913" cy="333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89459" name="Line 19"/>
          <p:cNvSpPr>
            <a:spLocks noChangeShapeType="1"/>
          </p:cNvSpPr>
          <p:nvPr/>
        </p:nvSpPr>
        <p:spPr bwMode="auto">
          <a:xfrm>
            <a:off x="3200400" y="3429000"/>
            <a:ext cx="0" cy="11430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9460" name="Text Box 20"/>
          <p:cNvSpPr txBox="1">
            <a:spLocks noChangeArrowheads="1"/>
          </p:cNvSpPr>
          <p:nvPr/>
        </p:nvSpPr>
        <p:spPr bwMode="auto">
          <a:xfrm>
            <a:off x="533400" y="3733800"/>
            <a:ext cx="41148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Move when see accepting of left (q</a:t>
            </a:r>
            <a:r>
              <a:rPr lang="en-GB" baseline="-25000"/>
              <a:t>0</a:t>
            </a:r>
            <a:r>
              <a:rPr lang="en-GB"/>
              <a:t>)</a:t>
            </a:r>
          </a:p>
        </p:txBody>
      </p:sp>
      <p:sp>
        <p:nvSpPr>
          <p:cNvPr id="189461" name="Line 21"/>
          <p:cNvSpPr>
            <a:spLocks noChangeShapeType="1"/>
          </p:cNvSpPr>
          <p:nvPr/>
        </p:nvSpPr>
        <p:spPr bwMode="auto">
          <a:xfrm flipV="1">
            <a:off x="6019800" y="3505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9462" name="Text Box 22"/>
          <p:cNvSpPr txBox="1">
            <a:spLocks noChangeArrowheads="1"/>
          </p:cNvSpPr>
          <p:nvPr/>
        </p:nvSpPr>
        <p:spPr bwMode="auto">
          <a:xfrm>
            <a:off x="4572000" y="3733800"/>
            <a:ext cx="41148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Move when see accepting of right (q</a:t>
            </a:r>
            <a:r>
              <a:rPr lang="en-GB" baseline="-25000"/>
              <a:t>2</a:t>
            </a:r>
            <a:r>
              <a:rPr lang="en-GB"/>
              <a:t>)</a:t>
            </a:r>
          </a:p>
        </p:txBody>
      </p:sp>
      <p:sp>
        <p:nvSpPr>
          <p:cNvPr id="189463" name="Rectangle 23"/>
          <p:cNvSpPr>
            <a:spLocks noChangeArrowheads="1"/>
          </p:cNvSpPr>
          <p:nvPr/>
        </p:nvSpPr>
        <p:spPr bwMode="auto">
          <a:xfrm>
            <a:off x="4343400" y="1752600"/>
            <a:ext cx="2667000" cy="6858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 sz="2400"/>
              <a:t>Version 0</a:t>
            </a:r>
            <a:endParaRPr lang="en-GB"/>
          </a:p>
        </p:txBody>
      </p:sp>
      <p:sp>
        <p:nvSpPr>
          <p:cNvPr id="189464" name="Rectangle 24"/>
          <p:cNvSpPr>
            <a:spLocks noChangeArrowheads="1"/>
          </p:cNvSpPr>
          <p:nvPr/>
        </p:nvSpPr>
        <p:spPr bwMode="auto">
          <a:xfrm>
            <a:off x="2286000" y="5486400"/>
            <a:ext cx="2667000" cy="6858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 sz="2400"/>
              <a:t>Version 1</a:t>
            </a:r>
            <a:endParaRPr lang="en-GB"/>
          </a:p>
        </p:txBody>
      </p:sp>
      <p:sp>
        <p:nvSpPr>
          <p:cNvPr id="189465" name="Text Box 25"/>
          <p:cNvSpPr txBox="1">
            <a:spLocks noChangeArrowheads="1"/>
          </p:cNvSpPr>
          <p:nvPr/>
        </p:nvSpPr>
        <p:spPr bwMode="auto">
          <a:xfrm>
            <a:off x="5410200" y="43434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189466" name="Text Box 26"/>
          <p:cNvSpPr txBox="1">
            <a:spLocks noChangeArrowheads="1"/>
          </p:cNvSpPr>
          <p:nvPr/>
        </p:nvSpPr>
        <p:spPr bwMode="auto">
          <a:xfrm>
            <a:off x="5410200" y="52578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189467" name="Text Box 27"/>
          <p:cNvSpPr txBox="1">
            <a:spLocks noChangeArrowheads="1"/>
          </p:cNvSpPr>
          <p:nvPr/>
        </p:nvSpPr>
        <p:spPr bwMode="auto">
          <a:xfrm>
            <a:off x="5486400" y="23622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189468" name="Text Box 28"/>
          <p:cNvSpPr txBox="1">
            <a:spLocks noChangeArrowheads="1"/>
          </p:cNvSpPr>
          <p:nvPr/>
        </p:nvSpPr>
        <p:spPr bwMode="auto">
          <a:xfrm>
            <a:off x="5486400" y="32766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189469" name="Text Box 29"/>
          <p:cNvSpPr txBox="1">
            <a:spLocks noChangeArrowheads="1"/>
          </p:cNvSpPr>
          <p:nvPr/>
        </p:nvSpPr>
        <p:spPr bwMode="auto">
          <a:xfrm>
            <a:off x="3200400" y="44196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b</a:t>
            </a:r>
          </a:p>
        </p:txBody>
      </p:sp>
      <p:sp>
        <p:nvSpPr>
          <p:cNvPr id="189470" name="Text Box 30"/>
          <p:cNvSpPr txBox="1">
            <a:spLocks noChangeArrowheads="1"/>
          </p:cNvSpPr>
          <p:nvPr/>
        </p:nvSpPr>
        <p:spPr bwMode="auto">
          <a:xfrm>
            <a:off x="3200400" y="52578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a</a:t>
            </a:r>
          </a:p>
        </p:txBody>
      </p:sp>
      <p:sp>
        <p:nvSpPr>
          <p:cNvPr id="189471" name="Text Box 31"/>
          <p:cNvSpPr txBox="1">
            <a:spLocks noChangeArrowheads="1"/>
          </p:cNvSpPr>
          <p:nvPr/>
        </p:nvSpPr>
        <p:spPr bwMode="auto">
          <a:xfrm>
            <a:off x="3200400" y="22860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b</a:t>
            </a:r>
          </a:p>
        </p:txBody>
      </p:sp>
      <p:sp>
        <p:nvSpPr>
          <p:cNvPr id="189472" name="Text Box 32"/>
          <p:cNvSpPr txBox="1">
            <a:spLocks noChangeArrowheads="1"/>
          </p:cNvSpPr>
          <p:nvPr/>
        </p:nvSpPr>
        <p:spPr bwMode="auto">
          <a:xfrm>
            <a:off x="3200400" y="32004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8CC0-A7EA-4DD2-8A77-4F7E591E6EAE}" type="slidenum">
              <a:rPr lang="he-IL"/>
              <a:pPr/>
              <a:t>35</a:t>
            </a:fld>
            <a:endParaRPr lang="en-GB"/>
          </a:p>
        </p:txBody>
      </p:sp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Version 0: to catch q</a:t>
            </a:r>
            <a:r>
              <a:rPr lang="en-GB" baseline="-25000"/>
              <a:t>0</a:t>
            </a:r>
            <a:r>
              <a:rPr lang="en-GB"/>
              <a:t/>
            </a:r>
            <a:br>
              <a:rPr lang="en-GB"/>
            </a:br>
            <a:r>
              <a:rPr lang="en-GB"/>
              <a:t>Version 1: to catch q</a:t>
            </a:r>
            <a:r>
              <a:rPr lang="en-GB" baseline="-25000"/>
              <a:t>2</a:t>
            </a:r>
            <a:endParaRPr lang="en-GB"/>
          </a:p>
        </p:txBody>
      </p:sp>
      <p:sp>
        <p:nvSpPr>
          <p:cNvPr id="190467" name="Oval 3"/>
          <p:cNvSpPr>
            <a:spLocks noChangeArrowheads="1"/>
          </p:cNvSpPr>
          <p:nvPr/>
        </p:nvSpPr>
        <p:spPr bwMode="auto">
          <a:xfrm>
            <a:off x="1371600" y="46482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0</a:t>
            </a:r>
            <a:r>
              <a:rPr lang="en-GB"/>
              <a:t>,q</a:t>
            </a:r>
            <a:r>
              <a:rPr lang="en-GB" baseline="-25000"/>
              <a:t>3</a:t>
            </a:r>
          </a:p>
        </p:txBody>
      </p:sp>
      <p:sp>
        <p:nvSpPr>
          <p:cNvPr id="190468" name="Oval 4"/>
          <p:cNvSpPr>
            <a:spLocks noChangeArrowheads="1"/>
          </p:cNvSpPr>
          <p:nvPr/>
        </p:nvSpPr>
        <p:spPr bwMode="auto">
          <a:xfrm>
            <a:off x="6096000" y="46482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  <a:r>
              <a:rPr lang="en-GB"/>
              <a:t>,q</a:t>
            </a:r>
            <a:r>
              <a:rPr lang="en-GB" baseline="-25000"/>
              <a:t>3</a:t>
            </a:r>
            <a:endParaRPr lang="en-GB"/>
          </a:p>
        </p:txBody>
      </p:sp>
      <p:sp>
        <p:nvSpPr>
          <p:cNvPr id="190469" name="Oval 5"/>
          <p:cNvSpPr>
            <a:spLocks noChangeArrowheads="1"/>
          </p:cNvSpPr>
          <p:nvPr/>
        </p:nvSpPr>
        <p:spPr bwMode="auto">
          <a:xfrm>
            <a:off x="3733800" y="4648200"/>
            <a:ext cx="1295400" cy="6858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  <a:r>
              <a:rPr lang="en-GB"/>
              <a:t>,</a:t>
            </a:r>
            <a:r>
              <a:rPr lang="en-GB">
                <a:solidFill>
                  <a:schemeClr val="hlink"/>
                </a:solidFill>
              </a:rPr>
              <a:t>q</a:t>
            </a:r>
            <a:r>
              <a:rPr lang="en-GB" baseline="-25000">
                <a:solidFill>
                  <a:schemeClr val="hlink"/>
                </a:solidFill>
              </a:rPr>
              <a:t>2</a:t>
            </a:r>
            <a:endParaRPr lang="en-GB"/>
          </a:p>
        </p:txBody>
      </p:sp>
      <p:cxnSp>
        <p:nvCxnSpPr>
          <p:cNvPr id="190470" name="AutoShape 6"/>
          <p:cNvCxnSpPr>
            <a:cxnSpLocks noChangeShapeType="1"/>
            <a:endCxn id="190469" idx="0"/>
          </p:cNvCxnSpPr>
          <p:nvPr/>
        </p:nvCxnSpPr>
        <p:spPr bwMode="auto">
          <a:xfrm>
            <a:off x="4038600" y="4400550"/>
            <a:ext cx="342900" cy="228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0471" name="AutoShape 7"/>
          <p:cNvCxnSpPr>
            <a:cxnSpLocks noChangeShapeType="1"/>
            <a:stCxn id="190467" idx="7"/>
          </p:cNvCxnSpPr>
          <p:nvPr/>
        </p:nvCxnSpPr>
        <p:spPr bwMode="auto">
          <a:xfrm>
            <a:off x="2478088" y="4748213"/>
            <a:ext cx="1365250" cy="285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0472" name="AutoShape 8"/>
          <p:cNvCxnSpPr>
            <a:cxnSpLocks noChangeShapeType="1"/>
            <a:stCxn id="190469" idx="7"/>
            <a:endCxn id="190468" idx="1"/>
          </p:cNvCxnSpPr>
          <p:nvPr/>
        </p:nvCxnSpPr>
        <p:spPr bwMode="auto">
          <a:xfrm>
            <a:off x="4840288" y="4729163"/>
            <a:ext cx="1444625" cy="19050"/>
          </a:xfrm>
          <a:prstGeom prst="straightConnector1">
            <a:avLst/>
          </a:prstGeom>
          <a:noFill/>
          <a:ln w="12700">
            <a:solidFill>
              <a:srgbClr val="008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190473" name="AutoShape 9"/>
          <p:cNvCxnSpPr>
            <a:cxnSpLocks noChangeShapeType="1"/>
            <a:stCxn id="190468" idx="3"/>
            <a:endCxn id="190469" idx="5"/>
          </p:cNvCxnSpPr>
          <p:nvPr/>
        </p:nvCxnSpPr>
        <p:spPr bwMode="auto">
          <a:xfrm flipH="1">
            <a:off x="4840288" y="5233988"/>
            <a:ext cx="1444625" cy="190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0474" name="AutoShape 10"/>
          <p:cNvCxnSpPr>
            <a:cxnSpLocks noChangeShapeType="1"/>
            <a:stCxn id="190469" idx="3"/>
            <a:endCxn id="190467" idx="5"/>
          </p:cNvCxnSpPr>
          <p:nvPr/>
        </p:nvCxnSpPr>
        <p:spPr bwMode="auto">
          <a:xfrm flipH="1" flipV="1">
            <a:off x="2478088" y="5233988"/>
            <a:ext cx="1444625" cy="19050"/>
          </a:xfrm>
          <a:prstGeom prst="straightConnector1">
            <a:avLst/>
          </a:prstGeom>
          <a:noFill/>
          <a:ln w="12700">
            <a:solidFill>
              <a:srgbClr val="993366"/>
            </a:solidFill>
            <a:round/>
            <a:headEnd/>
            <a:tailEnd type="triangle" w="med" len="med"/>
          </a:ln>
          <a:effectLst/>
        </p:spPr>
      </p:cxnSp>
      <p:sp>
        <p:nvSpPr>
          <p:cNvPr id="190475" name="Oval 11"/>
          <p:cNvSpPr>
            <a:spLocks noChangeArrowheads="1"/>
          </p:cNvSpPr>
          <p:nvPr/>
        </p:nvSpPr>
        <p:spPr bwMode="auto">
          <a:xfrm>
            <a:off x="1371600" y="2667000"/>
            <a:ext cx="1295400" cy="6858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>
                <a:solidFill>
                  <a:schemeClr val="hlink"/>
                </a:solidFill>
              </a:rPr>
              <a:t>q</a:t>
            </a:r>
            <a:r>
              <a:rPr lang="en-GB" baseline="-25000">
                <a:solidFill>
                  <a:schemeClr val="hlink"/>
                </a:solidFill>
              </a:rPr>
              <a:t>0</a:t>
            </a:r>
            <a:r>
              <a:rPr lang="en-GB"/>
              <a:t>,q</a:t>
            </a:r>
            <a:r>
              <a:rPr lang="en-GB" baseline="-25000"/>
              <a:t>3</a:t>
            </a:r>
          </a:p>
        </p:txBody>
      </p:sp>
      <p:sp>
        <p:nvSpPr>
          <p:cNvPr id="190476" name="Oval 12"/>
          <p:cNvSpPr>
            <a:spLocks noChangeArrowheads="1"/>
          </p:cNvSpPr>
          <p:nvPr/>
        </p:nvSpPr>
        <p:spPr bwMode="auto">
          <a:xfrm>
            <a:off x="6096000" y="26670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  <a:r>
              <a:rPr lang="en-GB"/>
              <a:t>,q</a:t>
            </a:r>
            <a:r>
              <a:rPr lang="en-GB" baseline="-25000"/>
              <a:t>3</a:t>
            </a:r>
            <a:endParaRPr lang="en-GB"/>
          </a:p>
        </p:txBody>
      </p:sp>
      <p:sp>
        <p:nvSpPr>
          <p:cNvPr id="190477" name="Oval 13"/>
          <p:cNvSpPr>
            <a:spLocks noChangeArrowheads="1"/>
          </p:cNvSpPr>
          <p:nvPr/>
        </p:nvSpPr>
        <p:spPr bwMode="auto">
          <a:xfrm>
            <a:off x="3733800" y="26670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  <a:r>
              <a:rPr lang="en-GB"/>
              <a:t>,q</a:t>
            </a:r>
            <a:r>
              <a:rPr lang="en-GB" baseline="-25000"/>
              <a:t>2</a:t>
            </a:r>
            <a:endParaRPr lang="en-GB"/>
          </a:p>
        </p:txBody>
      </p:sp>
      <p:cxnSp>
        <p:nvCxnSpPr>
          <p:cNvPr id="190478" name="AutoShape 14"/>
          <p:cNvCxnSpPr>
            <a:cxnSpLocks noChangeShapeType="1"/>
            <a:endCxn id="190477" idx="0"/>
          </p:cNvCxnSpPr>
          <p:nvPr/>
        </p:nvCxnSpPr>
        <p:spPr bwMode="auto">
          <a:xfrm>
            <a:off x="4038600" y="2438400"/>
            <a:ext cx="342900" cy="228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0479" name="AutoShape 15"/>
          <p:cNvCxnSpPr>
            <a:cxnSpLocks noChangeShapeType="1"/>
            <a:stCxn id="190475" idx="7"/>
            <a:endCxn id="190477" idx="1"/>
          </p:cNvCxnSpPr>
          <p:nvPr/>
        </p:nvCxnSpPr>
        <p:spPr bwMode="auto">
          <a:xfrm>
            <a:off x="2478088" y="2747963"/>
            <a:ext cx="1444625" cy="19050"/>
          </a:xfrm>
          <a:prstGeom prst="straightConnector1">
            <a:avLst/>
          </a:prstGeom>
          <a:noFill/>
          <a:ln w="12700">
            <a:solidFill>
              <a:srgbClr val="FF00FF"/>
            </a:solidFill>
            <a:round/>
            <a:headEnd/>
            <a:tailEnd type="triangle" w="med" len="med"/>
          </a:ln>
          <a:effectLst/>
        </p:spPr>
      </p:cxnSp>
      <p:cxnSp>
        <p:nvCxnSpPr>
          <p:cNvPr id="190480" name="AutoShape 16"/>
          <p:cNvCxnSpPr>
            <a:cxnSpLocks noChangeShapeType="1"/>
            <a:stCxn id="190477" idx="7"/>
            <a:endCxn id="190476" idx="1"/>
          </p:cNvCxnSpPr>
          <p:nvPr/>
        </p:nvCxnSpPr>
        <p:spPr bwMode="auto">
          <a:xfrm>
            <a:off x="4840288" y="2767013"/>
            <a:ext cx="14446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0481" name="AutoShape 17"/>
          <p:cNvCxnSpPr>
            <a:cxnSpLocks noChangeShapeType="1"/>
            <a:stCxn id="190476" idx="3"/>
            <a:endCxn id="190477" idx="5"/>
          </p:cNvCxnSpPr>
          <p:nvPr/>
        </p:nvCxnSpPr>
        <p:spPr bwMode="auto">
          <a:xfrm flipH="1">
            <a:off x="4840288" y="3252788"/>
            <a:ext cx="14446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0482" name="AutoShape 18"/>
          <p:cNvCxnSpPr>
            <a:cxnSpLocks noChangeShapeType="1"/>
          </p:cNvCxnSpPr>
          <p:nvPr/>
        </p:nvCxnSpPr>
        <p:spPr bwMode="auto">
          <a:xfrm flipH="1" flipV="1">
            <a:off x="2590800" y="3200400"/>
            <a:ext cx="1331913" cy="333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90483" name="Line 19"/>
          <p:cNvSpPr>
            <a:spLocks noChangeShapeType="1"/>
          </p:cNvSpPr>
          <p:nvPr/>
        </p:nvSpPr>
        <p:spPr bwMode="auto">
          <a:xfrm>
            <a:off x="3200400" y="3429000"/>
            <a:ext cx="0" cy="11430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0484" name="Text Box 20"/>
          <p:cNvSpPr txBox="1">
            <a:spLocks noChangeArrowheads="1"/>
          </p:cNvSpPr>
          <p:nvPr/>
        </p:nvSpPr>
        <p:spPr bwMode="auto">
          <a:xfrm>
            <a:off x="533400" y="3733800"/>
            <a:ext cx="41148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Move when see accepting of left (q</a:t>
            </a:r>
            <a:r>
              <a:rPr lang="en-GB" baseline="-25000"/>
              <a:t>0</a:t>
            </a:r>
            <a:r>
              <a:rPr lang="en-GB"/>
              <a:t>)</a:t>
            </a:r>
          </a:p>
        </p:txBody>
      </p:sp>
      <p:sp>
        <p:nvSpPr>
          <p:cNvPr id="190485" name="Line 21"/>
          <p:cNvSpPr>
            <a:spLocks noChangeShapeType="1"/>
          </p:cNvSpPr>
          <p:nvPr/>
        </p:nvSpPr>
        <p:spPr bwMode="auto">
          <a:xfrm flipV="1">
            <a:off x="6019800" y="3505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0486" name="Text Box 22"/>
          <p:cNvSpPr txBox="1">
            <a:spLocks noChangeArrowheads="1"/>
          </p:cNvSpPr>
          <p:nvPr/>
        </p:nvSpPr>
        <p:spPr bwMode="auto">
          <a:xfrm>
            <a:off x="4572000" y="3733800"/>
            <a:ext cx="41148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Move when see accepting of right (q</a:t>
            </a:r>
            <a:r>
              <a:rPr lang="en-GB" baseline="-25000"/>
              <a:t>2</a:t>
            </a:r>
            <a:r>
              <a:rPr lang="en-GB"/>
              <a:t>)</a:t>
            </a:r>
          </a:p>
        </p:txBody>
      </p:sp>
      <p:sp>
        <p:nvSpPr>
          <p:cNvPr id="190487" name="Rectangle 23"/>
          <p:cNvSpPr>
            <a:spLocks noChangeArrowheads="1"/>
          </p:cNvSpPr>
          <p:nvPr/>
        </p:nvSpPr>
        <p:spPr bwMode="auto">
          <a:xfrm>
            <a:off x="4343400" y="1752600"/>
            <a:ext cx="2667000" cy="6858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 sz="2400"/>
              <a:t>Version 0</a:t>
            </a:r>
            <a:endParaRPr lang="en-GB"/>
          </a:p>
        </p:txBody>
      </p:sp>
      <p:sp>
        <p:nvSpPr>
          <p:cNvPr id="190488" name="Rectangle 24"/>
          <p:cNvSpPr>
            <a:spLocks noChangeArrowheads="1"/>
          </p:cNvSpPr>
          <p:nvPr/>
        </p:nvSpPr>
        <p:spPr bwMode="auto">
          <a:xfrm>
            <a:off x="2286000" y="5486400"/>
            <a:ext cx="2667000" cy="6858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 sz="2400"/>
              <a:t>Version 1</a:t>
            </a:r>
            <a:endParaRPr lang="en-GB"/>
          </a:p>
        </p:txBody>
      </p:sp>
      <p:sp>
        <p:nvSpPr>
          <p:cNvPr id="190489" name="Text Box 25"/>
          <p:cNvSpPr txBox="1">
            <a:spLocks noChangeArrowheads="1"/>
          </p:cNvSpPr>
          <p:nvPr/>
        </p:nvSpPr>
        <p:spPr bwMode="auto">
          <a:xfrm>
            <a:off x="5410200" y="43434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190490" name="Text Box 26"/>
          <p:cNvSpPr txBox="1">
            <a:spLocks noChangeArrowheads="1"/>
          </p:cNvSpPr>
          <p:nvPr/>
        </p:nvSpPr>
        <p:spPr bwMode="auto">
          <a:xfrm>
            <a:off x="5410200" y="52578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190491" name="Text Box 27"/>
          <p:cNvSpPr txBox="1">
            <a:spLocks noChangeArrowheads="1"/>
          </p:cNvSpPr>
          <p:nvPr/>
        </p:nvSpPr>
        <p:spPr bwMode="auto">
          <a:xfrm>
            <a:off x="5486400" y="23622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190492" name="Text Box 28"/>
          <p:cNvSpPr txBox="1">
            <a:spLocks noChangeArrowheads="1"/>
          </p:cNvSpPr>
          <p:nvPr/>
        </p:nvSpPr>
        <p:spPr bwMode="auto">
          <a:xfrm>
            <a:off x="5486400" y="32766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190493" name="Text Box 29"/>
          <p:cNvSpPr txBox="1">
            <a:spLocks noChangeArrowheads="1"/>
          </p:cNvSpPr>
          <p:nvPr/>
        </p:nvSpPr>
        <p:spPr bwMode="auto">
          <a:xfrm>
            <a:off x="3200400" y="44196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b</a:t>
            </a:r>
          </a:p>
        </p:txBody>
      </p:sp>
      <p:sp>
        <p:nvSpPr>
          <p:cNvPr id="190494" name="Text Box 30"/>
          <p:cNvSpPr txBox="1">
            <a:spLocks noChangeArrowheads="1"/>
          </p:cNvSpPr>
          <p:nvPr/>
        </p:nvSpPr>
        <p:spPr bwMode="auto">
          <a:xfrm>
            <a:off x="3200400" y="52578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a</a:t>
            </a:r>
          </a:p>
        </p:txBody>
      </p:sp>
      <p:sp>
        <p:nvSpPr>
          <p:cNvPr id="190495" name="Text Box 31"/>
          <p:cNvSpPr txBox="1">
            <a:spLocks noChangeArrowheads="1"/>
          </p:cNvSpPr>
          <p:nvPr/>
        </p:nvSpPr>
        <p:spPr bwMode="auto">
          <a:xfrm>
            <a:off x="3200400" y="22860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b</a:t>
            </a:r>
          </a:p>
        </p:txBody>
      </p:sp>
      <p:sp>
        <p:nvSpPr>
          <p:cNvPr id="190496" name="Text Box 32"/>
          <p:cNvSpPr txBox="1">
            <a:spLocks noChangeArrowheads="1"/>
          </p:cNvSpPr>
          <p:nvPr/>
        </p:nvSpPr>
        <p:spPr bwMode="auto">
          <a:xfrm>
            <a:off x="3200400" y="32004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AA020-3F67-4367-BCD8-FD9B2140A4B0}" type="slidenum">
              <a:rPr lang="he-IL"/>
              <a:pPr/>
              <a:t>36</a:t>
            </a:fld>
            <a:endParaRPr lang="en-GB"/>
          </a:p>
        </p:txBody>
      </p:sp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/>
              <a:t>Make an accepting state in one of the version according to a component accepting state</a:t>
            </a:r>
            <a:endParaRPr lang="en-GB"/>
          </a:p>
        </p:txBody>
      </p:sp>
      <p:sp>
        <p:nvSpPr>
          <p:cNvPr id="191491" name="Oval 3"/>
          <p:cNvSpPr>
            <a:spLocks noChangeArrowheads="1"/>
          </p:cNvSpPr>
          <p:nvPr/>
        </p:nvSpPr>
        <p:spPr bwMode="auto">
          <a:xfrm>
            <a:off x="1371600" y="2667000"/>
            <a:ext cx="1295400" cy="6858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0</a:t>
            </a:r>
            <a:r>
              <a:rPr lang="en-GB"/>
              <a:t>,q</a:t>
            </a:r>
            <a:r>
              <a:rPr lang="en-GB" baseline="-25000"/>
              <a:t>3</a:t>
            </a:r>
            <a:r>
              <a:rPr lang="en-GB"/>
              <a:t>,0</a:t>
            </a:r>
          </a:p>
        </p:txBody>
      </p:sp>
      <p:sp>
        <p:nvSpPr>
          <p:cNvPr id="191492" name="Oval 4"/>
          <p:cNvSpPr>
            <a:spLocks noChangeArrowheads="1"/>
          </p:cNvSpPr>
          <p:nvPr/>
        </p:nvSpPr>
        <p:spPr bwMode="auto">
          <a:xfrm>
            <a:off x="6096000" y="26670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  <a:r>
              <a:rPr lang="en-GB"/>
              <a:t>,q</a:t>
            </a:r>
            <a:r>
              <a:rPr lang="en-GB" baseline="-25000"/>
              <a:t>3</a:t>
            </a:r>
            <a:r>
              <a:rPr lang="en-GB"/>
              <a:t>,0</a:t>
            </a:r>
          </a:p>
        </p:txBody>
      </p:sp>
      <p:sp>
        <p:nvSpPr>
          <p:cNvPr id="191493" name="Oval 5"/>
          <p:cNvSpPr>
            <a:spLocks noChangeArrowheads="1"/>
          </p:cNvSpPr>
          <p:nvPr/>
        </p:nvSpPr>
        <p:spPr bwMode="auto">
          <a:xfrm>
            <a:off x="3733800" y="26670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  <a:r>
              <a:rPr lang="en-GB"/>
              <a:t>,q</a:t>
            </a:r>
            <a:r>
              <a:rPr lang="en-GB" baseline="-25000"/>
              <a:t>2</a:t>
            </a:r>
            <a:r>
              <a:rPr lang="en-GB"/>
              <a:t>,0</a:t>
            </a:r>
          </a:p>
        </p:txBody>
      </p:sp>
      <p:cxnSp>
        <p:nvCxnSpPr>
          <p:cNvPr id="191494" name="AutoShape 6"/>
          <p:cNvCxnSpPr>
            <a:cxnSpLocks noChangeShapeType="1"/>
            <a:endCxn id="191493" idx="0"/>
          </p:cNvCxnSpPr>
          <p:nvPr/>
        </p:nvCxnSpPr>
        <p:spPr bwMode="auto">
          <a:xfrm>
            <a:off x="4038600" y="2438400"/>
            <a:ext cx="342900" cy="228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1495" name="AutoShape 7"/>
          <p:cNvCxnSpPr>
            <a:cxnSpLocks noChangeShapeType="1"/>
            <a:stCxn id="191493" idx="7"/>
            <a:endCxn id="191492" idx="1"/>
          </p:cNvCxnSpPr>
          <p:nvPr/>
        </p:nvCxnSpPr>
        <p:spPr bwMode="auto">
          <a:xfrm>
            <a:off x="4840288" y="2767013"/>
            <a:ext cx="14446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1496" name="AutoShape 8"/>
          <p:cNvCxnSpPr>
            <a:cxnSpLocks noChangeShapeType="1"/>
            <a:stCxn id="191492" idx="3"/>
            <a:endCxn id="191493" idx="5"/>
          </p:cNvCxnSpPr>
          <p:nvPr/>
        </p:nvCxnSpPr>
        <p:spPr bwMode="auto">
          <a:xfrm flipH="1">
            <a:off x="4840288" y="3252788"/>
            <a:ext cx="14446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91497" name="Oval 9"/>
          <p:cNvSpPr>
            <a:spLocks noChangeArrowheads="1"/>
          </p:cNvSpPr>
          <p:nvPr/>
        </p:nvSpPr>
        <p:spPr bwMode="auto">
          <a:xfrm>
            <a:off x="1447800" y="45720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0</a:t>
            </a:r>
            <a:r>
              <a:rPr lang="en-GB"/>
              <a:t>,q</a:t>
            </a:r>
            <a:r>
              <a:rPr lang="en-GB" baseline="-25000"/>
              <a:t>3</a:t>
            </a:r>
            <a:r>
              <a:rPr lang="en-GB"/>
              <a:t>,1</a:t>
            </a:r>
          </a:p>
        </p:txBody>
      </p:sp>
      <p:sp>
        <p:nvSpPr>
          <p:cNvPr id="191498" name="Oval 10"/>
          <p:cNvSpPr>
            <a:spLocks noChangeArrowheads="1"/>
          </p:cNvSpPr>
          <p:nvPr/>
        </p:nvSpPr>
        <p:spPr bwMode="auto">
          <a:xfrm>
            <a:off x="6172200" y="45720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  <a:r>
              <a:rPr lang="en-GB"/>
              <a:t>,q</a:t>
            </a:r>
            <a:r>
              <a:rPr lang="en-GB" baseline="-25000"/>
              <a:t>3 </a:t>
            </a:r>
            <a:r>
              <a:rPr lang="en-GB"/>
              <a:t>,1</a:t>
            </a:r>
          </a:p>
        </p:txBody>
      </p:sp>
      <p:sp>
        <p:nvSpPr>
          <p:cNvPr id="191499" name="Oval 11"/>
          <p:cNvSpPr>
            <a:spLocks noChangeArrowheads="1"/>
          </p:cNvSpPr>
          <p:nvPr/>
        </p:nvSpPr>
        <p:spPr bwMode="auto">
          <a:xfrm>
            <a:off x="3810000" y="4572000"/>
            <a:ext cx="1295400" cy="6858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  <a:r>
              <a:rPr lang="en-GB"/>
              <a:t>,q</a:t>
            </a:r>
            <a:r>
              <a:rPr lang="en-GB" baseline="-25000"/>
              <a:t>2 </a:t>
            </a:r>
            <a:r>
              <a:rPr lang="en-GB"/>
              <a:t>,1</a:t>
            </a:r>
          </a:p>
        </p:txBody>
      </p:sp>
      <p:cxnSp>
        <p:nvCxnSpPr>
          <p:cNvPr id="191500" name="AutoShape 12"/>
          <p:cNvCxnSpPr>
            <a:cxnSpLocks noChangeShapeType="1"/>
            <a:stCxn id="191499" idx="0"/>
            <a:endCxn id="191491" idx="5"/>
          </p:cNvCxnSpPr>
          <p:nvPr/>
        </p:nvCxnSpPr>
        <p:spPr bwMode="auto">
          <a:xfrm flipH="1" flipV="1">
            <a:off x="2478088" y="3271838"/>
            <a:ext cx="1979612" cy="1281112"/>
          </a:xfrm>
          <a:prstGeom prst="straightConnector1">
            <a:avLst/>
          </a:prstGeom>
          <a:noFill/>
          <a:ln w="12700">
            <a:solidFill>
              <a:srgbClr val="993366"/>
            </a:solidFill>
            <a:round/>
            <a:headEnd/>
            <a:tailEnd type="triangle" w="med" len="med"/>
          </a:ln>
          <a:effectLst/>
        </p:spPr>
      </p:cxnSp>
      <p:cxnSp>
        <p:nvCxnSpPr>
          <p:cNvPr id="191501" name="AutoShape 13"/>
          <p:cNvCxnSpPr>
            <a:cxnSpLocks noChangeShapeType="1"/>
            <a:stCxn id="191499" idx="7"/>
            <a:endCxn id="191492" idx="4"/>
          </p:cNvCxnSpPr>
          <p:nvPr/>
        </p:nvCxnSpPr>
        <p:spPr bwMode="auto">
          <a:xfrm flipV="1">
            <a:off x="4916488" y="3352800"/>
            <a:ext cx="1827212" cy="1300163"/>
          </a:xfrm>
          <a:prstGeom prst="straightConnector1">
            <a:avLst/>
          </a:prstGeom>
          <a:noFill/>
          <a:ln w="12700">
            <a:solidFill>
              <a:srgbClr val="008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191502" name="AutoShape 14"/>
          <p:cNvCxnSpPr>
            <a:cxnSpLocks noChangeShapeType="1"/>
            <a:stCxn id="191491" idx="4"/>
            <a:endCxn id="191499" idx="1"/>
          </p:cNvCxnSpPr>
          <p:nvPr/>
        </p:nvCxnSpPr>
        <p:spPr bwMode="auto">
          <a:xfrm>
            <a:off x="2019300" y="3371850"/>
            <a:ext cx="1979613" cy="1281113"/>
          </a:xfrm>
          <a:prstGeom prst="straightConnector1">
            <a:avLst/>
          </a:prstGeom>
          <a:noFill/>
          <a:ln w="12700">
            <a:solidFill>
              <a:srgbClr val="FF00FF"/>
            </a:solidFill>
            <a:round/>
            <a:headEnd/>
            <a:tailEnd type="triangle" w="med" len="med"/>
          </a:ln>
          <a:effectLst/>
        </p:spPr>
      </p:cxnSp>
      <p:sp>
        <p:nvSpPr>
          <p:cNvPr id="191503" name="Line 15"/>
          <p:cNvSpPr>
            <a:spLocks noChangeShapeType="1"/>
          </p:cNvSpPr>
          <p:nvPr/>
        </p:nvSpPr>
        <p:spPr bwMode="auto">
          <a:xfrm>
            <a:off x="609600" y="4038600"/>
            <a:ext cx="7848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1504" name="Rectangle 16"/>
          <p:cNvSpPr>
            <a:spLocks noChangeArrowheads="1"/>
          </p:cNvSpPr>
          <p:nvPr/>
        </p:nvSpPr>
        <p:spPr bwMode="auto">
          <a:xfrm>
            <a:off x="2286000" y="5486400"/>
            <a:ext cx="2667000" cy="6858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 sz="2400"/>
              <a:t>Version 1</a:t>
            </a:r>
            <a:endParaRPr lang="en-GB"/>
          </a:p>
        </p:txBody>
      </p:sp>
      <p:sp>
        <p:nvSpPr>
          <p:cNvPr id="191505" name="Rectangle 17"/>
          <p:cNvSpPr>
            <a:spLocks noChangeArrowheads="1"/>
          </p:cNvSpPr>
          <p:nvPr/>
        </p:nvSpPr>
        <p:spPr bwMode="auto">
          <a:xfrm>
            <a:off x="4343400" y="1752600"/>
            <a:ext cx="2667000" cy="6858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 sz="2400"/>
              <a:t>Version 0</a:t>
            </a:r>
            <a:endParaRPr lang="en-GB"/>
          </a:p>
        </p:txBody>
      </p:sp>
      <p:cxnSp>
        <p:nvCxnSpPr>
          <p:cNvPr id="191506" name="AutoShape 18"/>
          <p:cNvCxnSpPr>
            <a:cxnSpLocks noChangeShapeType="1"/>
            <a:stCxn id="191493" idx="3"/>
          </p:cNvCxnSpPr>
          <p:nvPr/>
        </p:nvCxnSpPr>
        <p:spPr bwMode="auto">
          <a:xfrm flipH="1" flipV="1">
            <a:off x="2514600" y="3219450"/>
            <a:ext cx="1408113" cy="333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1507" name="AutoShape 19"/>
          <p:cNvCxnSpPr>
            <a:cxnSpLocks noChangeShapeType="1"/>
            <a:stCxn id="191497" idx="7"/>
          </p:cNvCxnSpPr>
          <p:nvPr/>
        </p:nvCxnSpPr>
        <p:spPr bwMode="auto">
          <a:xfrm>
            <a:off x="2554288" y="4672013"/>
            <a:ext cx="1289050" cy="1047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1508" name="AutoShape 20"/>
          <p:cNvCxnSpPr>
            <a:cxnSpLocks noChangeShapeType="1"/>
          </p:cNvCxnSpPr>
          <p:nvPr/>
        </p:nvCxnSpPr>
        <p:spPr bwMode="auto">
          <a:xfrm flipH="1">
            <a:off x="4876800" y="5181600"/>
            <a:ext cx="1444625" cy="190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91509" name="Text Box 21"/>
          <p:cNvSpPr txBox="1">
            <a:spLocks noChangeArrowheads="1"/>
          </p:cNvSpPr>
          <p:nvPr/>
        </p:nvSpPr>
        <p:spPr bwMode="auto">
          <a:xfrm>
            <a:off x="5562600" y="41910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191510" name="Text Box 22"/>
          <p:cNvSpPr txBox="1">
            <a:spLocks noChangeArrowheads="1"/>
          </p:cNvSpPr>
          <p:nvPr/>
        </p:nvSpPr>
        <p:spPr bwMode="auto">
          <a:xfrm>
            <a:off x="5562600" y="51816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191511" name="Text Box 23"/>
          <p:cNvSpPr txBox="1">
            <a:spLocks noChangeArrowheads="1"/>
          </p:cNvSpPr>
          <p:nvPr/>
        </p:nvSpPr>
        <p:spPr bwMode="auto">
          <a:xfrm>
            <a:off x="5486400" y="23622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191512" name="Text Box 24"/>
          <p:cNvSpPr txBox="1">
            <a:spLocks noChangeArrowheads="1"/>
          </p:cNvSpPr>
          <p:nvPr/>
        </p:nvSpPr>
        <p:spPr bwMode="auto">
          <a:xfrm>
            <a:off x="5486400" y="32766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191513" name="Text Box 25"/>
          <p:cNvSpPr txBox="1">
            <a:spLocks noChangeArrowheads="1"/>
          </p:cNvSpPr>
          <p:nvPr/>
        </p:nvSpPr>
        <p:spPr bwMode="auto">
          <a:xfrm>
            <a:off x="2971800" y="43434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b</a:t>
            </a:r>
          </a:p>
        </p:txBody>
      </p:sp>
      <p:sp>
        <p:nvSpPr>
          <p:cNvPr id="191514" name="Text Box 26"/>
          <p:cNvSpPr txBox="1">
            <a:spLocks noChangeArrowheads="1"/>
          </p:cNvSpPr>
          <p:nvPr/>
        </p:nvSpPr>
        <p:spPr bwMode="auto">
          <a:xfrm>
            <a:off x="3352800" y="35052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a</a:t>
            </a:r>
          </a:p>
        </p:txBody>
      </p:sp>
      <p:sp>
        <p:nvSpPr>
          <p:cNvPr id="191515" name="Text Box 27"/>
          <p:cNvSpPr txBox="1">
            <a:spLocks noChangeArrowheads="1"/>
          </p:cNvSpPr>
          <p:nvPr/>
        </p:nvSpPr>
        <p:spPr bwMode="auto">
          <a:xfrm>
            <a:off x="2133600" y="35814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b</a:t>
            </a:r>
          </a:p>
        </p:txBody>
      </p:sp>
      <p:sp>
        <p:nvSpPr>
          <p:cNvPr id="191516" name="Text Box 28"/>
          <p:cNvSpPr txBox="1">
            <a:spLocks noChangeArrowheads="1"/>
          </p:cNvSpPr>
          <p:nvPr/>
        </p:nvSpPr>
        <p:spPr bwMode="auto">
          <a:xfrm>
            <a:off x="3200400" y="28194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8215A-657D-44A0-BE74-652772BB882C}" type="slidenum">
              <a:rPr lang="he-IL"/>
              <a:pPr/>
              <a:t>37</a:t>
            </a:fld>
            <a:endParaRPr lang="en-GB"/>
          </a:p>
        </p:txBody>
      </p:sp>
      <p:sp>
        <p:nvSpPr>
          <p:cNvPr id="19251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51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sz="4000"/>
              <a:t>How to check for emptiness?</a:t>
            </a:r>
            <a:endParaRPr lang="en-US"/>
          </a:p>
        </p:txBody>
      </p:sp>
      <p:sp>
        <p:nvSpPr>
          <p:cNvPr id="192517" name="Oval 5"/>
          <p:cNvSpPr>
            <a:spLocks noChangeArrowheads="1"/>
          </p:cNvSpPr>
          <p:nvPr/>
        </p:nvSpPr>
        <p:spPr bwMode="auto">
          <a:xfrm>
            <a:off x="4267200" y="3090863"/>
            <a:ext cx="1143000" cy="609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518" name="Oval 6"/>
          <p:cNvSpPr>
            <a:spLocks noChangeArrowheads="1"/>
          </p:cNvSpPr>
          <p:nvPr/>
        </p:nvSpPr>
        <p:spPr bwMode="auto">
          <a:xfrm>
            <a:off x="4267200" y="4386263"/>
            <a:ext cx="1143000" cy="6096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519" name="Oval 7"/>
          <p:cNvSpPr>
            <a:spLocks noChangeArrowheads="1"/>
          </p:cNvSpPr>
          <p:nvPr/>
        </p:nvSpPr>
        <p:spPr bwMode="auto">
          <a:xfrm>
            <a:off x="2895600" y="3700463"/>
            <a:ext cx="1143000" cy="609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520" name="Rectangle 8"/>
          <p:cNvSpPr>
            <a:spLocks noChangeArrowheads="1"/>
          </p:cNvSpPr>
          <p:nvPr/>
        </p:nvSpPr>
        <p:spPr bwMode="auto">
          <a:xfrm>
            <a:off x="4500563" y="3141663"/>
            <a:ext cx="8636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  <a:r>
              <a:rPr lang="en-US" sz="2400">
                <a:latin typeface="Times New Roman" pitchFamily="18" charset="0"/>
              </a:rPr>
              <a:t>,t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92521" name="Rectangle 9"/>
          <p:cNvSpPr>
            <a:spLocks noChangeArrowheads="1"/>
          </p:cNvSpPr>
          <p:nvPr/>
        </p:nvSpPr>
        <p:spPr bwMode="auto">
          <a:xfrm>
            <a:off x="3132138" y="3716338"/>
            <a:ext cx="8080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  <a:r>
              <a:rPr lang="en-US" sz="2400">
                <a:latin typeface="Times New Roman" pitchFamily="18" charset="0"/>
              </a:rPr>
              <a:t>,t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92522" name="Rectangle 10"/>
          <p:cNvSpPr>
            <a:spLocks noChangeArrowheads="1"/>
          </p:cNvSpPr>
          <p:nvPr/>
        </p:nvSpPr>
        <p:spPr bwMode="auto">
          <a:xfrm>
            <a:off x="4500563" y="4437063"/>
            <a:ext cx="80486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1</a:t>
            </a:r>
            <a:r>
              <a:rPr lang="en-US" sz="2400">
                <a:latin typeface="Times New Roman" pitchFamily="18" charset="0"/>
              </a:rPr>
              <a:t>,t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92523" name="Line 11"/>
          <p:cNvSpPr>
            <a:spLocks noChangeShapeType="1"/>
          </p:cNvSpPr>
          <p:nvPr/>
        </p:nvSpPr>
        <p:spPr bwMode="auto">
          <a:xfrm>
            <a:off x="4800600" y="2878138"/>
            <a:ext cx="0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524" name="Line 12"/>
          <p:cNvSpPr>
            <a:spLocks noChangeShapeType="1"/>
          </p:cNvSpPr>
          <p:nvPr/>
        </p:nvSpPr>
        <p:spPr bwMode="auto">
          <a:xfrm>
            <a:off x="4648200" y="3716338"/>
            <a:ext cx="0" cy="657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525" name="Rectangle 13"/>
          <p:cNvSpPr>
            <a:spLocks noChangeArrowheads="1"/>
          </p:cNvSpPr>
          <p:nvPr/>
        </p:nvSpPr>
        <p:spPr bwMode="auto">
          <a:xfrm>
            <a:off x="4262438" y="3848100"/>
            <a:ext cx="4667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</a:p>
        </p:txBody>
      </p:sp>
      <p:sp>
        <p:nvSpPr>
          <p:cNvPr id="192526" name="Line 14"/>
          <p:cNvSpPr>
            <a:spLocks noChangeShapeType="1"/>
          </p:cNvSpPr>
          <p:nvPr/>
        </p:nvSpPr>
        <p:spPr bwMode="auto">
          <a:xfrm flipV="1">
            <a:off x="3671888" y="3460750"/>
            <a:ext cx="581025" cy="250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527" name="Rectangle 15"/>
          <p:cNvSpPr>
            <a:spLocks noChangeArrowheads="1"/>
          </p:cNvSpPr>
          <p:nvPr/>
        </p:nvSpPr>
        <p:spPr bwMode="auto">
          <a:xfrm>
            <a:off x="3500438" y="3009900"/>
            <a:ext cx="46831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92528" name="Line 16"/>
          <p:cNvSpPr>
            <a:spLocks noChangeShapeType="1"/>
          </p:cNvSpPr>
          <p:nvPr/>
        </p:nvSpPr>
        <p:spPr bwMode="auto">
          <a:xfrm>
            <a:off x="3673475" y="4325938"/>
            <a:ext cx="657225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529" name="Rectangle 17"/>
          <p:cNvSpPr>
            <a:spLocks noChangeArrowheads="1"/>
          </p:cNvSpPr>
          <p:nvPr/>
        </p:nvSpPr>
        <p:spPr bwMode="auto">
          <a:xfrm>
            <a:off x="3576638" y="4381500"/>
            <a:ext cx="59848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192530" name="Rectangle 18"/>
          <p:cNvSpPr>
            <a:spLocks noChangeArrowheads="1"/>
          </p:cNvSpPr>
          <p:nvPr/>
        </p:nvSpPr>
        <p:spPr bwMode="auto">
          <a:xfrm>
            <a:off x="4948238" y="3848100"/>
            <a:ext cx="4667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</a:p>
        </p:txBody>
      </p:sp>
      <p:sp>
        <p:nvSpPr>
          <p:cNvPr id="192531" name="Line 19"/>
          <p:cNvSpPr>
            <a:spLocks noChangeShapeType="1"/>
          </p:cNvSpPr>
          <p:nvPr/>
        </p:nvSpPr>
        <p:spPr bwMode="auto">
          <a:xfrm flipV="1">
            <a:off x="4953000" y="3689350"/>
            <a:ext cx="0" cy="708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532" name="Rectangle 20"/>
          <p:cNvSpPr>
            <a:spLocks noChangeArrowheads="1"/>
          </p:cNvSpPr>
          <p:nvPr/>
        </p:nvSpPr>
        <p:spPr bwMode="auto">
          <a:xfrm>
            <a:off x="5105400" y="4953000"/>
            <a:ext cx="3810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cxnSp>
        <p:nvCxnSpPr>
          <p:cNvPr id="192533" name="AutoShape 21"/>
          <p:cNvCxnSpPr>
            <a:cxnSpLocks noChangeShapeType="1"/>
            <a:stCxn id="192518" idx="3"/>
            <a:endCxn id="192522" idx="2"/>
          </p:cNvCxnSpPr>
          <p:nvPr/>
        </p:nvCxnSpPr>
        <p:spPr bwMode="auto">
          <a:xfrm rot="5400000" flipH="1" flipV="1">
            <a:off x="4660900" y="4664076"/>
            <a:ext cx="15875" cy="469900"/>
          </a:xfrm>
          <a:prstGeom prst="curvedConnector3">
            <a:avLst>
              <a:gd name="adj1" fmla="val -2000000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61805-4603-48A2-9926-0DAEC451BDAE}" type="slidenum">
              <a:rPr lang="he-IL"/>
              <a:pPr/>
              <a:t>38</a:t>
            </a:fld>
            <a:endParaRPr lang="en-GB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Emptiness...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/>
              <a:t>Need to check if there exists an accepting run (passes through an accepting state infinitely often).</a:t>
            </a:r>
          </a:p>
        </p:txBody>
      </p:sp>
      <p:grpSp>
        <p:nvGrpSpPr>
          <p:cNvPr id="194564" name="Group 4"/>
          <p:cNvGrpSpPr>
            <a:grpSpLocks/>
          </p:cNvGrpSpPr>
          <p:nvPr/>
        </p:nvGrpSpPr>
        <p:grpSpPr bwMode="auto">
          <a:xfrm>
            <a:off x="3124200" y="3810000"/>
            <a:ext cx="2667000" cy="1600200"/>
            <a:chOff x="1968" y="2400"/>
            <a:chExt cx="1680" cy="1008"/>
          </a:xfrm>
        </p:grpSpPr>
        <p:sp>
          <p:nvSpPr>
            <p:cNvPr id="194565" name="Oval 5"/>
            <p:cNvSpPr>
              <a:spLocks noChangeArrowheads="1"/>
            </p:cNvSpPr>
            <p:nvPr/>
          </p:nvSpPr>
          <p:spPr bwMode="auto">
            <a:xfrm>
              <a:off x="2688" y="2400"/>
              <a:ext cx="240" cy="24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66" name="Oval 6"/>
            <p:cNvSpPr>
              <a:spLocks noChangeArrowheads="1"/>
            </p:cNvSpPr>
            <p:nvPr/>
          </p:nvSpPr>
          <p:spPr bwMode="auto">
            <a:xfrm>
              <a:off x="2208" y="3168"/>
              <a:ext cx="240" cy="24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67" name="Oval 7"/>
            <p:cNvSpPr>
              <a:spLocks noChangeArrowheads="1"/>
            </p:cNvSpPr>
            <p:nvPr/>
          </p:nvSpPr>
          <p:spPr bwMode="auto">
            <a:xfrm>
              <a:off x="3168" y="3168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68" name="Oval 8"/>
            <p:cNvSpPr>
              <a:spLocks noChangeArrowheads="1"/>
            </p:cNvSpPr>
            <p:nvPr/>
          </p:nvSpPr>
          <p:spPr bwMode="auto">
            <a:xfrm>
              <a:off x="3120" y="2784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69" name="Oval 9"/>
            <p:cNvSpPr>
              <a:spLocks noChangeArrowheads="1"/>
            </p:cNvSpPr>
            <p:nvPr/>
          </p:nvSpPr>
          <p:spPr bwMode="auto">
            <a:xfrm>
              <a:off x="2736" y="3120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70" name="Oval 10"/>
            <p:cNvSpPr>
              <a:spLocks noChangeArrowheads="1"/>
            </p:cNvSpPr>
            <p:nvPr/>
          </p:nvSpPr>
          <p:spPr bwMode="auto">
            <a:xfrm>
              <a:off x="2448" y="2784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71" name="Oval 11"/>
            <p:cNvSpPr>
              <a:spLocks noChangeArrowheads="1"/>
            </p:cNvSpPr>
            <p:nvPr/>
          </p:nvSpPr>
          <p:spPr bwMode="auto">
            <a:xfrm>
              <a:off x="3408" y="2496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72" name="Oval 12"/>
            <p:cNvSpPr>
              <a:spLocks noChangeArrowheads="1"/>
            </p:cNvSpPr>
            <p:nvPr/>
          </p:nvSpPr>
          <p:spPr bwMode="auto">
            <a:xfrm>
              <a:off x="1968" y="2592"/>
              <a:ext cx="240" cy="24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73" name="Line 13"/>
            <p:cNvSpPr>
              <a:spLocks noChangeShapeType="1"/>
            </p:cNvSpPr>
            <p:nvPr/>
          </p:nvSpPr>
          <p:spPr bwMode="auto">
            <a:xfrm>
              <a:off x="2885" y="2597"/>
              <a:ext cx="279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74" name="Line 14"/>
            <p:cNvSpPr>
              <a:spLocks noChangeShapeType="1"/>
            </p:cNvSpPr>
            <p:nvPr/>
          </p:nvSpPr>
          <p:spPr bwMode="auto">
            <a:xfrm flipH="1">
              <a:off x="2925" y="2981"/>
              <a:ext cx="199" cy="1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75" name="Line 15"/>
            <p:cNvSpPr>
              <a:spLocks noChangeShapeType="1"/>
            </p:cNvSpPr>
            <p:nvPr/>
          </p:nvSpPr>
          <p:spPr bwMode="auto">
            <a:xfrm>
              <a:off x="2981" y="3312"/>
              <a:ext cx="1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76" name="Line 16"/>
            <p:cNvSpPr>
              <a:spLocks noChangeShapeType="1"/>
            </p:cNvSpPr>
            <p:nvPr/>
          </p:nvSpPr>
          <p:spPr bwMode="auto">
            <a:xfrm flipV="1">
              <a:off x="3365" y="2733"/>
              <a:ext cx="183" cy="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77" name="Line 17"/>
            <p:cNvSpPr>
              <a:spLocks noChangeShapeType="1"/>
            </p:cNvSpPr>
            <p:nvPr/>
          </p:nvSpPr>
          <p:spPr bwMode="auto">
            <a:xfrm flipH="1">
              <a:off x="3309" y="2693"/>
              <a:ext cx="103" cy="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78" name="Line 18"/>
            <p:cNvSpPr>
              <a:spLocks noChangeShapeType="1"/>
            </p:cNvSpPr>
            <p:nvPr/>
          </p:nvSpPr>
          <p:spPr bwMode="auto">
            <a:xfrm flipH="1" flipV="1">
              <a:off x="2637" y="2973"/>
              <a:ext cx="151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79" name="Line 19"/>
            <p:cNvSpPr>
              <a:spLocks noChangeShapeType="1"/>
            </p:cNvSpPr>
            <p:nvPr/>
          </p:nvSpPr>
          <p:spPr bwMode="auto">
            <a:xfrm flipH="1">
              <a:off x="2397" y="3029"/>
              <a:ext cx="103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80" name="Line 20"/>
            <p:cNvSpPr>
              <a:spLocks noChangeShapeType="1"/>
            </p:cNvSpPr>
            <p:nvPr/>
          </p:nvSpPr>
          <p:spPr bwMode="auto">
            <a:xfrm flipH="1" flipV="1">
              <a:off x="2157" y="2829"/>
              <a:ext cx="103" cy="3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81" name="Line 21"/>
            <p:cNvSpPr>
              <a:spLocks noChangeShapeType="1"/>
            </p:cNvSpPr>
            <p:nvPr/>
          </p:nvSpPr>
          <p:spPr bwMode="auto">
            <a:xfrm>
              <a:off x="2165" y="2645"/>
              <a:ext cx="327" cy="1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582" name="Line 22"/>
          <p:cNvSpPr>
            <a:spLocks noChangeShapeType="1"/>
          </p:cNvSpPr>
          <p:nvPr/>
        </p:nvSpPr>
        <p:spPr bwMode="auto">
          <a:xfrm>
            <a:off x="4495800" y="3589338"/>
            <a:ext cx="0" cy="214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A9C60-A3CE-4587-BAA1-F289E1D20900}" type="slidenum">
              <a:rPr lang="he-IL"/>
              <a:pPr/>
              <a:t>39</a:t>
            </a:fld>
            <a:endParaRPr lang="en-GB"/>
          </a:p>
        </p:txBody>
      </p:sp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Strongly Connected Component (SCC)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/>
              <a:t>A set of states with a path between each pair of them.</a:t>
            </a:r>
          </a:p>
        </p:txBody>
      </p:sp>
      <p:grpSp>
        <p:nvGrpSpPr>
          <p:cNvPr id="196612" name="Group 4"/>
          <p:cNvGrpSpPr>
            <a:grpSpLocks/>
          </p:cNvGrpSpPr>
          <p:nvPr/>
        </p:nvGrpSpPr>
        <p:grpSpPr bwMode="auto">
          <a:xfrm>
            <a:off x="3124200" y="3810000"/>
            <a:ext cx="2667000" cy="1600200"/>
            <a:chOff x="1968" y="2400"/>
            <a:chExt cx="1680" cy="1008"/>
          </a:xfrm>
        </p:grpSpPr>
        <p:sp>
          <p:nvSpPr>
            <p:cNvPr id="196613" name="Oval 5"/>
            <p:cNvSpPr>
              <a:spLocks noChangeArrowheads="1"/>
            </p:cNvSpPr>
            <p:nvPr/>
          </p:nvSpPr>
          <p:spPr bwMode="auto">
            <a:xfrm>
              <a:off x="2688" y="2400"/>
              <a:ext cx="240" cy="24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14" name="Oval 6"/>
            <p:cNvSpPr>
              <a:spLocks noChangeArrowheads="1"/>
            </p:cNvSpPr>
            <p:nvPr/>
          </p:nvSpPr>
          <p:spPr bwMode="auto">
            <a:xfrm>
              <a:off x="2208" y="3168"/>
              <a:ext cx="240" cy="24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15" name="Oval 7"/>
            <p:cNvSpPr>
              <a:spLocks noChangeArrowheads="1"/>
            </p:cNvSpPr>
            <p:nvPr/>
          </p:nvSpPr>
          <p:spPr bwMode="auto">
            <a:xfrm>
              <a:off x="3168" y="3168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16" name="Oval 8"/>
            <p:cNvSpPr>
              <a:spLocks noChangeArrowheads="1"/>
            </p:cNvSpPr>
            <p:nvPr/>
          </p:nvSpPr>
          <p:spPr bwMode="auto">
            <a:xfrm>
              <a:off x="3120" y="2784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17" name="Oval 9"/>
            <p:cNvSpPr>
              <a:spLocks noChangeArrowheads="1"/>
            </p:cNvSpPr>
            <p:nvPr/>
          </p:nvSpPr>
          <p:spPr bwMode="auto">
            <a:xfrm>
              <a:off x="2736" y="3120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18" name="Oval 10"/>
            <p:cNvSpPr>
              <a:spLocks noChangeArrowheads="1"/>
            </p:cNvSpPr>
            <p:nvPr/>
          </p:nvSpPr>
          <p:spPr bwMode="auto">
            <a:xfrm>
              <a:off x="2448" y="2784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19" name="Oval 11"/>
            <p:cNvSpPr>
              <a:spLocks noChangeArrowheads="1"/>
            </p:cNvSpPr>
            <p:nvPr/>
          </p:nvSpPr>
          <p:spPr bwMode="auto">
            <a:xfrm>
              <a:off x="3408" y="2496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20" name="Oval 12"/>
            <p:cNvSpPr>
              <a:spLocks noChangeArrowheads="1"/>
            </p:cNvSpPr>
            <p:nvPr/>
          </p:nvSpPr>
          <p:spPr bwMode="auto">
            <a:xfrm>
              <a:off x="1968" y="2592"/>
              <a:ext cx="240" cy="24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21" name="Line 13"/>
            <p:cNvSpPr>
              <a:spLocks noChangeShapeType="1"/>
            </p:cNvSpPr>
            <p:nvPr/>
          </p:nvSpPr>
          <p:spPr bwMode="auto">
            <a:xfrm>
              <a:off x="2885" y="2597"/>
              <a:ext cx="279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22" name="Line 14"/>
            <p:cNvSpPr>
              <a:spLocks noChangeShapeType="1"/>
            </p:cNvSpPr>
            <p:nvPr/>
          </p:nvSpPr>
          <p:spPr bwMode="auto">
            <a:xfrm flipH="1">
              <a:off x="2925" y="2981"/>
              <a:ext cx="199" cy="1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23" name="Line 15"/>
            <p:cNvSpPr>
              <a:spLocks noChangeShapeType="1"/>
            </p:cNvSpPr>
            <p:nvPr/>
          </p:nvSpPr>
          <p:spPr bwMode="auto">
            <a:xfrm>
              <a:off x="2981" y="3312"/>
              <a:ext cx="1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24" name="Line 16"/>
            <p:cNvSpPr>
              <a:spLocks noChangeShapeType="1"/>
            </p:cNvSpPr>
            <p:nvPr/>
          </p:nvSpPr>
          <p:spPr bwMode="auto">
            <a:xfrm flipV="1">
              <a:off x="3365" y="2733"/>
              <a:ext cx="183" cy="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25" name="Line 17"/>
            <p:cNvSpPr>
              <a:spLocks noChangeShapeType="1"/>
            </p:cNvSpPr>
            <p:nvPr/>
          </p:nvSpPr>
          <p:spPr bwMode="auto">
            <a:xfrm flipH="1">
              <a:off x="3309" y="2693"/>
              <a:ext cx="103" cy="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26" name="Line 18"/>
            <p:cNvSpPr>
              <a:spLocks noChangeShapeType="1"/>
            </p:cNvSpPr>
            <p:nvPr/>
          </p:nvSpPr>
          <p:spPr bwMode="auto">
            <a:xfrm flipH="1" flipV="1">
              <a:off x="2637" y="2973"/>
              <a:ext cx="151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27" name="Line 19"/>
            <p:cNvSpPr>
              <a:spLocks noChangeShapeType="1"/>
            </p:cNvSpPr>
            <p:nvPr/>
          </p:nvSpPr>
          <p:spPr bwMode="auto">
            <a:xfrm flipH="1">
              <a:off x="2397" y="3029"/>
              <a:ext cx="103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28" name="Line 20"/>
            <p:cNvSpPr>
              <a:spLocks noChangeShapeType="1"/>
            </p:cNvSpPr>
            <p:nvPr/>
          </p:nvSpPr>
          <p:spPr bwMode="auto">
            <a:xfrm flipH="1" flipV="1">
              <a:off x="2157" y="2829"/>
              <a:ext cx="103" cy="3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29" name="Line 21"/>
            <p:cNvSpPr>
              <a:spLocks noChangeShapeType="1"/>
            </p:cNvSpPr>
            <p:nvPr/>
          </p:nvSpPr>
          <p:spPr bwMode="auto">
            <a:xfrm>
              <a:off x="2165" y="2645"/>
              <a:ext cx="327" cy="1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6630" name="Line 22"/>
          <p:cNvSpPr>
            <a:spLocks noChangeShapeType="1"/>
          </p:cNvSpPr>
          <p:nvPr/>
        </p:nvSpPr>
        <p:spPr bwMode="auto">
          <a:xfrm>
            <a:off x="4495800" y="3589338"/>
            <a:ext cx="0" cy="214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6631" name="Oval 23"/>
          <p:cNvSpPr>
            <a:spLocks noChangeArrowheads="1"/>
          </p:cNvSpPr>
          <p:nvPr/>
        </p:nvSpPr>
        <p:spPr bwMode="auto">
          <a:xfrm rot="-2364286">
            <a:off x="4124325" y="4106863"/>
            <a:ext cx="2281238" cy="1390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6632" name="Oval 24"/>
          <p:cNvSpPr>
            <a:spLocks noChangeArrowheads="1"/>
          </p:cNvSpPr>
          <p:nvPr/>
        </p:nvSpPr>
        <p:spPr bwMode="auto">
          <a:xfrm rot="3742047">
            <a:off x="2763837" y="3951288"/>
            <a:ext cx="1666875" cy="13716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6633" name="Text Box 25"/>
          <p:cNvSpPr txBox="1">
            <a:spLocks noChangeArrowheads="1"/>
          </p:cNvSpPr>
          <p:nvPr/>
        </p:nvSpPr>
        <p:spPr bwMode="auto">
          <a:xfrm>
            <a:off x="1676400" y="5715000"/>
            <a:ext cx="6248400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/>
              <a:t>Can use Tarjan’s DFS algorithm for finding maximal SCC’s.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0C57D-A05D-43F4-844A-451FEEDF3600}" type="slidenum">
              <a:rPr lang="he-IL"/>
              <a:pPr/>
              <a:t>40</a:t>
            </a:fld>
            <a:endParaRPr lang="en-GB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Finding accepting runs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2000"/>
              <a:t>If there is an accepting run, then at least one accepting state repeats on it forever. </a:t>
            </a:r>
          </a:p>
          <a:p>
            <a:pPr>
              <a:buFont typeface="Wingdings" pitchFamily="2" charset="2"/>
              <a:buNone/>
            </a:pPr>
            <a:r>
              <a:rPr lang="en-US" sz="2000"/>
              <a:t>Look at a suffix of this run where </a:t>
            </a:r>
            <a:r>
              <a:rPr lang="en-US" sz="2000" i="1"/>
              <a:t>all the states appear infinitely often</a:t>
            </a:r>
            <a:r>
              <a:rPr lang="en-US" sz="2000"/>
              <a:t>.</a:t>
            </a:r>
          </a:p>
          <a:p>
            <a:pPr>
              <a:buFont typeface="Wingdings" pitchFamily="2" charset="2"/>
              <a:buNone/>
            </a:pPr>
            <a:r>
              <a:rPr lang="en-US" sz="2000"/>
              <a:t>These states form a strongly connected component on the automaton graph, including an accepting state.</a:t>
            </a:r>
          </a:p>
          <a:p>
            <a:pPr>
              <a:buFont typeface="Wingdings" pitchFamily="2" charset="2"/>
              <a:buNone/>
            </a:pPr>
            <a:r>
              <a:rPr lang="en-US" sz="2000"/>
              <a:t>Find a component like that and form an accepting cycle including the accepting state.</a:t>
            </a:r>
          </a:p>
        </p:txBody>
      </p:sp>
      <p:grpSp>
        <p:nvGrpSpPr>
          <p:cNvPr id="198660" name="Group 4"/>
          <p:cNvGrpSpPr>
            <a:grpSpLocks/>
          </p:cNvGrpSpPr>
          <p:nvPr/>
        </p:nvGrpSpPr>
        <p:grpSpPr bwMode="auto">
          <a:xfrm>
            <a:off x="3429000" y="4648200"/>
            <a:ext cx="2667000" cy="1600200"/>
            <a:chOff x="2160" y="2592"/>
            <a:chExt cx="1680" cy="1008"/>
          </a:xfrm>
        </p:grpSpPr>
        <p:sp>
          <p:nvSpPr>
            <p:cNvPr id="198661" name="Oval 5"/>
            <p:cNvSpPr>
              <a:spLocks noChangeArrowheads="1"/>
            </p:cNvSpPr>
            <p:nvPr/>
          </p:nvSpPr>
          <p:spPr bwMode="auto">
            <a:xfrm>
              <a:off x="2880" y="2592"/>
              <a:ext cx="240" cy="24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62" name="Oval 6"/>
            <p:cNvSpPr>
              <a:spLocks noChangeArrowheads="1"/>
            </p:cNvSpPr>
            <p:nvPr/>
          </p:nvSpPr>
          <p:spPr bwMode="auto">
            <a:xfrm>
              <a:off x="2400" y="3360"/>
              <a:ext cx="240" cy="24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63" name="Oval 7"/>
            <p:cNvSpPr>
              <a:spLocks noChangeArrowheads="1"/>
            </p:cNvSpPr>
            <p:nvPr/>
          </p:nvSpPr>
          <p:spPr bwMode="auto">
            <a:xfrm>
              <a:off x="3360" y="3360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64" name="Oval 8"/>
            <p:cNvSpPr>
              <a:spLocks noChangeArrowheads="1"/>
            </p:cNvSpPr>
            <p:nvPr/>
          </p:nvSpPr>
          <p:spPr bwMode="auto">
            <a:xfrm>
              <a:off x="3312" y="2976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65" name="Oval 9"/>
            <p:cNvSpPr>
              <a:spLocks noChangeArrowheads="1"/>
            </p:cNvSpPr>
            <p:nvPr/>
          </p:nvSpPr>
          <p:spPr bwMode="auto">
            <a:xfrm>
              <a:off x="2928" y="3312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66" name="Oval 10"/>
            <p:cNvSpPr>
              <a:spLocks noChangeArrowheads="1"/>
            </p:cNvSpPr>
            <p:nvPr/>
          </p:nvSpPr>
          <p:spPr bwMode="auto">
            <a:xfrm>
              <a:off x="2640" y="2976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67" name="Oval 11"/>
            <p:cNvSpPr>
              <a:spLocks noChangeArrowheads="1"/>
            </p:cNvSpPr>
            <p:nvPr/>
          </p:nvSpPr>
          <p:spPr bwMode="auto">
            <a:xfrm>
              <a:off x="3600" y="2688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68" name="Oval 12"/>
            <p:cNvSpPr>
              <a:spLocks noChangeArrowheads="1"/>
            </p:cNvSpPr>
            <p:nvPr/>
          </p:nvSpPr>
          <p:spPr bwMode="auto">
            <a:xfrm>
              <a:off x="2160" y="2784"/>
              <a:ext cx="240" cy="24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69" name="Line 13"/>
            <p:cNvSpPr>
              <a:spLocks noChangeShapeType="1"/>
            </p:cNvSpPr>
            <p:nvPr/>
          </p:nvSpPr>
          <p:spPr bwMode="auto">
            <a:xfrm>
              <a:off x="3077" y="2789"/>
              <a:ext cx="279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70" name="Line 14"/>
            <p:cNvSpPr>
              <a:spLocks noChangeShapeType="1"/>
            </p:cNvSpPr>
            <p:nvPr/>
          </p:nvSpPr>
          <p:spPr bwMode="auto">
            <a:xfrm flipH="1">
              <a:off x="3117" y="3173"/>
              <a:ext cx="199" cy="1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71" name="Line 15"/>
            <p:cNvSpPr>
              <a:spLocks noChangeShapeType="1"/>
            </p:cNvSpPr>
            <p:nvPr/>
          </p:nvSpPr>
          <p:spPr bwMode="auto">
            <a:xfrm>
              <a:off x="3173" y="3504"/>
              <a:ext cx="1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72" name="Line 16"/>
            <p:cNvSpPr>
              <a:spLocks noChangeShapeType="1"/>
            </p:cNvSpPr>
            <p:nvPr/>
          </p:nvSpPr>
          <p:spPr bwMode="auto">
            <a:xfrm flipV="1">
              <a:off x="3557" y="2925"/>
              <a:ext cx="183" cy="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73" name="Line 17"/>
            <p:cNvSpPr>
              <a:spLocks noChangeShapeType="1"/>
            </p:cNvSpPr>
            <p:nvPr/>
          </p:nvSpPr>
          <p:spPr bwMode="auto">
            <a:xfrm flipH="1">
              <a:off x="3501" y="2885"/>
              <a:ext cx="103" cy="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74" name="Line 18"/>
            <p:cNvSpPr>
              <a:spLocks noChangeShapeType="1"/>
            </p:cNvSpPr>
            <p:nvPr/>
          </p:nvSpPr>
          <p:spPr bwMode="auto">
            <a:xfrm flipH="1" flipV="1">
              <a:off x="2829" y="3165"/>
              <a:ext cx="151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75" name="Line 19"/>
            <p:cNvSpPr>
              <a:spLocks noChangeShapeType="1"/>
            </p:cNvSpPr>
            <p:nvPr/>
          </p:nvSpPr>
          <p:spPr bwMode="auto">
            <a:xfrm flipH="1">
              <a:off x="2589" y="3221"/>
              <a:ext cx="103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76" name="Line 20"/>
            <p:cNvSpPr>
              <a:spLocks noChangeShapeType="1"/>
            </p:cNvSpPr>
            <p:nvPr/>
          </p:nvSpPr>
          <p:spPr bwMode="auto">
            <a:xfrm flipH="1" flipV="1">
              <a:off x="2349" y="3021"/>
              <a:ext cx="103" cy="3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677" name="Line 21"/>
            <p:cNvSpPr>
              <a:spLocks noChangeShapeType="1"/>
            </p:cNvSpPr>
            <p:nvPr/>
          </p:nvSpPr>
          <p:spPr bwMode="auto">
            <a:xfrm>
              <a:off x="2357" y="2837"/>
              <a:ext cx="327" cy="1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B3E0F-A036-4583-BA69-1077976FED46}" type="slidenum">
              <a:rPr lang="he-IL"/>
              <a:pPr/>
              <a:t>41</a:t>
            </a:fld>
            <a:endParaRPr lang="en-GB"/>
          </a:p>
        </p:txBody>
      </p:sp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Equivalently...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pPr>
              <a:lnSpc>
                <a:spcPct val="80000"/>
              </a:lnSpc>
            </a:pPr>
            <a:r>
              <a:rPr lang="en-US"/>
              <a:t>A strongly connected component: a set of nodes where each node is reachable by a path from each other node. Find a reachable strongly connected component with an accepting node.</a:t>
            </a:r>
          </a:p>
        </p:txBody>
      </p:sp>
      <p:grpSp>
        <p:nvGrpSpPr>
          <p:cNvPr id="200708" name="Group 4"/>
          <p:cNvGrpSpPr>
            <a:grpSpLocks/>
          </p:cNvGrpSpPr>
          <p:nvPr/>
        </p:nvGrpSpPr>
        <p:grpSpPr bwMode="auto">
          <a:xfrm>
            <a:off x="3429000" y="4495800"/>
            <a:ext cx="2667000" cy="1600200"/>
            <a:chOff x="2160" y="2592"/>
            <a:chExt cx="1680" cy="1008"/>
          </a:xfrm>
        </p:grpSpPr>
        <p:sp>
          <p:nvSpPr>
            <p:cNvPr id="200709" name="Oval 5"/>
            <p:cNvSpPr>
              <a:spLocks noChangeArrowheads="1"/>
            </p:cNvSpPr>
            <p:nvPr/>
          </p:nvSpPr>
          <p:spPr bwMode="auto">
            <a:xfrm>
              <a:off x="2880" y="2592"/>
              <a:ext cx="240" cy="24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10" name="Oval 6"/>
            <p:cNvSpPr>
              <a:spLocks noChangeArrowheads="1"/>
            </p:cNvSpPr>
            <p:nvPr/>
          </p:nvSpPr>
          <p:spPr bwMode="auto">
            <a:xfrm>
              <a:off x="2400" y="3360"/>
              <a:ext cx="240" cy="24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11" name="Oval 7"/>
            <p:cNvSpPr>
              <a:spLocks noChangeArrowheads="1"/>
            </p:cNvSpPr>
            <p:nvPr/>
          </p:nvSpPr>
          <p:spPr bwMode="auto">
            <a:xfrm>
              <a:off x="3360" y="3360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12" name="Oval 8"/>
            <p:cNvSpPr>
              <a:spLocks noChangeArrowheads="1"/>
            </p:cNvSpPr>
            <p:nvPr/>
          </p:nvSpPr>
          <p:spPr bwMode="auto">
            <a:xfrm>
              <a:off x="3312" y="2976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13" name="Oval 9"/>
            <p:cNvSpPr>
              <a:spLocks noChangeArrowheads="1"/>
            </p:cNvSpPr>
            <p:nvPr/>
          </p:nvSpPr>
          <p:spPr bwMode="auto">
            <a:xfrm>
              <a:off x="2928" y="3312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14" name="Oval 10"/>
            <p:cNvSpPr>
              <a:spLocks noChangeArrowheads="1"/>
            </p:cNvSpPr>
            <p:nvPr/>
          </p:nvSpPr>
          <p:spPr bwMode="auto">
            <a:xfrm>
              <a:off x="2640" y="2976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15" name="Oval 11"/>
            <p:cNvSpPr>
              <a:spLocks noChangeArrowheads="1"/>
            </p:cNvSpPr>
            <p:nvPr/>
          </p:nvSpPr>
          <p:spPr bwMode="auto">
            <a:xfrm>
              <a:off x="3600" y="2688"/>
              <a:ext cx="240" cy="24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16" name="Oval 12"/>
            <p:cNvSpPr>
              <a:spLocks noChangeArrowheads="1"/>
            </p:cNvSpPr>
            <p:nvPr/>
          </p:nvSpPr>
          <p:spPr bwMode="auto">
            <a:xfrm>
              <a:off x="2160" y="2784"/>
              <a:ext cx="240" cy="24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17" name="Line 13"/>
            <p:cNvSpPr>
              <a:spLocks noChangeShapeType="1"/>
            </p:cNvSpPr>
            <p:nvPr/>
          </p:nvSpPr>
          <p:spPr bwMode="auto">
            <a:xfrm>
              <a:off x="3077" y="2789"/>
              <a:ext cx="279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18" name="Line 14"/>
            <p:cNvSpPr>
              <a:spLocks noChangeShapeType="1"/>
            </p:cNvSpPr>
            <p:nvPr/>
          </p:nvSpPr>
          <p:spPr bwMode="auto">
            <a:xfrm flipH="1">
              <a:off x="3117" y="3173"/>
              <a:ext cx="199" cy="1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19" name="Line 15"/>
            <p:cNvSpPr>
              <a:spLocks noChangeShapeType="1"/>
            </p:cNvSpPr>
            <p:nvPr/>
          </p:nvSpPr>
          <p:spPr bwMode="auto">
            <a:xfrm>
              <a:off x="3173" y="3504"/>
              <a:ext cx="1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20" name="Line 16"/>
            <p:cNvSpPr>
              <a:spLocks noChangeShapeType="1"/>
            </p:cNvSpPr>
            <p:nvPr/>
          </p:nvSpPr>
          <p:spPr bwMode="auto">
            <a:xfrm flipV="1">
              <a:off x="3557" y="2925"/>
              <a:ext cx="183" cy="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21" name="Line 17"/>
            <p:cNvSpPr>
              <a:spLocks noChangeShapeType="1"/>
            </p:cNvSpPr>
            <p:nvPr/>
          </p:nvSpPr>
          <p:spPr bwMode="auto">
            <a:xfrm flipH="1">
              <a:off x="3501" y="2885"/>
              <a:ext cx="103" cy="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22" name="Line 18"/>
            <p:cNvSpPr>
              <a:spLocks noChangeShapeType="1"/>
            </p:cNvSpPr>
            <p:nvPr/>
          </p:nvSpPr>
          <p:spPr bwMode="auto">
            <a:xfrm flipH="1" flipV="1">
              <a:off x="2829" y="3165"/>
              <a:ext cx="151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23" name="Line 19"/>
            <p:cNvSpPr>
              <a:spLocks noChangeShapeType="1"/>
            </p:cNvSpPr>
            <p:nvPr/>
          </p:nvSpPr>
          <p:spPr bwMode="auto">
            <a:xfrm flipH="1">
              <a:off x="2589" y="3221"/>
              <a:ext cx="103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24" name="Line 20"/>
            <p:cNvSpPr>
              <a:spLocks noChangeShapeType="1"/>
            </p:cNvSpPr>
            <p:nvPr/>
          </p:nvSpPr>
          <p:spPr bwMode="auto">
            <a:xfrm flipH="1" flipV="1">
              <a:off x="2349" y="3021"/>
              <a:ext cx="103" cy="3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0725" name="Line 21"/>
            <p:cNvSpPr>
              <a:spLocks noChangeShapeType="1"/>
            </p:cNvSpPr>
            <p:nvPr/>
          </p:nvSpPr>
          <p:spPr bwMode="auto">
            <a:xfrm>
              <a:off x="2357" y="2837"/>
              <a:ext cx="327" cy="1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68D1B-6C6B-4F12-B140-EDB9776C5248}" type="slidenum">
              <a:rPr lang="he-IL"/>
              <a:pPr/>
              <a:t>42</a:t>
            </a:fld>
            <a:endParaRPr lang="en-GB"/>
          </a:p>
        </p:txBody>
      </p:sp>
      <p:sp>
        <p:nvSpPr>
          <p:cNvPr id="20275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5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How to complement?</a:t>
            </a:r>
          </a:p>
        </p:txBody>
      </p:sp>
      <p:sp>
        <p:nvSpPr>
          <p:cNvPr id="202757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/>
              <a:t>Complementation is hard!</a:t>
            </a:r>
          </a:p>
          <a:p>
            <a:r>
              <a:rPr lang="en-US"/>
              <a:t>Can ask for the negated property (the sequences that should never occur).</a:t>
            </a:r>
          </a:p>
          <a:p>
            <a:r>
              <a:rPr lang="en-US"/>
              <a:t>Can translate from LTL formula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to automaton A, and complement A. But:</a:t>
            </a:r>
            <a:br>
              <a:rPr lang="en-US"/>
            </a:br>
            <a:r>
              <a:rPr lang="en-US"/>
              <a:t>can translate ¬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into an automaton directly!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137CF-9896-4344-B811-0AF17BC6B4AC}" type="slidenum">
              <a:rPr lang="he-IL"/>
              <a:pPr/>
              <a:t>43</a:t>
            </a:fld>
            <a:endParaRPr lang="en-GB"/>
          </a:p>
        </p:txBody>
      </p:sp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8029575" cy="762000"/>
          </a:xfrm>
        </p:spPr>
        <p:txBody>
          <a:bodyPr/>
          <a:lstStyle/>
          <a:p>
            <a:r>
              <a:rPr lang="en-US"/>
              <a:t>Model Checking under Fairness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7772400" cy="1639888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en-US"/>
              <a:t>Express the fairness as a property </a:t>
            </a:r>
            <a:r>
              <a:rPr lang="el-GR"/>
              <a:t>φ</a:t>
            </a:r>
            <a:r>
              <a:rPr lang="en-US"/>
              <a:t>.</a:t>
            </a:r>
            <a:br>
              <a:rPr lang="en-US"/>
            </a:br>
            <a:r>
              <a:rPr lang="en-US"/>
              <a:t>To prove a property </a:t>
            </a:r>
            <a:r>
              <a:rPr lang="el-GR"/>
              <a:t>ψ</a:t>
            </a:r>
            <a:r>
              <a:rPr lang="en-US"/>
              <a:t> under fairness,</a:t>
            </a:r>
            <a:br>
              <a:rPr lang="en-US"/>
            </a:br>
            <a:r>
              <a:rPr lang="en-US"/>
              <a:t>model check </a:t>
            </a:r>
            <a:r>
              <a:rPr lang="el-GR"/>
              <a:t>φ</a:t>
            </a:r>
            <a:r>
              <a:rPr lang="en-US">
                <a:sym typeface="Wingdings" pitchFamily="2" charset="2"/>
              </a:rPr>
              <a:t></a:t>
            </a:r>
            <a:r>
              <a:rPr lang="el-GR"/>
              <a:t>ψ</a:t>
            </a:r>
            <a:r>
              <a:rPr lang="en-US"/>
              <a:t>.</a:t>
            </a:r>
          </a:p>
        </p:txBody>
      </p:sp>
      <p:sp>
        <p:nvSpPr>
          <p:cNvPr id="204804" name="Oval 4"/>
          <p:cNvSpPr>
            <a:spLocks noChangeArrowheads="1"/>
          </p:cNvSpPr>
          <p:nvPr/>
        </p:nvSpPr>
        <p:spPr bwMode="auto">
          <a:xfrm>
            <a:off x="4038600" y="3810000"/>
            <a:ext cx="2362200" cy="16002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800"/>
              <a:t>Fair (</a:t>
            </a:r>
            <a:r>
              <a:rPr lang="el-GR" sz="2800"/>
              <a:t>φ</a:t>
            </a:r>
            <a:r>
              <a:rPr lang="en-US" sz="2800"/>
              <a:t>)</a:t>
            </a:r>
            <a:endParaRPr lang="el-GR" sz="2800"/>
          </a:p>
        </p:txBody>
      </p:sp>
      <p:sp>
        <p:nvSpPr>
          <p:cNvPr id="204805" name="Oval 5"/>
          <p:cNvSpPr>
            <a:spLocks noChangeArrowheads="1"/>
          </p:cNvSpPr>
          <p:nvPr/>
        </p:nvSpPr>
        <p:spPr bwMode="auto">
          <a:xfrm>
            <a:off x="2514600" y="4800600"/>
            <a:ext cx="2971800" cy="1676400"/>
          </a:xfrm>
          <a:prstGeom prst="ellipse">
            <a:avLst/>
          </a:prstGeom>
          <a:solidFill>
            <a:srgbClr val="FFFF00">
              <a:alpha val="53000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800"/>
              <a:t>Bad (¬</a:t>
            </a:r>
            <a:r>
              <a:rPr lang="el-GR" sz="2800"/>
              <a:t>ψ</a:t>
            </a:r>
            <a:r>
              <a:rPr lang="en-US" sz="2800"/>
              <a:t>)</a:t>
            </a:r>
            <a:endParaRPr lang="el-GR" sz="2800"/>
          </a:p>
        </p:txBody>
      </p:sp>
      <p:sp>
        <p:nvSpPr>
          <p:cNvPr id="204806" name="Oval 6"/>
          <p:cNvSpPr>
            <a:spLocks noChangeArrowheads="1"/>
          </p:cNvSpPr>
          <p:nvPr/>
        </p:nvSpPr>
        <p:spPr bwMode="auto">
          <a:xfrm>
            <a:off x="4800600" y="4800600"/>
            <a:ext cx="2895600" cy="1676400"/>
          </a:xfrm>
          <a:prstGeom prst="ellipse">
            <a:avLst/>
          </a:prstGeom>
          <a:solidFill>
            <a:srgbClr val="FF0000">
              <a:alpha val="50000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800"/>
              <a:t>Program</a:t>
            </a:r>
            <a:endParaRPr lang="el-GR" sz="2800"/>
          </a:p>
        </p:txBody>
      </p:sp>
      <p:sp>
        <p:nvSpPr>
          <p:cNvPr id="204807" name="Line 7"/>
          <p:cNvSpPr>
            <a:spLocks noChangeShapeType="1"/>
          </p:cNvSpPr>
          <p:nvPr/>
        </p:nvSpPr>
        <p:spPr bwMode="auto">
          <a:xfrm>
            <a:off x="2819400" y="4267200"/>
            <a:ext cx="228600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4808" name="Text Box 8"/>
          <p:cNvSpPr txBox="1">
            <a:spLocks noChangeArrowheads="1"/>
          </p:cNvSpPr>
          <p:nvPr/>
        </p:nvSpPr>
        <p:spPr bwMode="auto">
          <a:xfrm>
            <a:off x="1447800" y="3733800"/>
            <a:ext cx="1524000" cy="1160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/>
              <a:t>Counter</a:t>
            </a:r>
          </a:p>
          <a:p>
            <a:pPr eaLnBrk="0" hangingPunct="0">
              <a:spcBef>
                <a:spcPct val="50000"/>
              </a:spcBef>
            </a:pPr>
            <a:r>
              <a:rPr lang="en-US" sz="2800"/>
              <a:t>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39819-1D28-4DCA-8839-FF3BDC67996B}" type="slidenum">
              <a:rPr lang="he-IL"/>
              <a:pPr/>
              <a:t>44</a:t>
            </a:fld>
            <a:endParaRPr lang="en-GB"/>
          </a:p>
        </p:txBody>
      </p:sp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8029575" cy="762000"/>
          </a:xfrm>
        </p:spPr>
        <p:txBody>
          <a:bodyPr/>
          <a:lstStyle/>
          <a:p>
            <a:r>
              <a:rPr lang="en-US"/>
              <a:t>Model Checking under Fairness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427912" cy="4459287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Specialize model checking. For weak process fairness: search for a reachable strongly connected component, where for each process P either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3200"/>
              <a:t>it contains on occurrence of a transition from </a:t>
            </a:r>
            <a:r>
              <a:rPr lang="en-US" sz="3200" i="1"/>
              <a:t>P</a:t>
            </a:r>
            <a:r>
              <a:rPr lang="en-US" sz="3200"/>
              <a:t>, or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3200"/>
              <a:t>it contains a state where </a:t>
            </a:r>
            <a:r>
              <a:rPr lang="en-US" sz="3200" i="1"/>
              <a:t>P</a:t>
            </a:r>
            <a:r>
              <a:rPr lang="en-US" sz="3200"/>
              <a:t> is disabled.</a:t>
            </a:r>
            <a:endParaRPr lang="el-GR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A4334-5C02-477E-8119-CD452DEEF89F}" type="slidenum">
              <a:rPr lang="he-IL"/>
              <a:pPr/>
              <a:t>45</a:t>
            </a:fld>
            <a:endParaRPr lang="en-GB"/>
          </a:p>
        </p:txBody>
      </p:sp>
      <p:sp>
        <p:nvSpPr>
          <p:cNvPr id="20685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6852" name="Rectangle 4"/>
          <p:cNvSpPr>
            <a:spLocks noGrp="1" noChangeArrowheads="1"/>
          </p:cNvSpPr>
          <p:nvPr>
            <p:ph type="title"/>
          </p:nvPr>
        </p:nvSpPr>
        <p:spPr>
          <a:xfrm>
            <a:off x="1258888" y="188913"/>
            <a:ext cx="6546850" cy="15748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/>
              <a:t>Translating from logic to automata</a:t>
            </a:r>
            <a:endParaRPr lang="en-US" sz="2400">
              <a:solidFill>
                <a:schemeClr val="hlink"/>
              </a:solidFill>
            </a:endParaRPr>
          </a:p>
        </p:txBody>
      </p:sp>
      <p:sp>
        <p:nvSpPr>
          <p:cNvPr id="206853" name="Text Box 5"/>
          <p:cNvSpPr txBox="1">
            <a:spLocks noChangeArrowheads="1"/>
          </p:cNvSpPr>
          <p:nvPr/>
        </p:nvSpPr>
        <p:spPr bwMode="auto">
          <a:xfrm>
            <a:off x="1331913" y="3644900"/>
            <a:ext cx="280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hlink"/>
                </a:solidFill>
              </a:rPr>
              <a:t>(Book: Chapter 6)</a:t>
            </a:r>
            <a:endParaRPr lang="en-GB" sz="240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237CE-934A-452D-A402-4CF5144C9707}" type="slidenum">
              <a:rPr lang="he-IL"/>
              <a:pPr/>
              <a:t>46</a:t>
            </a:fld>
            <a:endParaRPr lang="en-GB"/>
          </a:p>
        </p:txBody>
      </p:sp>
      <p:sp>
        <p:nvSpPr>
          <p:cNvPr id="20787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7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76" name="Rectangle 4"/>
          <p:cNvSpPr>
            <a:spLocks noGrp="1" noChangeArrowheads="1"/>
          </p:cNvSpPr>
          <p:nvPr>
            <p:ph type="title"/>
          </p:nvPr>
        </p:nvSpPr>
        <p:spPr>
          <a:xfrm>
            <a:off x="1403350" y="214313"/>
            <a:ext cx="7540625" cy="1462087"/>
          </a:xfrm>
          <a:noFill/>
          <a:ln/>
        </p:spPr>
        <p:txBody>
          <a:bodyPr lIns="90488" tIns="44450" rIns="90488" bIns="44450" anchor="ctr"/>
          <a:lstStyle/>
          <a:p>
            <a:r>
              <a:rPr lang="en-US"/>
              <a:t>Why translating?</a:t>
            </a:r>
          </a:p>
        </p:txBody>
      </p:sp>
      <p:sp>
        <p:nvSpPr>
          <p:cNvPr id="207877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/>
              <a:t>Want to write the specification in some logic.</a:t>
            </a:r>
          </a:p>
          <a:p>
            <a:r>
              <a:rPr lang="en-US"/>
              <a:t>Want model-checking tools to be able to check the specification automatically.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8E02-5A31-4731-8CF2-13A2304431FF}" type="slidenum">
              <a:rPr lang="he-IL"/>
              <a:pPr/>
              <a:t>47</a:t>
            </a:fld>
            <a:endParaRPr lang="en-GB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Generalized B</a:t>
            </a:r>
            <a:r>
              <a:rPr lang="en-US"/>
              <a:t>üchi automata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Acceptance condition </a:t>
            </a:r>
            <a:r>
              <a:rPr lang="en-GB" i="1"/>
              <a:t>F</a:t>
            </a:r>
            <a:r>
              <a:rPr lang="en-GB"/>
              <a:t>  is a set</a:t>
            </a:r>
            <a:br>
              <a:rPr lang="en-GB"/>
            </a:br>
            <a:r>
              <a:rPr lang="en-GB" i="1"/>
              <a:t>F={f</a:t>
            </a:r>
            <a:r>
              <a:rPr lang="en-GB" i="1" baseline="-25000"/>
              <a:t>1 </a:t>
            </a:r>
            <a:r>
              <a:rPr lang="en-GB" i="1"/>
              <a:t>, f</a:t>
            </a:r>
            <a:r>
              <a:rPr lang="en-GB" i="1" baseline="-25000"/>
              <a:t>2 </a:t>
            </a:r>
            <a:r>
              <a:rPr lang="en-GB" i="1"/>
              <a:t>, … , f</a:t>
            </a:r>
            <a:r>
              <a:rPr lang="en-GB" i="1" baseline="-25000"/>
              <a:t>n </a:t>
            </a:r>
            <a:r>
              <a:rPr lang="en-GB" i="1"/>
              <a:t>}</a:t>
            </a:r>
            <a:r>
              <a:rPr lang="en-GB"/>
              <a:t> where each </a:t>
            </a:r>
            <a:r>
              <a:rPr lang="en-GB" i="1"/>
              <a:t>f</a:t>
            </a:r>
            <a:r>
              <a:rPr lang="en-GB" i="1" baseline="-25000"/>
              <a:t>i</a:t>
            </a:r>
            <a:r>
              <a:rPr lang="en-GB"/>
              <a:t>  is a set of states.</a:t>
            </a:r>
          </a:p>
          <a:p>
            <a:r>
              <a:rPr lang="en-GB"/>
              <a:t>To accept, a run needs to pass infinitely often through a state from every set </a:t>
            </a:r>
            <a:r>
              <a:rPr lang="en-GB" i="1"/>
              <a:t>f</a:t>
            </a:r>
            <a:r>
              <a:rPr lang="en-GB" i="1" baseline="-25000"/>
              <a:t>i </a:t>
            </a:r>
            <a:r>
              <a:rPr lang="en-GB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A96C-7381-46B6-ADD4-4C861236344D}" type="slidenum">
              <a:rPr lang="he-IL"/>
              <a:pPr/>
              <a:t>48</a:t>
            </a:fld>
            <a:endParaRPr lang="en-GB"/>
          </a:p>
        </p:txBody>
      </p:sp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Translating into simple B</a:t>
            </a:r>
            <a:r>
              <a:rPr lang="en-US"/>
              <a:t>üchi </a:t>
            </a:r>
            <a:r>
              <a:rPr lang="en-GB"/>
              <a:t>automaton</a:t>
            </a:r>
          </a:p>
        </p:txBody>
      </p:sp>
      <p:sp>
        <p:nvSpPr>
          <p:cNvPr id="210947" name="Oval 3"/>
          <p:cNvSpPr>
            <a:spLocks noChangeArrowheads="1"/>
          </p:cNvSpPr>
          <p:nvPr/>
        </p:nvSpPr>
        <p:spPr bwMode="auto">
          <a:xfrm>
            <a:off x="1371600" y="46482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0</a:t>
            </a:r>
          </a:p>
        </p:txBody>
      </p:sp>
      <p:sp>
        <p:nvSpPr>
          <p:cNvPr id="210948" name="Oval 4"/>
          <p:cNvSpPr>
            <a:spLocks noChangeArrowheads="1"/>
          </p:cNvSpPr>
          <p:nvPr/>
        </p:nvSpPr>
        <p:spPr bwMode="auto">
          <a:xfrm>
            <a:off x="6096000" y="46482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2</a:t>
            </a:r>
          </a:p>
        </p:txBody>
      </p:sp>
      <p:sp>
        <p:nvSpPr>
          <p:cNvPr id="210949" name="Oval 5"/>
          <p:cNvSpPr>
            <a:spLocks noChangeArrowheads="1"/>
          </p:cNvSpPr>
          <p:nvPr/>
        </p:nvSpPr>
        <p:spPr bwMode="auto">
          <a:xfrm>
            <a:off x="3733800" y="4648200"/>
            <a:ext cx="1295400" cy="6858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</a:p>
        </p:txBody>
      </p:sp>
      <p:cxnSp>
        <p:nvCxnSpPr>
          <p:cNvPr id="210950" name="AutoShape 6"/>
          <p:cNvCxnSpPr>
            <a:cxnSpLocks noChangeShapeType="1"/>
            <a:endCxn id="210949" idx="0"/>
          </p:cNvCxnSpPr>
          <p:nvPr/>
        </p:nvCxnSpPr>
        <p:spPr bwMode="auto">
          <a:xfrm>
            <a:off x="4038600" y="4400550"/>
            <a:ext cx="342900" cy="228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0951" name="AutoShape 7"/>
          <p:cNvCxnSpPr>
            <a:cxnSpLocks noChangeShapeType="1"/>
            <a:stCxn id="210947" idx="7"/>
          </p:cNvCxnSpPr>
          <p:nvPr/>
        </p:nvCxnSpPr>
        <p:spPr bwMode="auto">
          <a:xfrm>
            <a:off x="2478088" y="4748213"/>
            <a:ext cx="1365250" cy="285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0952" name="AutoShape 8"/>
          <p:cNvCxnSpPr>
            <a:cxnSpLocks noChangeShapeType="1"/>
            <a:stCxn id="210949" idx="7"/>
            <a:endCxn id="210948" idx="1"/>
          </p:cNvCxnSpPr>
          <p:nvPr/>
        </p:nvCxnSpPr>
        <p:spPr bwMode="auto">
          <a:xfrm>
            <a:off x="4840288" y="4729163"/>
            <a:ext cx="1444625" cy="190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0953" name="AutoShape 9"/>
          <p:cNvCxnSpPr>
            <a:cxnSpLocks noChangeShapeType="1"/>
            <a:stCxn id="210948" idx="3"/>
            <a:endCxn id="210949" idx="5"/>
          </p:cNvCxnSpPr>
          <p:nvPr/>
        </p:nvCxnSpPr>
        <p:spPr bwMode="auto">
          <a:xfrm flipH="1">
            <a:off x="4840288" y="5233988"/>
            <a:ext cx="1444625" cy="190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0954" name="AutoShape 10"/>
          <p:cNvCxnSpPr>
            <a:cxnSpLocks noChangeShapeType="1"/>
            <a:stCxn id="210949" idx="3"/>
            <a:endCxn id="210947" idx="5"/>
          </p:cNvCxnSpPr>
          <p:nvPr/>
        </p:nvCxnSpPr>
        <p:spPr bwMode="auto">
          <a:xfrm flipH="1" flipV="1">
            <a:off x="2478088" y="5233988"/>
            <a:ext cx="1444625" cy="190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10955" name="Oval 11"/>
          <p:cNvSpPr>
            <a:spLocks noChangeArrowheads="1"/>
          </p:cNvSpPr>
          <p:nvPr/>
        </p:nvSpPr>
        <p:spPr bwMode="auto">
          <a:xfrm>
            <a:off x="1371600" y="2667000"/>
            <a:ext cx="1295400" cy="6858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0</a:t>
            </a:r>
          </a:p>
        </p:txBody>
      </p:sp>
      <p:sp>
        <p:nvSpPr>
          <p:cNvPr id="210956" name="Oval 12"/>
          <p:cNvSpPr>
            <a:spLocks noChangeArrowheads="1"/>
          </p:cNvSpPr>
          <p:nvPr/>
        </p:nvSpPr>
        <p:spPr bwMode="auto">
          <a:xfrm>
            <a:off x="6096000" y="26670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2</a:t>
            </a:r>
          </a:p>
        </p:txBody>
      </p:sp>
      <p:sp>
        <p:nvSpPr>
          <p:cNvPr id="210957" name="Oval 13"/>
          <p:cNvSpPr>
            <a:spLocks noChangeArrowheads="1"/>
          </p:cNvSpPr>
          <p:nvPr/>
        </p:nvSpPr>
        <p:spPr bwMode="auto">
          <a:xfrm>
            <a:off x="3733800" y="26670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</a:p>
        </p:txBody>
      </p:sp>
      <p:cxnSp>
        <p:nvCxnSpPr>
          <p:cNvPr id="210958" name="AutoShape 14"/>
          <p:cNvCxnSpPr>
            <a:cxnSpLocks noChangeShapeType="1"/>
            <a:endCxn id="210957" idx="0"/>
          </p:cNvCxnSpPr>
          <p:nvPr/>
        </p:nvCxnSpPr>
        <p:spPr bwMode="auto">
          <a:xfrm>
            <a:off x="4038600" y="2438400"/>
            <a:ext cx="342900" cy="228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0959" name="AutoShape 15"/>
          <p:cNvCxnSpPr>
            <a:cxnSpLocks noChangeShapeType="1"/>
            <a:stCxn id="210955" idx="7"/>
            <a:endCxn id="210957" idx="1"/>
          </p:cNvCxnSpPr>
          <p:nvPr/>
        </p:nvCxnSpPr>
        <p:spPr bwMode="auto">
          <a:xfrm>
            <a:off x="2478088" y="2747963"/>
            <a:ext cx="1444625" cy="190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0960" name="AutoShape 16"/>
          <p:cNvCxnSpPr>
            <a:cxnSpLocks noChangeShapeType="1"/>
            <a:stCxn id="210957" idx="7"/>
            <a:endCxn id="210956" idx="1"/>
          </p:cNvCxnSpPr>
          <p:nvPr/>
        </p:nvCxnSpPr>
        <p:spPr bwMode="auto">
          <a:xfrm>
            <a:off x="4840288" y="2767013"/>
            <a:ext cx="14446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0961" name="AutoShape 17"/>
          <p:cNvCxnSpPr>
            <a:cxnSpLocks noChangeShapeType="1"/>
            <a:stCxn id="210956" idx="3"/>
            <a:endCxn id="210957" idx="5"/>
          </p:cNvCxnSpPr>
          <p:nvPr/>
        </p:nvCxnSpPr>
        <p:spPr bwMode="auto">
          <a:xfrm flipH="1">
            <a:off x="4840288" y="3252788"/>
            <a:ext cx="14446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0962" name="AutoShape 18"/>
          <p:cNvCxnSpPr>
            <a:cxnSpLocks noChangeShapeType="1"/>
          </p:cNvCxnSpPr>
          <p:nvPr/>
        </p:nvCxnSpPr>
        <p:spPr bwMode="auto">
          <a:xfrm flipH="1" flipV="1">
            <a:off x="2590800" y="3200400"/>
            <a:ext cx="1331913" cy="333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10963" name="Line 19"/>
          <p:cNvSpPr>
            <a:spLocks noChangeShapeType="1"/>
          </p:cNvSpPr>
          <p:nvPr/>
        </p:nvSpPr>
        <p:spPr bwMode="auto">
          <a:xfrm>
            <a:off x="3200400" y="3429000"/>
            <a:ext cx="0" cy="11430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964" name="Line 20"/>
          <p:cNvSpPr>
            <a:spLocks noChangeShapeType="1"/>
          </p:cNvSpPr>
          <p:nvPr/>
        </p:nvSpPr>
        <p:spPr bwMode="auto">
          <a:xfrm flipV="1">
            <a:off x="6019800" y="3505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0965" name="Rectangle 21"/>
          <p:cNvSpPr>
            <a:spLocks noChangeArrowheads="1"/>
          </p:cNvSpPr>
          <p:nvPr/>
        </p:nvSpPr>
        <p:spPr bwMode="auto">
          <a:xfrm>
            <a:off x="4343400" y="1752600"/>
            <a:ext cx="2667000" cy="6858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 sz="2400"/>
              <a:t>Version 0</a:t>
            </a:r>
            <a:endParaRPr lang="en-GB"/>
          </a:p>
        </p:txBody>
      </p:sp>
      <p:sp>
        <p:nvSpPr>
          <p:cNvPr id="210966" name="Rectangle 22"/>
          <p:cNvSpPr>
            <a:spLocks noChangeArrowheads="1"/>
          </p:cNvSpPr>
          <p:nvPr/>
        </p:nvSpPr>
        <p:spPr bwMode="auto">
          <a:xfrm>
            <a:off x="2286000" y="5486400"/>
            <a:ext cx="2667000" cy="6858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 sz="2400"/>
              <a:t>Version 1</a:t>
            </a:r>
            <a:endParaRPr lang="en-GB"/>
          </a:p>
        </p:txBody>
      </p:sp>
      <p:sp>
        <p:nvSpPr>
          <p:cNvPr id="210967" name="Text Box 23"/>
          <p:cNvSpPr txBox="1">
            <a:spLocks noChangeArrowheads="1"/>
          </p:cNvSpPr>
          <p:nvPr/>
        </p:nvSpPr>
        <p:spPr bwMode="auto">
          <a:xfrm>
            <a:off x="5410200" y="43434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210968" name="Text Box 24"/>
          <p:cNvSpPr txBox="1">
            <a:spLocks noChangeArrowheads="1"/>
          </p:cNvSpPr>
          <p:nvPr/>
        </p:nvSpPr>
        <p:spPr bwMode="auto">
          <a:xfrm>
            <a:off x="5410200" y="52578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210969" name="Text Box 25"/>
          <p:cNvSpPr txBox="1">
            <a:spLocks noChangeArrowheads="1"/>
          </p:cNvSpPr>
          <p:nvPr/>
        </p:nvSpPr>
        <p:spPr bwMode="auto">
          <a:xfrm>
            <a:off x="5486400" y="23622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210970" name="Text Box 26"/>
          <p:cNvSpPr txBox="1">
            <a:spLocks noChangeArrowheads="1"/>
          </p:cNvSpPr>
          <p:nvPr/>
        </p:nvSpPr>
        <p:spPr bwMode="auto">
          <a:xfrm>
            <a:off x="5486400" y="32766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210971" name="Text Box 27"/>
          <p:cNvSpPr txBox="1">
            <a:spLocks noChangeArrowheads="1"/>
          </p:cNvSpPr>
          <p:nvPr/>
        </p:nvSpPr>
        <p:spPr bwMode="auto">
          <a:xfrm>
            <a:off x="3200400" y="44196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b</a:t>
            </a:r>
          </a:p>
        </p:txBody>
      </p:sp>
      <p:sp>
        <p:nvSpPr>
          <p:cNvPr id="210972" name="Text Box 28"/>
          <p:cNvSpPr txBox="1">
            <a:spLocks noChangeArrowheads="1"/>
          </p:cNvSpPr>
          <p:nvPr/>
        </p:nvSpPr>
        <p:spPr bwMode="auto">
          <a:xfrm>
            <a:off x="3200400" y="52578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a</a:t>
            </a:r>
          </a:p>
        </p:txBody>
      </p:sp>
      <p:sp>
        <p:nvSpPr>
          <p:cNvPr id="210973" name="Text Box 29"/>
          <p:cNvSpPr txBox="1">
            <a:spLocks noChangeArrowheads="1"/>
          </p:cNvSpPr>
          <p:nvPr/>
        </p:nvSpPr>
        <p:spPr bwMode="auto">
          <a:xfrm>
            <a:off x="3200400" y="22860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b</a:t>
            </a:r>
          </a:p>
        </p:txBody>
      </p:sp>
      <p:sp>
        <p:nvSpPr>
          <p:cNvPr id="210974" name="Text Box 30"/>
          <p:cNvSpPr txBox="1">
            <a:spLocks noChangeArrowheads="1"/>
          </p:cNvSpPr>
          <p:nvPr/>
        </p:nvSpPr>
        <p:spPr bwMode="auto">
          <a:xfrm>
            <a:off x="3200400" y="32004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1C767-2164-443D-9D8A-085B6EF63584}" type="slidenum">
              <a:rPr lang="he-IL"/>
              <a:pPr/>
              <a:t>49</a:t>
            </a:fld>
            <a:endParaRPr lang="en-GB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Translating into simple B</a:t>
            </a:r>
            <a:r>
              <a:rPr lang="en-US"/>
              <a:t>üchi </a:t>
            </a:r>
            <a:r>
              <a:rPr lang="en-GB"/>
              <a:t>automaton</a:t>
            </a:r>
          </a:p>
        </p:txBody>
      </p:sp>
      <p:sp>
        <p:nvSpPr>
          <p:cNvPr id="212995" name="Oval 3"/>
          <p:cNvSpPr>
            <a:spLocks noChangeArrowheads="1"/>
          </p:cNvSpPr>
          <p:nvPr/>
        </p:nvSpPr>
        <p:spPr bwMode="auto">
          <a:xfrm>
            <a:off x="1371600" y="46482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0</a:t>
            </a:r>
          </a:p>
        </p:txBody>
      </p:sp>
      <p:sp>
        <p:nvSpPr>
          <p:cNvPr id="212996" name="Oval 4"/>
          <p:cNvSpPr>
            <a:spLocks noChangeArrowheads="1"/>
          </p:cNvSpPr>
          <p:nvPr/>
        </p:nvSpPr>
        <p:spPr bwMode="auto">
          <a:xfrm>
            <a:off x="6096000" y="46482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2</a:t>
            </a:r>
          </a:p>
        </p:txBody>
      </p:sp>
      <p:sp>
        <p:nvSpPr>
          <p:cNvPr id="212997" name="Oval 5"/>
          <p:cNvSpPr>
            <a:spLocks noChangeArrowheads="1"/>
          </p:cNvSpPr>
          <p:nvPr/>
        </p:nvSpPr>
        <p:spPr bwMode="auto">
          <a:xfrm>
            <a:off x="3733800" y="4648200"/>
            <a:ext cx="1295400" cy="6858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</a:p>
        </p:txBody>
      </p:sp>
      <p:cxnSp>
        <p:nvCxnSpPr>
          <p:cNvPr id="212998" name="AutoShape 6"/>
          <p:cNvCxnSpPr>
            <a:cxnSpLocks noChangeShapeType="1"/>
            <a:stCxn id="212995" idx="7"/>
          </p:cNvCxnSpPr>
          <p:nvPr/>
        </p:nvCxnSpPr>
        <p:spPr bwMode="auto">
          <a:xfrm>
            <a:off x="2478088" y="4748213"/>
            <a:ext cx="1365250" cy="285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2999" name="AutoShape 7"/>
          <p:cNvCxnSpPr>
            <a:cxnSpLocks noChangeShapeType="1"/>
            <a:stCxn id="212996" idx="2"/>
            <a:endCxn id="212997" idx="6"/>
          </p:cNvCxnSpPr>
          <p:nvPr/>
        </p:nvCxnSpPr>
        <p:spPr bwMode="auto">
          <a:xfrm flipH="1">
            <a:off x="5048250" y="4991100"/>
            <a:ext cx="104775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13001" name="Oval 9"/>
          <p:cNvSpPr>
            <a:spLocks noChangeArrowheads="1"/>
          </p:cNvSpPr>
          <p:nvPr/>
        </p:nvSpPr>
        <p:spPr bwMode="auto">
          <a:xfrm>
            <a:off x="1371600" y="2667000"/>
            <a:ext cx="1295400" cy="6858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0</a:t>
            </a:r>
          </a:p>
        </p:txBody>
      </p:sp>
      <p:sp>
        <p:nvSpPr>
          <p:cNvPr id="213002" name="Oval 10"/>
          <p:cNvSpPr>
            <a:spLocks noChangeArrowheads="1"/>
          </p:cNvSpPr>
          <p:nvPr/>
        </p:nvSpPr>
        <p:spPr bwMode="auto">
          <a:xfrm>
            <a:off x="6096000" y="26670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2</a:t>
            </a:r>
          </a:p>
        </p:txBody>
      </p:sp>
      <p:sp>
        <p:nvSpPr>
          <p:cNvPr id="213003" name="Oval 11"/>
          <p:cNvSpPr>
            <a:spLocks noChangeArrowheads="1"/>
          </p:cNvSpPr>
          <p:nvPr/>
        </p:nvSpPr>
        <p:spPr bwMode="auto">
          <a:xfrm>
            <a:off x="3733800" y="26670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</a:p>
        </p:txBody>
      </p:sp>
      <p:cxnSp>
        <p:nvCxnSpPr>
          <p:cNvPr id="213004" name="AutoShape 12"/>
          <p:cNvCxnSpPr>
            <a:cxnSpLocks noChangeShapeType="1"/>
            <a:endCxn id="213003" idx="0"/>
          </p:cNvCxnSpPr>
          <p:nvPr/>
        </p:nvCxnSpPr>
        <p:spPr bwMode="auto">
          <a:xfrm>
            <a:off x="4038600" y="2438400"/>
            <a:ext cx="342900" cy="228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3005" name="AutoShape 13"/>
          <p:cNvCxnSpPr>
            <a:cxnSpLocks noChangeShapeType="1"/>
            <a:stCxn id="213003" idx="7"/>
            <a:endCxn id="213002" idx="1"/>
          </p:cNvCxnSpPr>
          <p:nvPr/>
        </p:nvCxnSpPr>
        <p:spPr bwMode="auto">
          <a:xfrm>
            <a:off x="4840288" y="2767013"/>
            <a:ext cx="14446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3006" name="AutoShape 14"/>
          <p:cNvCxnSpPr>
            <a:cxnSpLocks noChangeShapeType="1"/>
            <a:stCxn id="213002" idx="3"/>
            <a:endCxn id="213003" idx="5"/>
          </p:cNvCxnSpPr>
          <p:nvPr/>
        </p:nvCxnSpPr>
        <p:spPr bwMode="auto">
          <a:xfrm flipH="1">
            <a:off x="4840288" y="3252788"/>
            <a:ext cx="14446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3007" name="AutoShape 15"/>
          <p:cNvCxnSpPr>
            <a:cxnSpLocks noChangeShapeType="1"/>
            <a:stCxn id="213003" idx="2"/>
            <a:endCxn id="213001" idx="6"/>
          </p:cNvCxnSpPr>
          <p:nvPr/>
        </p:nvCxnSpPr>
        <p:spPr bwMode="auto">
          <a:xfrm flipH="1">
            <a:off x="2686050" y="3009900"/>
            <a:ext cx="104775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13008" name="Line 16"/>
          <p:cNvSpPr>
            <a:spLocks noChangeShapeType="1"/>
          </p:cNvSpPr>
          <p:nvPr/>
        </p:nvSpPr>
        <p:spPr bwMode="auto">
          <a:xfrm>
            <a:off x="3200400" y="3429000"/>
            <a:ext cx="0" cy="11430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3009" name="Line 17"/>
          <p:cNvSpPr>
            <a:spLocks noChangeShapeType="1"/>
          </p:cNvSpPr>
          <p:nvPr/>
        </p:nvSpPr>
        <p:spPr bwMode="auto">
          <a:xfrm flipV="1">
            <a:off x="6019800" y="3505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3010" name="Rectangle 18"/>
          <p:cNvSpPr>
            <a:spLocks noChangeArrowheads="1"/>
          </p:cNvSpPr>
          <p:nvPr/>
        </p:nvSpPr>
        <p:spPr bwMode="auto">
          <a:xfrm>
            <a:off x="4343400" y="1752600"/>
            <a:ext cx="2667000" cy="6858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 sz="2400"/>
              <a:t>Version 0</a:t>
            </a:r>
            <a:endParaRPr lang="en-GB"/>
          </a:p>
        </p:txBody>
      </p:sp>
      <p:sp>
        <p:nvSpPr>
          <p:cNvPr id="213011" name="Rectangle 19"/>
          <p:cNvSpPr>
            <a:spLocks noChangeArrowheads="1"/>
          </p:cNvSpPr>
          <p:nvPr/>
        </p:nvSpPr>
        <p:spPr bwMode="auto">
          <a:xfrm>
            <a:off x="2286000" y="5486400"/>
            <a:ext cx="2667000" cy="6858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 sz="2400"/>
              <a:t>Version 1</a:t>
            </a:r>
            <a:endParaRPr lang="en-GB"/>
          </a:p>
        </p:txBody>
      </p:sp>
      <p:sp>
        <p:nvSpPr>
          <p:cNvPr id="213012" name="Text Box 20"/>
          <p:cNvSpPr txBox="1">
            <a:spLocks noChangeArrowheads="1"/>
          </p:cNvSpPr>
          <p:nvPr/>
        </p:nvSpPr>
        <p:spPr bwMode="auto">
          <a:xfrm>
            <a:off x="5257800" y="38862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213013" name="Text Box 21"/>
          <p:cNvSpPr txBox="1">
            <a:spLocks noChangeArrowheads="1"/>
          </p:cNvSpPr>
          <p:nvPr/>
        </p:nvSpPr>
        <p:spPr bwMode="auto">
          <a:xfrm>
            <a:off x="5410200" y="52578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213014" name="Text Box 22"/>
          <p:cNvSpPr txBox="1">
            <a:spLocks noChangeArrowheads="1"/>
          </p:cNvSpPr>
          <p:nvPr/>
        </p:nvSpPr>
        <p:spPr bwMode="auto">
          <a:xfrm>
            <a:off x="5486400" y="23622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213015" name="Text Box 23"/>
          <p:cNvSpPr txBox="1">
            <a:spLocks noChangeArrowheads="1"/>
          </p:cNvSpPr>
          <p:nvPr/>
        </p:nvSpPr>
        <p:spPr bwMode="auto">
          <a:xfrm>
            <a:off x="5486400" y="32766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213016" name="Text Box 24"/>
          <p:cNvSpPr txBox="1">
            <a:spLocks noChangeArrowheads="1"/>
          </p:cNvSpPr>
          <p:nvPr/>
        </p:nvSpPr>
        <p:spPr bwMode="auto">
          <a:xfrm>
            <a:off x="3276600" y="44196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b</a:t>
            </a:r>
          </a:p>
        </p:txBody>
      </p:sp>
      <p:sp>
        <p:nvSpPr>
          <p:cNvPr id="213018" name="Text Box 26"/>
          <p:cNvSpPr txBox="1">
            <a:spLocks noChangeArrowheads="1"/>
          </p:cNvSpPr>
          <p:nvPr/>
        </p:nvSpPr>
        <p:spPr bwMode="auto">
          <a:xfrm>
            <a:off x="2362200" y="38100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b</a:t>
            </a:r>
          </a:p>
        </p:txBody>
      </p:sp>
      <p:sp>
        <p:nvSpPr>
          <p:cNvPr id="213019" name="Text Box 27"/>
          <p:cNvSpPr txBox="1">
            <a:spLocks noChangeArrowheads="1"/>
          </p:cNvSpPr>
          <p:nvPr/>
        </p:nvSpPr>
        <p:spPr bwMode="auto">
          <a:xfrm>
            <a:off x="3200400" y="32004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a</a:t>
            </a:r>
          </a:p>
        </p:txBody>
      </p:sp>
      <p:cxnSp>
        <p:nvCxnSpPr>
          <p:cNvPr id="213020" name="AutoShape 28"/>
          <p:cNvCxnSpPr>
            <a:cxnSpLocks noChangeShapeType="1"/>
            <a:stCxn id="213001" idx="4"/>
            <a:endCxn id="212997" idx="1"/>
          </p:cNvCxnSpPr>
          <p:nvPr/>
        </p:nvCxnSpPr>
        <p:spPr bwMode="auto">
          <a:xfrm>
            <a:off x="2019300" y="3371850"/>
            <a:ext cx="1903413" cy="135731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3021" name="AutoShape 29"/>
          <p:cNvCxnSpPr>
            <a:cxnSpLocks noChangeShapeType="1"/>
            <a:stCxn id="212997" idx="7"/>
            <a:endCxn id="213002" idx="4"/>
          </p:cNvCxnSpPr>
          <p:nvPr/>
        </p:nvCxnSpPr>
        <p:spPr bwMode="auto">
          <a:xfrm flipV="1">
            <a:off x="4840288" y="3352800"/>
            <a:ext cx="1903412" cy="137636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3022" name="AutoShape 30"/>
          <p:cNvCxnSpPr>
            <a:cxnSpLocks noChangeShapeType="1"/>
            <a:stCxn id="212997" idx="0"/>
            <a:endCxn id="213001" idx="5"/>
          </p:cNvCxnSpPr>
          <p:nvPr/>
        </p:nvCxnSpPr>
        <p:spPr bwMode="auto">
          <a:xfrm flipH="1" flipV="1">
            <a:off x="2478088" y="3271838"/>
            <a:ext cx="1903412" cy="135731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7E23D-E028-4625-95B2-39DE463F80C0}" type="slidenum">
              <a:rPr lang="he-IL"/>
              <a:pPr/>
              <a:t>50</a:t>
            </a:fld>
            <a:endParaRPr lang="en-GB"/>
          </a:p>
        </p:txBody>
      </p:sp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Translating into simple B</a:t>
            </a:r>
            <a:r>
              <a:rPr lang="en-US"/>
              <a:t>üchi </a:t>
            </a:r>
            <a:r>
              <a:rPr lang="en-GB"/>
              <a:t>automaton</a:t>
            </a:r>
          </a:p>
        </p:txBody>
      </p:sp>
      <p:sp>
        <p:nvSpPr>
          <p:cNvPr id="215043" name="Oval 3"/>
          <p:cNvSpPr>
            <a:spLocks noChangeArrowheads="1"/>
          </p:cNvSpPr>
          <p:nvPr/>
        </p:nvSpPr>
        <p:spPr bwMode="auto">
          <a:xfrm>
            <a:off x="1371600" y="46482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0</a:t>
            </a:r>
          </a:p>
        </p:txBody>
      </p:sp>
      <p:sp>
        <p:nvSpPr>
          <p:cNvPr id="215044" name="Oval 4"/>
          <p:cNvSpPr>
            <a:spLocks noChangeArrowheads="1"/>
          </p:cNvSpPr>
          <p:nvPr/>
        </p:nvSpPr>
        <p:spPr bwMode="auto">
          <a:xfrm>
            <a:off x="6096000" y="46482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2</a:t>
            </a:r>
          </a:p>
        </p:txBody>
      </p:sp>
      <p:sp>
        <p:nvSpPr>
          <p:cNvPr id="215045" name="Oval 5"/>
          <p:cNvSpPr>
            <a:spLocks noChangeArrowheads="1"/>
          </p:cNvSpPr>
          <p:nvPr/>
        </p:nvSpPr>
        <p:spPr bwMode="auto">
          <a:xfrm>
            <a:off x="3733800" y="46482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</a:p>
        </p:txBody>
      </p:sp>
      <p:cxnSp>
        <p:nvCxnSpPr>
          <p:cNvPr id="215046" name="AutoShape 6"/>
          <p:cNvCxnSpPr>
            <a:cxnSpLocks noChangeShapeType="1"/>
            <a:stCxn id="215043" idx="7"/>
          </p:cNvCxnSpPr>
          <p:nvPr/>
        </p:nvCxnSpPr>
        <p:spPr bwMode="auto">
          <a:xfrm>
            <a:off x="2478088" y="4748213"/>
            <a:ext cx="1365250" cy="285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5047" name="AutoShape 7"/>
          <p:cNvCxnSpPr>
            <a:cxnSpLocks noChangeShapeType="1"/>
            <a:stCxn id="215044" idx="2"/>
            <a:endCxn id="215045" idx="6"/>
          </p:cNvCxnSpPr>
          <p:nvPr/>
        </p:nvCxnSpPr>
        <p:spPr bwMode="auto">
          <a:xfrm flipH="1">
            <a:off x="5029200" y="4991100"/>
            <a:ext cx="106680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5048" name="AutoShape 8"/>
          <p:cNvCxnSpPr>
            <a:cxnSpLocks noChangeShapeType="1"/>
            <a:stCxn id="215045" idx="3"/>
            <a:endCxn id="215043" idx="5"/>
          </p:cNvCxnSpPr>
          <p:nvPr/>
        </p:nvCxnSpPr>
        <p:spPr bwMode="auto">
          <a:xfrm flipH="1">
            <a:off x="2478088" y="5233988"/>
            <a:ext cx="14446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15049" name="Oval 9"/>
          <p:cNvSpPr>
            <a:spLocks noChangeArrowheads="1"/>
          </p:cNvSpPr>
          <p:nvPr/>
        </p:nvSpPr>
        <p:spPr bwMode="auto">
          <a:xfrm>
            <a:off x="1371600" y="2667000"/>
            <a:ext cx="1295400" cy="6858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0</a:t>
            </a:r>
          </a:p>
        </p:txBody>
      </p:sp>
      <p:sp>
        <p:nvSpPr>
          <p:cNvPr id="215050" name="Oval 10"/>
          <p:cNvSpPr>
            <a:spLocks noChangeArrowheads="1"/>
          </p:cNvSpPr>
          <p:nvPr/>
        </p:nvSpPr>
        <p:spPr bwMode="auto">
          <a:xfrm>
            <a:off x="6096000" y="26670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2</a:t>
            </a:r>
          </a:p>
        </p:txBody>
      </p:sp>
      <p:sp>
        <p:nvSpPr>
          <p:cNvPr id="215051" name="Oval 11"/>
          <p:cNvSpPr>
            <a:spLocks noChangeArrowheads="1"/>
          </p:cNvSpPr>
          <p:nvPr/>
        </p:nvSpPr>
        <p:spPr bwMode="auto">
          <a:xfrm>
            <a:off x="3733800" y="2667000"/>
            <a:ext cx="12954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q</a:t>
            </a:r>
            <a:r>
              <a:rPr lang="en-GB" baseline="-25000"/>
              <a:t>1</a:t>
            </a:r>
          </a:p>
        </p:txBody>
      </p:sp>
      <p:cxnSp>
        <p:nvCxnSpPr>
          <p:cNvPr id="215052" name="AutoShape 12"/>
          <p:cNvCxnSpPr>
            <a:cxnSpLocks noChangeShapeType="1"/>
            <a:endCxn id="215051" idx="0"/>
          </p:cNvCxnSpPr>
          <p:nvPr/>
        </p:nvCxnSpPr>
        <p:spPr bwMode="auto">
          <a:xfrm>
            <a:off x="4038600" y="2438400"/>
            <a:ext cx="342900" cy="228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5053" name="AutoShape 13"/>
          <p:cNvCxnSpPr>
            <a:cxnSpLocks noChangeShapeType="1"/>
            <a:stCxn id="215051" idx="7"/>
            <a:endCxn id="215050" idx="1"/>
          </p:cNvCxnSpPr>
          <p:nvPr/>
        </p:nvCxnSpPr>
        <p:spPr bwMode="auto">
          <a:xfrm>
            <a:off x="4840288" y="2767013"/>
            <a:ext cx="14446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5054" name="AutoShape 14"/>
          <p:cNvCxnSpPr>
            <a:cxnSpLocks noChangeShapeType="1"/>
            <a:stCxn id="215050" idx="3"/>
            <a:endCxn id="215051" idx="5"/>
          </p:cNvCxnSpPr>
          <p:nvPr/>
        </p:nvCxnSpPr>
        <p:spPr bwMode="auto">
          <a:xfrm flipH="1">
            <a:off x="4840288" y="3252788"/>
            <a:ext cx="14446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5055" name="AutoShape 15"/>
          <p:cNvCxnSpPr>
            <a:cxnSpLocks noChangeShapeType="1"/>
            <a:stCxn id="215051" idx="2"/>
            <a:endCxn id="215049" idx="6"/>
          </p:cNvCxnSpPr>
          <p:nvPr/>
        </p:nvCxnSpPr>
        <p:spPr bwMode="auto">
          <a:xfrm flipH="1">
            <a:off x="2686050" y="3009900"/>
            <a:ext cx="104775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15056" name="Line 16"/>
          <p:cNvSpPr>
            <a:spLocks noChangeShapeType="1"/>
          </p:cNvSpPr>
          <p:nvPr/>
        </p:nvSpPr>
        <p:spPr bwMode="auto">
          <a:xfrm>
            <a:off x="3200400" y="3429000"/>
            <a:ext cx="0" cy="11430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5057" name="Line 17"/>
          <p:cNvSpPr>
            <a:spLocks noChangeShapeType="1"/>
          </p:cNvSpPr>
          <p:nvPr/>
        </p:nvSpPr>
        <p:spPr bwMode="auto">
          <a:xfrm flipV="1">
            <a:off x="6019800" y="3505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5058" name="Rectangle 18"/>
          <p:cNvSpPr>
            <a:spLocks noChangeArrowheads="1"/>
          </p:cNvSpPr>
          <p:nvPr/>
        </p:nvSpPr>
        <p:spPr bwMode="auto">
          <a:xfrm>
            <a:off x="4343400" y="1752600"/>
            <a:ext cx="2667000" cy="6858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 sz="2400"/>
              <a:t>Version 0</a:t>
            </a:r>
            <a:endParaRPr lang="en-GB"/>
          </a:p>
        </p:txBody>
      </p:sp>
      <p:sp>
        <p:nvSpPr>
          <p:cNvPr id="215059" name="Rectangle 19"/>
          <p:cNvSpPr>
            <a:spLocks noChangeArrowheads="1"/>
          </p:cNvSpPr>
          <p:nvPr/>
        </p:nvSpPr>
        <p:spPr bwMode="auto">
          <a:xfrm>
            <a:off x="2286000" y="5486400"/>
            <a:ext cx="2667000" cy="6858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 sz="2400"/>
              <a:t>Version 1</a:t>
            </a:r>
            <a:endParaRPr lang="en-GB"/>
          </a:p>
        </p:txBody>
      </p:sp>
      <p:sp>
        <p:nvSpPr>
          <p:cNvPr id="215060" name="Text Box 20"/>
          <p:cNvSpPr txBox="1">
            <a:spLocks noChangeArrowheads="1"/>
          </p:cNvSpPr>
          <p:nvPr/>
        </p:nvSpPr>
        <p:spPr bwMode="auto">
          <a:xfrm>
            <a:off x="5257800" y="38862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215061" name="Text Box 21"/>
          <p:cNvSpPr txBox="1">
            <a:spLocks noChangeArrowheads="1"/>
          </p:cNvSpPr>
          <p:nvPr/>
        </p:nvSpPr>
        <p:spPr bwMode="auto">
          <a:xfrm>
            <a:off x="5410200" y="52578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215062" name="Text Box 22"/>
          <p:cNvSpPr txBox="1">
            <a:spLocks noChangeArrowheads="1"/>
          </p:cNvSpPr>
          <p:nvPr/>
        </p:nvSpPr>
        <p:spPr bwMode="auto">
          <a:xfrm>
            <a:off x="5486400" y="23622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215063" name="Text Box 23"/>
          <p:cNvSpPr txBox="1">
            <a:spLocks noChangeArrowheads="1"/>
          </p:cNvSpPr>
          <p:nvPr/>
        </p:nvSpPr>
        <p:spPr bwMode="auto">
          <a:xfrm>
            <a:off x="5486400" y="32766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c</a:t>
            </a:r>
          </a:p>
        </p:txBody>
      </p:sp>
      <p:sp>
        <p:nvSpPr>
          <p:cNvPr id="215064" name="Text Box 24"/>
          <p:cNvSpPr txBox="1">
            <a:spLocks noChangeArrowheads="1"/>
          </p:cNvSpPr>
          <p:nvPr/>
        </p:nvSpPr>
        <p:spPr bwMode="auto">
          <a:xfrm>
            <a:off x="3276600" y="44196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b</a:t>
            </a:r>
          </a:p>
        </p:txBody>
      </p:sp>
      <p:sp>
        <p:nvSpPr>
          <p:cNvPr id="215065" name="Text Box 25"/>
          <p:cNvSpPr txBox="1">
            <a:spLocks noChangeArrowheads="1"/>
          </p:cNvSpPr>
          <p:nvPr/>
        </p:nvSpPr>
        <p:spPr bwMode="auto">
          <a:xfrm>
            <a:off x="3200400" y="52578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a</a:t>
            </a:r>
          </a:p>
        </p:txBody>
      </p:sp>
      <p:sp>
        <p:nvSpPr>
          <p:cNvPr id="215066" name="Text Box 26"/>
          <p:cNvSpPr txBox="1">
            <a:spLocks noChangeArrowheads="1"/>
          </p:cNvSpPr>
          <p:nvPr/>
        </p:nvSpPr>
        <p:spPr bwMode="auto">
          <a:xfrm>
            <a:off x="2362200" y="38100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b</a:t>
            </a:r>
          </a:p>
        </p:txBody>
      </p:sp>
      <p:sp>
        <p:nvSpPr>
          <p:cNvPr id="215067" name="Text Box 27"/>
          <p:cNvSpPr txBox="1">
            <a:spLocks noChangeArrowheads="1"/>
          </p:cNvSpPr>
          <p:nvPr/>
        </p:nvSpPr>
        <p:spPr bwMode="auto">
          <a:xfrm>
            <a:off x="3200400" y="3200400"/>
            <a:ext cx="381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/>
              <a:t>a</a:t>
            </a:r>
          </a:p>
        </p:txBody>
      </p:sp>
      <p:cxnSp>
        <p:nvCxnSpPr>
          <p:cNvPr id="215068" name="AutoShape 28"/>
          <p:cNvCxnSpPr>
            <a:cxnSpLocks noChangeShapeType="1"/>
            <a:stCxn id="215049" idx="4"/>
            <a:endCxn id="215045" idx="1"/>
          </p:cNvCxnSpPr>
          <p:nvPr/>
        </p:nvCxnSpPr>
        <p:spPr bwMode="auto">
          <a:xfrm>
            <a:off x="2019300" y="3371850"/>
            <a:ext cx="1903413" cy="137636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5069" name="AutoShape 29"/>
          <p:cNvCxnSpPr>
            <a:cxnSpLocks noChangeShapeType="1"/>
            <a:stCxn id="215045" idx="7"/>
            <a:endCxn id="215050" idx="4"/>
          </p:cNvCxnSpPr>
          <p:nvPr/>
        </p:nvCxnSpPr>
        <p:spPr bwMode="auto">
          <a:xfrm flipV="1">
            <a:off x="4840288" y="3352800"/>
            <a:ext cx="1903412" cy="139541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15070" name="AutoShape 30"/>
          <p:cNvCxnSpPr>
            <a:cxnSpLocks noChangeShapeType="1"/>
            <a:stCxn id="215045" idx="0"/>
            <a:endCxn id="215049" idx="5"/>
          </p:cNvCxnSpPr>
          <p:nvPr/>
        </p:nvCxnSpPr>
        <p:spPr bwMode="auto">
          <a:xfrm flipH="1" flipV="1">
            <a:off x="2478088" y="3271838"/>
            <a:ext cx="1903412" cy="137636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8A1A4-FD5F-4F94-A4EE-F0AE895C8C8F}" type="slidenum">
              <a:rPr lang="he-IL"/>
              <a:pPr/>
              <a:t>51</a:t>
            </a:fld>
            <a:endParaRPr lang="en-GB"/>
          </a:p>
        </p:txBody>
      </p:sp>
      <p:sp>
        <p:nvSpPr>
          <p:cNvPr id="21709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709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709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/>
              <a:t>Preprocessing</a:t>
            </a:r>
          </a:p>
        </p:txBody>
      </p:sp>
      <p:sp>
        <p:nvSpPr>
          <p:cNvPr id="2170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772400" cy="4114800"/>
          </a:xfrm>
          <a:noFill/>
          <a:ln/>
        </p:spPr>
        <p:txBody>
          <a:bodyPr lIns="90488" tIns="44450" rIns="90488" bIns="44450"/>
          <a:lstStyle/>
          <a:p>
            <a:r>
              <a:rPr lang="en-US" sz="2800"/>
              <a:t>Convert into normal form, where negation only applies to propositional variables.</a:t>
            </a:r>
          </a:p>
          <a:p>
            <a:r>
              <a:rPr lang="en-US" sz="2800"/>
              <a:t>¬[]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US" sz="2800"/>
              <a:t>   becomes  &lt;&gt;¬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US" sz="2800"/>
              <a:t>.</a:t>
            </a:r>
          </a:p>
          <a:p>
            <a:r>
              <a:rPr lang="en-US" sz="2800"/>
              <a:t>¬&lt;&gt;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US" sz="2800"/>
              <a:t> becomes  [] ¬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US" sz="2800"/>
              <a:t>.</a:t>
            </a:r>
          </a:p>
          <a:p>
            <a:r>
              <a:rPr lang="en-US" sz="2800"/>
              <a:t>What about ¬ (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US" sz="2800"/>
              <a:t> U 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US" sz="2800"/>
              <a:t>)?  </a:t>
            </a:r>
          </a:p>
          <a:p>
            <a:r>
              <a:rPr lang="en-US" sz="2800"/>
              <a:t>Define operator </a:t>
            </a:r>
            <a:r>
              <a:rPr lang="en-US" sz="2800" i="1"/>
              <a:t>R</a:t>
            </a:r>
            <a:r>
              <a:rPr lang="en-US" sz="2800"/>
              <a:t> such that</a:t>
            </a:r>
            <a:br>
              <a:rPr lang="en-US" sz="2800"/>
            </a:br>
            <a:r>
              <a:rPr lang="en-US" sz="2800"/>
              <a:t>¬ ( 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US" sz="2800"/>
              <a:t> </a:t>
            </a:r>
            <a:r>
              <a:rPr lang="en-US" sz="2800" i="1"/>
              <a:t>U</a:t>
            </a:r>
            <a:r>
              <a:rPr lang="en-US" sz="2800"/>
              <a:t> </a:t>
            </a:r>
            <a:r>
              <a:rPr lang="en-US" sz="2800">
                <a:latin typeface="Symbol" pitchFamily="18" charset="2"/>
              </a:rPr>
              <a:t></a:t>
            </a:r>
            <a:r>
              <a:rPr lang="en-US" sz="2800"/>
              <a:t>) = (¬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US" sz="2800"/>
              <a:t>) </a:t>
            </a:r>
            <a:r>
              <a:rPr lang="en-US" sz="2800" i="1"/>
              <a:t>R</a:t>
            </a:r>
            <a:r>
              <a:rPr lang="en-US" sz="2800"/>
              <a:t> (¬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US" sz="2800"/>
              <a:t>),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   ¬ ( 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US" sz="2800"/>
              <a:t> </a:t>
            </a:r>
            <a:r>
              <a:rPr lang="en-US" sz="2800" i="1"/>
              <a:t>R</a:t>
            </a:r>
            <a:r>
              <a:rPr lang="en-US" sz="2800"/>
              <a:t> </a:t>
            </a:r>
            <a:r>
              <a:rPr lang="en-US" sz="2800">
                <a:latin typeface="Symbol" pitchFamily="18" charset="2"/>
              </a:rPr>
              <a:t></a:t>
            </a:r>
            <a:r>
              <a:rPr lang="en-US" sz="2800"/>
              <a:t>) = (¬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US" sz="2800"/>
              <a:t>) </a:t>
            </a:r>
            <a:r>
              <a:rPr lang="en-US" sz="2800" i="1"/>
              <a:t>U</a:t>
            </a:r>
            <a:r>
              <a:rPr lang="en-US" sz="2800"/>
              <a:t> (¬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US" sz="2800"/>
              <a:t>).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614C3-B88A-45E7-AA58-27FE586CB053}" type="slidenum">
              <a:rPr lang="he-IL"/>
              <a:pPr/>
              <a:t>52</a:t>
            </a:fld>
            <a:endParaRPr lang="en-GB"/>
          </a:p>
        </p:txBody>
      </p:sp>
      <p:sp>
        <p:nvSpPr>
          <p:cNvPr id="21811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811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811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Semantics of p</a:t>
            </a:r>
            <a:r>
              <a:rPr lang="en-US" i="1"/>
              <a:t>R </a:t>
            </a:r>
            <a:r>
              <a:rPr lang="en-US"/>
              <a:t>q</a:t>
            </a:r>
          </a:p>
        </p:txBody>
      </p:sp>
      <p:grpSp>
        <p:nvGrpSpPr>
          <p:cNvPr id="218117" name="Group 5"/>
          <p:cNvGrpSpPr>
            <a:grpSpLocks/>
          </p:cNvGrpSpPr>
          <p:nvPr/>
        </p:nvGrpSpPr>
        <p:grpSpPr bwMode="auto">
          <a:xfrm>
            <a:off x="1524000" y="2133600"/>
            <a:ext cx="6778625" cy="1520825"/>
            <a:chOff x="961" y="1345"/>
            <a:chExt cx="4270" cy="958"/>
          </a:xfrm>
        </p:grpSpPr>
        <p:sp>
          <p:nvSpPr>
            <p:cNvPr id="218118" name="Rectangle 6"/>
            <p:cNvSpPr>
              <a:spLocks noChangeArrowheads="1"/>
            </p:cNvSpPr>
            <p:nvPr/>
          </p:nvSpPr>
          <p:spPr bwMode="auto">
            <a:xfrm>
              <a:off x="961" y="1345"/>
              <a:ext cx="4270" cy="958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19" name="Line 7"/>
            <p:cNvSpPr>
              <a:spLocks noChangeShapeType="1"/>
            </p:cNvSpPr>
            <p:nvPr/>
          </p:nvSpPr>
          <p:spPr bwMode="auto">
            <a:xfrm>
              <a:off x="965" y="1824"/>
              <a:ext cx="42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20" name="Line 8"/>
            <p:cNvSpPr>
              <a:spLocks noChangeShapeType="1"/>
            </p:cNvSpPr>
            <p:nvPr/>
          </p:nvSpPr>
          <p:spPr bwMode="auto">
            <a:xfrm>
              <a:off x="1392" y="1349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21" name="Line 9"/>
            <p:cNvSpPr>
              <a:spLocks noChangeShapeType="1"/>
            </p:cNvSpPr>
            <p:nvPr/>
          </p:nvSpPr>
          <p:spPr bwMode="auto">
            <a:xfrm>
              <a:off x="2784" y="1349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22" name="Line 10"/>
            <p:cNvSpPr>
              <a:spLocks noChangeShapeType="1"/>
            </p:cNvSpPr>
            <p:nvPr/>
          </p:nvSpPr>
          <p:spPr bwMode="auto">
            <a:xfrm>
              <a:off x="3264" y="1349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23" name="Line 11"/>
            <p:cNvSpPr>
              <a:spLocks noChangeShapeType="1"/>
            </p:cNvSpPr>
            <p:nvPr/>
          </p:nvSpPr>
          <p:spPr bwMode="auto">
            <a:xfrm>
              <a:off x="3744" y="1349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24" name="Line 12"/>
            <p:cNvSpPr>
              <a:spLocks noChangeShapeType="1"/>
            </p:cNvSpPr>
            <p:nvPr/>
          </p:nvSpPr>
          <p:spPr bwMode="auto">
            <a:xfrm>
              <a:off x="4224" y="1349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25" name="Line 13"/>
            <p:cNvSpPr>
              <a:spLocks noChangeShapeType="1"/>
            </p:cNvSpPr>
            <p:nvPr/>
          </p:nvSpPr>
          <p:spPr bwMode="auto">
            <a:xfrm>
              <a:off x="4704" y="1349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26" name="Line 14"/>
            <p:cNvSpPr>
              <a:spLocks noChangeShapeType="1"/>
            </p:cNvSpPr>
            <p:nvPr/>
          </p:nvSpPr>
          <p:spPr bwMode="auto">
            <a:xfrm>
              <a:off x="1824" y="1349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27" name="Line 15"/>
            <p:cNvSpPr>
              <a:spLocks noChangeShapeType="1"/>
            </p:cNvSpPr>
            <p:nvPr/>
          </p:nvSpPr>
          <p:spPr bwMode="auto">
            <a:xfrm>
              <a:off x="2304" y="1349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8128" name="Group 16"/>
          <p:cNvGrpSpPr>
            <a:grpSpLocks/>
          </p:cNvGrpSpPr>
          <p:nvPr/>
        </p:nvGrpSpPr>
        <p:grpSpPr bwMode="auto">
          <a:xfrm>
            <a:off x="1525588" y="3887788"/>
            <a:ext cx="6778625" cy="1520825"/>
            <a:chOff x="961" y="2449"/>
            <a:chExt cx="4270" cy="958"/>
          </a:xfrm>
        </p:grpSpPr>
        <p:sp>
          <p:nvSpPr>
            <p:cNvPr id="218129" name="Rectangle 17"/>
            <p:cNvSpPr>
              <a:spLocks noChangeArrowheads="1"/>
            </p:cNvSpPr>
            <p:nvPr/>
          </p:nvSpPr>
          <p:spPr bwMode="auto">
            <a:xfrm>
              <a:off x="961" y="2449"/>
              <a:ext cx="4270" cy="958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30" name="Line 18"/>
            <p:cNvSpPr>
              <a:spLocks noChangeShapeType="1"/>
            </p:cNvSpPr>
            <p:nvPr/>
          </p:nvSpPr>
          <p:spPr bwMode="auto">
            <a:xfrm>
              <a:off x="965" y="2928"/>
              <a:ext cx="42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31" name="Line 19"/>
            <p:cNvSpPr>
              <a:spLocks noChangeShapeType="1"/>
            </p:cNvSpPr>
            <p:nvPr/>
          </p:nvSpPr>
          <p:spPr bwMode="auto">
            <a:xfrm>
              <a:off x="1392" y="2453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32" name="Line 20"/>
            <p:cNvSpPr>
              <a:spLocks noChangeShapeType="1"/>
            </p:cNvSpPr>
            <p:nvPr/>
          </p:nvSpPr>
          <p:spPr bwMode="auto">
            <a:xfrm>
              <a:off x="2784" y="2453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33" name="Line 21"/>
            <p:cNvSpPr>
              <a:spLocks noChangeShapeType="1"/>
            </p:cNvSpPr>
            <p:nvPr/>
          </p:nvSpPr>
          <p:spPr bwMode="auto">
            <a:xfrm>
              <a:off x="3264" y="2453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34" name="Line 22"/>
            <p:cNvSpPr>
              <a:spLocks noChangeShapeType="1"/>
            </p:cNvSpPr>
            <p:nvPr/>
          </p:nvSpPr>
          <p:spPr bwMode="auto">
            <a:xfrm>
              <a:off x="3744" y="2453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35" name="Line 23"/>
            <p:cNvSpPr>
              <a:spLocks noChangeShapeType="1"/>
            </p:cNvSpPr>
            <p:nvPr/>
          </p:nvSpPr>
          <p:spPr bwMode="auto">
            <a:xfrm>
              <a:off x="4224" y="2453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36" name="Line 24"/>
            <p:cNvSpPr>
              <a:spLocks noChangeShapeType="1"/>
            </p:cNvSpPr>
            <p:nvPr/>
          </p:nvSpPr>
          <p:spPr bwMode="auto">
            <a:xfrm>
              <a:off x="4704" y="2453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37" name="Line 25"/>
            <p:cNvSpPr>
              <a:spLocks noChangeShapeType="1"/>
            </p:cNvSpPr>
            <p:nvPr/>
          </p:nvSpPr>
          <p:spPr bwMode="auto">
            <a:xfrm>
              <a:off x="1824" y="2453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138" name="Line 26"/>
            <p:cNvSpPr>
              <a:spLocks noChangeShapeType="1"/>
            </p:cNvSpPr>
            <p:nvPr/>
          </p:nvSpPr>
          <p:spPr bwMode="auto">
            <a:xfrm>
              <a:off x="2304" y="2453"/>
              <a:ext cx="0" cy="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8139" name="Rectangle 27"/>
          <p:cNvSpPr>
            <a:spLocks noChangeArrowheads="1"/>
          </p:cNvSpPr>
          <p:nvPr/>
        </p:nvSpPr>
        <p:spPr bwMode="auto">
          <a:xfrm>
            <a:off x="4567238" y="4033838"/>
            <a:ext cx="542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p</a:t>
            </a:r>
          </a:p>
        </p:txBody>
      </p:sp>
      <p:sp>
        <p:nvSpPr>
          <p:cNvPr id="218140" name="Rectangle 28"/>
          <p:cNvSpPr>
            <a:spLocks noChangeArrowheads="1"/>
          </p:cNvSpPr>
          <p:nvPr/>
        </p:nvSpPr>
        <p:spPr bwMode="auto">
          <a:xfrm>
            <a:off x="3043238" y="3043238"/>
            <a:ext cx="466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q</a:t>
            </a:r>
          </a:p>
        </p:txBody>
      </p:sp>
      <p:sp>
        <p:nvSpPr>
          <p:cNvPr id="218141" name="Rectangle 29"/>
          <p:cNvSpPr>
            <a:spLocks noChangeArrowheads="1"/>
          </p:cNvSpPr>
          <p:nvPr/>
        </p:nvSpPr>
        <p:spPr bwMode="auto">
          <a:xfrm>
            <a:off x="2357438" y="3043238"/>
            <a:ext cx="466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q</a:t>
            </a:r>
          </a:p>
        </p:txBody>
      </p:sp>
      <p:sp>
        <p:nvSpPr>
          <p:cNvPr id="218142" name="Rectangle 30"/>
          <p:cNvSpPr>
            <a:spLocks noChangeArrowheads="1"/>
          </p:cNvSpPr>
          <p:nvPr/>
        </p:nvSpPr>
        <p:spPr bwMode="auto">
          <a:xfrm>
            <a:off x="1671638" y="3043238"/>
            <a:ext cx="466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q</a:t>
            </a:r>
          </a:p>
        </p:txBody>
      </p:sp>
      <p:sp>
        <p:nvSpPr>
          <p:cNvPr id="218143" name="Rectangle 31"/>
          <p:cNvSpPr>
            <a:spLocks noChangeArrowheads="1"/>
          </p:cNvSpPr>
          <p:nvPr/>
        </p:nvSpPr>
        <p:spPr bwMode="auto">
          <a:xfrm>
            <a:off x="6091238" y="3043238"/>
            <a:ext cx="466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q</a:t>
            </a:r>
          </a:p>
        </p:txBody>
      </p:sp>
      <p:sp>
        <p:nvSpPr>
          <p:cNvPr id="218144" name="Rectangle 32"/>
          <p:cNvSpPr>
            <a:spLocks noChangeArrowheads="1"/>
          </p:cNvSpPr>
          <p:nvPr/>
        </p:nvSpPr>
        <p:spPr bwMode="auto">
          <a:xfrm>
            <a:off x="4567238" y="3043238"/>
            <a:ext cx="466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q</a:t>
            </a:r>
          </a:p>
        </p:txBody>
      </p:sp>
      <p:sp>
        <p:nvSpPr>
          <p:cNvPr id="218145" name="Rectangle 33"/>
          <p:cNvSpPr>
            <a:spLocks noChangeArrowheads="1"/>
          </p:cNvSpPr>
          <p:nvPr/>
        </p:nvSpPr>
        <p:spPr bwMode="auto">
          <a:xfrm>
            <a:off x="5329238" y="3043238"/>
            <a:ext cx="466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q</a:t>
            </a:r>
          </a:p>
        </p:txBody>
      </p:sp>
      <p:sp>
        <p:nvSpPr>
          <p:cNvPr id="218146" name="Rectangle 34"/>
          <p:cNvSpPr>
            <a:spLocks noChangeArrowheads="1"/>
          </p:cNvSpPr>
          <p:nvPr/>
        </p:nvSpPr>
        <p:spPr bwMode="auto">
          <a:xfrm>
            <a:off x="3805238" y="3043238"/>
            <a:ext cx="466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q</a:t>
            </a:r>
          </a:p>
        </p:txBody>
      </p:sp>
      <p:sp>
        <p:nvSpPr>
          <p:cNvPr id="218147" name="Rectangle 35"/>
          <p:cNvSpPr>
            <a:spLocks noChangeArrowheads="1"/>
          </p:cNvSpPr>
          <p:nvPr/>
        </p:nvSpPr>
        <p:spPr bwMode="auto">
          <a:xfrm>
            <a:off x="1671638" y="4795838"/>
            <a:ext cx="466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q</a:t>
            </a:r>
          </a:p>
        </p:txBody>
      </p:sp>
      <p:sp>
        <p:nvSpPr>
          <p:cNvPr id="218148" name="Rectangle 36"/>
          <p:cNvSpPr>
            <a:spLocks noChangeArrowheads="1"/>
          </p:cNvSpPr>
          <p:nvPr/>
        </p:nvSpPr>
        <p:spPr bwMode="auto">
          <a:xfrm>
            <a:off x="7615238" y="3043238"/>
            <a:ext cx="466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q</a:t>
            </a:r>
          </a:p>
        </p:txBody>
      </p:sp>
      <p:sp>
        <p:nvSpPr>
          <p:cNvPr id="218149" name="Rectangle 37"/>
          <p:cNvSpPr>
            <a:spLocks noChangeArrowheads="1"/>
          </p:cNvSpPr>
          <p:nvPr/>
        </p:nvSpPr>
        <p:spPr bwMode="auto">
          <a:xfrm>
            <a:off x="6853238" y="3043238"/>
            <a:ext cx="466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q</a:t>
            </a:r>
          </a:p>
        </p:txBody>
      </p:sp>
      <p:sp>
        <p:nvSpPr>
          <p:cNvPr id="218150" name="Rectangle 38"/>
          <p:cNvSpPr>
            <a:spLocks noChangeArrowheads="1"/>
          </p:cNvSpPr>
          <p:nvPr/>
        </p:nvSpPr>
        <p:spPr bwMode="auto">
          <a:xfrm>
            <a:off x="3805238" y="4795838"/>
            <a:ext cx="466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q</a:t>
            </a:r>
          </a:p>
        </p:txBody>
      </p:sp>
      <p:sp>
        <p:nvSpPr>
          <p:cNvPr id="218151" name="Rectangle 39"/>
          <p:cNvSpPr>
            <a:spLocks noChangeArrowheads="1"/>
          </p:cNvSpPr>
          <p:nvPr/>
        </p:nvSpPr>
        <p:spPr bwMode="auto">
          <a:xfrm>
            <a:off x="4567238" y="4795838"/>
            <a:ext cx="466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q</a:t>
            </a:r>
          </a:p>
        </p:txBody>
      </p:sp>
      <p:sp>
        <p:nvSpPr>
          <p:cNvPr id="218152" name="Rectangle 40"/>
          <p:cNvSpPr>
            <a:spLocks noChangeArrowheads="1"/>
          </p:cNvSpPr>
          <p:nvPr/>
        </p:nvSpPr>
        <p:spPr bwMode="auto">
          <a:xfrm>
            <a:off x="3043238" y="4795838"/>
            <a:ext cx="466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q</a:t>
            </a:r>
          </a:p>
        </p:txBody>
      </p:sp>
      <p:sp>
        <p:nvSpPr>
          <p:cNvPr id="218153" name="Rectangle 41"/>
          <p:cNvSpPr>
            <a:spLocks noChangeArrowheads="1"/>
          </p:cNvSpPr>
          <p:nvPr/>
        </p:nvSpPr>
        <p:spPr bwMode="auto">
          <a:xfrm>
            <a:off x="2357438" y="4795838"/>
            <a:ext cx="466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q</a:t>
            </a:r>
          </a:p>
        </p:txBody>
      </p:sp>
      <p:sp>
        <p:nvSpPr>
          <p:cNvPr id="218154" name="Rectangle 42"/>
          <p:cNvSpPr>
            <a:spLocks noChangeArrowheads="1"/>
          </p:cNvSpPr>
          <p:nvPr/>
        </p:nvSpPr>
        <p:spPr bwMode="auto">
          <a:xfrm>
            <a:off x="3729038" y="4033838"/>
            <a:ext cx="619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¬</a:t>
            </a:r>
            <a:r>
              <a:rPr lang="en-US" sz="2400">
                <a:latin typeface="Times New Roman" pitchFamily="18" charset="0"/>
              </a:rPr>
              <a:t>p</a:t>
            </a:r>
          </a:p>
        </p:txBody>
      </p:sp>
      <p:sp>
        <p:nvSpPr>
          <p:cNvPr id="218155" name="Rectangle 43"/>
          <p:cNvSpPr>
            <a:spLocks noChangeArrowheads="1"/>
          </p:cNvSpPr>
          <p:nvPr/>
        </p:nvSpPr>
        <p:spPr bwMode="auto">
          <a:xfrm>
            <a:off x="2967038" y="4033838"/>
            <a:ext cx="619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¬</a:t>
            </a:r>
            <a:r>
              <a:rPr lang="en-US" sz="2400">
                <a:latin typeface="Times New Roman" pitchFamily="18" charset="0"/>
              </a:rPr>
              <a:t>p</a:t>
            </a:r>
          </a:p>
        </p:txBody>
      </p:sp>
      <p:sp>
        <p:nvSpPr>
          <p:cNvPr id="218156" name="Rectangle 44"/>
          <p:cNvSpPr>
            <a:spLocks noChangeArrowheads="1"/>
          </p:cNvSpPr>
          <p:nvPr/>
        </p:nvSpPr>
        <p:spPr bwMode="auto">
          <a:xfrm>
            <a:off x="2281238" y="4033838"/>
            <a:ext cx="619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¬</a:t>
            </a:r>
            <a:r>
              <a:rPr lang="en-US" sz="2400">
                <a:latin typeface="Times New Roman" pitchFamily="18" charset="0"/>
              </a:rPr>
              <a:t>p</a:t>
            </a:r>
          </a:p>
        </p:txBody>
      </p:sp>
      <p:sp>
        <p:nvSpPr>
          <p:cNvPr id="218157" name="Rectangle 45"/>
          <p:cNvSpPr>
            <a:spLocks noChangeArrowheads="1"/>
          </p:cNvSpPr>
          <p:nvPr/>
        </p:nvSpPr>
        <p:spPr bwMode="auto">
          <a:xfrm>
            <a:off x="2281238" y="2281238"/>
            <a:ext cx="619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¬</a:t>
            </a:r>
            <a:r>
              <a:rPr lang="en-US" sz="2400">
                <a:latin typeface="Times New Roman" pitchFamily="18" charset="0"/>
              </a:rPr>
              <a:t>p</a:t>
            </a:r>
          </a:p>
        </p:txBody>
      </p:sp>
      <p:sp>
        <p:nvSpPr>
          <p:cNvPr id="218158" name="Rectangle 46"/>
          <p:cNvSpPr>
            <a:spLocks noChangeArrowheads="1"/>
          </p:cNvSpPr>
          <p:nvPr/>
        </p:nvSpPr>
        <p:spPr bwMode="auto">
          <a:xfrm>
            <a:off x="2967038" y="2281238"/>
            <a:ext cx="619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¬</a:t>
            </a:r>
            <a:r>
              <a:rPr lang="en-US" sz="2400">
                <a:latin typeface="Times New Roman" pitchFamily="18" charset="0"/>
              </a:rPr>
              <a:t>p</a:t>
            </a:r>
          </a:p>
        </p:txBody>
      </p:sp>
      <p:sp>
        <p:nvSpPr>
          <p:cNvPr id="218159" name="Rectangle 47"/>
          <p:cNvSpPr>
            <a:spLocks noChangeArrowheads="1"/>
          </p:cNvSpPr>
          <p:nvPr/>
        </p:nvSpPr>
        <p:spPr bwMode="auto">
          <a:xfrm>
            <a:off x="3729038" y="2281238"/>
            <a:ext cx="619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¬</a:t>
            </a:r>
            <a:r>
              <a:rPr lang="en-US" sz="2400">
                <a:latin typeface="Times New Roman" pitchFamily="18" charset="0"/>
              </a:rPr>
              <a:t>p</a:t>
            </a:r>
          </a:p>
        </p:txBody>
      </p:sp>
      <p:sp>
        <p:nvSpPr>
          <p:cNvPr id="218160" name="Rectangle 48"/>
          <p:cNvSpPr>
            <a:spLocks noChangeArrowheads="1"/>
          </p:cNvSpPr>
          <p:nvPr/>
        </p:nvSpPr>
        <p:spPr bwMode="auto">
          <a:xfrm>
            <a:off x="4491038" y="2281238"/>
            <a:ext cx="619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¬</a:t>
            </a:r>
            <a:r>
              <a:rPr lang="en-US" sz="2400">
                <a:latin typeface="Times New Roman" pitchFamily="18" charset="0"/>
              </a:rPr>
              <a:t>p</a:t>
            </a:r>
          </a:p>
        </p:txBody>
      </p:sp>
      <p:sp>
        <p:nvSpPr>
          <p:cNvPr id="218161" name="Rectangle 49"/>
          <p:cNvSpPr>
            <a:spLocks noChangeArrowheads="1"/>
          </p:cNvSpPr>
          <p:nvPr/>
        </p:nvSpPr>
        <p:spPr bwMode="auto">
          <a:xfrm>
            <a:off x="5253038" y="2281238"/>
            <a:ext cx="619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¬</a:t>
            </a:r>
            <a:r>
              <a:rPr lang="en-US" sz="2400">
                <a:latin typeface="Times New Roman" pitchFamily="18" charset="0"/>
              </a:rPr>
              <a:t>p</a:t>
            </a:r>
          </a:p>
        </p:txBody>
      </p:sp>
      <p:sp>
        <p:nvSpPr>
          <p:cNvPr id="218162" name="Rectangle 50"/>
          <p:cNvSpPr>
            <a:spLocks noChangeArrowheads="1"/>
          </p:cNvSpPr>
          <p:nvPr/>
        </p:nvSpPr>
        <p:spPr bwMode="auto">
          <a:xfrm>
            <a:off x="6015038" y="2281238"/>
            <a:ext cx="619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¬</a:t>
            </a:r>
            <a:r>
              <a:rPr lang="en-US" sz="2400">
                <a:latin typeface="Times New Roman" pitchFamily="18" charset="0"/>
              </a:rPr>
              <a:t>p</a:t>
            </a:r>
          </a:p>
        </p:txBody>
      </p:sp>
      <p:sp>
        <p:nvSpPr>
          <p:cNvPr id="218163" name="Rectangle 51"/>
          <p:cNvSpPr>
            <a:spLocks noChangeArrowheads="1"/>
          </p:cNvSpPr>
          <p:nvPr/>
        </p:nvSpPr>
        <p:spPr bwMode="auto">
          <a:xfrm>
            <a:off x="6853238" y="2281238"/>
            <a:ext cx="619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¬</a:t>
            </a:r>
            <a:r>
              <a:rPr lang="en-US" sz="2400">
                <a:latin typeface="Times New Roman" pitchFamily="18" charset="0"/>
              </a:rPr>
              <a:t>p</a:t>
            </a:r>
          </a:p>
        </p:txBody>
      </p:sp>
      <p:sp>
        <p:nvSpPr>
          <p:cNvPr id="218164" name="Rectangle 52"/>
          <p:cNvSpPr>
            <a:spLocks noChangeArrowheads="1"/>
          </p:cNvSpPr>
          <p:nvPr/>
        </p:nvSpPr>
        <p:spPr bwMode="auto">
          <a:xfrm>
            <a:off x="7539038" y="2281238"/>
            <a:ext cx="619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¬</a:t>
            </a:r>
            <a:r>
              <a:rPr lang="en-US" sz="2400">
                <a:latin typeface="Times New Roman" pitchFamily="18" charset="0"/>
              </a:rPr>
              <a:t>p</a:t>
            </a:r>
          </a:p>
        </p:txBody>
      </p:sp>
      <p:sp>
        <p:nvSpPr>
          <p:cNvPr id="218165" name="Rectangle 53"/>
          <p:cNvSpPr>
            <a:spLocks noChangeArrowheads="1"/>
          </p:cNvSpPr>
          <p:nvPr/>
        </p:nvSpPr>
        <p:spPr bwMode="auto">
          <a:xfrm>
            <a:off x="1595438" y="2281238"/>
            <a:ext cx="619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¬</a:t>
            </a:r>
            <a:r>
              <a:rPr lang="en-US" sz="2400">
                <a:latin typeface="Times New Roman" pitchFamily="18" charset="0"/>
              </a:rPr>
              <a:t>p</a:t>
            </a:r>
          </a:p>
        </p:txBody>
      </p:sp>
      <p:sp>
        <p:nvSpPr>
          <p:cNvPr id="218166" name="Rectangle 54"/>
          <p:cNvSpPr>
            <a:spLocks noChangeArrowheads="1"/>
          </p:cNvSpPr>
          <p:nvPr/>
        </p:nvSpPr>
        <p:spPr bwMode="auto">
          <a:xfrm>
            <a:off x="1595438" y="4033838"/>
            <a:ext cx="619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¬</a:t>
            </a:r>
            <a:r>
              <a:rPr lang="en-US" sz="2400">
                <a:latin typeface="Times New Roman" pitchFamily="18" charset="0"/>
              </a:rPr>
              <a:t>p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62A31-9908-4807-927C-3E660EFB6B42}" type="slidenum">
              <a:rPr lang="he-IL"/>
              <a:pPr/>
              <a:t>53</a:t>
            </a:fld>
            <a:endParaRPr lang="en-GB"/>
          </a:p>
        </p:txBody>
      </p:sp>
      <p:sp>
        <p:nvSpPr>
          <p:cNvPr id="21913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913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9140" name="Rectangle 4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/>
              <a:t>Replace </a:t>
            </a:r>
            <a:r>
              <a:rPr lang="en-US" sz="2800"/>
              <a:t>¬</a:t>
            </a:r>
            <a:r>
              <a:rPr lang="en-US"/>
              <a:t>true by false, and </a:t>
            </a:r>
            <a:r>
              <a:rPr lang="en-US" sz="2800"/>
              <a:t>¬</a:t>
            </a:r>
            <a:r>
              <a:rPr lang="en-US"/>
              <a:t>false by true.</a:t>
            </a:r>
          </a:p>
          <a:p>
            <a:r>
              <a:rPr lang="en-US"/>
              <a:t>Replace </a:t>
            </a:r>
            <a:r>
              <a:rPr lang="en-US" sz="2800"/>
              <a:t>¬</a:t>
            </a:r>
            <a:r>
              <a:rPr lang="en-US"/>
              <a:t> (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\/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) by (</a:t>
            </a:r>
            <a:r>
              <a:rPr lang="en-US" sz="2800"/>
              <a:t>¬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) /\ (</a:t>
            </a:r>
            <a:r>
              <a:rPr lang="en-US" sz="2800"/>
              <a:t>¬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) and</a:t>
            </a:r>
            <a:br>
              <a:rPr lang="en-US"/>
            </a:br>
            <a:r>
              <a:rPr lang="en-US"/>
              <a:t>              </a:t>
            </a:r>
            <a:r>
              <a:rPr lang="en-US" sz="2800"/>
              <a:t>¬</a:t>
            </a:r>
            <a:r>
              <a:rPr lang="en-US"/>
              <a:t> (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/\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) by (</a:t>
            </a:r>
            <a:r>
              <a:rPr lang="en-US" sz="2800"/>
              <a:t>¬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) \/ (</a:t>
            </a:r>
            <a:r>
              <a:rPr lang="en-US" sz="2800"/>
              <a:t>¬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)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5A658-7BB4-49F6-9970-3CB52B2D0D1B}" type="slidenum">
              <a:rPr lang="he-IL"/>
              <a:pPr/>
              <a:t>54</a:t>
            </a:fld>
            <a:endParaRPr lang="en-GB"/>
          </a:p>
        </p:txBody>
      </p:sp>
      <p:sp>
        <p:nvSpPr>
          <p:cNvPr id="22016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016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sz="4000"/>
              <a:t>Eliminate implications, &lt;&gt;, []</a:t>
            </a:r>
            <a:endParaRPr lang="en-US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/>
              <a:t>Replace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-&gt;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by (</a:t>
            </a:r>
            <a:r>
              <a:rPr lang="en-US" sz="2800"/>
              <a:t>¬</a:t>
            </a:r>
            <a:r>
              <a:rPr lang="en-US"/>
              <a:t>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) \/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.</a:t>
            </a:r>
          </a:p>
          <a:p>
            <a:r>
              <a:rPr lang="en-US"/>
              <a:t>Replace &lt;&gt;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 by (true </a:t>
            </a:r>
            <a:r>
              <a:rPr lang="en-US" i="1"/>
              <a:t>U</a:t>
            </a:r>
            <a:r>
              <a:rPr lang="en-US"/>
              <a:t>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).</a:t>
            </a:r>
          </a:p>
          <a:p>
            <a:r>
              <a:rPr lang="en-US"/>
              <a:t>Replace []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by (false </a:t>
            </a:r>
            <a:r>
              <a:rPr lang="en-US" i="1"/>
              <a:t>R</a:t>
            </a:r>
            <a:r>
              <a:rPr lang="en-US"/>
              <a:t>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).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68F14-C598-4DA5-982D-CC36EF96F93A}" type="slidenum">
              <a:rPr lang="he-IL"/>
              <a:pPr/>
              <a:t>55</a:t>
            </a:fld>
            <a:endParaRPr lang="en-GB"/>
          </a:p>
        </p:txBody>
      </p:sp>
      <p:sp>
        <p:nvSpPr>
          <p:cNvPr id="22118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118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118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Example</a:t>
            </a:r>
          </a:p>
        </p:txBody>
      </p:sp>
      <p:sp>
        <p:nvSpPr>
          <p:cNvPr id="2211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3400" y="2017713"/>
            <a:ext cx="8421688" cy="4114800"/>
          </a:xfrm>
          <a:noFill/>
          <a:ln/>
        </p:spPr>
        <p:txBody>
          <a:bodyPr lIns="90488" tIns="44450" rIns="90488" bIns="44450"/>
          <a:lstStyle/>
          <a:p>
            <a:r>
              <a:rPr lang="en-US" sz="2800"/>
              <a:t>Translate ( []&lt;&gt;P ) </a:t>
            </a:r>
            <a:r>
              <a:rPr lang="en-US" sz="2800">
                <a:sym typeface="Wingdings" pitchFamily="2" charset="2"/>
              </a:rPr>
              <a:t></a:t>
            </a:r>
            <a:r>
              <a:rPr lang="en-US" sz="2800"/>
              <a:t> ( []&lt;&gt;Q )</a:t>
            </a:r>
          </a:p>
          <a:p>
            <a:r>
              <a:rPr lang="en-US" sz="2800"/>
              <a:t>Eliminate implication ¬( []&lt;&gt;P ) \/ ( []&lt;&gt;Q )</a:t>
            </a:r>
          </a:p>
          <a:p>
            <a:r>
              <a:rPr lang="en-US" sz="2800"/>
              <a:t>Eliminate [], &lt;&gt;:</a:t>
            </a:r>
            <a:br>
              <a:rPr lang="en-US" sz="2800"/>
            </a:br>
            <a:r>
              <a:rPr lang="en-US" sz="2800"/>
              <a:t>¬( false </a:t>
            </a:r>
            <a:r>
              <a:rPr lang="en-US" sz="2800" i="1"/>
              <a:t>R</a:t>
            </a:r>
            <a:r>
              <a:rPr lang="en-US" sz="2800"/>
              <a:t> ( true </a:t>
            </a:r>
            <a:r>
              <a:rPr lang="en-US" sz="2800" i="1"/>
              <a:t>U</a:t>
            </a:r>
            <a:r>
              <a:rPr lang="en-US" sz="2800"/>
              <a:t> P ) ) \/ ( false </a:t>
            </a:r>
            <a:r>
              <a:rPr lang="en-US" sz="2800" i="1"/>
              <a:t>R</a:t>
            </a:r>
            <a:r>
              <a:rPr lang="en-US" sz="2800"/>
              <a:t> ( true </a:t>
            </a:r>
            <a:r>
              <a:rPr lang="en-US" sz="2800" i="1"/>
              <a:t>U</a:t>
            </a:r>
            <a:r>
              <a:rPr lang="en-US" sz="2800"/>
              <a:t> Q ) )</a:t>
            </a:r>
          </a:p>
          <a:p>
            <a:r>
              <a:rPr lang="en-US" sz="2800"/>
              <a:t>Push negation inwards:</a:t>
            </a:r>
            <a:br>
              <a:rPr lang="en-US" sz="2800"/>
            </a:br>
            <a:r>
              <a:rPr lang="en-US" sz="2800"/>
              <a:t>(true </a:t>
            </a:r>
            <a:r>
              <a:rPr lang="en-US" sz="2800" i="1"/>
              <a:t>U</a:t>
            </a:r>
            <a:r>
              <a:rPr lang="en-US" sz="2800"/>
              <a:t> (false </a:t>
            </a:r>
            <a:r>
              <a:rPr lang="en-US" sz="2800" i="1"/>
              <a:t>R</a:t>
            </a:r>
            <a:r>
              <a:rPr lang="en-US" sz="2800"/>
              <a:t> ¬ P ) ) \/ ( false </a:t>
            </a:r>
            <a:r>
              <a:rPr lang="en-US" sz="2800" i="1"/>
              <a:t>R </a:t>
            </a:r>
            <a:r>
              <a:rPr lang="en-US" sz="2800"/>
              <a:t>( true </a:t>
            </a:r>
            <a:r>
              <a:rPr lang="en-US" sz="2800" i="1"/>
              <a:t>U</a:t>
            </a:r>
            <a:r>
              <a:rPr lang="en-US" sz="2800"/>
              <a:t> Q ) )</a:t>
            </a:r>
          </a:p>
          <a:p>
            <a:endParaRPr lang="en-US" sz="28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62904-08FC-4A51-AC4C-0F2D9A0BD42D}" type="slidenum">
              <a:rPr lang="he-IL"/>
              <a:pPr/>
              <a:t>56</a:t>
            </a:fld>
            <a:endParaRPr lang="en-GB"/>
          </a:p>
        </p:txBody>
      </p:sp>
      <p:sp>
        <p:nvSpPr>
          <p:cNvPr id="2222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1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1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/>
              <a:t>The data structure</a:t>
            </a:r>
          </a:p>
        </p:txBody>
      </p:sp>
      <p:grpSp>
        <p:nvGrpSpPr>
          <p:cNvPr id="222213" name="Group 5"/>
          <p:cNvGrpSpPr>
            <a:grpSpLocks/>
          </p:cNvGrpSpPr>
          <p:nvPr/>
        </p:nvGrpSpPr>
        <p:grpSpPr bwMode="auto">
          <a:xfrm>
            <a:off x="2516188" y="1531938"/>
            <a:ext cx="3959225" cy="3876675"/>
            <a:chOff x="1585" y="965"/>
            <a:chExt cx="2494" cy="2442"/>
          </a:xfrm>
        </p:grpSpPr>
        <p:sp>
          <p:nvSpPr>
            <p:cNvPr id="222214" name="Rectangle 6"/>
            <p:cNvSpPr>
              <a:spLocks noChangeArrowheads="1"/>
            </p:cNvSpPr>
            <p:nvPr/>
          </p:nvSpPr>
          <p:spPr bwMode="auto">
            <a:xfrm>
              <a:off x="1585" y="1633"/>
              <a:ext cx="1246" cy="86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215" name="Rectangle 7"/>
            <p:cNvSpPr>
              <a:spLocks noChangeArrowheads="1"/>
            </p:cNvSpPr>
            <p:nvPr/>
          </p:nvSpPr>
          <p:spPr bwMode="auto">
            <a:xfrm>
              <a:off x="2209" y="1153"/>
              <a:ext cx="1246" cy="478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216" name="Rectangle 8"/>
            <p:cNvSpPr>
              <a:spLocks noChangeArrowheads="1"/>
            </p:cNvSpPr>
            <p:nvPr/>
          </p:nvSpPr>
          <p:spPr bwMode="auto">
            <a:xfrm>
              <a:off x="2833" y="1633"/>
              <a:ext cx="1246" cy="177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217" name="Line 9"/>
            <p:cNvSpPr>
              <a:spLocks noChangeShapeType="1"/>
            </p:cNvSpPr>
            <p:nvPr/>
          </p:nvSpPr>
          <p:spPr bwMode="auto">
            <a:xfrm>
              <a:off x="2837" y="2496"/>
              <a:ext cx="123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218" name="Rectangle 10"/>
            <p:cNvSpPr>
              <a:spLocks noChangeArrowheads="1"/>
            </p:cNvSpPr>
            <p:nvPr/>
          </p:nvSpPr>
          <p:spPr bwMode="auto">
            <a:xfrm>
              <a:off x="2397" y="1245"/>
              <a:ext cx="966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Incoming</a:t>
              </a:r>
            </a:p>
          </p:txBody>
        </p:sp>
        <p:sp>
          <p:nvSpPr>
            <p:cNvPr id="222219" name="Rectangle 11"/>
            <p:cNvSpPr>
              <a:spLocks noChangeArrowheads="1"/>
            </p:cNvSpPr>
            <p:nvPr/>
          </p:nvSpPr>
          <p:spPr bwMode="auto">
            <a:xfrm>
              <a:off x="1725" y="1821"/>
              <a:ext cx="726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New</a:t>
              </a:r>
            </a:p>
          </p:txBody>
        </p:sp>
        <p:sp>
          <p:nvSpPr>
            <p:cNvPr id="222220" name="Rectangle 12"/>
            <p:cNvSpPr>
              <a:spLocks noChangeArrowheads="1"/>
            </p:cNvSpPr>
            <p:nvPr/>
          </p:nvSpPr>
          <p:spPr bwMode="auto">
            <a:xfrm>
              <a:off x="2925" y="1821"/>
              <a:ext cx="822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Old</a:t>
              </a:r>
            </a:p>
          </p:txBody>
        </p:sp>
        <p:sp>
          <p:nvSpPr>
            <p:cNvPr id="222221" name="Rectangle 13"/>
            <p:cNvSpPr>
              <a:spLocks noChangeArrowheads="1"/>
            </p:cNvSpPr>
            <p:nvPr/>
          </p:nvSpPr>
          <p:spPr bwMode="auto">
            <a:xfrm>
              <a:off x="2925" y="2637"/>
              <a:ext cx="822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Next</a:t>
              </a:r>
            </a:p>
          </p:txBody>
        </p:sp>
        <p:sp>
          <p:nvSpPr>
            <p:cNvPr id="222222" name="Line 14"/>
            <p:cNvSpPr>
              <a:spLocks noChangeShapeType="1"/>
            </p:cNvSpPr>
            <p:nvPr/>
          </p:nvSpPr>
          <p:spPr bwMode="auto">
            <a:xfrm>
              <a:off x="2213" y="965"/>
              <a:ext cx="183" cy="3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223" name="Line 15"/>
            <p:cNvSpPr>
              <a:spLocks noChangeShapeType="1"/>
            </p:cNvSpPr>
            <p:nvPr/>
          </p:nvSpPr>
          <p:spPr bwMode="auto">
            <a:xfrm flipH="1">
              <a:off x="3261" y="965"/>
              <a:ext cx="151" cy="3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2224" name="Rectangle 16"/>
          <p:cNvSpPr>
            <a:spLocks noChangeArrowheads="1"/>
          </p:cNvSpPr>
          <p:nvPr/>
        </p:nvSpPr>
        <p:spPr bwMode="auto">
          <a:xfrm>
            <a:off x="2586038" y="4262438"/>
            <a:ext cx="1609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Name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5FC6-238E-43C1-A08B-8D9E76DA971A}" type="slidenum">
              <a:rPr lang="he-IL"/>
              <a:pPr/>
              <a:t>57</a:t>
            </a:fld>
            <a:endParaRPr lang="en-GB"/>
          </a:p>
        </p:txBody>
      </p:sp>
      <p:sp>
        <p:nvSpPr>
          <p:cNvPr id="22323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323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323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The main idea</a:t>
            </a:r>
          </a:p>
        </p:txBody>
      </p:sp>
      <p:sp>
        <p:nvSpPr>
          <p:cNvPr id="223237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/>
              <a:t>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</a:t>
            </a:r>
            <a:r>
              <a:rPr lang="en-US" i="1"/>
              <a:t>U</a:t>
            </a:r>
            <a:r>
              <a:rPr lang="en-US"/>
              <a:t>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=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\/ (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/\ O (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</a:t>
            </a:r>
            <a:r>
              <a:rPr lang="en-US" i="1"/>
              <a:t>U</a:t>
            </a:r>
            <a:r>
              <a:rPr lang="en-US"/>
              <a:t>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) )</a:t>
            </a:r>
          </a:p>
          <a:p>
            <a:r>
              <a:rPr lang="en-US"/>
              <a:t>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</a:t>
            </a:r>
            <a:r>
              <a:rPr lang="en-US" i="1"/>
              <a:t>R</a:t>
            </a:r>
            <a:r>
              <a:rPr lang="en-US"/>
              <a:t>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=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/\ (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\/ O (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</a:t>
            </a:r>
            <a:r>
              <a:rPr lang="en-US" i="1"/>
              <a:t>R</a:t>
            </a:r>
            <a:r>
              <a:rPr lang="en-US"/>
              <a:t>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) )</a:t>
            </a:r>
          </a:p>
          <a:p>
            <a:pPr>
              <a:buFont typeface="Wingdings" pitchFamily="2" charset="2"/>
              <a:buNone/>
            </a:pPr>
            <a:r>
              <a:rPr lang="en-US"/>
              <a:t>    </a:t>
            </a:r>
          </a:p>
          <a:p>
            <a:pPr>
              <a:buFont typeface="Wingdings" pitchFamily="2" charset="2"/>
              <a:buNone/>
            </a:pPr>
            <a:r>
              <a:rPr lang="en-US"/>
              <a:t>    This separates the formulas to two parts:</a:t>
            </a:r>
            <a:br>
              <a:rPr lang="en-US"/>
            </a:br>
            <a:r>
              <a:rPr lang="en-US"/>
              <a:t>one holds in the current state, and the other</a:t>
            </a:r>
            <a:br>
              <a:rPr lang="en-US"/>
            </a:br>
            <a:r>
              <a:rPr lang="en-US"/>
              <a:t>in the next state.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74016-56A9-48CE-9371-1836D8D3D8C0}" type="slidenum">
              <a:rPr lang="he-IL"/>
              <a:pPr/>
              <a:t>58</a:t>
            </a:fld>
            <a:endParaRPr lang="en-GB"/>
          </a:p>
        </p:txBody>
      </p:sp>
      <p:sp>
        <p:nvSpPr>
          <p:cNvPr id="22425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425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426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How to translate?</a:t>
            </a:r>
          </a:p>
        </p:txBody>
      </p:sp>
      <p:sp>
        <p:nvSpPr>
          <p:cNvPr id="224261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/>
              <a:t>Take one formula from “New” and add it to “Old”.</a:t>
            </a:r>
          </a:p>
          <a:p>
            <a:r>
              <a:rPr lang="en-US"/>
              <a:t>According to the formula, either</a:t>
            </a:r>
          </a:p>
          <a:p>
            <a:pPr lvl="1"/>
            <a:r>
              <a:rPr lang="en-US"/>
              <a:t>Split the current node into two, or</a:t>
            </a:r>
          </a:p>
          <a:p>
            <a:pPr lvl="1"/>
            <a:r>
              <a:rPr lang="en-US"/>
              <a:t>Evolve the node into a new version.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05764-CF7A-4364-AE29-99A647DAEB39}" type="slidenum">
              <a:rPr lang="he-IL"/>
              <a:pPr/>
              <a:t>59</a:t>
            </a:fld>
            <a:endParaRPr lang="en-GB"/>
          </a:p>
        </p:txBody>
      </p:sp>
      <p:sp>
        <p:nvSpPr>
          <p:cNvPr id="22528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8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Splitting</a:t>
            </a:r>
          </a:p>
        </p:txBody>
      </p:sp>
      <p:grpSp>
        <p:nvGrpSpPr>
          <p:cNvPr id="225285" name="Group 5"/>
          <p:cNvGrpSpPr>
            <a:grpSpLocks/>
          </p:cNvGrpSpPr>
          <p:nvPr/>
        </p:nvGrpSpPr>
        <p:grpSpPr bwMode="auto">
          <a:xfrm>
            <a:off x="3430588" y="1684338"/>
            <a:ext cx="2435225" cy="1743075"/>
            <a:chOff x="2161" y="1061"/>
            <a:chExt cx="1534" cy="1098"/>
          </a:xfrm>
        </p:grpSpPr>
        <p:sp>
          <p:nvSpPr>
            <p:cNvPr id="225286" name="Rectangle 6"/>
            <p:cNvSpPr>
              <a:spLocks noChangeArrowheads="1"/>
            </p:cNvSpPr>
            <p:nvPr/>
          </p:nvSpPr>
          <p:spPr bwMode="auto">
            <a:xfrm>
              <a:off x="2161" y="1360"/>
              <a:ext cx="766" cy="388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287" name="Rectangle 7"/>
            <p:cNvSpPr>
              <a:spLocks noChangeArrowheads="1"/>
            </p:cNvSpPr>
            <p:nvPr/>
          </p:nvSpPr>
          <p:spPr bwMode="auto">
            <a:xfrm>
              <a:off x="2545" y="1144"/>
              <a:ext cx="766" cy="21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288" name="Rectangle 8"/>
            <p:cNvSpPr>
              <a:spLocks noChangeArrowheads="1"/>
            </p:cNvSpPr>
            <p:nvPr/>
          </p:nvSpPr>
          <p:spPr bwMode="auto">
            <a:xfrm>
              <a:off x="2929" y="1360"/>
              <a:ext cx="766" cy="799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289" name="Line 9"/>
            <p:cNvSpPr>
              <a:spLocks noChangeShapeType="1"/>
            </p:cNvSpPr>
            <p:nvPr/>
          </p:nvSpPr>
          <p:spPr bwMode="auto">
            <a:xfrm>
              <a:off x="2933" y="1749"/>
              <a:ext cx="7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290" name="Rectangle 10"/>
            <p:cNvSpPr>
              <a:spLocks noChangeArrowheads="1"/>
            </p:cNvSpPr>
            <p:nvPr/>
          </p:nvSpPr>
          <p:spPr bwMode="auto">
            <a:xfrm>
              <a:off x="2659" y="1182"/>
              <a:ext cx="596" cy="1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400">
                  <a:latin typeface="Times New Roman" pitchFamily="18" charset="0"/>
                </a:rPr>
                <a:t>Incoming</a:t>
              </a:r>
            </a:p>
          </p:txBody>
        </p:sp>
        <p:sp>
          <p:nvSpPr>
            <p:cNvPr id="225291" name="Rectangle 11"/>
            <p:cNvSpPr>
              <a:spLocks noChangeArrowheads="1"/>
            </p:cNvSpPr>
            <p:nvPr/>
          </p:nvSpPr>
          <p:spPr bwMode="auto">
            <a:xfrm>
              <a:off x="2246" y="1442"/>
              <a:ext cx="449" cy="25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</a:rPr>
                <a:t>New</a:t>
              </a:r>
            </a:p>
          </p:txBody>
        </p:sp>
        <p:sp>
          <p:nvSpPr>
            <p:cNvPr id="225292" name="Rectangle 12"/>
            <p:cNvSpPr>
              <a:spLocks noChangeArrowheads="1"/>
            </p:cNvSpPr>
            <p:nvPr/>
          </p:nvSpPr>
          <p:spPr bwMode="auto">
            <a:xfrm>
              <a:off x="2985" y="1442"/>
              <a:ext cx="507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Old</a:t>
              </a:r>
            </a:p>
          </p:txBody>
        </p:sp>
        <p:sp>
          <p:nvSpPr>
            <p:cNvPr id="225293" name="Rectangle 13"/>
            <p:cNvSpPr>
              <a:spLocks noChangeArrowheads="1"/>
            </p:cNvSpPr>
            <p:nvPr/>
          </p:nvSpPr>
          <p:spPr bwMode="auto">
            <a:xfrm>
              <a:off x="2985" y="1810"/>
              <a:ext cx="507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Next</a:t>
              </a:r>
            </a:p>
          </p:txBody>
        </p:sp>
        <p:sp>
          <p:nvSpPr>
            <p:cNvPr id="225294" name="Line 14"/>
            <p:cNvSpPr>
              <a:spLocks noChangeShapeType="1"/>
            </p:cNvSpPr>
            <p:nvPr/>
          </p:nvSpPr>
          <p:spPr bwMode="auto">
            <a:xfrm>
              <a:off x="2549" y="1061"/>
              <a:ext cx="109" cy="1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295" name="Line 15"/>
            <p:cNvSpPr>
              <a:spLocks noChangeShapeType="1"/>
            </p:cNvSpPr>
            <p:nvPr/>
          </p:nvSpPr>
          <p:spPr bwMode="auto">
            <a:xfrm flipH="1">
              <a:off x="3191" y="1061"/>
              <a:ext cx="95" cy="1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296" name="Group 16"/>
          <p:cNvGrpSpPr>
            <a:grpSpLocks/>
          </p:cNvGrpSpPr>
          <p:nvPr/>
        </p:nvGrpSpPr>
        <p:grpSpPr bwMode="auto">
          <a:xfrm>
            <a:off x="2058988" y="3817938"/>
            <a:ext cx="2435225" cy="1743075"/>
            <a:chOff x="1297" y="2405"/>
            <a:chExt cx="1534" cy="1098"/>
          </a:xfrm>
        </p:grpSpPr>
        <p:sp>
          <p:nvSpPr>
            <p:cNvPr id="225297" name="Rectangle 17"/>
            <p:cNvSpPr>
              <a:spLocks noChangeArrowheads="1"/>
            </p:cNvSpPr>
            <p:nvPr/>
          </p:nvSpPr>
          <p:spPr bwMode="auto">
            <a:xfrm>
              <a:off x="1297" y="2704"/>
              <a:ext cx="766" cy="388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298" name="Rectangle 18"/>
            <p:cNvSpPr>
              <a:spLocks noChangeArrowheads="1"/>
            </p:cNvSpPr>
            <p:nvPr/>
          </p:nvSpPr>
          <p:spPr bwMode="auto">
            <a:xfrm>
              <a:off x="1681" y="2488"/>
              <a:ext cx="766" cy="21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299" name="Rectangle 19"/>
            <p:cNvSpPr>
              <a:spLocks noChangeArrowheads="1"/>
            </p:cNvSpPr>
            <p:nvPr/>
          </p:nvSpPr>
          <p:spPr bwMode="auto">
            <a:xfrm>
              <a:off x="2065" y="2704"/>
              <a:ext cx="766" cy="799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00" name="Line 20"/>
            <p:cNvSpPr>
              <a:spLocks noChangeShapeType="1"/>
            </p:cNvSpPr>
            <p:nvPr/>
          </p:nvSpPr>
          <p:spPr bwMode="auto">
            <a:xfrm>
              <a:off x="2069" y="3093"/>
              <a:ext cx="7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01" name="Rectangle 21"/>
            <p:cNvSpPr>
              <a:spLocks noChangeArrowheads="1"/>
            </p:cNvSpPr>
            <p:nvPr/>
          </p:nvSpPr>
          <p:spPr bwMode="auto">
            <a:xfrm>
              <a:off x="1795" y="2526"/>
              <a:ext cx="596" cy="1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400">
                  <a:latin typeface="Times New Roman" pitchFamily="18" charset="0"/>
                </a:rPr>
                <a:t>Incoming</a:t>
              </a:r>
            </a:p>
          </p:txBody>
        </p:sp>
        <p:sp>
          <p:nvSpPr>
            <p:cNvPr id="225302" name="Rectangle 22"/>
            <p:cNvSpPr>
              <a:spLocks noChangeArrowheads="1"/>
            </p:cNvSpPr>
            <p:nvPr/>
          </p:nvSpPr>
          <p:spPr bwMode="auto">
            <a:xfrm>
              <a:off x="1382" y="2786"/>
              <a:ext cx="449" cy="25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</a:rPr>
                <a:t>New</a:t>
              </a:r>
            </a:p>
          </p:txBody>
        </p:sp>
        <p:sp>
          <p:nvSpPr>
            <p:cNvPr id="225303" name="Rectangle 23"/>
            <p:cNvSpPr>
              <a:spLocks noChangeArrowheads="1"/>
            </p:cNvSpPr>
            <p:nvPr/>
          </p:nvSpPr>
          <p:spPr bwMode="auto">
            <a:xfrm>
              <a:off x="2121" y="2786"/>
              <a:ext cx="507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Old</a:t>
              </a:r>
            </a:p>
          </p:txBody>
        </p:sp>
        <p:sp>
          <p:nvSpPr>
            <p:cNvPr id="225304" name="Rectangle 24"/>
            <p:cNvSpPr>
              <a:spLocks noChangeArrowheads="1"/>
            </p:cNvSpPr>
            <p:nvPr/>
          </p:nvSpPr>
          <p:spPr bwMode="auto">
            <a:xfrm>
              <a:off x="2121" y="3154"/>
              <a:ext cx="507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Next</a:t>
              </a:r>
            </a:p>
          </p:txBody>
        </p:sp>
        <p:sp>
          <p:nvSpPr>
            <p:cNvPr id="225305" name="Line 25"/>
            <p:cNvSpPr>
              <a:spLocks noChangeShapeType="1"/>
            </p:cNvSpPr>
            <p:nvPr/>
          </p:nvSpPr>
          <p:spPr bwMode="auto">
            <a:xfrm>
              <a:off x="1685" y="2405"/>
              <a:ext cx="109" cy="1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06" name="Line 26"/>
            <p:cNvSpPr>
              <a:spLocks noChangeShapeType="1"/>
            </p:cNvSpPr>
            <p:nvPr/>
          </p:nvSpPr>
          <p:spPr bwMode="auto">
            <a:xfrm flipH="1">
              <a:off x="2327" y="2405"/>
              <a:ext cx="95" cy="1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07" name="Group 27"/>
          <p:cNvGrpSpPr>
            <a:grpSpLocks/>
          </p:cNvGrpSpPr>
          <p:nvPr/>
        </p:nvGrpSpPr>
        <p:grpSpPr bwMode="auto">
          <a:xfrm>
            <a:off x="5030788" y="3817938"/>
            <a:ext cx="2435225" cy="1743075"/>
            <a:chOff x="3169" y="2405"/>
            <a:chExt cx="1534" cy="1098"/>
          </a:xfrm>
        </p:grpSpPr>
        <p:sp>
          <p:nvSpPr>
            <p:cNvPr id="225308" name="Rectangle 28"/>
            <p:cNvSpPr>
              <a:spLocks noChangeArrowheads="1"/>
            </p:cNvSpPr>
            <p:nvPr/>
          </p:nvSpPr>
          <p:spPr bwMode="auto">
            <a:xfrm>
              <a:off x="3169" y="2704"/>
              <a:ext cx="766" cy="388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09" name="Rectangle 29"/>
            <p:cNvSpPr>
              <a:spLocks noChangeArrowheads="1"/>
            </p:cNvSpPr>
            <p:nvPr/>
          </p:nvSpPr>
          <p:spPr bwMode="auto">
            <a:xfrm>
              <a:off x="3553" y="2488"/>
              <a:ext cx="766" cy="21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10" name="Rectangle 30"/>
            <p:cNvSpPr>
              <a:spLocks noChangeArrowheads="1"/>
            </p:cNvSpPr>
            <p:nvPr/>
          </p:nvSpPr>
          <p:spPr bwMode="auto">
            <a:xfrm>
              <a:off x="3937" y="2704"/>
              <a:ext cx="766" cy="799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11" name="Line 31"/>
            <p:cNvSpPr>
              <a:spLocks noChangeShapeType="1"/>
            </p:cNvSpPr>
            <p:nvPr/>
          </p:nvSpPr>
          <p:spPr bwMode="auto">
            <a:xfrm>
              <a:off x="3941" y="3093"/>
              <a:ext cx="7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12" name="Rectangle 32"/>
            <p:cNvSpPr>
              <a:spLocks noChangeArrowheads="1"/>
            </p:cNvSpPr>
            <p:nvPr/>
          </p:nvSpPr>
          <p:spPr bwMode="auto">
            <a:xfrm>
              <a:off x="3667" y="2526"/>
              <a:ext cx="596" cy="1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400">
                  <a:latin typeface="Times New Roman" pitchFamily="18" charset="0"/>
                </a:rPr>
                <a:t>Incoming</a:t>
              </a:r>
            </a:p>
          </p:txBody>
        </p:sp>
        <p:sp>
          <p:nvSpPr>
            <p:cNvPr id="225313" name="Rectangle 33"/>
            <p:cNvSpPr>
              <a:spLocks noChangeArrowheads="1"/>
            </p:cNvSpPr>
            <p:nvPr/>
          </p:nvSpPr>
          <p:spPr bwMode="auto">
            <a:xfrm>
              <a:off x="3254" y="2786"/>
              <a:ext cx="449" cy="25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</a:rPr>
                <a:t>New</a:t>
              </a:r>
            </a:p>
          </p:txBody>
        </p:sp>
        <p:sp>
          <p:nvSpPr>
            <p:cNvPr id="225314" name="Rectangle 34"/>
            <p:cNvSpPr>
              <a:spLocks noChangeArrowheads="1"/>
            </p:cNvSpPr>
            <p:nvPr/>
          </p:nvSpPr>
          <p:spPr bwMode="auto">
            <a:xfrm>
              <a:off x="3993" y="2786"/>
              <a:ext cx="507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Old</a:t>
              </a:r>
            </a:p>
          </p:txBody>
        </p:sp>
        <p:sp>
          <p:nvSpPr>
            <p:cNvPr id="225315" name="Rectangle 35"/>
            <p:cNvSpPr>
              <a:spLocks noChangeArrowheads="1"/>
            </p:cNvSpPr>
            <p:nvPr/>
          </p:nvSpPr>
          <p:spPr bwMode="auto">
            <a:xfrm>
              <a:off x="3993" y="3154"/>
              <a:ext cx="507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Next</a:t>
              </a:r>
            </a:p>
          </p:txBody>
        </p:sp>
        <p:sp>
          <p:nvSpPr>
            <p:cNvPr id="225316" name="Line 36"/>
            <p:cNvSpPr>
              <a:spLocks noChangeShapeType="1"/>
            </p:cNvSpPr>
            <p:nvPr/>
          </p:nvSpPr>
          <p:spPr bwMode="auto">
            <a:xfrm>
              <a:off x="3557" y="2405"/>
              <a:ext cx="109" cy="1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17" name="Line 37"/>
            <p:cNvSpPr>
              <a:spLocks noChangeShapeType="1"/>
            </p:cNvSpPr>
            <p:nvPr/>
          </p:nvSpPr>
          <p:spPr bwMode="auto">
            <a:xfrm flipH="1">
              <a:off x="4199" y="2405"/>
              <a:ext cx="95" cy="1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5318" name="Line 38"/>
          <p:cNvSpPr>
            <a:spLocks noChangeShapeType="1"/>
          </p:cNvSpPr>
          <p:nvPr/>
        </p:nvSpPr>
        <p:spPr bwMode="auto">
          <a:xfrm flipH="1">
            <a:off x="4186238" y="3589338"/>
            <a:ext cx="3159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19" name="Line 39"/>
          <p:cNvSpPr>
            <a:spLocks noChangeShapeType="1"/>
          </p:cNvSpPr>
          <p:nvPr/>
        </p:nvSpPr>
        <p:spPr bwMode="auto">
          <a:xfrm>
            <a:off x="4808538" y="3589338"/>
            <a:ext cx="366712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20" name="Rectangle 40"/>
          <p:cNvSpPr>
            <a:spLocks noChangeArrowheads="1"/>
          </p:cNvSpPr>
          <p:nvPr/>
        </p:nvSpPr>
        <p:spPr bwMode="auto">
          <a:xfrm>
            <a:off x="909638" y="1824038"/>
            <a:ext cx="2447925" cy="1196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Copy incoming edges, update other field.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476EB-0B62-4718-A161-BE5FE6847125}" type="slidenum">
              <a:rPr lang="he-IL"/>
              <a:pPr/>
              <a:t>60</a:t>
            </a:fld>
            <a:endParaRPr lang="en-GB"/>
          </a:p>
        </p:txBody>
      </p:sp>
      <p:sp>
        <p:nvSpPr>
          <p:cNvPr id="22630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630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630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Evolving</a:t>
            </a:r>
          </a:p>
        </p:txBody>
      </p:sp>
      <p:grpSp>
        <p:nvGrpSpPr>
          <p:cNvPr id="226309" name="Group 5"/>
          <p:cNvGrpSpPr>
            <a:grpSpLocks/>
          </p:cNvGrpSpPr>
          <p:nvPr/>
        </p:nvGrpSpPr>
        <p:grpSpPr bwMode="auto">
          <a:xfrm>
            <a:off x="3430588" y="1684338"/>
            <a:ext cx="2435225" cy="1743075"/>
            <a:chOff x="2161" y="1061"/>
            <a:chExt cx="1534" cy="1098"/>
          </a:xfrm>
        </p:grpSpPr>
        <p:sp>
          <p:nvSpPr>
            <p:cNvPr id="226310" name="Rectangle 6"/>
            <p:cNvSpPr>
              <a:spLocks noChangeArrowheads="1"/>
            </p:cNvSpPr>
            <p:nvPr/>
          </p:nvSpPr>
          <p:spPr bwMode="auto">
            <a:xfrm>
              <a:off x="2161" y="1360"/>
              <a:ext cx="766" cy="388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11" name="Rectangle 7"/>
            <p:cNvSpPr>
              <a:spLocks noChangeArrowheads="1"/>
            </p:cNvSpPr>
            <p:nvPr/>
          </p:nvSpPr>
          <p:spPr bwMode="auto">
            <a:xfrm>
              <a:off x="2545" y="1144"/>
              <a:ext cx="766" cy="21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12" name="Rectangle 8"/>
            <p:cNvSpPr>
              <a:spLocks noChangeArrowheads="1"/>
            </p:cNvSpPr>
            <p:nvPr/>
          </p:nvSpPr>
          <p:spPr bwMode="auto">
            <a:xfrm>
              <a:off x="2929" y="1360"/>
              <a:ext cx="766" cy="799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13" name="Line 9"/>
            <p:cNvSpPr>
              <a:spLocks noChangeShapeType="1"/>
            </p:cNvSpPr>
            <p:nvPr/>
          </p:nvSpPr>
          <p:spPr bwMode="auto">
            <a:xfrm>
              <a:off x="2933" y="1749"/>
              <a:ext cx="7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14" name="Rectangle 10"/>
            <p:cNvSpPr>
              <a:spLocks noChangeArrowheads="1"/>
            </p:cNvSpPr>
            <p:nvPr/>
          </p:nvSpPr>
          <p:spPr bwMode="auto">
            <a:xfrm>
              <a:off x="2659" y="1182"/>
              <a:ext cx="596" cy="1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400">
                  <a:latin typeface="Times New Roman" pitchFamily="18" charset="0"/>
                </a:rPr>
                <a:t>Incoming</a:t>
              </a:r>
            </a:p>
          </p:txBody>
        </p:sp>
        <p:sp>
          <p:nvSpPr>
            <p:cNvPr id="226315" name="Rectangle 11"/>
            <p:cNvSpPr>
              <a:spLocks noChangeArrowheads="1"/>
            </p:cNvSpPr>
            <p:nvPr/>
          </p:nvSpPr>
          <p:spPr bwMode="auto">
            <a:xfrm>
              <a:off x="2246" y="1442"/>
              <a:ext cx="449" cy="25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</a:rPr>
                <a:t>New</a:t>
              </a:r>
            </a:p>
          </p:txBody>
        </p:sp>
        <p:sp>
          <p:nvSpPr>
            <p:cNvPr id="226316" name="Rectangle 12"/>
            <p:cNvSpPr>
              <a:spLocks noChangeArrowheads="1"/>
            </p:cNvSpPr>
            <p:nvPr/>
          </p:nvSpPr>
          <p:spPr bwMode="auto">
            <a:xfrm>
              <a:off x="2985" y="1442"/>
              <a:ext cx="507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Old</a:t>
              </a:r>
            </a:p>
          </p:txBody>
        </p:sp>
        <p:sp>
          <p:nvSpPr>
            <p:cNvPr id="226317" name="Rectangle 13"/>
            <p:cNvSpPr>
              <a:spLocks noChangeArrowheads="1"/>
            </p:cNvSpPr>
            <p:nvPr/>
          </p:nvSpPr>
          <p:spPr bwMode="auto">
            <a:xfrm>
              <a:off x="2985" y="1810"/>
              <a:ext cx="507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Next</a:t>
              </a:r>
            </a:p>
          </p:txBody>
        </p:sp>
        <p:sp>
          <p:nvSpPr>
            <p:cNvPr id="226318" name="Line 14"/>
            <p:cNvSpPr>
              <a:spLocks noChangeShapeType="1"/>
            </p:cNvSpPr>
            <p:nvPr/>
          </p:nvSpPr>
          <p:spPr bwMode="auto">
            <a:xfrm>
              <a:off x="2549" y="1061"/>
              <a:ext cx="109" cy="1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19" name="Line 15"/>
            <p:cNvSpPr>
              <a:spLocks noChangeShapeType="1"/>
            </p:cNvSpPr>
            <p:nvPr/>
          </p:nvSpPr>
          <p:spPr bwMode="auto">
            <a:xfrm flipH="1">
              <a:off x="3191" y="1061"/>
              <a:ext cx="95" cy="1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6320" name="Group 16"/>
          <p:cNvGrpSpPr>
            <a:grpSpLocks/>
          </p:cNvGrpSpPr>
          <p:nvPr/>
        </p:nvGrpSpPr>
        <p:grpSpPr bwMode="auto">
          <a:xfrm>
            <a:off x="3506788" y="3970338"/>
            <a:ext cx="2435225" cy="1743075"/>
            <a:chOff x="2209" y="2501"/>
            <a:chExt cx="1534" cy="1098"/>
          </a:xfrm>
        </p:grpSpPr>
        <p:sp>
          <p:nvSpPr>
            <p:cNvPr id="226321" name="Rectangle 17"/>
            <p:cNvSpPr>
              <a:spLocks noChangeArrowheads="1"/>
            </p:cNvSpPr>
            <p:nvPr/>
          </p:nvSpPr>
          <p:spPr bwMode="auto">
            <a:xfrm>
              <a:off x="2209" y="2800"/>
              <a:ext cx="766" cy="388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22" name="Rectangle 18"/>
            <p:cNvSpPr>
              <a:spLocks noChangeArrowheads="1"/>
            </p:cNvSpPr>
            <p:nvPr/>
          </p:nvSpPr>
          <p:spPr bwMode="auto">
            <a:xfrm>
              <a:off x="2593" y="2584"/>
              <a:ext cx="766" cy="21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23" name="Rectangle 19"/>
            <p:cNvSpPr>
              <a:spLocks noChangeArrowheads="1"/>
            </p:cNvSpPr>
            <p:nvPr/>
          </p:nvSpPr>
          <p:spPr bwMode="auto">
            <a:xfrm>
              <a:off x="2977" y="2800"/>
              <a:ext cx="766" cy="799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24" name="Line 20"/>
            <p:cNvSpPr>
              <a:spLocks noChangeShapeType="1"/>
            </p:cNvSpPr>
            <p:nvPr/>
          </p:nvSpPr>
          <p:spPr bwMode="auto">
            <a:xfrm>
              <a:off x="2981" y="3189"/>
              <a:ext cx="7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25" name="Rectangle 21"/>
            <p:cNvSpPr>
              <a:spLocks noChangeArrowheads="1"/>
            </p:cNvSpPr>
            <p:nvPr/>
          </p:nvSpPr>
          <p:spPr bwMode="auto">
            <a:xfrm>
              <a:off x="2707" y="2622"/>
              <a:ext cx="596" cy="1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400">
                  <a:latin typeface="Times New Roman" pitchFamily="18" charset="0"/>
                </a:rPr>
                <a:t>Incoming</a:t>
              </a:r>
            </a:p>
          </p:txBody>
        </p:sp>
        <p:sp>
          <p:nvSpPr>
            <p:cNvPr id="226326" name="Rectangle 22"/>
            <p:cNvSpPr>
              <a:spLocks noChangeArrowheads="1"/>
            </p:cNvSpPr>
            <p:nvPr/>
          </p:nvSpPr>
          <p:spPr bwMode="auto">
            <a:xfrm>
              <a:off x="2294" y="2882"/>
              <a:ext cx="449" cy="25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</a:rPr>
                <a:t>New</a:t>
              </a:r>
            </a:p>
          </p:txBody>
        </p:sp>
        <p:sp>
          <p:nvSpPr>
            <p:cNvPr id="226327" name="Rectangle 23"/>
            <p:cNvSpPr>
              <a:spLocks noChangeArrowheads="1"/>
            </p:cNvSpPr>
            <p:nvPr/>
          </p:nvSpPr>
          <p:spPr bwMode="auto">
            <a:xfrm>
              <a:off x="3033" y="2882"/>
              <a:ext cx="507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Old</a:t>
              </a:r>
            </a:p>
          </p:txBody>
        </p:sp>
        <p:sp>
          <p:nvSpPr>
            <p:cNvPr id="226328" name="Rectangle 24"/>
            <p:cNvSpPr>
              <a:spLocks noChangeArrowheads="1"/>
            </p:cNvSpPr>
            <p:nvPr/>
          </p:nvSpPr>
          <p:spPr bwMode="auto">
            <a:xfrm>
              <a:off x="3033" y="3250"/>
              <a:ext cx="507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Next</a:t>
              </a:r>
            </a:p>
          </p:txBody>
        </p:sp>
        <p:sp>
          <p:nvSpPr>
            <p:cNvPr id="226329" name="Line 25"/>
            <p:cNvSpPr>
              <a:spLocks noChangeShapeType="1"/>
            </p:cNvSpPr>
            <p:nvPr/>
          </p:nvSpPr>
          <p:spPr bwMode="auto">
            <a:xfrm>
              <a:off x="2597" y="2501"/>
              <a:ext cx="109" cy="1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330" name="Line 26"/>
            <p:cNvSpPr>
              <a:spLocks noChangeShapeType="1"/>
            </p:cNvSpPr>
            <p:nvPr/>
          </p:nvSpPr>
          <p:spPr bwMode="auto">
            <a:xfrm flipH="1">
              <a:off x="3239" y="2501"/>
              <a:ext cx="95" cy="1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6331" name="Line 27"/>
          <p:cNvSpPr>
            <a:spLocks noChangeShapeType="1"/>
          </p:cNvSpPr>
          <p:nvPr/>
        </p:nvSpPr>
        <p:spPr bwMode="auto">
          <a:xfrm>
            <a:off x="4267200" y="3360738"/>
            <a:ext cx="0" cy="519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6332" name="Rectangle 28"/>
          <p:cNvSpPr>
            <a:spLocks noChangeArrowheads="1"/>
          </p:cNvSpPr>
          <p:nvPr/>
        </p:nvSpPr>
        <p:spPr bwMode="auto">
          <a:xfrm>
            <a:off x="909638" y="1824038"/>
            <a:ext cx="2447925" cy="1196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Copy incoming edges, update other field.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C87E7-35EB-4554-9837-2EA0D9E1FDB1}" type="slidenum">
              <a:rPr lang="he-IL"/>
              <a:pPr/>
              <a:t>61</a:t>
            </a:fld>
            <a:endParaRPr lang="en-GB"/>
          </a:p>
        </p:txBody>
      </p:sp>
      <p:sp>
        <p:nvSpPr>
          <p:cNvPr id="22733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3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3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Possible cases:</a:t>
            </a:r>
          </a:p>
        </p:txBody>
      </p:sp>
      <p:sp>
        <p:nvSpPr>
          <p:cNvPr id="22733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78800" cy="4171950"/>
          </a:xfrm>
          <a:noFill/>
          <a:ln/>
        </p:spPr>
        <p:txBody>
          <a:bodyPr lIns="90488" tIns="44450" rIns="90488" bIns="44450"/>
          <a:lstStyle/>
          <a:p>
            <a:r>
              <a:rPr lang="en-US"/>
              <a:t>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</a:t>
            </a:r>
            <a:r>
              <a:rPr lang="en-US" i="1"/>
              <a:t>U</a:t>
            </a:r>
            <a:r>
              <a:rPr lang="en-US"/>
              <a:t>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, split: </a:t>
            </a:r>
          </a:p>
          <a:p>
            <a:pPr lvl="1"/>
            <a:r>
              <a:rPr lang="en-US"/>
              <a:t>Add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to New, add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</a:t>
            </a:r>
            <a:r>
              <a:rPr lang="en-US" i="1"/>
              <a:t>U</a:t>
            </a:r>
            <a:r>
              <a:rPr lang="en-US"/>
              <a:t>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to Next.</a:t>
            </a:r>
          </a:p>
          <a:p>
            <a:pPr lvl="1"/>
            <a:r>
              <a:rPr lang="en-US"/>
              <a:t>Add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to New.</a:t>
            </a:r>
          </a:p>
          <a:p>
            <a:pPr lvl="1">
              <a:buFont typeface="Wingdings" pitchFamily="2" charset="2"/>
              <a:buNone/>
            </a:pPr>
            <a:r>
              <a:rPr lang="en-US"/>
              <a:t>Because </a:t>
            </a:r>
            <a:r>
              <a:rPr lang="en-US">
                <a:latin typeface="Symbol" pitchFamily="18" charset="2"/>
              </a:rPr>
              <a:t></a:t>
            </a:r>
            <a:r>
              <a:rPr lang="en-US" i="1"/>
              <a:t>U</a:t>
            </a:r>
            <a:r>
              <a:rPr lang="en-US"/>
              <a:t>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=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\/ (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/\ O (</a:t>
            </a:r>
            <a:r>
              <a:rPr lang="en-US">
                <a:latin typeface="Symbol" pitchFamily="18" charset="2"/>
              </a:rPr>
              <a:t></a:t>
            </a:r>
            <a:r>
              <a:rPr lang="en-US" i="1"/>
              <a:t>U</a:t>
            </a:r>
            <a:r>
              <a:rPr lang="en-US"/>
              <a:t>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)).</a:t>
            </a:r>
          </a:p>
          <a:p>
            <a:r>
              <a:rPr lang="en-US"/>
              <a:t>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</a:t>
            </a:r>
            <a:r>
              <a:rPr lang="en-US" i="1"/>
              <a:t>R</a:t>
            </a:r>
            <a:r>
              <a:rPr lang="en-US"/>
              <a:t>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, split:</a:t>
            </a:r>
          </a:p>
          <a:p>
            <a:pPr lvl="1"/>
            <a:r>
              <a:rPr lang="en-US"/>
              <a:t>Add </a:t>
            </a:r>
            <a:r>
              <a:rPr lang="en-US">
                <a:latin typeface="Symbol" pitchFamily="18" charset="2"/>
              </a:rPr>
              <a:t></a:t>
            </a:r>
            <a:r>
              <a:rPr lang="en-US"/>
              <a:t> to New.</a:t>
            </a:r>
          </a:p>
          <a:p>
            <a:pPr lvl="1"/>
            <a:r>
              <a:rPr lang="en-US"/>
              <a:t>Add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to New,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R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to Next.</a:t>
            </a:r>
          </a:p>
          <a:p>
            <a:pPr lvl="1">
              <a:buFont typeface="Wingdings" pitchFamily="2" charset="2"/>
              <a:buNone/>
            </a:pPr>
            <a:r>
              <a:rPr lang="en-US"/>
              <a:t>Because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</a:t>
            </a:r>
            <a:r>
              <a:rPr lang="en-US" i="1"/>
              <a:t>R</a:t>
            </a:r>
            <a:r>
              <a:rPr lang="en-US"/>
              <a:t>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=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/\ (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\/ O  (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</a:t>
            </a:r>
            <a:r>
              <a:rPr lang="en-US" i="1"/>
              <a:t>R</a:t>
            </a:r>
            <a:r>
              <a:rPr lang="en-US"/>
              <a:t>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)).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B22BC-32C8-4DCA-9687-B59015ED61ED}" type="slidenum">
              <a:rPr lang="he-IL"/>
              <a:pPr/>
              <a:t>62</a:t>
            </a:fld>
            <a:endParaRPr lang="en-GB"/>
          </a:p>
        </p:txBody>
      </p:sp>
      <p:sp>
        <p:nvSpPr>
          <p:cNvPr id="22835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835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835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More cases:</a:t>
            </a:r>
          </a:p>
        </p:txBody>
      </p:sp>
      <p:sp>
        <p:nvSpPr>
          <p:cNvPr id="228357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/>
              <a:t>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\/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, split:</a:t>
            </a:r>
          </a:p>
          <a:p>
            <a:pPr lvl="1"/>
            <a:r>
              <a:rPr lang="en-US"/>
              <a:t>Add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to New.</a:t>
            </a:r>
          </a:p>
          <a:p>
            <a:pPr lvl="1"/>
            <a:r>
              <a:rPr lang="en-US"/>
              <a:t>Add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 to New.</a:t>
            </a:r>
          </a:p>
          <a:p>
            <a:r>
              <a:rPr lang="en-US"/>
              <a:t>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/\ </a:t>
            </a:r>
            <a:r>
              <a:rPr lang="en-US">
                <a:latin typeface="Symbol" pitchFamily="18" charset="2"/>
              </a:rPr>
              <a:t></a:t>
            </a:r>
            <a:r>
              <a:rPr lang="en-US"/>
              <a:t>, evolve:</a:t>
            </a:r>
          </a:p>
          <a:p>
            <a:pPr lvl="1"/>
            <a:r>
              <a:rPr lang="en-US"/>
              <a:t>Add </a:t>
            </a:r>
            <a:r>
              <a:rPr lang="en-US">
                <a:latin typeface="Symbol" pitchFamily="18" charset="2"/>
              </a:rPr>
              <a:t></a:t>
            </a:r>
            <a:r>
              <a:rPr lang="en-US"/>
              <a:t> to New.</a:t>
            </a:r>
          </a:p>
          <a:p>
            <a:r>
              <a:rPr lang="en-US"/>
              <a:t> O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, evolve:</a:t>
            </a:r>
          </a:p>
          <a:p>
            <a:pPr lvl="1"/>
            <a:r>
              <a:rPr lang="en-US"/>
              <a:t>Add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to Next.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329F2-772A-4F86-9E89-52D1293BC45F}" type="slidenum">
              <a:rPr lang="he-IL"/>
              <a:pPr/>
              <a:t>63</a:t>
            </a:fld>
            <a:endParaRPr lang="en-GB"/>
          </a:p>
        </p:txBody>
      </p:sp>
      <p:sp>
        <p:nvSpPr>
          <p:cNvPr id="22937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7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How to start?</a:t>
            </a:r>
          </a:p>
        </p:txBody>
      </p:sp>
      <p:sp>
        <p:nvSpPr>
          <p:cNvPr id="229381" name="Rectangle 5"/>
          <p:cNvSpPr>
            <a:spLocks noChangeArrowheads="1"/>
          </p:cNvSpPr>
          <p:nvPr/>
        </p:nvSpPr>
        <p:spPr bwMode="auto">
          <a:xfrm>
            <a:off x="2516188" y="2592388"/>
            <a:ext cx="1978025" cy="1368425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82" name="Rectangle 6"/>
          <p:cNvSpPr>
            <a:spLocks noChangeArrowheads="1"/>
          </p:cNvSpPr>
          <p:nvPr/>
        </p:nvSpPr>
        <p:spPr bwMode="auto">
          <a:xfrm>
            <a:off x="3506788" y="1830388"/>
            <a:ext cx="1978025" cy="758825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83" name="Rectangle 7"/>
          <p:cNvSpPr>
            <a:spLocks noChangeArrowheads="1"/>
          </p:cNvSpPr>
          <p:nvPr/>
        </p:nvSpPr>
        <p:spPr bwMode="auto">
          <a:xfrm>
            <a:off x="4497388" y="2592388"/>
            <a:ext cx="1978025" cy="2816225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84" name="Line 8"/>
          <p:cNvSpPr>
            <a:spLocks noChangeShapeType="1"/>
          </p:cNvSpPr>
          <p:nvPr/>
        </p:nvSpPr>
        <p:spPr bwMode="auto">
          <a:xfrm>
            <a:off x="4503738" y="3962400"/>
            <a:ext cx="19669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85" name="Rectangle 9"/>
          <p:cNvSpPr>
            <a:spLocks noChangeArrowheads="1"/>
          </p:cNvSpPr>
          <p:nvPr/>
        </p:nvSpPr>
        <p:spPr bwMode="auto">
          <a:xfrm>
            <a:off x="3805238" y="1976438"/>
            <a:ext cx="15335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Incoming</a:t>
            </a:r>
          </a:p>
        </p:txBody>
      </p:sp>
      <p:sp>
        <p:nvSpPr>
          <p:cNvPr id="229386" name="Rectangle 10"/>
          <p:cNvSpPr>
            <a:spLocks noChangeArrowheads="1"/>
          </p:cNvSpPr>
          <p:nvPr/>
        </p:nvSpPr>
        <p:spPr bwMode="auto">
          <a:xfrm>
            <a:off x="2738438" y="2890838"/>
            <a:ext cx="11525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New</a:t>
            </a:r>
          </a:p>
        </p:txBody>
      </p:sp>
      <p:sp>
        <p:nvSpPr>
          <p:cNvPr id="229387" name="Rectangle 11"/>
          <p:cNvSpPr>
            <a:spLocks noChangeArrowheads="1"/>
          </p:cNvSpPr>
          <p:nvPr/>
        </p:nvSpPr>
        <p:spPr bwMode="auto">
          <a:xfrm>
            <a:off x="4643438" y="2890838"/>
            <a:ext cx="1304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Old</a:t>
            </a:r>
          </a:p>
        </p:txBody>
      </p:sp>
      <p:sp>
        <p:nvSpPr>
          <p:cNvPr id="229388" name="Rectangle 12"/>
          <p:cNvSpPr>
            <a:spLocks noChangeArrowheads="1"/>
          </p:cNvSpPr>
          <p:nvPr/>
        </p:nvSpPr>
        <p:spPr bwMode="auto">
          <a:xfrm>
            <a:off x="4643438" y="4186238"/>
            <a:ext cx="13049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Next</a:t>
            </a:r>
          </a:p>
        </p:txBody>
      </p:sp>
      <p:sp>
        <p:nvSpPr>
          <p:cNvPr id="229389" name="Line 13"/>
          <p:cNvSpPr>
            <a:spLocks noChangeShapeType="1"/>
          </p:cNvSpPr>
          <p:nvPr/>
        </p:nvSpPr>
        <p:spPr bwMode="auto">
          <a:xfrm flipH="1">
            <a:off x="5176838" y="1912938"/>
            <a:ext cx="1154112" cy="214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90" name="Rectangle 14"/>
          <p:cNvSpPr>
            <a:spLocks noChangeArrowheads="1"/>
          </p:cNvSpPr>
          <p:nvPr/>
        </p:nvSpPr>
        <p:spPr bwMode="auto">
          <a:xfrm>
            <a:off x="6548438" y="1595438"/>
            <a:ext cx="16097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init</a:t>
            </a:r>
          </a:p>
        </p:txBody>
      </p:sp>
      <p:sp>
        <p:nvSpPr>
          <p:cNvPr id="229391" name="Rectangle 15"/>
          <p:cNvSpPr>
            <a:spLocks noChangeArrowheads="1"/>
          </p:cNvSpPr>
          <p:nvPr/>
        </p:nvSpPr>
        <p:spPr bwMode="auto">
          <a:xfrm>
            <a:off x="2738438" y="3348038"/>
            <a:ext cx="16097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(b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c)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9A9E-5249-4F84-ADAD-0016FC92067F}" type="slidenum">
              <a:rPr lang="he-IL"/>
              <a:pPr/>
              <a:t>64</a:t>
            </a:fld>
            <a:endParaRPr lang="en-GB"/>
          </a:p>
        </p:txBody>
      </p:sp>
      <p:sp>
        <p:nvSpPr>
          <p:cNvPr id="23040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040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0404" name="Rectangle 4"/>
          <p:cNvSpPr>
            <a:spLocks noChangeArrowheads="1"/>
          </p:cNvSpPr>
          <p:nvPr/>
        </p:nvSpPr>
        <p:spPr bwMode="auto">
          <a:xfrm>
            <a:off x="3725863" y="1512888"/>
            <a:ext cx="1409700" cy="784225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0405" name="Rectangle 5"/>
          <p:cNvSpPr>
            <a:spLocks noChangeArrowheads="1"/>
          </p:cNvSpPr>
          <p:nvPr/>
        </p:nvSpPr>
        <p:spPr bwMode="auto">
          <a:xfrm>
            <a:off x="4432300" y="1077913"/>
            <a:ext cx="1409700" cy="4318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0406" name="Rectangle 6"/>
          <p:cNvSpPr>
            <a:spLocks noChangeArrowheads="1"/>
          </p:cNvSpPr>
          <p:nvPr/>
        </p:nvSpPr>
        <p:spPr bwMode="auto">
          <a:xfrm>
            <a:off x="5138738" y="1512888"/>
            <a:ext cx="1411287" cy="16129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0407" name="Line 7"/>
          <p:cNvSpPr>
            <a:spLocks noChangeShapeType="1"/>
          </p:cNvSpPr>
          <p:nvPr/>
        </p:nvSpPr>
        <p:spPr bwMode="auto">
          <a:xfrm>
            <a:off x="5145088" y="2298700"/>
            <a:ext cx="1400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0408" name="Rectangle 8"/>
          <p:cNvSpPr>
            <a:spLocks noChangeArrowheads="1"/>
          </p:cNvSpPr>
          <p:nvPr/>
        </p:nvSpPr>
        <p:spPr bwMode="auto">
          <a:xfrm>
            <a:off x="4643438" y="1155700"/>
            <a:ext cx="1095375" cy="314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>
                <a:latin typeface="Times New Roman" pitchFamily="18" charset="0"/>
              </a:rPr>
              <a:t>Incoming</a:t>
            </a:r>
          </a:p>
        </p:txBody>
      </p:sp>
      <p:sp>
        <p:nvSpPr>
          <p:cNvPr id="230409" name="Line 9"/>
          <p:cNvSpPr>
            <a:spLocks noChangeShapeType="1"/>
          </p:cNvSpPr>
          <p:nvPr/>
        </p:nvSpPr>
        <p:spPr bwMode="auto">
          <a:xfrm>
            <a:off x="4438650" y="908050"/>
            <a:ext cx="203200" cy="334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0410" name="Rectangle 10"/>
          <p:cNvSpPr>
            <a:spLocks noChangeArrowheads="1"/>
          </p:cNvSpPr>
          <p:nvPr/>
        </p:nvSpPr>
        <p:spPr bwMode="auto">
          <a:xfrm>
            <a:off x="3652838" y="604838"/>
            <a:ext cx="98107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init</a:t>
            </a:r>
          </a:p>
        </p:txBody>
      </p:sp>
      <p:sp>
        <p:nvSpPr>
          <p:cNvPr id="230411" name="Rectangle 11"/>
          <p:cNvSpPr>
            <a:spLocks noChangeArrowheads="1"/>
          </p:cNvSpPr>
          <p:nvPr/>
        </p:nvSpPr>
        <p:spPr bwMode="auto">
          <a:xfrm>
            <a:off x="3806825" y="1670050"/>
            <a:ext cx="16891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(b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c)</a:t>
            </a:r>
          </a:p>
        </p:txBody>
      </p:sp>
      <p:grpSp>
        <p:nvGrpSpPr>
          <p:cNvPr id="230412" name="Group 12"/>
          <p:cNvGrpSpPr>
            <a:grpSpLocks/>
          </p:cNvGrpSpPr>
          <p:nvPr/>
        </p:nvGrpSpPr>
        <p:grpSpPr bwMode="auto">
          <a:xfrm>
            <a:off x="1677988" y="3055938"/>
            <a:ext cx="6097587" cy="2605087"/>
            <a:chOff x="1057" y="1925"/>
            <a:chExt cx="3841" cy="1641"/>
          </a:xfrm>
        </p:grpSpPr>
        <p:sp>
          <p:nvSpPr>
            <p:cNvPr id="230413" name="Rectangle 13"/>
            <p:cNvSpPr>
              <a:spLocks noChangeArrowheads="1"/>
            </p:cNvSpPr>
            <p:nvPr/>
          </p:nvSpPr>
          <p:spPr bwMode="auto">
            <a:xfrm>
              <a:off x="1057" y="2550"/>
              <a:ext cx="888" cy="49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414" name="Rectangle 14"/>
            <p:cNvSpPr>
              <a:spLocks noChangeArrowheads="1"/>
            </p:cNvSpPr>
            <p:nvPr/>
          </p:nvSpPr>
          <p:spPr bwMode="auto">
            <a:xfrm>
              <a:off x="1502" y="2275"/>
              <a:ext cx="889" cy="273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415" name="Rectangle 15"/>
            <p:cNvSpPr>
              <a:spLocks noChangeArrowheads="1"/>
            </p:cNvSpPr>
            <p:nvPr/>
          </p:nvSpPr>
          <p:spPr bwMode="auto">
            <a:xfrm>
              <a:off x="1947" y="2550"/>
              <a:ext cx="889" cy="101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416" name="Line 16"/>
            <p:cNvSpPr>
              <a:spLocks noChangeShapeType="1"/>
            </p:cNvSpPr>
            <p:nvPr/>
          </p:nvSpPr>
          <p:spPr bwMode="auto">
            <a:xfrm>
              <a:off x="1951" y="3045"/>
              <a:ext cx="88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417" name="Rectangle 17"/>
            <p:cNvSpPr>
              <a:spLocks noChangeArrowheads="1"/>
            </p:cNvSpPr>
            <p:nvPr/>
          </p:nvSpPr>
          <p:spPr bwMode="auto">
            <a:xfrm>
              <a:off x="1635" y="2325"/>
              <a:ext cx="690" cy="1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400">
                  <a:latin typeface="Times New Roman" pitchFamily="18" charset="0"/>
                </a:rPr>
                <a:t>Incoming</a:t>
              </a:r>
            </a:p>
          </p:txBody>
        </p:sp>
        <p:sp>
          <p:nvSpPr>
            <p:cNvPr id="230418" name="Line 18"/>
            <p:cNvSpPr>
              <a:spLocks noChangeShapeType="1"/>
            </p:cNvSpPr>
            <p:nvPr/>
          </p:nvSpPr>
          <p:spPr bwMode="auto">
            <a:xfrm>
              <a:off x="1506" y="2169"/>
              <a:ext cx="128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419" name="Rectangle 19"/>
            <p:cNvSpPr>
              <a:spLocks noChangeArrowheads="1"/>
            </p:cNvSpPr>
            <p:nvPr/>
          </p:nvSpPr>
          <p:spPr bwMode="auto">
            <a:xfrm>
              <a:off x="3116" y="2550"/>
              <a:ext cx="889" cy="49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420" name="Rectangle 20"/>
            <p:cNvSpPr>
              <a:spLocks noChangeArrowheads="1"/>
            </p:cNvSpPr>
            <p:nvPr/>
          </p:nvSpPr>
          <p:spPr bwMode="auto">
            <a:xfrm>
              <a:off x="3561" y="2275"/>
              <a:ext cx="889" cy="273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421" name="Rectangle 21"/>
            <p:cNvSpPr>
              <a:spLocks noChangeArrowheads="1"/>
            </p:cNvSpPr>
            <p:nvPr/>
          </p:nvSpPr>
          <p:spPr bwMode="auto">
            <a:xfrm>
              <a:off x="4007" y="2550"/>
              <a:ext cx="888" cy="101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422" name="Line 22"/>
            <p:cNvSpPr>
              <a:spLocks noChangeShapeType="1"/>
            </p:cNvSpPr>
            <p:nvPr/>
          </p:nvSpPr>
          <p:spPr bwMode="auto">
            <a:xfrm>
              <a:off x="4011" y="3045"/>
              <a:ext cx="8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423" name="Rectangle 23"/>
            <p:cNvSpPr>
              <a:spLocks noChangeArrowheads="1"/>
            </p:cNvSpPr>
            <p:nvPr/>
          </p:nvSpPr>
          <p:spPr bwMode="auto">
            <a:xfrm>
              <a:off x="3694" y="2325"/>
              <a:ext cx="690" cy="1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400">
                  <a:latin typeface="Times New Roman" pitchFamily="18" charset="0"/>
                </a:rPr>
                <a:t>Incoming</a:t>
              </a:r>
            </a:p>
          </p:txBody>
        </p:sp>
        <p:sp>
          <p:nvSpPr>
            <p:cNvPr id="230424" name="Line 24"/>
            <p:cNvSpPr>
              <a:spLocks noChangeShapeType="1"/>
            </p:cNvSpPr>
            <p:nvPr/>
          </p:nvSpPr>
          <p:spPr bwMode="auto">
            <a:xfrm>
              <a:off x="3565" y="2169"/>
              <a:ext cx="128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425" name="Line 25"/>
            <p:cNvSpPr>
              <a:spLocks noChangeShapeType="1"/>
            </p:cNvSpPr>
            <p:nvPr/>
          </p:nvSpPr>
          <p:spPr bwMode="auto">
            <a:xfrm flipH="1">
              <a:off x="2667" y="1925"/>
              <a:ext cx="230" cy="3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426" name="Line 26"/>
            <p:cNvSpPr>
              <a:spLocks noChangeShapeType="1"/>
            </p:cNvSpPr>
            <p:nvPr/>
          </p:nvSpPr>
          <p:spPr bwMode="auto">
            <a:xfrm>
              <a:off x="3120" y="1925"/>
              <a:ext cx="269" cy="3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427" name="Rectangle 27"/>
            <p:cNvSpPr>
              <a:spLocks noChangeArrowheads="1"/>
            </p:cNvSpPr>
            <p:nvPr/>
          </p:nvSpPr>
          <p:spPr bwMode="auto">
            <a:xfrm>
              <a:off x="4029" y="2652"/>
              <a:ext cx="869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a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(b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c)</a:t>
              </a:r>
            </a:p>
          </p:txBody>
        </p:sp>
        <p:sp>
          <p:nvSpPr>
            <p:cNvPr id="230428" name="Rectangle 28"/>
            <p:cNvSpPr>
              <a:spLocks noChangeArrowheads="1"/>
            </p:cNvSpPr>
            <p:nvPr/>
          </p:nvSpPr>
          <p:spPr bwMode="auto">
            <a:xfrm>
              <a:off x="1965" y="2652"/>
              <a:ext cx="87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a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(b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c)</a:t>
              </a:r>
            </a:p>
          </p:txBody>
        </p:sp>
        <p:sp>
          <p:nvSpPr>
            <p:cNvPr id="230429" name="Rectangle 29"/>
            <p:cNvSpPr>
              <a:spLocks noChangeArrowheads="1"/>
            </p:cNvSpPr>
            <p:nvPr/>
          </p:nvSpPr>
          <p:spPr bwMode="auto">
            <a:xfrm>
              <a:off x="3213" y="2652"/>
              <a:ext cx="87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b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230430" name="Rectangle 30"/>
            <p:cNvSpPr>
              <a:spLocks noChangeArrowheads="1"/>
            </p:cNvSpPr>
            <p:nvPr/>
          </p:nvSpPr>
          <p:spPr bwMode="auto">
            <a:xfrm>
              <a:off x="2013" y="3180"/>
              <a:ext cx="87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a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(b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c)</a:t>
              </a:r>
            </a:p>
          </p:txBody>
        </p:sp>
        <p:sp>
          <p:nvSpPr>
            <p:cNvPr id="230431" name="Rectangle 31"/>
            <p:cNvSpPr>
              <a:spLocks noChangeArrowheads="1"/>
            </p:cNvSpPr>
            <p:nvPr/>
          </p:nvSpPr>
          <p:spPr bwMode="auto">
            <a:xfrm>
              <a:off x="1293" y="2652"/>
              <a:ext cx="486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a</a:t>
              </a:r>
            </a:p>
          </p:txBody>
        </p:sp>
      </p:grpSp>
      <p:sp>
        <p:nvSpPr>
          <p:cNvPr id="230432" name="Rectangle 32"/>
          <p:cNvSpPr>
            <a:spLocks noChangeArrowheads="1"/>
          </p:cNvSpPr>
          <p:nvPr/>
        </p:nvSpPr>
        <p:spPr bwMode="auto">
          <a:xfrm>
            <a:off x="1824038" y="3195638"/>
            <a:ext cx="98107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init</a:t>
            </a:r>
          </a:p>
        </p:txBody>
      </p:sp>
      <p:sp>
        <p:nvSpPr>
          <p:cNvPr id="230433" name="Rectangle 33"/>
          <p:cNvSpPr>
            <a:spLocks noChangeArrowheads="1"/>
          </p:cNvSpPr>
          <p:nvPr/>
        </p:nvSpPr>
        <p:spPr bwMode="auto">
          <a:xfrm>
            <a:off x="5634038" y="3119438"/>
            <a:ext cx="98107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init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A5240-353E-4157-AA24-270DF5FF307B}" type="slidenum">
              <a:rPr lang="he-IL"/>
              <a:pPr/>
              <a:t>65</a:t>
            </a:fld>
            <a:endParaRPr lang="en-GB"/>
          </a:p>
        </p:txBody>
      </p:sp>
      <p:sp>
        <p:nvSpPr>
          <p:cNvPr id="23142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2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28" name="Rectangle 4"/>
          <p:cNvSpPr>
            <a:spLocks noChangeArrowheads="1"/>
          </p:cNvSpPr>
          <p:nvPr/>
        </p:nvSpPr>
        <p:spPr bwMode="auto">
          <a:xfrm>
            <a:off x="4794250" y="1304925"/>
            <a:ext cx="1411288" cy="784225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29" name="Rectangle 5"/>
          <p:cNvSpPr>
            <a:spLocks noChangeArrowheads="1"/>
          </p:cNvSpPr>
          <p:nvPr/>
        </p:nvSpPr>
        <p:spPr bwMode="auto">
          <a:xfrm>
            <a:off x="5500688" y="868363"/>
            <a:ext cx="1411287" cy="433387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30" name="Rectangle 6"/>
          <p:cNvSpPr>
            <a:spLocks noChangeArrowheads="1"/>
          </p:cNvSpPr>
          <p:nvPr/>
        </p:nvSpPr>
        <p:spPr bwMode="auto">
          <a:xfrm>
            <a:off x="6208713" y="1304925"/>
            <a:ext cx="1409700" cy="16129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31" name="Line 7"/>
          <p:cNvSpPr>
            <a:spLocks noChangeShapeType="1"/>
          </p:cNvSpPr>
          <p:nvPr/>
        </p:nvSpPr>
        <p:spPr bwMode="auto">
          <a:xfrm>
            <a:off x="6215063" y="2090738"/>
            <a:ext cx="13985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32" name="Rectangle 8"/>
          <p:cNvSpPr>
            <a:spLocks noChangeArrowheads="1"/>
          </p:cNvSpPr>
          <p:nvPr/>
        </p:nvSpPr>
        <p:spPr bwMode="auto">
          <a:xfrm>
            <a:off x="5711825" y="947738"/>
            <a:ext cx="1095375" cy="314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>
                <a:latin typeface="Times New Roman" pitchFamily="18" charset="0"/>
              </a:rPr>
              <a:t>Incoming</a:t>
            </a:r>
          </a:p>
        </p:txBody>
      </p:sp>
      <p:sp>
        <p:nvSpPr>
          <p:cNvPr id="231433" name="Line 9"/>
          <p:cNvSpPr>
            <a:spLocks noChangeShapeType="1"/>
          </p:cNvSpPr>
          <p:nvPr/>
        </p:nvSpPr>
        <p:spPr bwMode="auto">
          <a:xfrm>
            <a:off x="5507038" y="700088"/>
            <a:ext cx="203200" cy="334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34" name="Rectangle 10"/>
          <p:cNvSpPr>
            <a:spLocks noChangeArrowheads="1"/>
          </p:cNvSpPr>
          <p:nvPr/>
        </p:nvSpPr>
        <p:spPr bwMode="auto">
          <a:xfrm>
            <a:off x="6243638" y="1466850"/>
            <a:ext cx="13795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(b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c)</a:t>
            </a:r>
          </a:p>
        </p:txBody>
      </p:sp>
      <p:sp>
        <p:nvSpPr>
          <p:cNvPr id="231435" name="Rectangle 11"/>
          <p:cNvSpPr>
            <a:spLocks noChangeArrowheads="1"/>
          </p:cNvSpPr>
          <p:nvPr/>
        </p:nvSpPr>
        <p:spPr bwMode="auto">
          <a:xfrm>
            <a:off x="4948238" y="1466850"/>
            <a:ext cx="1381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231436" name="Rectangle 12"/>
          <p:cNvSpPr>
            <a:spLocks noChangeArrowheads="1"/>
          </p:cNvSpPr>
          <p:nvPr/>
        </p:nvSpPr>
        <p:spPr bwMode="auto">
          <a:xfrm>
            <a:off x="2281238" y="3195638"/>
            <a:ext cx="7715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init</a:t>
            </a:r>
          </a:p>
        </p:txBody>
      </p:sp>
      <p:sp>
        <p:nvSpPr>
          <p:cNvPr id="231437" name="Rectangle 13"/>
          <p:cNvSpPr>
            <a:spLocks noChangeArrowheads="1"/>
          </p:cNvSpPr>
          <p:nvPr/>
        </p:nvSpPr>
        <p:spPr bwMode="auto">
          <a:xfrm>
            <a:off x="6472238" y="3043238"/>
            <a:ext cx="6953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init</a:t>
            </a:r>
          </a:p>
        </p:txBody>
      </p:sp>
      <p:sp>
        <p:nvSpPr>
          <p:cNvPr id="231438" name="Rectangle 14"/>
          <p:cNvSpPr>
            <a:spLocks noChangeArrowheads="1"/>
          </p:cNvSpPr>
          <p:nvPr/>
        </p:nvSpPr>
        <p:spPr bwMode="auto">
          <a:xfrm>
            <a:off x="2363788" y="3895725"/>
            <a:ext cx="1409700" cy="784225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39" name="Rectangle 15"/>
          <p:cNvSpPr>
            <a:spLocks noChangeArrowheads="1"/>
          </p:cNvSpPr>
          <p:nvPr/>
        </p:nvSpPr>
        <p:spPr bwMode="auto">
          <a:xfrm>
            <a:off x="3070225" y="3459163"/>
            <a:ext cx="1411288" cy="433387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40" name="Rectangle 16"/>
          <p:cNvSpPr>
            <a:spLocks noChangeArrowheads="1"/>
          </p:cNvSpPr>
          <p:nvPr/>
        </p:nvSpPr>
        <p:spPr bwMode="auto">
          <a:xfrm>
            <a:off x="3776663" y="3895725"/>
            <a:ext cx="1411287" cy="16129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41" name="Line 17"/>
          <p:cNvSpPr>
            <a:spLocks noChangeShapeType="1"/>
          </p:cNvSpPr>
          <p:nvPr/>
        </p:nvSpPr>
        <p:spPr bwMode="auto">
          <a:xfrm>
            <a:off x="3783013" y="4681538"/>
            <a:ext cx="1400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42" name="Rectangle 18"/>
          <p:cNvSpPr>
            <a:spLocks noChangeArrowheads="1"/>
          </p:cNvSpPr>
          <p:nvPr/>
        </p:nvSpPr>
        <p:spPr bwMode="auto">
          <a:xfrm>
            <a:off x="3281363" y="3538538"/>
            <a:ext cx="1095375" cy="314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>
                <a:latin typeface="Times New Roman" pitchFamily="18" charset="0"/>
              </a:rPr>
              <a:t>Incoming</a:t>
            </a:r>
          </a:p>
        </p:txBody>
      </p:sp>
      <p:sp>
        <p:nvSpPr>
          <p:cNvPr id="231443" name="Line 19"/>
          <p:cNvSpPr>
            <a:spLocks noChangeShapeType="1"/>
          </p:cNvSpPr>
          <p:nvPr/>
        </p:nvSpPr>
        <p:spPr bwMode="auto">
          <a:xfrm>
            <a:off x="3076575" y="3290888"/>
            <a:ext cx="203200" cy="334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44" name="Rectangle 20"/>
          <p:cNvSpPr>
            <a:spLocks noChangeArrowheads="1"/>
          </p:cNvSpPr>
          <p:nvPr/>
        </p:nvSpPr>
        <p:spPr bwMode="auto">
          <a:xfrm>
            <a:off x="5632450" y="3895725"/>
            <a:ext cx="1411288" cy="784225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45" name="Rectangle 21"/>
          <p:cNvSpPr>
            <a:spLocks noChangeArrowheads="1"/>
          </p:cNvSpPr>
          <p:nvPr/>
        </p:nvSpPr>
        <p:spPr bwMode="auto">
          <a:xfrm>
            <a:off x="6338888" y="3459163"/>
            <a:ext cx="1411287" cy="433387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46" name="Rectangle 22"/>
          <p:cNvSpPr>
            <a:spLocks noChangeArrowheads="1"/>
          </p:cNvSpPr>
          <p:nvPr/>
        </p:nvSpPr>
        <p:spPr bwMode="auto">
          <a:xfrm>
            <a:off x="7046913" y="3895725"/>
            <a:ext cx="1409700" cy="16129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47" name="Line 23"/>
          <p:cNvSpPr>
            <a:spLocks noChangeShapeType="1"/>
          </p:cNvSpPr>
          <p:nvPr/>
        </p:nvSpPr>
        <p:spPr bwMode="auto">
          <a:xfrm>
            <a:off x="7053263" y="4681538"/>
            <a:ext cx="13985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48" name="Rectangle 24"/>
          <p:cNvSpPr>
            <a:spLocks noChangeArrowheads="1"/>
          </p:cNvSpPr>
          <p:nvPr/>
        </p:nvSpPr>
        <p:spPr bwMode="auto">
          <a:xfrm>
            <a:off x="6550025" y="3538538"/>
            <a:ext cx="1095375" cy="314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>
                <a:latin typeface="Times New Roman" pitchFamily="18" charset="0"/>
              </a:rPr>
              <a:t>Incoming</a:t>
            </a:r>
          </a:p>
        </p:txBody>
      </p:sp>
      <p:sp>
        <p:nvSpPr>
          <p:cNvPr id="231449" name="Line 25"/>
          <p:cNvSpPr>
            <a:spLocks noChangeShapeType="1"/>
          </p:cNvSpPr>
          <p:nvPr/>
        </p:nvSpPr>
        <p:spPr bwMode="auto">
          <a:xfrm>
            <a:off x="6345238" y="3290888"/>
            <a:ext cx="203200" cy="334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50" name="Line 26"/>
          <p:cNvSpPr>
            <a:spLocks noChangeShapeType="1"/>
          </p:cNvSpPr>
          <p:nvPr/>
        </p:nvSpPr>
        <p:spPr bwMode="auto">
          <a:xfrm flipH="1">
            <a:off x="4919663" y="2903538"/>
            <a:ext cx="365125" cy="5667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51" name="Line 27"/>
          <p:cNvSpPr>
            <a:spLocks noChangeShapeType="1"/>
          </p:cNvSpPr>
          <p:nvPr/>
        </p:nvSpPr>
        <p:spPr bwMode="auto">
          <a:xfrm>
            <a:off x="5638800" y="2903538"/>
            <a:ext cx="427038" cy="5667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1452" name="Rectangle 28"/>
          <p:cNvSpPr>
            <a:spLocks noChangeArrowheads="1"/>
          </p:cNvSpPr>
          <p:nvPr/>
        </p:nvSpPr>
        <p:spPr bwMode="auto">
          <a:xfrm>
            <a:off x="7081838" y="4057650"/>
            <a:ext cx="13795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(b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c)</a:t>
            </a:r>
          </a:p>
        </p:txBody>
      </p:sp>
      <p:sp>
        <p:nvSpPr>
          <p:cNvPr id="231453" name="Rectangle 29"/>
          <p:cNvSpPr>
            <a:spLocks noChangeArrowheads="1"/>
          </p:cNvSpPr>
          <p:nvPr/>
        </p:nvSpPr>
        <p:spPr bwMode="auto">
          <a:xfrm>
            <a:off x="3805238" y="4057650"/>
            <a:ext cx="1381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(b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c)</a:t>
            </a:r>
          </a:p>
        </p:txBody>
      </p:sp>
      <p:sp>
        <p:nvSpPr>
          <p:cNvPr id="231454" name="Rectangle 30"/>
          <p:cNvSpPr>
            <a:spLocks noChangeArrowheads="1"/>
          </p:cNvSpPr>
          <p:nvPr/>
        </p:nvSpPr>
        <p:spPr bwMode="auto">
          <a:xfrm>
            <a:off x="5786438" y="4057650"/>
            <a:ext cx="13811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231455" name="Rectangle 31"/>
          <p:cNvSpPr>
            <a:spLocks noChangeArrowheads="1"/>
          </p:cNvSpPr>
          <p:nvPr/>
        </p:nvSpPr>
        <p:spPr bwMode="auto">
          <a:xfrm>
            <a:off x="3881438" y="4895850"/>
            <a:ext cx="10763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(b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c)</a:t>
            </a:r>
          </a:p>
        </p:txBody>
      </p:sp>
      <p:sp>
        <p:nvSpPr>
          <p:cNvPr id="231456" name="Rectangle 32"/>
          <p:cNvSpPr>
            <a:spLocks noChangeArrowheads="1"/>
          </p:cNvSpPr>
          <p:nvPr/>
        </p:nvSpPr>
        <p:spPr bwMode="auto">
          <a:xfrm>
            <a:off x="2738438" y="4057650"/>
            <a:ext cx="7715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</a:p>
        </p:txBody>
      </p:sp>
      <p:sp>
        <p:nvSpPr>
          <p:cNvPr id="231457" name="Rectangle 33"/>
          <p:cNvSpPr>
            <a:spLocks noChangeArrowheads="1"/>
          </p:cNvSpPr>
          <p:nvPr/>
        </p:nvSpPr>
        <p:spPr bwMode="auto">
          <a:xfrm>
            <a:off x="3851275" y="3789363"/>
            <a:ext cx="1381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231458" name="Rectangle 34"/>
          <p:cNvSpPr>
            <a:spLocks noChangeArrowheads="1"/>
          </p:cNvSpPr>
          <p:nvPr/>
        </p:nvSpPr>
        <p:spPr bwMode="auto">
          <a:xfrm>
            <a:off x="7019925" y="3789363"/>
            <a:ext cx="1381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c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66915-1E8C-4DEC-9395-E7E5AE749F1C}" type="slidenum">
              <a:rPr lang="he-IL"/>
              <a:pPr/>
              <a:t>66</a:t>
            </a:fld>
            <a:endParaRPr lang="en-GB"/>
          </a:p>
        </p:txBody>
      </p:sp>
      <p:sp>
        <p:nvSpPr>
          <p:cNvPr id="23245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245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245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When to stop splitting?</a:t>
            </a:r>
          </a:p>
        </p:txBody>
      </p:sp>
      <p:sp>
        <p:nvSpPr>
          <p:cNvPr id="2324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27088" y="2060575"/>
            <a:ext cx="7772400" cy="4114800"/>
          </a:xfrm>
          <a:noFill/>
          <a:ln/>
        </p:spPr>
        <p:txBody>
          <a:bodyPr lIns="90488" tIns="44450" rIns="90488" bIns="44450"/>
          <a:lstStyle/>
          <a:p>
            <a:r>
              <a:rPr lang="en-US" sz="2800"/>
              <a:t>When “New” is empty.</a:t>
            </a:r>
          </a:p>
          <a:p>
            <a:r>
              <a:rPr lang="en-US" sz="2800"/>
              <a:t>Then compare  against a list of existing nodes “Nodes”:</a:t>
            </a:r>
          </a:p>
          <a:p>
            <a:pPr lvl="1"/>
            <a:r>
              <a:rPr lang="en-US" sz="2400"/>
              <a:t>If such a with same “Old”, “Next” exists,</a:t>
            </a:r>
            <a:br>
              <a:rPr lang="en-US" sz="2400"/>
            </a:br>
            <a:r>
              <a:rPr lang="en-US" sz="2400"/>
              <a:t>just add the incoming edges of the new version</a:t>
            </a:r>
            <a:br>
              <a:rPr lang="en-US" sz="2400"/>
            </a:br>
            <a:r>
              <a:rPr lang="en-US" sz="2400"/>
              <a:t>to the old one.</a:t>
            </a:r>
          </a:p>
          <a:p>
            <a:pPr lvl="1"/>
            <a:r>
              <a:rPr lang="en-US" sz="2400"/>
              <a:t>Otherwise, add the node to “Nodes”. Generate a successor with “New” set to “Next” of father.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B07B7-0EC5-411E-B06B-559DA44050E7}" type="slidenum">
              <a:rPr lang="he-IL"/>
              <a:pPr/>
              <a:t>67</a:t>
            </a:fld>
            <a:endParaRPr lang="en-GB"/>
          </a:p>
        </p:txBody>
      </p:sp>
      <p:sp>
        <p:nvSpPr>
          <p:cNvPr id="23347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347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3476" name="Rectangle 4"/>
          <p:cNvSpPr>
            <a:spLocks noChangeArrowheads="1"/>
          </p:cNvSpPr>
          <p:nvPr/>
        </p:nvSpPr>
        <p:spPr bwMode="auto">
          <a:xfrm>
            <a:off x="3430588" y="1762125"/>
            <a:ext cx="1409700" cy="784225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3477" name="Rectangle 5"/>
          <p:cNvSpPr>
            <a:spLocks noChangeArrowheads="1"/>
          </p:cNvSpPr>
          <p:nvPr/>
        </p:nvSpPr>
        <p:spPr bwMode="auto">
          <a:xfrm>
            <a:off x="4137025" y="1325563"/>
            <a:ext cx="1411288" cy="433387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3478" name="Rectangle 6"/>
          <p:cNvSpPr>
            <a:spLocks noChangeArrowheads="1"/>
          </p:cNvSpPr>
          <p:nvPr/>
        </p:nvSpPr>
        <p:spPr bwMode="auto">
          <a:xfrm>
            <a:off x="4843463" y="1762125"/>
            <a:ext cx="1411287" cy="16129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3479" name="Line 7"/>
          <p:cNvSpPr>
            <a:spLocks noChangeShapeType="1"/>
          </p:cNvSpPr>
          <p:nvPr/>
        </p:nvSpPr>
        <p:spPr bwMode="auto">
          <a:xfrm>
            <a:off x="4849813" y="2547938"/>
            <a:ext cx="1400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3480" name="Rectangle 8"/>
          <p:cNvSpPr>
            <a:spLocks noChangeArrowheads="1"/>
          </p:cNvSpPr>
          <p:nvPr/>
        </p:nvSpPr>
        <p:spPr bwMode="auto">
          <a:xfrm>
            <a:off x="4348163" y="1404938"/>
            <a:ext cx="1095375" cy="314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>
                <a:latin typeface="Times New Roman" pitchFamily="18" charset="0"/>
              </a:rPr>
              <a:t>Incoming</a:t>
            </a:r>
          </a:p>
        </p:txBody>
      </p:sp>
      <p:sp>
        <p:nvSpPr>
          <p:cNvPr id="233481" name="Line 9"/>
          <p:cNvSpPr>
            <a:spLocks noChangeShapeType="1"/>
          </p:cNvSpPr>
          <p:nvPr/>
        </p:nvSpPr>
        <p:spPr bwMode="auto">
          <a:xfrm>
            <a:off x="4143375" y="1157288"/>
            <a:ext cx="203200" cy="334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3482" name="Rectangle 10"/>
          <p:cNvSpPr>
            <a:spLocks noChangeArrowheads="1"/>
          </p:cNvSpPr>
          <p:nvPr/>
        </p:nvSpPr>
        <p:spPr bwMode="auto">
          <a:xfrm>
            <a:off x="4872038" y="1924050"/>
            <a:ext cx="15335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a,a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(b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c)</a:t>
            </a:r>
          </a:p>
        </p:txBody>
      </p:sp>
      <p:sp>
        <p:nvSpPr>
          <p:cNvPr id="233483" name="Rectangle 11"/>
          <p:cNvSpPr>
            <a:spLocks noChangeArrowheads="1"/>
          </p:cNvSpPr>
          <p:nvPr/>
        </p:nvSpPr>
        <p:spPr bwMode="auto">
          <a:xfrm>
            <a:off x="4948238" y="2762250"/>
            <a:ext cx="1381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(b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c)</a:t>
            </a:r>
          </a:p>
        </p:txBody>
      </p:sp>
      <p:sp>
        <p:nvSpPr>
          <p:cNvPr id="233484" name="Rectangle 12"/>
          <p:cNvSpPr>
            <a:spLocks noChangeArrowheads="1"/>
          </p:cNvSpPr>
          <p:nvPr/>
        </p:nvSpPr>
        <p:spPr bwMode="auto">
          <a:xfrm>
            <a:off x="3810000" y="1928813"/>
            <a:ext cx="7810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3485" name="Rectangle 13"/>
          <p:cNvSpPr>
            <a:spLocks noChangeArrowheads="1"/>
          </p:cNvSpPr>
          <p:nvPr/>
        </p:nvSpPr>
        <p:spPr bwMode="auto">
          <a:xfrm>
            <a:off x="3576638" y="909638"/>
            <a:ext cx="98107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init</a:t>
            </a:r>
          </a:p>
        </p:txBody>
      </p:sp>
      <p:sp>
        <p:nvSpPr>
          <p:cNvPr id="233486" name="Rectangle 14"/>
          <p:cNvSpPr>
            <a:spLocks noChangeArrowheads="1"/>
          </p:cNvSpPr>
          <p:nvPr/>
        </p:nvSpPr>
        <p:spPr bwMode="auto">
          <a:xfrm>
            <a:off x="3582988" y="4124325"/>
            <a:ext cx="1409700" cy="784225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3487" name="Rectangle 15"/>
          <p:cNvSpPr>
            <a:spLocks noChangeArrowheads="1"/>
          </p:cNvSpPr>
          <p:nvPr/>
        </p:nvSpPr>
        <p:spPr bwMode="auto">
          <a:xfrm>
            <a:off x="4289425" y="3687763"/>
            <a:ext cx="1411288" cy="433387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3488" name="Rectangle 16"/>
          <p:cNvSpPr>
            <a:spLocks noChangeArrowheads="1"/>
          </p:cNvSpPr>
          <p:nvPr/>
        </p:nvSpPr>
        <p:spPr bwMode="auto">
          <a:xfrm>
            <a:off x="4995863" y="4124325"/>
            <a:ext cx="1411287" cy="16129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3489" name="Line 17"/>
          <p:cNvSpPr>
            <a:spLocks noChangeShapeType="1"/>
          </p:cNvSpPr>
          <p:nvPr/>
        </p:nvSpPr>
        <p:spPr bwMode="auto">
          <a:xfrm>
            <a:off x="5002213" y="4910138"/>
            <a:ext cx="1400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3490" name="Rectangle 18"/>
          <p:cNvSpPr>
            <a:spLocks noChangeArrowheads="1"/>
          </p:cNvSpPr>
          <p:nvPr/>
        </p:nvSpPr>
        <p:spPr bwMode="auto">
          <a:xfrm>
            <a:off x="4500563" y="3767138"/>
            <a:ext cx="1095375" cy="314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>
                <a:latin typeface="Times New Roman" pitchFamily="18" charset="0"/>
              </a:rPr>
              <a:t>Incoming</a:t>
            </a:r>
          </a:p>
        </p:txBody>
      </p:sp>
      <p:sp>
        <p:nvSpPr>
          <p:cNvPr id="233491" name="Line 19"/>
          <p:cNvSpPr>
            <a:spLocks noChangeShapeType="1"/>
          </p:cNvSpPr>
          <p:nvPr/>
        </p:nvSpPr>
        <p:spPr bwMode="auto">
          <a:xfrm flipH="1">
            <a:off x="4479925" y="2522538"/>
            <a:ext cx="22225" cy="1249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3492" name="Rectangle 20"/>
          <p:cNvSpPr>
            <a:spLocks noChangeArrowheads="1"/>
          </p:cNvSpPr>
          <p:nvPr/>
        </p:nvSpPr>
        <p:spPr bwMode="auto">
          <a:xfrm>
            <a:off x="3729038" y="4262438"/>
            <a:ext cx="1381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(b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c)</a:t>
            </a:r>
          </a:p>
        </p:txBody>
      </p:sp>
      <p:sp>
        <p:nvSpPr>
          <p:cNvPr id="233493" name="Rectangle 21"/>
          <p:cNvSpPr>
            <a:spLocks noChangeArrowheads="1"/>
          </p:cNvSpPr>
          <p:nvPr/>
        </p:nvSpPr>
        <p:spPr bwMode="auto">
          <a:xfrm>
            <a:off x="3962400" y="4291013"/>
            <a:ext cx="7810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3494" name="Rectangle 22"/>
          <p:cNvSpPr>
            <a:spLocks noChangeArrowheads="1"/>
          </p:cNvSpPr>
          <p:nvPr/>
        </p:nvSpPr>
        <p:spPr bwMode="auto">
          <a:xfrm>
            <a:off x="250825" y="2057400"/>
            <a:ext cx="2959100" cy="4287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Creating a successor node.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When we enter to Nodes a new node (with different Old or Next than any other node), we start a new node by copying Next to New, and making an edge to the new successor.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45508-D109-46D5-A701-AAAFBD96A618}" type="slidenum">
              <a:rPr lang="he-IL"/>
              <a:pPr/>
              <a:t>68</a:t>
            </a:fld>
            <a:endParaRPr lang="en-GB"/>
          </a:p>
        </p:txBody>
      </p:sp>
      <p:sp>
        <p:nvSpPr>
          <p:cNvPr id="23449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449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450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How to obtain the automaton?</a:t>
            </a:r>
          </a:p>
        </p:txBody>
      </p:sp>
      <p:sp>
        <p:nvSpPr>
          <p:cNvPr id="2345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4038600" cy="4114800"/>
          </a:xfrm>
          <a:noFill/>
          <a:ln/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2800"/>
              <a:t>There is an edge from node X to Y labeled with propositions P (negated or non negated), if X is in the incoming list of Y, and Y has propositions P in field “Old”.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Initial node is init.</a:t>
            </a:r>
          </a:p>
        </p:txBody>
      </p:sp>
      <p:grpSp>
        <p:nvGrpSpPr>
          <p:cNvPr id="234502" name="Group 6"/>
          <p:cNvGrpSpPr>
            <a:grpSpLocks/>
          </p:cNvGrpSpPr>
          <p:nvPr/>
        </p:nvGrpSpPr>
        <p:grpSpPr bwMode="auto">
          <a:xfrm>
            <a:off x="4649788" y="1836738"/>
            <a:ext cx="3959225" cy="3876675"/>
            <a:chOff x="2929" y="1157"/>
            <a:chExt cx="2494" cy="2442"/>
          </a:xfrm>
        </p:grpSpPr>
        <p:sp>
          <p:nvSpPr>
            <p:cNvPr id="234503" name="Rectangle 7"/>
            <p:cNvSpPr>
              <a:spLocks noChangeArrowheads="1"/>
            </p:cNvSpPr>
            <p:nvPr/>
          </p:nvSpPr>
          <p:spPr bwMode="auto">
            <a:xfrm>
              <a:off x="2929" y="1825"/>
              <a:ext cx="1246" cy="86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4504" name="Rectangle 8"/>
            <p:cNvSpPr>
              <a:spLocks noChangeArrowheads="1"/>
            </p:cNvSpPr>
            <p:nvPr/>
          </p:nvSpPr>
          <p:spPr bwMode="auto">
            <a:xfrm>
              <a:off x="3553" y="1345"/>
              <a:ext cx="1246" cy="478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4505" name="Rectangle 9"/>
            <p:cNvSpPr>
              <a:spLocks noChangeArrowheads="1"/>
            </p:cNvSpPr>
            <p:nvPr/>
          </p:nvSpPr>
          <p:spPr bwMode="auto">
            <a:xfrm>
              <a:off x="4177" y="1825"/>
              <a:ext cx="1246" cy="177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4506" name="Line 10"/>
            <p:cNvSpPr>
              <a:spLocks noChangeShapeType="1"/>
            </p:cNvSpPr>
            <p:nvPr/>
          </p:nvSpPr>
          <p:spPr bwMode="auto">
            <a:xfrm>
              <a:off x="4181" y="2688"/>
              <a:ext cx="123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4507" name="Rectangle 11"/>
            <p:cNvSpPr>
              <a:spLocks noChangeArrowheads="1"/>
            </p:cNvSpPr>
            <p:nvPr/>
          </p:nvSpPr>
          <p:spPr bwMode="auto">
            <a:xfrm>
              <a:off x="3741" y="1437"/>
              <a:ext cx="966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Incoming</a:t>
              </a:r>
            </a:p>
          </p:txBody>
        </p:sp>
        <p:sp>
          <p:nvSpPr>
            <p:cNvPr id="234508" name="Rectangle 12"/>
            <p:cNvSpPr>
              <a:spLocks noChangeArrowheads="1"/>
            </p:cNvSpPr>
            <p:nvPr/>
          </p:nvSpPr>
          <p:spPr bwMode="auto">
            <a:xfrm>
              <a:off x="3069" y="2013"/>
              <a:ext cx="726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New</a:t>
              </a:r>
            </a:p>
          </p:txBody>
        </p:sp>
        <p:sp>
          <p:nvSpPr>
            <p:cNvPr id="234509" name="Rectangle 13"/>
            <p:cNvSpPr>
              <a:spLocks noChangeArrowheads="1"/>
            </p:cNvSpPr>
            <p:nvPr/>
          </p:nvSpPr>
          <p:spPr bwMode="auto">
            <a:xfrm>
              <a:off x="4269" y="2013"/>
              <a:ext cx="822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Old</a:t>
              </a:r>
            </a:p>
          </p:txBody>
        </p:sp>
        <p:sp>
          <p:nvSpPr>
            <p:cNvPr id="234510" name="Rectangle 14"/>
            <p:cNvSpPr>
              <a:spLocks noChangeArrowheads="1"/>
            </p:cNvSpPr>
            <p:nvPr/>
          </p:nvSpPr>
          <p:spPr bwMode="auto">
            <a:xfrm>
              <a:off x="4269" y="2829"/>
              <a:ext cx="822" cy="2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Next</a:t>
              </a:r>
            </a:p>
          </p:txBody>
        </p:sp>
        <p:sp>
          <p:nvSpPr>
            <p:cNvPr id="234511" name="Line 15"/>
            <p:cNvSpPr>
              <a:spLocks noChangeShapeType="1"/>
            </p:cNvSpPr>
            <p:nvPr/>
          </p:nvSpPr>
          <p:spPr bwMode="auto">
            <a:xfrm>
              <a:off x="3557" y="1157"/>
              <a:ext cx="183" cy="3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4512" name="Line 16"/>
            <p:cNvSpPr>
              <a:spLocks noChangeShapeType="1"/>
            </p:cNvSpPr>
            <p:nvPr/>
          </p:nvSpPr>
          <p:spPr bwMode="auto">
            <a:xfrm flipH="1">
              <a:off x="4605" y="1157"/>
              <a:ext cx="151" cy="3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4513" name="Rectangle 17"/>
          <p:cNvSpPr>
            <a:spLocks noChangeArrowheads="1"/>
          </p:cNvSpPr>
          <p:nvPr/>
        </p:nvSpPr>
        <p:spPr bwMode="auto">
          <a:xfrm>
            <a:off x="5024438" y="1595438"/>
            <a:ext cx="7715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X</a:t>
            </a:r>
          </a:p>
        </p:txBody>
      </p:sp>
      <p:sp>
        <p:nvSpPr>
          <p:cNvPr id="234514" name="Rectangle 18"/>
          <p:cNvSpPr>
            <a:spLocks noChangeArrowheads="1"/>
          </p:cNvSpPr>
          <p:nvPr/>
        </p:nvSpPr>
        <p:spPr bwMode="auto">
          <a:xfrm>
            <a:off x="5253038" y="4795838"/>
            <a:ext cx="17621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Node Y</a:t>
            </a:r>
          </a:p>
        </p:txBody>
      </p:sp>
      <p:sp>
        <p:nvSpPr>
          <p:cNvPr id="234515" name="Rectangle 19"/>
          <p:cNvSpPr>
            <a:spLocks noChangeArrowheads="1"/>
          </p:cNvSpPr>
          <p:nvPr/>
        </p:nvSpPr>
        <p:spPr bwMode="auto">
          <a:xfrm>
            <a:off x="6700838" y="3652838"/>
            <a:ext cx="17621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a, b,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¬</a:t>
            </a:r>
            <a:r>
              <a:rPr lang="en-US" sz="2400">
                <a:latin typeface="Times New Roman" pitchFamily="18" charset="0"/>
              </a:rPr>
              <a:t>c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EBF01-558A-405E-9430-3C0E07C92A2A}" type="slidenum">
              <a:rPr lang="he-IL"/>
              <a:pPr/>
              <a:t>69</a:t>
            </a:fld>
            <a:endParaRPr lang="en-GB"/>
          </a:p>
        </p:txBody>
      </p:sp>
      <p:sp>
        <p:nvSpPr>
          <p:cNvPr id="2355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52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524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sz="4000"/>
              <a:t>The resulted nodes.</a:t>
            </a:r>
          </a:p>
        </p:txBody>
      </p:sp>
      <p:grpSp>
        <p:nvGrpSpPr>
          <p:cNvPr id="235525" name="Group 5"/>
          <p:cNvGrpSpPr>
            <a:grpSpLocks/>
          </p:cNvGrpSpPr>
          <p:nvPr/>
        </p:nvGrpSpPr>
        <p:grpSpPr bwMode="auto">
          <a:xfrm>
            <a:off x="990600" y="2438400"/>
            <a:ext cx="7478713" cy="3059113"/>
            <a:chOff x="669" y="957"/>
            <a:chExt cx="4711" cy="1927"/>
          </a:xfrm>
        </p:grpSpPr>
        <p:sp>
          <p:nvSpPr>
            <p:cNvPr id="235526" name="Rectangle 6"/>
            <p:cNvSpPr>
              <a:spLocks noChangeArrowheads="1"/>
            </p:cNvSpPr>
            <p:nvPr/>
          </p:nvSpPr>
          <p:spPr bwMode="auto">
            <a:xfrm>
              <a:off x="913" y="1249"/>
              <a:ext cx="1294" cy="52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27" name="Rectangle 7"/>
            <p:cNvSpPr>
              <a:spLocks noChangeArrowheads="1"/>
            </p:cNvSpPr>
            <p:nvPr/>
          </p:nvSpPr>
          <p:spPr bwMode="auto">
            <a:xfrm>
              <a:off x="913" y="2209"/>
              <a:ext cx="1294" cy="52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28" name="Rectangle 8"/>
            <p:cNvSpPr>
              <a:spLocks noChangeArrowheads="1"/>
            </p:cNvSpPr>
            <p:nvPr/>
          </p:nvSpPr>
          <p:spPr bwMode="auto">
            <a:xfrm>
              <a:off x="2401" y="2209"/>
              <a:ext cx="1294" cy="52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29" name="Rectangle 9"/>
            <p:cNvSpPr>
              <a:spLocks noChangeArrowheads="1"/>
            </p:cNvSpPr>
            <p:nvPr/>
          </p:nvSpPr>
          <p:spPr bwMode="auto">
            <a:xfrm>
              <a:off x="3889" y="2209"/>
              <a:ext cx="1294" cy="52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30" name="Rectangle 10"/>
            <p:cNvSpPr>
              <a:spLocks noChangeArrowheads="1"/>
            </p:cNvSpPr>
            <p:nvPr/>
          </p:nvSpPr>
          <p:spPr bwMode="auto">
            <a:xfrm>
              <a:off x="3889" y="1249"/>
              <a:ext cx="1294" cy="52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31" name="Rectangle 11"/>
            <p:cNvSpPr>
              <a:spLocks noChangeArrowheads="1"/>
            </p:cNvSpPr>
            <p:nvPr/>
          </p:nvSpPr>
          <p:spPr bwMode="auto">
            <a:xfrm>
              <a:off x="2401" y="1249"/>
              <a:ext cx="1294" cy="526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32" name="Rectangle 12"/>
            <p:cNvSpPr>
              <a:spLocks noChangeArrowheads="1"/>
            </p:cNvSpPr>
            <p:nvPr/>
          </p:nvSpPr>
          <p:spPr bwMode="auto">
            <a:xfrm>
              <a:off x="1053" y="1389"/>
              <a:ext cx="106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a, a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(b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c)</a:t>
              </a:r>
            </a:p>
          </p:txBody>
        </p:sp>
        <p:sp>
          <p:nvSpPr>
            <p:cNvPr id="235533" name="Rectangle 13"/>
            <p:cNvSpPr>
              <a:spLocks noChangeArrowheads="1"/>
            </p:cNvSpPr>
            <p:nvPr/>
          </p:nvSpPr>
          <p:spPr bwMode="auto">
            <a:xfrm>
              <a:off x="2493" y="1389"/>
              <a:ext cx="1206" cy="2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</a:rPr>
                <a:t>b, b</a:t>
              </a:r>
              <a:r>
                <a:rPr lang="en-US" sz="2000" i="1">
                  <a:latin typeface="Times New Roman" pitchFamily="18" charset="0"/>
                </a:rPr>
                <a:t>U</a:t>
              </a:r>
              <a:r>
                <a:rPr lang="en-US" sz="2000">
                  <a:latin typeface="Times New Roman" pitchFamily="18" charset="0"/>
                </a:rPr>
                <a:t>c, a</a:t>
              </a:r>
              <a:r>
                <a:rPr lang="en-US" sz="2000" i="1">
                  <a:latin typeface="Times New Roman" pitchFamily="18" charset="0"/>
                </a:rPr>
                <a:t>U</a:t>
              </a:r>
              <a:r>
                <a:rPr lang="en-US" sz="2000">
                  <a:latin typeface="Times New Roman" pitchFamily="18" charset="0"/>
                </a:rPr>
                <a:t>(b</a:t>
              </a:r>
              <a:r>
                <a:rPr lang="en-US" sz="2000" i="1">
                  <a:latin typeface="Times New Roman" pitchFamily="18" charset="0"/>
                </a:rPr>
                <a:t>U</a:t>
              </a:r>
              <a:r>
                <a:rPr lang="en-US" sz="2000">
                  <a:latin typeface="Times New Roman" pitchFamily="18" charset="0"/>
                </a:rPr>
                <a:t>c)</a:t>
              </a:r>
            </a:p>
          </p:txBody>
        </p:sp>
        <p:sp>
          <p:nvSpPr>
            <p:cNvPr id="235534" name="Rectangle 14"/>
            <p:cNvSpPr>
              <a:spLocks noChangeArrowheads="1"/>
            </p:cNvSpPr>
            <p:nvPr/>
          </p:nvSpPr>
          <p:spPr bwMode="auto">
            <a:xfrm>
              <a:off x="3933" y="1389"/>
              <a:ext cx="1206" cy="2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</a:rPr>
                <a:t>c, b</a:t>
              </a:r>
              <a:r>
                <a:rPr lang="en-US" sz="2000" i="1">
                  <a:latin typeface="Times New Roman" pitchFamily="18" charset="0"/>
                </a:rPr>
                <a:t>U</a:t>
              </a:r>
              <a:r>
                <a:rPr lang="en-US" sz="2000">
                  <a:latin typeface="Times New Roman" pitchFamily="18" charset="0"/>
                </a:rPr>
                <a:t>c, a</a:t>
              </a:r>
              <a:r>
                <a:rPr lang="en-US" sz="2000" i="1">
                  <a:latin typeface="Times New Roman" pitchFamily="18" charset="0"/>
                </a:rPr>
                <a:t>U</a:t>
              </a:r>
              <a:r>
                <a:rPr lang="en-US" sz="2000">
                  <a:latin typeface="Times New Roman" pitchFamily="18" charset="0"/>
                </a:rPr>
                <a:t>(b</a:t>
              </a:r>
              <a:r>
                <a:rPr lang="en-US" sz="2000" i="1">
                  <a:latin typeface="Times New Roman" pitchFamily="18" charset="0"/>
                </a:rPr>
                <a:t>U</a:t>
              </a:r>
              <a:r>
                <a:rPr lang="en-US" sz="2000">
                  <a:latin typeface="Times New Roman" pitchFamily="18" charset="0"/>
                </a:rPr>
                <a:t>c)</a:t>
              </a:r>
            </a:p>
          </p:txBody>
        </p:sp>
        <p:sp>
          <p:nvSpPr>
            <p:cNvPr id="235535" name="Rectangle 15"/>
            <p:cNvSpPr>
              <a:spLocks noChangeArrowheads="1"/>
            </p:cNvSpPr>
            <p:nvPr/>
          </p:nvSpPr>
          <p:spPr bwMode="auto">
            <a:xfrm>
              <a:off x="1245" y="2301"/>
              <a:ext cx="77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b, b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235536" name="Rectangle 16"/>
            <p:cNvSpPr>
              <a:spLocks noChangeArrowheads="1"/>
            </p:cNvSpPr>
            <p:nvPr/>
          </p:nvSpPr>
          <p:spPr bwMode="auto">
            <a:xfrm>
              <a:off x="2733" y="2301"/>
              <a:ext cx="77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c, b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235537" name="Line 17"/>
            <p:cNvSpPr>
              <a:spLocks noChangeShapeType="1"/>
            </p:cNvSpPr>
            <p:nvPr/>
          </p:nvSpPr>
          <p:spPr bwMode="auto">
            <a:xfrm>
              <a:off x="3024" y="1013"/>
              <a:ext cx="0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38" name="Line 18"/>
            <p:cNvSpPr>
              <a:spLocks noChangeShapeType="1"/>
            </p:cNvSpPr>
            <p:nvPr/>
          </p:nvSpPr>
          <p:spPr bwMode="auto">
            <a:xfrm>
              <a:off x="3024" y="1973"/>
              <a:ext cx="0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39" name="Line 19"/>
            <p:cNvSpPr>
              <a:spLocks noChangeShapeType="1"/>
            </p:cNvSpPr>
            <p:nvPr/>
          </p:nvSpPr>
          <p:spPr bwMode="auto">
            <a:xfrm>
              <a:off x="4512" y="1013"/>
              <a:ext cx="0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40" name="Line 20"/>
            <p:cNvSpPr>
              <a:spLocks noChangeShapeType="1"/>
            </p:cNvSpPr>
            <p:nvPr/>
          </p:nvSpPr>
          <p:spPr bwMode="auto">
            <a:xfrm>
              <a:off x="1536" y="1013"/>
              <a:ext cx="0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41" name="Line 21"/>
            <p:cNvSpPr>
              <a:spLocks noChangeShapeType="1"/>
            </p:cNvSpPr>
            <p:nvPr/>
          </p:nvSpPr>
          <p:spPr bwMode="auto">
            <a:xfrm flipH="1">
              <a:off x="1677" y="1781"/>
              <a:ext cx="1447" cy="4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42" name="Line 22"/>
            <p:cNvSpPr>
              <a:spLocks noChangeShapeType="1"/>
            </p:cNvSpPr>
            <p:nvPr/>
          </p:nvSpPr>
          <p:spPr bwMode="auto">
            <a:xfrm>
              <a:off x="1296" y="2741"/>
              <a:ext cx="0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43" name="Line 23"/>
            <p:cNvSpPr>
              <a:spLocks noChangeShapeType="1"/>
            </p:cNvSpPr>
            <p:nvPr/>
          </p:nvSpPr>
          <p:spPr bwMode="auto">
            <a:xfrm>
              <a:off x="677" y="2880"/>
              <a:ext cx="61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44" name="Line 24"/>
            <p:cNvSpPr>
              <a:spLocks noChangeShapeType="1"/>
            </p:cNvSpPr>
            <p:nvPr/>
          </p:nvSpPr>
          <p:spPr bwMode="auto">
            <a:xfrm>
              <a:off x="672" y="2117"/>
              <a:ext cx="0" cy="7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45" name="Line 25"/>
            <p:cNvSpPr>
              <a:spLocks noChangeShapeType="1"/>
            </p:cNvSpPr>
            <p:nvPr/>
          </p:nvSpPr>
          <p:spPr bwMode="auto">
            <a:xfrm flipH="1">
              <a:off x="669" y="2112"/>
              <a:ext cx="63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46" name="Line 26"/>
            <p:cNvSpPr>
              <a:spLocks noChangeShapeType="1"/>
            </p:cNvSpPr>
            <p:nvPr/>
          </p:nvSpPr>
          <p:spPr bwMode="auto">
            <a:xfrm flipV="1">
              <a:off x="1296" y="2109"/>
              <a:ext cx="0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47" name="Line 27"/>
            <p:cNvSpPr>
              <a:spLocks noChangeShapeType="1"/>
            </p:cNvSpPr>
            <p:nvPr/>
          </p:nvSpPr>
          <p:spPr bwMode="auto">
            <a:xfrm>
              <a:off x="1872" y="2741"/>
              <a:ext cx="0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48" name="Line 28"/>
            <p:cNvSpPr>
              <a:spLocks noChangeShapeType="1"/>
            </p:cNvSpPr>
            <p:nvPr/>
          </p:nvSpPr>
          <p:spPr bwMode="auto">
            <a:xfrm>
              <a:off x="2688" y="2069"/>
              <a:ext cx="0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49" name="Line 29"/>
            <p:cNvSpPr>
              <a:spLocks noChangeShapeType="1"/>
            </p:cNvSpPr>
            <p:nvPr/>
          </p:nvSpPr>
          <p:spPr bwMode="auto">
            <a:xfrm>
              <a:off x="2309" y="2064"/>
              <a:ext cx="3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50" name="Line 30"/>
            <p:cNvSpPr>
              <a:spLocks noChangeShapeType="1"/>
            </p:cNvSpPr>
            <p:nvPr/>
          </p:nvSpPr>
          <p:spPr bwMode="auto">
            <a:xfrm flipV="1">
              <a:off x="2304" y="2061"/>
              <a:ext cx="0" cy="8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51" name="Line 31"/>
            <p:cNvSpPr>
              <a:spLocks noChangeShapeType="1"/>
            </p:cNvSpPr>
            <p:nvPr/>
          </p:nvSpPr>
          <p:spPr bwMode="auto">
            <a:xfrm>
              <a:off x="1877" y="2880"/>
              <a:ext cx="4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52" name="Line 32"/>
            <p:cNvSpPr>
              <a:spLocks noChangeShapeType="1"/>
            </p:cNvSpPr>
            <p:nvPr/>
          </p:nvSpPr>
          <p:spPr bwMode="auto">
            <a:xfrm flipV="1">
              <a:off x="3552" y="273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53" name="Line 33"/>
            <p:cNvSpPr>
              <a:spLocks noChangeShapeType="1"/>
            </p:cNvSpPr>
            <p:nvPr/>
          </p:nvSpPr>
          <p:spPr bwMode="auto">
            <a:xfrm flipH="1">
              <a:off x="3549" y="2880"/>
              <a:ext cx="24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54" name="Line 34"/>
            <p:cNvSpPr>
              <a:spLocks noChangeShapeType="1"/>
            </p:cNvSpPr>
            <p:nvPr/>
          </p:nvSpPr>
          <p:spPr bwMode="auto">
            <a:xfrm>
              <a:off x="3792" y="2069"/>
              <a:ext cx="0" cy="8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55" name="Line 35"/>
            <p:cNvSpPr>
              <a:spLocks noChangeShapeType="1"/>
            </p:cNvSpPr>
            <p:nvPr/>
          </p:nvSpPr>
          <p:spPr bwMode="auto">
            <a:xfrm flipH="1">
              <a:off x="3789" y="2064"/>
              <a:ext cx="29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56" name="Line 36"/>
            <p:cNvSpPr>
              <a:spLocks noChangeShapeType="1"/>
            </p:cNvSpPr>
            <p:nvPr/>
          </p:nvSpPr>
          <p:spPr bwMode="auto">
            <a:xfrm flipV="1">
              <a:off x="4080" y="2061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57" name="Line 37"/>
            <p:cNvSpPr>
              <a:spLocks noChangeShapeType="1"/>
            </p:cNvSpPr>
            <p:nvPr/>
          </p:nvSpPr>
          <p:spPr bwMode="auto">
            <a:xfrm flipV="1">
              <a:off x="4560" y="273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58" name="Line 38"/>
            <p:cNvSpPr>
              <a:spLocks noChangeShapeType="1"/>
            </p:cNvSpPr>
            <p:nvPr/>
          </p:nvSpPr>
          <p:spPr bwMode="auto">
            <a:xfrm flipH="1">
              <a:off x="4557" y="2880"/>
              <a:ext cx="8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59" name="Line 39"/>
            <p:cNvSpPr>
              <a:spLocks noChangeShapeType="1"/>
            </p:cNvSpPr>
            <p:nvPr/>
          </p:nvSpPr>
          <p:spPr bwMode="auto">
            <a:xfrm flipV="1">
              <a:off x="5376" y="2061"/>
              <a:ext cx="0" cy="8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60" name="Line 40"/>
            <p:cNvSpPr>
              <a:spLocks noChangeShapeType="1"/>
            </p:cNvSpPr>
            <p:nvPr/>
          </p:nvSpPr>
          <p:spPr bwMode="auto">
            <a:xfrm>
              <a:off x="4565" y="2064"/>
              <a:ext cx="80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61" name="Line 41"/>
            <p:cNvSpPr>
              <a:spLocks noChangeShapeType="1"/>
            </p:cNvSpPr>
            <p:nvPr/>
          </p:nvSpPr>
          <p:spPr bwMode="auto">
            <a:xfrm flipV="1">
              <a:off x="4560" y="2061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62" name="Line 42"/>
            <p:cNvSpPr>
              <a:spLocks noChangeShapeType="1"/>
            </p:cNvSpPr>
            <p:nvPr/>
          </p:nvSpPr>
          <p:spPr bwMode="auto">
            <a:xfrm>
              <a:off x="1776" y="1781"/>
              <a:ext cx="0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63" name="Line 43"/>
            <p:cNvSpPr>
              <a:spLocks noChangeShapeType="1"/>
            </p:cNvSpPr>
            <p:nvPr/>
          </p:nvSpPr>
          <p:spPr bwMode="auto">
            <a:xfrm>
              <a:off x="1781" y="1920"/>
              <a:ext cx="47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64" name="Line 44"/>
            <p:cNvSpPr>
              <a:spLocks noChangeShapeType="1"/>
            </p:cNvSpPr>
            <p:nvPr/>
          </p:nvSpPr>
          <p:spPr bwMode="auto">
            <a:xfrm flipV="1">
              <a:off x="2256" y="957"/>
              <a:ext cx="0" cy="9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65" name="Line 45"/>
            <p:cNvSpPr>
              <a:spLocks noChangeShapeType="1"/>
            </p:cNvSpPr>
            <p:nvPr/>
          </p:nvSpPr>
          <p:spPr bwMode="auto">
            <a:xfrm>
              <a:off x="2261" y="960"/>
              <a:ext cx="19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66" name="Line 46"/>
            <p:cNvSpPr>
              <a:spLocks noChangeShapeType="1"/>
            </p:cNvSpPr>
            <p:nvPr/>
          </p:nvSpPr>
          <p:spPr bwMode="auto">
            <a:xfrm>
              <a:off x="4224" y="965"/>
              <a:ext cx="0" cy="2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67" name="Line 47"/>
            <p:cNvSpPr>
              <a:spLocks noChangeShapeType="1"/>
            </p:cNvSpPr>
            <p:nvPr/>
          </p:nvSpPr>
          <p:spPr bwMode="auto">
            <a:xfrm>
              <a:off x="1680" y="1781"/>
              <a:ext cx="0" cy="1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68" name="Line 48"/>
            <p:cNvSpPr>
              <a:spLocks noChangeShapeType="1"/>
            </p:cNvSpPr>
            <p:nvPr/>
          </p:nvSpPr>
          <p:spPr bwMode="auto">
            <a:xfrm>
              <a:off x="1685" y="1968"/>
              <a:ext cx="61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69" name="Line 49"/>
            <p:cNvSpPr>
              <a:spLocks noChangeShapeType="1"/>
            </p:cNvSpPr>
            <p:nvPr/>
          </p:nvSpPr>
          <p:spPr bwMode="auto">
            <a:xfrm flipV="1">
              <a:off x="2304" y="1005"/>
              <a:ext cx="0" cy="9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70" name="Line 50"/>
            <p:cNvSpPr>
              <a:spLocks noChangeShapeType="1"/>
            </p:cNvSpPr>
            <p:nvPr/>
          </p:nvSpPr>
          <p:spPr bwMode="auto">
            <a:xfrm>
              <a:off x="2309" y="1008"/>
              <a:ext cx="5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71" name="Line 51"/>
            <p:cNvSpPr>
              <a:spLocks noChangeShapeType="1"/>
            </p:cNvSpPr>
            <p:nvPr/>
          </p:nvSpPr>
          <p:spPr bwMode="auto">
            <a:xfrm>
              <a:off x="2880" y="1013"/>
              <a:ext cx="0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72" name="Line 52"/>
            <p:cNvSpPr>
              <a:spLocks noChangeShapeType="1"/>
            </p:cNvSpPr>
            <p:nvPr/>
          </p:nvSpPr>
          <p:spPr bwMode="auto">
            <a:xfrm flipV="1">
              <a:off x="1344" y="177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73" name="Line 53"/>
            <p:cNvSpPr>
              <a:spLocks noChangeShapeType="1"/>
            </p:cNvSpPr>
            <p:nvPr/>
          </p:nvSpPr>
          <p:spPr bwMode="auto">
            <a:xfrm flipH="1">
              <a:off x="717" y="1920"/>
              <a:ext cx="63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74" name="Line 54"/>
            <p:cNvSpPr>
              <a:spLocks noChangeShapeType="1"/>
            </p:cNvSpPr>
            <p:nvPr/>
          </p:nvSpPr>
          <p:spPr bwMode="auto">
            <a:xfrm flipV="1">
              <a:off x="720" y="1101"/>
              <a:ext cx="0" cy="8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75" name="Line 55"/>
            <p:cNvSpPr>
              <a:spLocks noChangeShapeType="1"/>
            </p:cNvSpPr>
            <p:nvPr/>
          </p:nvSpPr>
          <p:spPr bwMode="auto">
            <a:xfrm>
              <a:off x="725" y="1104"/>
              <a:ext cx="4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76" name="Line 56"/>
            <p:cNvSpPr>
              <a:spLocks noChangeShapeType="1"/>
            </p:cNvSpPr>
            <p:nvPr/>
          </p:nvSpPr>
          <p:spPr bwMode="auto">
            <a:xfrm>
              <a:off x="1152" y="1109"/>
              <a:ext cx="0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235577" name="AutoShape 57"/>
          <p:cNvCxnSpPr>
            <a:cxnSpLocks noChangeShapeType="1"/>
          </p:cNvCxnSpPr>
          <p:nvPr/>
        </p:nvCxnSpPr>
        <p:spPr bwMode="auto">
          <a:xfrm>
            <a:off x="6858000" y="3733800"/>
            <a:ext cx="0" cy="6889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1648-69BF-448A-8197-C152E0DC77AE}" type="slidenum">
              <a:rPr lang="he-IL"/>
              <a:pPr/>
              <a:t>70</a:t>
            </a:fld>
            <a:endParaRPr lang="en-GB"/>
          </a:p>
        </p:txBody>
      </p:sp>
      <p:sp>
        <p:nvSpPr>
          <p:cNvPr id="23654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4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48" name="Rectangle 4"/>
          <p:cNvSpPr>
            <a:spLocks noChangeArrowheads="1"/>
          </p:cNvSpPr>
          <p:nvPr/>
        </p:nvSpPr>
        <p:spPr bwMode="auto">
          <a:xfrm>
            <a:off x="1449388" y="1982788"/>
            <a:ext cx="2054225" cy="835025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49" name="Rectangle 5"/>
          <p:cNvSpPr>
            <a:spLocks noChangeArrowheads="1"/>
          </p:cNvSpPr>
          <p:nvPr/>
        </p:nvSpPr>
        <p:spPr bwMode="auto">
          <a:xfrm>
            <a:off x="1449388" y="3506788"/>
            <a:ext cx="2054225" cy="8350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50" name="Rectangle 6"/>
          <p:cNvSpPr>
            <a:spLocks noChangeArrowheads="1"/>
          </p:cNvSpPr>
          <p:nvPr/>
        </p:nvSpPr>
        <p:spPr bwMode="auto">
          <a:xfrm>
            <a:off x="3811588" y="3506788"/>
            <a:ext cx="2054225" cy="835025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51" name="Rectangle 7"/>
          <p:cNvSpPr>
            <a:spLocks noChangeArrowheads="1"/>
          </p:cNvSpPr>
          <p:nvPr/>
        </p:nvSpPr>
        <p:spPr bwMode="auto">
          <a:xfrm>
            <a:off x="6173788" y="3506788"/>
            <a:ext cx="2054225" cy="8350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52" name="Rectangle 8"/>
          <p:cNvSpPr>
            <a:spLocks noChangeArrowheads="1"/>
          </p:cNvSpPr>
          <p:nvPr/>
        </p:nvSpPr>
        <p:spPr bwMode="auto">
          <a:xfrm>
            <a:off x="6173788" y="1982788"/>
            <a:ext cx="2054225" cy="835025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53" name="Rectangle 9"/>
          <p:cNvSpPr>
            <a:spLocks noChangeArrowheads="1"/>
          </p:cNvSpPr>
          <p:nvPr/>
        </p:nvSpPr>
        <p:spPr bwMode="auto">
          <a:xfrm>
            <a:off x="3811588" y="1982788"/>
            <a:ext cx="2054225" cy="835025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54" name="Rectangle 10"/>
          <p:cNvSpPr>
            <a:spLocks noChangeArrowheads="1"/>
          </p:cNvSpPr>
          <p:nvPr/>
        </p:nvSpPr>
        <p:spPr bwMode="auto">
          <a:xfrm>
            <a:off x="1671638" y="2205038"/>
            <a:ext cx="16859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a, a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(b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c)</a:t>
            </a:r>
          </a:p>
        </p:txBody>
      </p:sp>
      <p:sp>
        <p:nvSpPr>
          <p:cNvPr id="236555" name="Rectangle 11"/>
          <p:cNvSpPr>
            <a:spLocks noChangeArrowheads="1"/>
          </p:cNvSpPr>
          <p:nvPr/>
        </p:nvSpPr>
        <p:spPr bwMode="auto">
          <a:xfrm>
            <a:off x="3957638" y="2205038"/>
            <a:ext cx="19145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b, b</a:t>
            </a:r>
            <a:r>
              <a:rPr lang="en-US" sz="2000" i="1">
                <a:latin typeface="Times New Roman" pitchFamily="18" charset="0"/>
              </a:rPr>
              <a:t>U</a:t>
            </a:r>
            <a:r>
              <a:rPr lang="en-US" sz="2000">
                <a:latin typeface="Times New Roman" pitchFamily="18" charset="0"/>
              </a:rPr>
              <a:t>c, a</a:t>
            </a:r>
            <a:r>
              <a:rPr lang="en-US" sz="2000" i="1">
                <a:latin typeface="Times New Roman" pitchFamily="18" charset="0"/>
              </a:rPr>
              <a:t>U</a:t>
            </a:r>
            <a:r>
              <a:rPr lang="en-US" sz="2000">
                <a:latin typeface="Times New Roman" pitchFamily="18" charset="0"/>
              </a:rPr>
              <a:t>(b</a:t>
            </a:r>
            <a:r>
              <a:rPr lang="en-US" sz="2000" i="1">
                <a:latin typeface="Times New Roman" pitchFamily="18" charset="0"/>
              </a:rPr>
              <a:t>U</a:t>
            </a:r>
            <a:r>
              <a:rPr lang="en-US" sz="2000">
                <a:latin typeface="Times New Roman" pitchFamily="18" charset="0"/>
              </a:rPr>
              <a:t>c)</a:t>
            </a:r>
          </a:p>
        </p:txBody>
      </p:sp>
      <p:sp>
        <p:nvSpPr>
          <p:cNvPr id="236556" name="Rectangle 12"/>
          <p:cNvSpPr>
            <a:spLocks noChangeArrowheads="1"/>
          </p:cNvSpPr>
          <p:nvPr/>
        </p:nvSpPr>
        <p:spPr bwMode="auto">
          <a:xfrm>
            <a:off x="6243638" y="2205038"/>
            <a:ext cx="19145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c, b</a:t>
            </a:r>
            <a:r>
              <a:rPr lang="en-US" sz="2000" i="1">
                <a:latin typeface="Times New Roman" pitchFamily="18" charset="0"/>
              </a:rPr>
              <a:t>U</a:t>
            </a:r>
            <a:r>
              <a:rPr lang="en-US" sz="2000">
                <a:latin typeface="Times New Roman" pitchFamily="18" charset="0"/>
              </a:rPr>
              <a:t>c, a</a:t>
            </a:r>
            <a:r>
              <a:rPr lang="en-US" sz="2000" i="1">
                <a:latin typeface="Times New Roman" pitchFamily="18" charset="0"/>
              </a:rPr>
              <a:t>U</a:t>
            </a:r>
            <a:r>
              <a:rPr lang="en-US" sz="2000">
                <a:latin typeface="Times New Roman" pitchFamily="18" charset="0"/>
              </a:rPr>
              <a:t>(b</a:t>
            </a:r>
            <a:r>
              <a:rPr lang="en-US" sz="2000" i="1">
                <a:latin typeface="Times New Roman" pitchFamily="18" charset="0"/>
              </a:rPr>
              <a:t>U</a:t>
            </a:r>
            <a:r>
              <a:rPr lang="en-US" sz="2000">
                <a:latin typeface="Times New Roman" pitchFamily="18" charset="0"/>
              </a:rPr>
              <a:t>c)</a:t>
            </a:r>
          </a:p>
        </p:txBody>
      </p:sp>
      <p:sp>
        <p:nvSpPr>
          <p:cNvPr id="236557" name="Rectangle 13"/>
          <p:cNvSpPr>
            <a:spLocks noChangeArrowheads="1"/>
          </p:cNvSpPr>
          <p:nvPr/>
        </p:nvSpPr>
        <p:spPr bwMode="auto">
          <a:xfrm>
            <a:off x="1976438" y="3652838"/>
            <a:ext cx="12287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b, b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236558" name="Rectangle 14"/>
          <p:cNvSpPr>
            <a:spLocks noChangeArrowheads="1"/>
          </p:cNvSpPr>
          <p:nvPr/>
        </p:nvSpPr>
        <p:spPr bwMode="auto">
          <a:xfrm>
            <a:off x="4338638" y="3652838"/>
            <a:ext cx="12287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c, b</a:t>
            </a:r>
            <a:r>
              <a:rPr lang="en-US" sz="2400" i="1">
                <a:latin typeface="Times New Roman" pitchFamily="18" charset="0"/>
              </a:rPr>
              <a:t>U</a:t>
            </a:r>
            <a:r>
              <a:rPr lang="en-US" sz="2400">
                <a:latin typeface="Times New Roman" pitchFamily="18" charset="0"/>
              </a:rPr>
              <a:t>c</a:t>
            </a:r>
          </a:p>
        </p:txBody>
      </p:sp>
      <p:sp>
        <p:nvSpPr>
          <p:cNvPr id="236559" name="Line 15"/>
          <p:cNvSpPr>
            <a:spLocks noChangeShapeType="1"/>
          </p:cNvSpPr>
          <p:nvPr/>
        </p:nvSpPr>
        <p:spPr bwMode="auto">
          <a:xfrm>
            <a:off x="4800600" y="16081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60" name="Line 16"/>
          <p:cNvSpPr>
            <a:spLocks noChangeShapeType="1"/>
          </p:cNvSpPr>
          <p:nvPr/>
        </p:nvSpPr>
        <p:spPr bwMode="auto">
          <a:xfrm>
            <a:off x="4800600" y="31321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61" name="Line 17"/>
          <p:cNvSpPr>
            <a:spLocks noChangeShapeType="1"/>
          </p:cNvSpPr>
          <p:nvPr/>
        </p:nvSpPr>
        <p:spPr bwMode="auto">
          <a:xfrm>
            <a:off x="7162800" y="16081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62" name="Line 18"/>
          <p:cNvSpPr>
            <a:spLocks noChangeShapeType="1"/>
          </p:cNvSpPr>
          <p:nvPr/>
        </p:nvSpPr>
        <p:spPr bwMode="auto">
          <a:xfrm>
            <a:off x="2438400" y="16081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63" name="Line 19"/>
          <p:cNvSpPr>
            <a:spLocks noChangeShapeType="1"/>
          </p:cNvSpPr>
          <p:nvPr/>
        </p:nvSpPr>
        <p:spPr bwMode="auto">
          <a:xfrm flipH="1">
            <a:off x="2662238" y="2827338"/>
            <a:ext cx="2297112" cy="671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64" name="Line 20"/>
          <p:cNvSpPr>
            <a:spLocks noChangeShapeType="1"/>
          </p:cNvSpPr>
          <p:nvPr/>
        </p:nvSpPr>
        <p:spPr bwMode="auto">
          <a:xfrm>
            <a:off x="2057400" y="4351338"/>
            <a:ext cx="0" cy="214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65" name="Line 21"/>
          <p:cNvSpPr>
            <a:spLocks noChangeShapeType="1"/>
          </p:cNvSpPr>
          <p:nvPr/>
        </p:nvSpPr>
        <p:spPr bwMode="auto">
          <a:xfrm>
            <a:off x="1074738" y="45720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66" name="Line 22"/>
          <p:cNvSpPr>
            <a:spLocks noChangeShapeType="1"/>
          </p:cNvSpPr>
          <p:nvPr/>
        </p:nvSpPr>
        <p:spPr bwMode="auto">
          <a:xfrm>
            <a:off x="1066800" y="3360738"/>
            <a:ext cx="0" cy="1204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67" name="Line 23"/>
          <p:cNvSpPr>
            <a:spLocks noChangeShapeType="1"/>
          </p:cNvSpPr>
          <p:nvPr/>
        </p:nvSpPr>
        <p:spPr bwMode="auto">
          <a:xfrm flipH="1">
            <a:off x="1062038" y="3352800"/>
            <a:ext cx="10017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68" name="Line 24"/>
          <p:cNvSpPr>
            <a:spLocks noChangeShapeType="1"/>
          </p:cNvSpPr>
          <p:nvPr/>
        </p:nvSpPr>
        <p:spPr bwMode="auto">
          <a:xfrm flipV="1">
            <a:off x="2057400" y="3348038"/>
            <a:ext cx="0" cy="163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69" name="Line 25"/>
          <p:cNvSpPr>
            <a:spLocks noChangeShapeType="1"/>
          </p:cNvSpPr>
          <p:nvPr/>
        </p:nvSpPr>
        <p:spPr bwMode="auto">
          <a:xfrm>
            <a:off x="2971800" y="4351338"/>
            <a:ext cx="0" cy="214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70" name="Line 26"/>
          <p:cNvSpPr>
            <a:spLocks noChangeShapeType="1"/>
          </p:cNvSpPr>
          <p:nvPr/>
        </p:nvSpPr>
        <p:spPr bwMode="auto">
          <a:xfrm>
            <a:off x="4267200" y="3284538"/>
            <a:ext cx="0" cy="214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71" name="Line 27"/>
          <p:cNvSpPr>
            <a:spLocks noChangeShapeType="1"/>
          </p:cNvSpPr>
          <p:nvPr/>
        </p:nvSpPr>
        <p:spPr bwMode="auto">
          <a:xfrm>
            <a:off x="3665538" y="3276600"/>
            <a:ext cx="595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72" name="Line 28"/>
          <p:cNvSpPr>
            <a:spLocks noChangeShapeType="1"/>
          </p:cNvSpPr>
          <p:nvPr/>
        </p:nvSpPr>
        <p:spPr bwMode="auto">
          <a:xfrm flipV="1">
            <a:off x="3657600" y="3271838"/>
            <a:ext cx="0" cy="1306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73" name="Line 29"/>
          <p:cNvSpPr>
            <a:spLocks noChangeShapeType="1"/>
          </p:cNvSpPr>
          <p:nvPr/>
        </p:nvSpPr>
        <p:spPr bwMode="auto">
          <a:xfrm>
            <a:off x="2979738" y="4572000"/>
            <a:ext cx="6715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74" name="Line 30"/>
          <p:cNvSpPr>
            <a:spLocks noChangeShapeType="1"/>
          </p:cNvSpPr>
          <p:nvPr/>
        </p:nvSpPr>
        <p:spPr bwMode="auto">
          <a:xfrm flipV="1">
            <a:off x="5638800" y="4338638"/>
            <a:ext cx="0" cy="239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75" name="Line 31"/>
          <p:cNvSpPr>
            <a:spLocks noChangeShapeType="1"/>
          </p:cNvSpPr>
          <p:nvPr/>
        </p:nvSpPr>
        <p:spPr bwMode="auto">
          <a:xfrm flipH="1">
            <a:off x="5634038" y="4572000"/>
            <a:ext cx="3921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76" name="Line 32"/>
          <p:cNvSpPr>
            <a:spLocks noChangeShapeType="1"/>
          </p:cNvSpPr>
          <p:nvPr/>
        </p:nvSpPr>
        <p:spPr bwMode="auto">
          <a:xfrm>
            <a:off x="6019800" y="3284538"/>
            <a:ext cx="0" cy="1281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77" name="Line 33"/>
          <p:cNvSpPr>
            <a:spLocks noChangeShapeType="1"/>
          </p:cNvSpPr>
          <p:nvPr/>
        </p:nvSpPr>
        <p:spPr bwMode="auto">
          <a:xfrm flipH="1">
            <a:off x="6015038" y="3276600"/>
            <a:ext cx="468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78" name="Line 34"/>
          <p:cNvSpPr>
            <a:spLocks noChangeShapeType="1"/>
          </p:cNvSpPr>
          <p:nvPr/>
        </p:nvSpPr>
        <p:spPr bwMode="auto">
          <a:xfrm flipV="1">
            <a:off x="6477000" y="3271838"/>
            <a:ext cx="0" cy="239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79" name="Line 35"/>
          <p:cNvSpPr>
            <a:spLocks noChangeShapeType="1"/>
          </p:cNvSpPr>
          <p:nvPr/>
        </p:nvSpPr>
        <p:spPr bwMode="auto">
          <a:xfrm flipV="1">
            <a:off x="7239000" y="4338638"/>
            <a:ext cx="0" cy="239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80" name="Line 36"/>
          <p:cNvSpPr>
            <a:spLocks noChangeShapeType="1"/>
          </p:cNvSpPr>
          <p:nvPr/>
        </p:nvSpPr>
        <p:spPr bwMode="auto">
          <a:xfrm flipH="1">
            <a:off x="7234238" y="4572000"/>
            <a:ext cx="13065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81" name="Line 37"/>
          <p:cNvSpPr>
            <a:spLocks noChangeShapeType="1"/>
          </p:cNvSpPr>
          <p:nvPr/>
        </p:nvSpPr>
        <p:spPr bwMode="auto">
          <a:xfrm flipV="1">
            <a:off x="8534400" y="3271838"/>
            <a:ext cx="0" cy="1306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82" name="Line 38"/>
          <p:cNvSpPr>
            <a:spLocks noChangeShapeType="1"/>
          </p:cNvSpPr>
          <p:nvPr/>
        </p:nvSpPr>
        <p:spPr bwMode="auto">
          <a:xfrm>
            <a:off x="7246938" y="3276600"/>
            <a:ext cx="12811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83" name="Line 39"/>
          <p:cNvSpPr>
            <a:spLocks noChangeShapeType="1"/>
          </p:cNvSpPr>
          <p:nvPr/>
        </p:nvSpPr>
        <p:spPr bwMode="auto">
          <a:xfrm flipV="1">
            <a:off x="7239000" y="3271838"/>
            <a:ext cx="0" cy="239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84" name="Line 40"/>
          <p:cNvSpPr>
            <a:spLocks noChangeShapeType="1"/>
          </p:cNvSpPr>
          <p:nvPr/>
        </p:nvSpPr>
        <p:spPr bwMode="auto">
          <a:xfrm>
            <a:off x="2819400" y="2827338"/>
            <a:ext cx="0" cy="214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85" name="Line 41"/>
          <p:cNvSpPr>
            <a:spLocks noChangeShapeType="1"/>
          </p:cNvSpPr>
          <p:nvPr/>
        </p:nvSpPr>
        <p:spPr bwMode="auto">
          <a:xfrm>
            <a:off x="2827338" y="3048000"/>
            <a:ext cx="7477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86" name="Line 42"/>
          <p:cNvSpPr>
            <a:spLocks noChangeShapeType="1"/>
          </p:cNvSpPr>
          <p:nvPr/>
        </p:nvSpPr>
        <p:spPr bwMode="auto">
          <a:xfrm flipV="1">
            <a:off x="3581400" y="1519238"/>
            <a:ext cx="0" cy="1535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87" name="Line 43"/>
          <p:cNvSpPr>
            <a:spLocks noChangeShapeType="1"/>
          </p:cNvSpPr>
          <p:nvPr/>
        </p:nvSpPr>
        <p:spPr bwMode="auto">
          <a:xfrm>
            <a:off x="3589338" y="1524000"/>
            <a:ext cx="31099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88" name="Line 44"/>
          <p:cNvSpPr>
            <a:spLocks noChangeShapeType="1"/>
          </p:cNvSpPr>
          <p:nvPr/>
        </p:nvSpPr>
        <p:spPr bwMode="auto">
          <a:xfrm>
            <a:off x="6705600" y="1531938"/>
            <a:ext cx="0" cy="442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89" name="Line 45"/>
          <p:cNvSpPr>
            <a:spLocks noChangeShapeType="1"/>
          </p:cNvSpPr>
          <p:nvPr/>
        </p:nvSpPr>
        <p:spPr bwMode="auto">
          <a:xfrm>
            <a:off x="2667000" y="2827338"/>
            <a:ext cx="0" cy="290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90" name="Line 46"/>
          <p:cNvSpPr>
            <a:spLocks noChangeShapeType="1"/>
          </p:cNvSpPr>
          <p:nvPr/>
        </p:nvSpPr>
        <p:spPr bwMode="auto">
          <a:xfrm>
            <a:off x="2674938" y="3124200"/>
            <a:ext cx="976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91" name="Line 47"/>
          <p:cNvSpPr>
            <a:spLocks noChangeShapeType="1"/>
          </p:cNvSpPr>
          <p:nvPr/>
        </p:nvSpPr>
        <p:spPr bwMode="auto">
          <a:xfrm flipV="1">
            <a:off x="3657600" y="1595438"/>
            <a:ext cx="0" cy="1535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92" name="Line 48"/>
          <p:cNvSpPr>
            <a:spLocks noChangeShapeType="1"/>
          </p:cNvSpPr>
          <p:nvPr/>
        </p:nvSpPr>
        <p:spPr bwMode="auto">
          <a:xfrm>
            <a:off x="3665538" y="1600200"/>
            <a:ext cx="9001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93" name="Line 49"/>
          <p:cNvSpPr>
            <a:spLocks noChangeShapeType="1"/>
          </p:cNvSpPr>
          <p:nvPr/>
        </p:nvSpPr>
        <p:spPr bwMode="auto">
          <a:xfrm>
            <a:off x="4572000" y="1608138"/>
            <a:ext cx="0" cy="366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94" name="Line 50"/>
          <p:cNvSpPr>
            <a:spLocks noChangeShapeType="1"/>
          </p:cNvSpPr>
          <p:nvPr/>
        </p:nvSpPr>
        <p:spPr bwMode="auto">
          <a:xfrm flipV="1">
            <a:off x="2133600" y="2814638"/>
            <a:ext cx="0" cy="239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95" name="Line 51"/>
          <p:cNvSpPr>
            <a:spLocks noChangeShapeType="1"/>
          </p:cNvSpPr>
          <p:nvPr/>
        </p:nvSpPr>
        <p:spPr bwMode="auto">
          <a:xfrm flipH="1">
            <a:off x="1138238" y="3048000"/>
            <a:ext cx="10017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96" name="Line 52"/>
          <p:cNvSpPr>
            <a:spLocks noChangeShapeType="1"/>
          </p:cNvSpPr>
          <p:nvPr/>
        </p:nvSpPr>
        <p:spPr bwMode="auto">
          <a:xfrm flipV="1">
            <a:off x="1143000" y="1747838"/>
            <a:ext cx="0" cy="1306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97" name="Line 53"/>
          <p:cNvSpPr>
            <a:spLocks noChangeShapeType="1"/>
          </p:cNvSpPr>
          <p:nvPr/>
        </p:nvSpPr>
        <p:spPr bwMode="auto">
          <a:xfrm>
            <a:off x="1150938" y="1752600"/>
            <a:ext cx="6715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98" name="Line 54"/>
          <p:cNvSpPr>
            <a:spLocks noChangeShapeType="1"/>
          </p:cNvSpPr>
          <p:nvPr/>
        </p:nvSpPr>
        <p:spPr bwMode="auto">
          <a:xfrm>
            <a:off x="1828800" y="1760538"/>
            <a:ext cx="0" cy="214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6599" name="Rectangle 55"/>
          <p:cNvSpPr>
            <a:spLocks noChangeArrowheads="1"/>
          </p:cNvSpPr>
          <p:nvPr/>
        </p:nvSpPr>
        <p:spPr bwMode="auto">
          <a:xfrm>
            <a:off x="1443038" y="4872038"/>
            <a:ext cx="6867525" cy="454025"/>
          </a:xfrm>
          <a:prstGeom prst="rect">
            <a:avLst/>
          </a:prstGeom>
          <a:solidFill>
            <a:srgbClr val="FFCC00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All nodes with incoming edge from “init”.</a:t>
            </a:r>
          </a:p>
        </p:txBody>
      </p:sp>
      <p:sp>
        <p:nvSpPr>
          <p:cNvPr id="236600" name="Rectangle 56"/>
          <p:cNvSpPr>
            <a:spLocks noGrp="1" noChangeArrowheads="1"/>
          </p:cNvSpPr>
          <p:nvPr>
            <p:ph type="title"/>
          </p:nvPr>
        </p:nvSpPr>
        <p:spPr>
          <a:xfrm>
            <a:off x="2286000" y="214313"/>
            <a:ext cx="3505200" cy="1081087"/>
          </a:xfrm>
        </p:spPr>
        <p:txBody>
          <a:bodyPr/>
          <a:lstStyle/>
          <a:p>
            <a:r>
              <a:rPr lang="en-US" sz="4000"/>
              <a:t>   </a:t>
            </a:r>
            <a:br>
              <a:rPr lang="en-US" sz="4000"/>
            </a:br>
            <a:r>
              <a:rPr lang="en-US" sz="4000"/>
              <a:t>Initial nodes</a:t>
            </a:r>
          </a:p>
        </p:txBody>
      </p:sp>
      <p:cxnSp>
        <p:nvCxnSpPr>
          <p:cNvPr id="236601" name="AutoShape 57"/>
          <p:cNvCxnSpPr>
            <a:cxnSpLocks noChangeShapeType="1"/>
          </p:cNvCxnSpPr>
          <p:nvPr/>
        </p:nvCxnSpPr>
        <p:spPr bwMode="auto">
          <a:xfrm>
            <a:off x="6858000" y="2819400"/>
            <a:ext cx="0" cy="6889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A72E3-2B13-4515-A788-1D9BCC816EB6}" type="slidenum">
              <a:rPr lang="he-IL"/>
              <a:pPr/>
              <a:t>71</a:t>
            </a:fld>
            <a:endParaRPr lang="en-GB"/>
          </a:p>
        </p:txBody>
      </p:sp>
      <p:sp>
        <p:nvSpPr>
          <p:cNvPr id="23757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757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757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sz="4000"/>
              <a:t>Include only atomic propositions</a:t>
            </a:r>
          </a:p>
        </p:txBody>
      </p:sp>
      <p:cxnSp>
        <p:nvCxnSpPr>
          <p:cNvPr id="237573" name="AutoShape 5"/>
          <p:cNvCxnSpPr>
            <a:cxnSpLocks noChangeShapeType="1"/>
            <a:stCxn id="237580" idx="4"/>
            <a:endCxn id="237581" idx="0"/>
          </p:cNvCxnSpPr>
          <p:nvPr/>
        </p:nvCxnSpPr>
        <p:spPr bwMode="auto">
          <a:xfrm>
            <a:off x="1981200" y="3048000"/>
            <a:ext cx="0" cy="838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37574" name="Oval 6"/>
          <p:cNvSpPr>
            <a:spLocks noChangeArrowheads="1"/>
          </p:cNvSpPr>
          <p:nvPr/>
        </p:nvSpPr>
        <p:spPr bwMode="auto">
          <a:xfrm>
            <a:off x="3810000" y="3810000"/>
            <a:ext cx="838200" cy="838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Init</a:t>
            </a:r>
          </a:p>
        </p:txBody>
      </p:sp>
      <p:cxnSp>
        <p:nvCxnSpPr>
          <p:cNvPr id="237575" name="AutoShape 7"/>
          <p:cNvCxnSpPr>
            <a:cxnSpLocks noChangeShapeType="1"/>
            <a:stCxn id="237574" idx="7"/>
            <a:endCxn id="237582" idx="3"/>
          </p:cNvCxnSpPr>
          <p:nvPr/>
        </p:nvCxnSpPr>
        <p:spPr bwMode="auto">
          <a:xfrm flipV="1">
            <a:off x="4525963" y="2936875"/>
            <a:ext cx="1116012" cy="99536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37576" name="AutoShape 8"/>
          <p:cNvCxnSpPr>
            <a:cxnSpLocks noChangeShapeType="1"/>
            <a:stCxn id="237580" idx="2"/>
            <a:endCxn id="237580" idx="0"/>
          </p:cNvCxnSpPr>
          <p:nvPr/>
        </p:nvCxnSpPr>
        <p:spPr bwMode="auto">
          <a:xfrm rot="10800000" flipH="1">
            <a:off x="1447800" y="2286000"/>
            <a:ext cx="533400" cy="381000"/>
          </a:xfrm>
          <a:prstGeom prst="curvedConnector4">
            <a:avLst>
              <a:gd name="adj1" fmla="val -42856"/>
              <a:gd name="adj2" fmla="val 160000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37577" name="AutoShape 9"/>
          <p:cNvCxnSpPr>
            <a:cxnSpLocks noChangeShapeType="1"/>
            <a:stCxn id="237574" idx="1"/>
            <a:endCxn id="237580" idx="5"/>
          </p:cNvCxnSpPr>
          <p:nvPr/>
        </p:nvCxnSpPr>
        <p:spPr bwMode="auto">
          <a:xfrm flipH="1" flipV="1">
            <a:off x="2359025" y="2936875"/>
            <a:ext cx="1573213" cy="99536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37578" name="AutoShape 10"/>
          <p:cNvCxnSpPr>
            <a:cxnSpLocks noChangeShapeType="1"/>
            <a:stCxn id="237580" idx="6"/>
            <a:endCxn id="237582" idx="2"/>
          </p:cNvCxnSpPr>
          <p:nvPr/>
        </p:nvCxnSpPr>
        <p:spPr bwMode="auto">
          <a:xfrm>
            <a:off x="2514600" y="2667000"/>
            <a:ext cx="297180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37579" name="AutoShape 11"/>
          <p:cNvCxnSpPr>
            <a:cxnSpLocks noChangeShapeType="1"/>
            <a:stCxn id="237574" idx="2"/>
            <a:endCxn id="237581" idx="6"/>
          </p:cNvCxnSpPr>
          <p:nvPr/>
        </p:nvCxnSpPr>
        <p:spPr bwMode="auto">
          <a:xfrm flipH="1">
            <a:off x="2514600" y="4229100"/>
            <a:ext cx="1295400" cy="381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37580" name="Oval 12"/>
          <p:cNvSpPr>
            <a:spLocks noChangeArrowheads="1"/>
          </p:cNvSpPr>
          <p:nvPr/>
        </p:nvSpPr>
        <p:spPr bwMode="auto">
          <a:xfrm>
            <a:off x="1447800" y="2286000"/>
            <a:ext cx="1066800" cy="762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a</a:t>
            </a:r>
          </a:p>
        </p:txBody>
      </p:sp>
      <p:sp>
        <p:nvSpPr>
          <p:cNvPr id="237581" name="Oval 13"/>
          <p:cNvSpPr>
            <a:spLocks noChangeArrowheads="1"/>
          </p:cNvSpPr>
          <p:nvPr/>
        </p:nvSpPr>
        <p:spPr bwMode="auto">
          <a:xfrm>
            <a:off x="1447800" y="3886200"/>
            <a:ext cx="1066800" cy="762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b</a:t>
            </a:r>
          </a:p>
        </p:txBody>
      </p:sp>
      <p:sp>
        <p:nvSpPr>
          <p:cNvPr id="237582" name="Oval 14"/>
          <p:cNvSpPr>
            <a:spLocks noChangeArrowheads="1"/>
          </p:cNvSpPr>
          <p:nvPr/>
        </p:nvSpPr>
        <p:spPr bwMode="auto">
          <a:xfrm>
            <a:off x="5486400" y="2286000"/>
            <a:ext cx="1066800" cy="762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c</a:t>
            </a:r>
          </a:p>
        </p:txBody>
      </p:sp>
      <p:sp>
        <p:nvSpPr>
          <p:cNvPr id="237583" name="Oval 15"/>
          <p:cNvSpPr>
            <a:spLocks noChangeArrowheads="1"/>
          </p:cNvSpPr>
          <p:nvPr/>
        </p:nvSpPr>
        <p:spPr bwMode="auto">
          <a:xfrm>
            <a:off x="6324600" y="3962400"/>
            <a:ext cx="1066800" cy="762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/>
          </a:p>
        </p:txBody>
      </p:sp>
      <p:cxnSp>
        <p:nvCxnSpPr>
          <p:cNvPr id="237584" name="AutoShape 16"/>
          <p:cNvCxnSpPr>
            <a:cxnSpLocks noChangeShapeType="1"/>
            <a:stCxn id="237583" idx="6"/>
            <a:endCxn id="237583" idx="7"/>
          </p:cNvCxnSpPr>
          <p:nvPr/>
        </p:nvCxnSpPr>
        <p:spPr bwMode="auto">
          <a:xfrm flipH="1" flipV="1">
            <a:off x="7235825" y="4073525"/>
            <a:ext cx="155575" cy="269875"/>
          </a:xfrm>
          <a:prstGeom prst="curvedConnector4">
            <a:avLst>
              <a:gd name="adj1" fmla="val -146940"/>
              <a:gd name="adj2" fmla="val 225884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37585" name="AutoShape 17"/>
          <p:cNvCxnSpPr>
            <a:cxnSpLocks noChangeShapeType="1"/>
            <a:stCxn id="237582" idx="5"/>
            <a:endCxn id="237583" idx="0"/>
          </p:cNvCxnSpPr>
          <p:nvPr/>
        </p:nvCxnSpPr>
        <p:spPr bwMode="auto">
          <a:xfrm>
            <a:off x="6397625" y="2936875"/>
            <a:ext cx="460375" cy="10255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37586" name="Oval 18"/>
          <p:cNvSpPr>
            <a:spLocks noChangeArrowheads="1"/>
          </p:cNvSpPr>
          <p:nvPr/>
        </p:nvSpPr>
        <p:spPr bwMode="auto">
          <a:xfrm>
            <a:off x="4724400" y="5410200"/>
            <a:ext cx="1066800" cy="762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c</a:t>
            </a:r>
          </a:p>
        </p:txBody>
      </p:sp>
      <p:cxnSp>
        <p:nvCxnSpPr>
          <p:cNvPr id="237587" name="AutoShape 19"/>
          <p:cNvCxnSpPr>
            <a:cxnSpLocks noChangeShapeType="1"/>
            <a:stCxn id="237574" idx="5"/>
            <a:endCxn id="237586" idx="0"/>
          </p:cNvCxnSpPr>
          <p:nvPr/>
        </p:nvCxnSpPr>
        <p:spPr bwMode="auto">
          <a:xfrm>
            <a:off x="4525963" y="4525963"/>
            <a:ext cx="731837" cy="88423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37588" name="AutoShape 20"/>
          <p:cNvCxnSpPr>
            <a:cxnSpLocks noChangeShapeType="1"/>
            <a:stCxn id="237586" idx="6"/>
            <a:endCxn id="237583" idx="4"/>
          </p:cNvCxnSpPr>
          <p:nvPr/>
        </p:nvCxnSpPr>
        <p:spPr bwMode="auto">
          <a:xfrm flipV="1">
            <a:off x="5791200" y="4724400"/>
            <a:ext cx="1066800" cy="10668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37589" name="Oval 21"/>
          <p:cNvSpPr>
            <a:spLocks noChangeArrowheads="1"/>
          </p:cNvSpPr>
          <p:nvPr/>
        </p:nvSpPr>
        <p:spPr bwMode="auto">
          <a:xfrm>
            <a:off x="1447800" y="5410200"/>
            <a:ext cx="1066800" cy="762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GB"/>
              <a:t>b</a:t>
            </a:r>
          </a:p>
        </p:txBody>
      </p:sp>
      <p:cxnSp>
        <p:nvCxnSpPr>
          <p:cNvPr id="237590" name="AutoShape 22"/>
          <p:cNvCxnSpPr>
            <a:cxnSpLocks noChangeShapeType="1"/>
            <a:stCxn id="237581" idx="4"/>
            <a:endCxn id="237589" idx="0"/>
          </p:cNvCxnSpPr>
          <p:nvPr/>
        </p:nvCxnSpPr>
        <p:spPr bwMode="auto">
          <a:xfrm>
            <a:off x="1981200" y="4648200"/>
            <a:ext cx="0" cy="762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37591" name="AutoShape 23"/>
          <p:cNvCxnSpPr>
            <a:cxnSpLocks noChangeShapeType="1"/>
            <a:stCxn id="237589" idx="6"/>
            <a:endCxn id="237586" idx="2"/>
          </p:cNvCxnSpPr>
          <p:nvPr/>
        </p:nvCxnSpPr>
        <p:spPr bwMode="auto">
          <a:xfrm>
            <a:off x="2514600" y="5791200"/>
            <a:ext cx="220980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37592" name="AutoShape 24"/>
          <p:cNvCxnSpPr>
            <a:cxnSpLocks noChangeShapeType="1"/>
            <a:stCxn id="237589" idx="4"/>
            <a:endCxn id="237589" idx="2"/>
          </p:cNvCxnSpPr>
          <p:nvPr/>
        </p:nvCxnSpPr>
        <p:spPr bwMode="auto">
          <a:xfrm rot="16200000" flipV="1">
            <a:off x="1524000" y="5715000"/>
            <a:ext cx="381000" cy="533400"/>
          </a:xfrm>
          <a:prstGeom prst="curvedConnector4">
            <a:avLst>
              <a:gd name="adj1" fmla="val -60000"/>
              <a:gd name="adj2" fmla="val 142856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B26A-606D-4EAF-9691-8E0F58653EDA}" type="slidenum">
              <a:rPr lang="he-IL"/>
              <a:pPr/>
              <a:t>72</a:t>
            </a:fld>
            <a:endParaRPr lang="en-GB"/>
          </a:p>
        </p:txBody>
      </p:sp>
      <p:sp>
        <p:nvSpPr>
          <p:cNvPr id="23859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859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859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Acceptance conditions</a:t>
            </a:r>
          </a:p>
        </p:txBody>
      </p:sp>
      <p:sp>
        <p:nvSpPr>
          <p:cNvPr id="238597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 sz="2800"/>
              <a:t>Use “generalized Buchi automata”, where</a:t>
            </a:r>
            <a:br>
              <a:rPr lang="en-US" sz="2800"/>
            </a:br>
            <a:r>
              <a:rPr lang="en-US" sz="2800"/>
              <a:t>there are several acceptance sets f</a:t>
            </a:r>
            <a:r>
              <a:rPr lang="en-US" sz="2800" baseline="-25000"/>
              <a:t>1</a:t>
            </a:r>
            <a:r>
              <a:rPr lang="en-US" sz="2800"/>
              <a:t>, f</a:t>
            </a:r>
            <a:r>
              <a:rPr lang="en-US" sz="2800" baseline="-25000"/>
              <a:t>2</a:t>
            </a:r>
            <a:r>
              <a:rPr lang="en-US" sz="2800"/>
              <a:t>, …, f</a:t>
            </a:r>
            <a:r>
              <a:rPr lang="en-US" sz="2800" baseline="-25000"/>
              <a:t>n</a:t>
            </a:r>
            <a:r>
              <a:rPr lang="en-US" sz="2800"/>
              <a:t>, and each accepted infinite sequence must include at least one state from each set infinitely often.</a:t>
            </a:r>
          </a:p>
          <a:p>
            <a:r>
              <a:rPr lang="en-US" sz="2800"/>
              <a:t>Each set corresponds to a subformula of form 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US" sz="2800" i="1"/>
              <a:t>U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US" sz="2800"/>
              <a:t>. Guarantees that it is never the case that 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US" sz="2800" i="1"/>
              <a:t>U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US" sz="2800"/>
              <a:t> holds forever, without 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US" sz="2800"/>
              <a:t>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58C19-2A26-43EC-84EA-3B8423C75AFF}" type="slidenum">
              <a:rPr lang="he-IL"/>
              <a:pPr/>
              <a:t>73</a:t>
            </a:fld>
            <a:endParaRPr lang="en-GB"/>
          </a:p>
        </p:txBody>
      </p:sp>
      <p:sp>
        <p:nvSpPr>
          <p:cNvPr id="23961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1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20" name="Rectangle 4"/>
          <p:cNvSpPr>
            <a:spLocks noGrp="1" noChangeArrowheads="1"/>
          </p:cNvSpPr>
          <p:nvPr>
            <p:ph type="title"/>
          </p:nvPr>
        </p:nvSpPr>
        <p:spPr>
          <a:xfrm>
            <a:off x="2133600" y="533400"/>
            <a:ext cx="57150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sz="4000"/>
              <a:t>Accepting w.r.t. b</a:t>
            </a:r>
            <a:r>
              <a:rPr lang="en-US" sz="4000" i="1"/>
              <a:t>U </a:t>
            </a:r>
            <a:r>
              <a:rPr lang="en-US" sz="4000"/>
              <a:t>c</a:t>
            </a:r>
          </a:p>
        </p:txBody>
      </p:sp>
      <p:grpSp>
        <p:nvGrpSpPr>
          <p:cNvPr id="239621" name="Group 5"/>
          <p:cNvGrpSpPr>
            <a:grpSpLocks/>
          </p:cNvGrpSpPr>
          <p:nvPr/>
        </p:nvGrpSpPr>
        <p:grpSpPr bwMode="auto">
          <a:xfrm>
            <a:off x="1295400" y="2286000"/>
            <a:ext cx="7478713" cy="3806825"/>
            <a:chOff x="669" y="957"/>
            <a:chExt cx="4711" cy="2398"/>
          </a:xfrm>
        </p:grpSpPr>
        <p:sp>
          <p:nvSpPr>
            <p:cNvPr id="239622" name="Rectangle 6"/>
            <p:cNvSpPr>
              <a:spLocks noChangeArrowheads="1"/>
            </p:cNvSpPr>
            <p:nvPr/>
          </p:nvSpPr>
          <p:spPr bwMode="auto">
            <a:xfrm>
              <a:off x="913" y="1249"/>
              <a:ext cx="1294" cy="526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23" name="Rectangle 7"/>
            <p:cNvSpPr>
              <a:spLocks noChangeArrowheads="1"/>
            </p:cNvSpPr>
            <p:nvPr/>
          </p:nvSpPr>
          <p:spPr bwMode="auto">
            <a:xfrm>
              <a:off x="913" y="2209"/>
              <a:ext cx="1294" cy="52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24" name="Rectangle 8"/>
            <p:cNvSpPr>
              <a:spLocks noChangeArrowheads="1"/>
            </p:cNvSpPr>
            <p:nvPr/>
          </p:nvSpPr>
          <p:spPr bwMode="auto">
            <a:xfrm>
              <a:off x="2401" y="2209"/>
              <a:ext cx="1294" cy="526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25" name="Rectangle 9"/>
            <p:cNvSpPr>
              <a:spLocks noChangeArrowheads="1"/>
            </p:cNvSpPr>
            <p:nvPr/>
          </p:nvSpPr>
          <p:spPr bwMode="auto">
            <a:xfrm>
              <a:off x="3889" y="2209"/>
              <a:ext cx="1294" cy="526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26" name="Rectangle 10"/>
            <p:cNvSpPr>
              <a:spLocks noChangeArrowheads="1"/>
            </p:cNvSpPr>
            <p:nvPr/>
          </p:nvSpPr>
          <p:spPr bwMode="auto">
            <a:xfrm>
              <a:off x="3889" y="1249"/>
              <a:ext cx="1294" cy="526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27" name="Rectangle 11"/>
            <p:cNvSpPr>
              <a:spLocks noChangeArrowheads="1"/>
            </p:cNvSpPr>
            <p:nvPr/>
          </p:nvSpPr>
          <p:spPr bwMode="auto">
            <a:xfrm>
              <a:off x="2401" y="1249"/>
              <a:ext cx="1294" cy="52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28" name="Rectangle 12"/>
            <p:cNvSpPr>
              <a:spLocks noChangeArrowheads="1"/>
            </p:cNvSpPr>
            <p:nvPr/>
          </p:nvSpPr>
          <p:spPr bwMode="auto">
            <a:xfrm>
              <a:off x="1053" y="1389"/>
              <a:ext cx="106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a, a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(b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c)</a:t>
              </a:r>
            </a:p>
          </p:txBody>
        </p:sp>
        <p:sp>
          <p:nvSpPr>
            <p:cNvPr id="239629" name="Rectangle 13"/>
            <p:cNvSpPr>
              <a:spLocks noChangeArrowheads="1"/>
            </p:cNvSpPr>
            <p:nvPr/>
          </p:nvSpPr>
          <p:spPr bwMode="auto">
            <a:xfrm>
              <a:off x="2493" y="1389"/>
              <a:ext cx="1206" cy="2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</a:rPr>
                <a:t>b, b</a:t>
              </a:r>
              <a:r>
                <a:rPr lang="en-US" sz="2000" i="1">
                  <a:latin typeface="Times New Roman" pitchFamily="18" charset="0"/>
                </a:rPr>
                <a:t>U</a:t>
              </a:r>
              <a:r>
                <a:rPr lang="en-US" sz="2000">
                  <a:latin typeface="Times New Roman" pitchFamily="18" charset="0"/>
                </a:rPr>
                <a:t>c, a</a:t>
              </a:r>
              <a:r>
                <a:rPr lang="en-US" sz="2000" i="1">
                  <a:latin typeface="Times New Roman" pitchFamily="18" charset="0"/>
                </a:rPr>
                <a:t>U</a:t>
              </a:r>
              <a:r>
                <a:rPr lang="en-US" sz="2000">
                  <a:latin typeface="Times New Roman" pitchFamily="18" charset="0"/>
                </a:rPr>
                <a:t>(b</a:t>
              </a:r>
              <a:r>
                <a:rPr lang="en-US" sz="2000" i="1">
                  <a:latin typeface="Times New Roman" pitchFamily="18" charset="0"/>
                </a:rPr>
                <a:t>U</a:t>
              </a:r>
              <a:r>
                <a:rPr lang="en-US" sz="2000">
                  <a:latin typeface="Times New Roman" pitchFamily="18" charset="0"/>
                </a:rPr>
                <a:t>c)</a:t>
              </a:r>
            </a:p>
          </p:txBody>
        </p:sp>
        <p:sp>
          <p:nvSpPr>
            <p:cNvPr id="239630" name="Rectangle 14"/>
            <p:cNvSpPr>
              <a:spLocks noChangeArrowheads="1"/>
            </p:cNvSpPr>
            <p:nvPr/>
          </p:nvSpPr>
          <p:spPr bwMode="auto">
            <a:xfrm>
              <a:off x="3933" y="1389"/>
              <a:ext cx="1206" cy="2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</a:rPr>
                <a:t>c, b</a:t>
              </a:r>
              <a:r>
                <a:rPr lang="en-US" sz="2000" i="1">
                  <a:latin typeface="Times New Roman" pitchFamily="18" charset="0"/>
                </a:rPr>
                <a:t>U</a:t>
              </a:r>
              <a:r>
                <a:rPr lang="en-US" sz="2000">
                  <a:latin typeface="Times New Roman" pitchFamily="18" charset="0"/>
                </a:rPr>
                <a:t>c, a</a:t>
              </a:r>
              <a:r>
                <a:rPr lang="en-US" sz="2000" i="1">
                  <a:latin typeface="Times New Roman" pitchFamily="18" charset="0"/>
                </a:rPr>
                <a:t>U</a:t>
              </a:r>
              <a:r>
                <a:rPr lang="en-US" sz="2000">
                  <a:latin typeface="Times New Roman" pitchFamily="18" charset="0"/>
                </a:rPr>
                <a:t>(b</a:t>
              </a:r>
              <a:r>
                <a:rPr lang="en-US" sz="2000" i="1">
                  <a:latin typeface="Times New Roman" pitchFamily="18" charset="0"/>
                </a:rPr>
                <a:t>U</a:t>
              </a:r>
              <a:r>
                <a:rPr lang="en-US" sz="2000">
                  <a:latin typeface="Times New Roman" pitchFamily="18" charset="0"/>
                </a:rPr>
                <a:t>c)</a:t>
              </a:r>
            </a:p>
          </p:txBody>
        </p:sp>
        <p:sp>
          <p:nvSpPr>
            <p:cNvPr id="239631" name="Rectangle 15"/>
            <p:cNvSpPr>
              <a:spLocks noChangeArrowheads="1"/>
            </p:cNvSpPr>
            <p:nvPr/>
          </p:nvSpPr>
          <p:spPr bwMode="auto">
            <a:xfrm>
              <a:off x="1245" y="2301"/>
              <a:ext cx="77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b, b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239632" name="Rectangle 16"/>
            <p:cNvSpPr>
              <a:spLocks noChangeArrowheads="1"/>
            </p:cNvSpPr>
            <p:nvPr/>
          </p:nvSpPr>
          <p:spPr bwMode="auto">
            <a:xfrm>
              <a:off x="2733" y="2301"/>
              <a:ext cx="77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c, b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239633" name="Line 17"/>
            <p:cNvSpPr>
              <a:spLocks noChangeShapeType="1"/>
            </p:cNvSpPr>
            <p:nvPr/>
          </p:nvSpPr>
          <p:spPr bwMode="auto">
            <a:xfrm>
              <a:off x="3024" y="1013"/>
              <a:ext cx="0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34" name="Line 18"/>
            <p:cNvSpPr>
              <a:spLocks noChangeShapeType="1"/>
            </p:cNvSpPr>
            <p:nvPr/>
          </p:nvSpPr>
          <p:spPr bwMode="auto">
            <a:xfrm>
              <a:off x="3024" y="1973"/>
              <a:ext cx="0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35" name="Line 19"/>
            <p:cNvSpPr>
              <a:spLocks noChangeShapeType="1"/>
            </p:cNvSpPr>
            <p:nvPr/>
          </p:nvSpPr>
          <p:spPr bwMode="auto">
            <a:xfrm>
              <a:off x="4512" y="1013"/>
              <a:ext cx="0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36" name="Line 20"/>
            <p:cNvSpPr>
              <a:spLocks noChangeShapeType="1"/>
            </p:cNvSpPr>
            <p:nvPr/>
          </p:nvSpPr>
          <p:spPr bwMode="auto">
            <a:xfrm>
              <a:off x="1536" y="1013"/>
              <a:ext cx="0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37" name="Line 21"/>
            <p:cNvSpPr>
              <a:spLocks noChangeShapeType="1"/>
            </p:cNvSpPr>
            <p:nvPr/>
          </p:nvSpPr>
          <p:spPr bwMode="auto">
            <a:xfrm flipH="1">
              <a:off x="1677" y="1781"/>
              <a:ext cx="1447" cy="4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38" name="Line 22"/>
            <p:cNvSpPr>
              <a:spLocks noChangeShapeType="1"/>
            </p:cNvSpPr>
            <p:nvPr/>
          </p:nvSpPr>
          <p:spPr bwMode="auto">
            <a:xfrm>
              <a:off x="1296" y="2741"/>
              <a:ext cx="0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39" name="Line 23"/>
            <p:cNvSpPr>
              <a:spLocks noChangeShapeType="1"/>
            </p:cNvSpPr>
            <p:nvPr/>
          </p:nvSpPr>
          <p:spPr bwMode="auto">
            <a:xfrm>
              <a:off x="677" y="2880"/>
              <a:ext cx="61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40" name="Line 24"/>
            <p:cNvSpPr>
              <a:spLocks noChangeShapeType="1"/>
            </p:cNvSpPr>
            <p:nvPr/>
          </p:nvSpPr>
          <p:spPr bwMode="auto">
            <a:xfrm>
              <a:off x="672" y="2117"/>
              <a:ext cx="0" cy="7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41" name="Line 25"/>
            <p:cNvSpPr>
              <a:spLocks noChangeShapeType="1"/>
            </p:cNvSpPr>
            <p:nvPr/>
          </p:nvSpPr>
          <p:spPr bwMode="auto">
            <a:xfrm flipH="1">
              <a:off x="669" y="2112"/>
              <a:ext cx="63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42" name="Line 26"/>
            <p:cNvSpPr>
              <a:spLocks noChangeShapeType="1"/>
            </p:cNvSpPr>
            <p:nvPr/>
          </p:nvSpPr>
          <p:spPr bwMode="auto">
            <a:xfrm flipV="1">
              <a:off x="1296" y="2109"/>
              <a:ext cx="0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43" name="Line 27"/>
            <p:cNvSpPr>
              <a:spLocks noChangeShapeType="1"/>
            </p:cNvSpPr>
            <p:nvPr/>
          </p:nvSpPr>
          <p:spPr bwMode="auto">
            <a:xfrm>
              <a:off x="1872" y="2741"/>
              <a:ext cx="0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44" name="Line 28"/>
            <p:cNvSpPr>
              <a:spLocks noChangeShapeType="1"/>
            </p:cNvSpPr>
            <p:nvPr/>
          </p:nvSpPr>
          <p:spPr bwMode="auto">
            <a:xfrm>
              <a:off x="2688" y="2069"/>
              <a:ext cx="0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45" name="Line 29"/>
            <p:cNvSpPr>
              <a:spLocks noChangeShapeType="1"/>
            </p:cNvSpPr>
            <p:nvPr/>
          </p:nvSpPr>
          <p:spPr bwMode="auto">
            <a:xfrm>
              <a:off x="2309" y="2064"/>
              <a:ext cx="3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46" name="Line 30"/>
            <p:cNvSpPr>
              <a:spLocks noChangeShapeType="1"/>
            </p:cNvSpPr>
            <p:nvPr/>
          </p:nvSpPr>
          <p:spPr bwMode="auto">
            <a:xfrm flipV="1">
              <a:off x="2304" y="2061"/>
              <a:ext cx="0" cy="8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47" name="Line 31"/>
            <p:cNvSpPr>
              <a:spLocks noChangeShapeType="1"/>
            </p:cNvSpPr>
            <p:nvPr/>
          </p:nvSpPr>
          <p:spPr bwMode="auto">
            <a:xfrm>
              <a:off x="1877" y="2880"/>
              <a:ext cx="4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48" name="Line 32"/>
            <p:cNvSpPr>
              <a:spLocks noChangeShapeType="1"/>
            </p:cNvSpPr>
            <p:nvPr/>
          </p:nvSpPr>
          <p:spPr bwMode="auto">
            <a:xfrm flipV="1">
              <a:off x="3552" y="273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49" name="Line 33"/>
            <p:cNvSpPr>
              <a:spLocks noChangeShapeType="1"/>
            </p:cNvSpPr>
            <p:nvPr/>
          </p:nvSpPr>
          <p:spPr bwMode="auto">
            <a:xfrm flipH="1">
              <a:off x="3549" y="2880"/>
              <a:ext cx="24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50" name="Line 34"/>
            <p:cNvSpPr>
              <a:spLocks noChangeShapeType="1"/>
            </p:cNvSpPr>
            <p:nvPr/>
          </p:nvSpPr>
          <p:spPr bwMode="auto">
            <a:xfrm>
              <a:off x="3792" y="2069"/>
              <a:ext cx="0" cy="8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51" name="Line 35"/>
            <p:cNvSpPr>
              <a:spLocks noChangeShapeType="1"/>
            </p:cNvSpPr>
            <p:nvPr/>
          </p:nvSpPr>
          <p:spPr bwMode="auto">
            <a:xfrm flipH="1">
              <a:off x="3789" y="2064"/>
              <a:ext cx="29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52" name="Line 36"/>
            <p:cNvSpPr>
              <a:spLocks noChangeShapeType="1"/>
            </p:cNvSpPr>
            <p:nvPr/>
          </p:nvSpPr>
          <p:spPr bwMode="auto">
            <a:xfrm flipV="1">
              <a:off x="4080" y="2061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53" name="Line 37"/>
            <p:cNvSpPr>
              <a:spLocks noChangeShapeType="1"/>
            </p:cNvSpPr>
            <p:nvPr/>
          </p:nvSpPr>
          <p:spPr bwMode="auto">
            <a:xfrm flipV="1">
              <a:off x="4560" y="273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54" name="Line 38"/>
            <p:cNvSpPr>
              <a:spLocks noChangeShapeType="1"/>
            </p:cNvSpPr>
            <p:nvPr/>
          </p:nvSpPr>
          <p:spPr bwMode="auto">
            <a:xfrm flipH="1">
              <a:off x="4557" y="2880"/>
              <a:ext cx="8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55" name="Line 39"/>
            <p:cNvSpPr>
              <a:spLocks noChangeShapeType="1"/>
            </p:cNvSpPr>
            <p:nvPr/>
          </p:nvSpPr>
          <p:spPr bwMode="auto">
            <a:xfrm flipV="1">
              <a:off x="5376" y="2061"/>
              <a:ext cx="0" cy="8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56" name="Line 40"/>
            <p:cNvSpPr>
              <a:spLocks noChangeShapeType="1"/>
            </p:cNvSpPr>
            <p:nvPr/>
          </p:nvSpPr>
          <p:spPr bwMode="auto">
            <a:xfrm>
              <a:off x="4565" y="2064"/>
              <a:ext cx="80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57" name="Line 41"/>
            <p:cNvSpPr>
              <a:spLocks noChangeShapeType="1"/>
            </p:cNvSpPr>
            <p:nvPr/>
          </p:nvSpPr>
          <p:spPr bwMode="auto">
            <a:xfrm flipV="1">
              <a:off x="4560" y="2061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58" name="Line 42"/>
            <p:cNvSpPr>
              <a:spLocks noChangeShapeType="1"/>
            </p:cNvSpPr>
            <p:nvPr/>
          </p:nvSpPr>
          <p:spPr bwMode="auto">
            <a:xfrm>
              <a:off x="1776" y="1781"/>
              <a:ext cx="0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59" name="Line 43"/>
            <p:cNvSpPr>
              <a:spLocks noChangeShapeType="1"/>
            </p:cNvSpPr>
            <p:nvPr/>
          </p:nvSpPr>
          <p:spPr bwMode="auto">
            <a:xfrm>
              <a:off x="1781" y="1920"/>
              <a:ext cx="47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60" name="Line 44"/>
            <p:cNvSpPr>
              <a:spLocks noChangeShapeType="1"/>
            </p:cNvSpPr>
            <p:nvPr/>
          </p:nvSpPr>
          <p:spPr bwMode="auto">
            <a:xfrm flipV="1">
              <a:off x="2256" y="957"/>
              <a:ext cx="0" cy="9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61" name="Line 45"/>
            <p:cNvSpPr>
              <a:spLocks noChangeShapeType="1"/>
            </p:cNvSpPr>
            <p:nvPr/>
          </p:nvSpPr>
          <p:spPr bwMode="auto">
            <a:xfrm>
              <a:off x="2261" y="960"/>
              <a:ext cx="19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62" name="Line 46"/>
            <p:cNvSpPr>
              <a:spLocks noChangeShapeType="1"/>
            </p:cNvSpPr>
            <p:nvPr/>
          </p:nvSpPr>
          <p:spPr bwMode="auto">
            <a:xfrm>
              <a:off x="4224" y="965"/>
              <a:ext cx="0" cy="2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63" name="Line 47"/>
            <p:cNvSpPr>
              <a:spLocks noChangeShapeType="1"/>
            </p:cNvSpPr>
            <p:nvPr/>
          </p:nvSpPr>
          <p:spPr bwMode="auto">
            <a:xfrm>
              <a:off x="1680" y="1781"/>
              <a:ext cx="0" cy="1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64" name="Line 48"/>
            <p:cNvSpPr>
              <a:spLocks noChangeShapeType="1"/>
            </p:cNvSpPr>
            <p:nvPr/>
          </p:nvSpPr>
          <p:spPr bwMode="auto">
            <a:xfrm>
              <a:off x="1685" y="1968"/>
              <a:ext cx="61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65" name="Line 49"/>
            <p:cNvSpPr>
              <a:spLocks noChangeShapeType="1"/>
            </p:cNvSpPr>
            <p:nvPr/>
          </p:nvSpPr>
          <p:spPr bwMode="auto">
            <a:xfrm flipV="1">
              <a:off x="2304" y="1005"/>
              <a:ext cx="0" cy="9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66" name="Line 50"/>
            <p:cNvSpPr>
              <a:spLocks noChangeShapeType="1"/>
            </p:cNvSpPr>
            <p:nvPr/>
          </p:nvSpPr>
          <p:spPr bwMode="auto">
            <a:xfrm>
              <a:off x="2309" y="1008"/>
              <a:ext cx="5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67" name="Line 51"/>
            <p:cNvSpPr>
              <a:spLocks noChangeShapeType="1"/>
            </p:cNvSpPr>
            <p:nvPr/>
          </p:nvSpPr>
          <p:spPr bwMode="auto">
            <a:xfrm>
              <a:off x="2880" y="1013"/>
              <a:ext cx="0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68" name="Line 52"/>
            <p:cNvSpPr>
              <a:spLocks noChangeShapeType="1"/>
            </p:cNvSpPr>
            <p:nvPr/>
          </p:nvSpPr>
          <p:spPr bwMode="auto">
            <a:xfrm flipV="1">
              <a:off x="1344" y="177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69" name="Line 53"/>
            <p:cNvSpPr>
              <a:spLocks noChangeShapeType="1"/>
            </p:cNvSpPr>
            <p:nvPr/>
          </p:nvSpPr>
          <p:spPr bwMode="auto">
            <a:xfrm flipH="1">
              <a:off x="717" y="1920"/>
              <a:ext cx="63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70" name="Line 54"/>
            <p:cNvSpPr>
              <a:spLocks noChangeShapeType="1"/>
            </p:cNvSpPr>
            <p:nvPr/>
          </p:nvSpPr>
          <p:spPr bwMode="auto">
            <a:xfrm flipV="1">
              <a:off x="720" y="1101"/>
              <a:ext cx="0" cy="8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71" name="Line 55"/>
            <p:cNvSpPr>
              <a:spLocks noChangeShapeType="1"/>
            </p:cNvSpPr>
            <p:nvPr/>
          </p:nvSpPr>
          <p:spPr bwMode="auto">
            <a:xfrm>
              <a:off x="725" y="1104"/>
              <a:ext cx="4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72" name="Line 56"/>
            <p:cNvSpPr>
              <a:spLocks noChangeShapeType="1"/>
            </p:cNvSpPr>
            <p:nvPr/>
          </p:nvSpPr>
          <p:spPr bwMode="auto">
            <a:xfrm>
              <a:off x="1152" y="1109"/>
              <a:ext cx="0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73" name="Rectangle 57"/>
            <p:cNvSpPr>
              <a:spLocks noChangeArrowheads="1"/>
            </p:cNvSpPr>
            <p:nvPr/>
          </p:nvSpPr>
          <p:spPr bwMode="auto">
            <a:xfrm>
              <a:off x="909" y="3069"/>
              <a:ext cx="4038" cy="286"/>
            </a:xfrm>
            <a:prstGeom prst="rect">
              <a:avLst/>
            </a:prstGeom>
            <a:solidFill>
              <a:srgbClr val="008000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All nodes with c, or without bUc.</a:t>
              </a:r>
            </a:p>
          </p:txBody>
        </p:sp>
      </p:grpSp>
      <p:cxnSp>
        <p:nvCxnSpPr>
          <p:cNvPr id="239674" name="AutoShape 58"/>
          <p:cNvCxnSpPr>
            <a:cxnSpLocks noChangeShapeType="1"/>
          </p:cNvCxnSpPr>
          <p:nvPr/>
        </p:nvCxnSpPr>
        <p:spPr bwMode="auto">
          <a:xfrm>
            <a:off x="7010400" y="3581400"/>
            <a:ext cx="0" cy="6889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726CE-8304-44E0-AFD9-FA90645DED76}" type="slidenum">
              <a:rPr lang="he-IL"/>
              <a:pPr/>
              <a:t>74</a:t>
            </a:fld>
            <a:endParaRPr lang="en-GB"/>
          </a:p>
        </p:txBody>
      </p:sp>
      <p:sp>
        <p:nvSpPr>
          <p:cNvPr id="24064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4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title"/>
          </p:nvPr>
        </p:nvSpPr>
        <p:spPr>
          <a:xfrm>
            <a:off x="1371600" y="457200"/>
            <a:ext cx="70866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sz="4000"/>
              <a:t>Acceptance w.r.t. a</a:t>
            </a:r>
            <a:r>
              <a:rPr lang="en-US" sz="4000" i="1"/>
              <a:t>U </a:t>
            </a:r>
            <a:r>
              <a:rPr lang="en-US" sz="4000"/>
              <a:t>(b</a:t>
            </a:r>
            <a:r>
              <a:rPr lang="en-US" sz="4000" i="1"/>
              <a:t>U </a:t>
            </a:r>
            <a:r>
              <a:rPr lang="en-US" sz="4000"/>
              <a:t>c)</a:t>
            </a:r>
          </a:p>
        </p:txBody>
      </p:sp>
      <p:grpSp>
        <p:nvGrpSpPr>
          <p:cNvPr id="240645" name="Group 5"/>
          <p:cNvGrpSpPr>
            <a:grpSpLocks/>
          </p:cNvGrpSpPr>
          <p:nvPr/>
        </p:nvGrpSpPr>
        <p:grpSpPr bwMode="auto">
          <a:xfrm>
            <a:off x="990600" y="2362200"/>
            <a:ext cx="7554913" cy="3730625"/>
            <a:chOff x="621" y="957"/>
            <a:chExt cx="4759" cy="2350"/>
          </a:xfrm>
        </p:grpSpPr>
        <p:sp>
          <p:nvSpPr>
            <p:cNvPr id="240646" name="Rectangle 6"/>
            <p:cNvSpPr>
              <a:spLocks noChangeArrowheads="1"/>
            </p:cNvSpPr>
            <p:nvPr/>
          </p:nvSpPr>
          <p:spPr bwMode="auto">
            <a:xfrm>
              <a:off x="913" y="1249"/>
              <a:ext cx="1294" cy="52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47" name="Rectangle 7"/>
            <p:cNvSpPr>
              <a:spLocks noChangeArrowheads="1"/>
            </p:cNvSpPr>
            <p:nvPr/>
          </p:nvSpPr>
          <p:spPr bwMode="auto">
            <a:xfrm>
              <a:off x="913" y="2209"/>
              <a:ext cx="1294" cy="526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48" name="Rectangle 8"/>
            <p:cNvSpPr>
              <a:spLocks noChangeArrowheads="1"/>
            </p:cNvSpPr>
            <p:nvPr/>
          </p:nvSpPr>
          <p:spPr bwMode="auto">
            <a:xfrm>
              <a:off x="2401" y="2209"/>
              <a:ext cx="1294" cy="526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49" name="Rectangle 9"/>
            <p:cNvSpPr>
              <a:spLocks noChangeArrowheads="1"/>
            </p:cNvSpPr>
            <p:nvPr/>
          </p:nvSpPr>
          <p:spPr bwMode="auto">
            <a:xfrm>
              <a:off x="3889" y="2209"/>
              <a:ext cx="1294" cy="526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50" name="Rectangle 10"/>
            <p:cNvSpPr>
              <a:spLocks noChangeArrowheads="1"/>
            </p:cNvSpPr>
            <p:nvPr/>
          </p:nvSpPr>
          <p:spPr bwMode="auto">
            <a:xfrm>
              <a:off x="3889" y="1249"/>
              <a:ext cx="1294" cy="526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51" name="Rectangle 11"/>
            <p:cNvSpPr>
              <a:spLocks noChangeArrowheads="1"/>
            </p:cNvSpPr>
            <p:nvPr/>
          </p:nvSpPr>
          <p:spPr bwMode="auto">
            <a:xfrm>
              <a:off x="2401" y="1249"/>
              <a:ext cx="1294" cy="526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52" name="Rectangle 12"/>
            <p:cNvSpPr>
              <a:spLocks noChangeArrowheads="1"/>
            </p:cNvSpPr>
            <p:nvPr/>
          </p:nvSpPr>
          <p:spPr bwMode="auto">
            <a:xfrm>
              <a:off x="1053" y="1389"/>
              <a:ext cx="106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a, a</a:t>
              </a:r>
              <a:r>
                <a:rPr lang="en-US" sz="2400" i="1">
                  <a:latin typeface="Times New Roman" pitchFamily="18" charset="0"/>
                </a:rPr>
                <a:t>U</a:t>
              </a:r>
              <a:r>
                <a:rPr lang="en-US" sz="2400">
                  <a:latin typeface="Times New Roman" pitchFamily="18" charset="0"/>
                </a:rPr>
                <a:t>(bUc)</a:t>
              </a:r>
            </a:p>
          </p:txBody>
        </p:sp>
        <p:sp>
          <p:nvSpPr>
            <p:cNvPr id="240653" name="Rectangle 13"/>
            <p:cNvSpPr>
              <a:spLocks noChangeArrowheads="1"/>
            </p:cNvSpPr>
            <p:nvPr/>
          </p:nvSpPr>
          <p:spPr bwMode="auto">
            <a:xfrm>
              <a:off x="2493" y="1389"/>
              <a:ext cx="1206" cy="2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>
                  <a:solidFill>
                    <a:schemeClr val="bg1"/>
                  </a:solidFill>
                  <a:latin typeface="Times New Roman" pitchFamily="18" charset="0"/>
                </a:rPr>
                <a:t>b, b</a:t>
              </a:r>
              <a:r>
                <a:rPr lang="en-US" sz="2000" i="1">
                  <a:solidFill>
                    <a:schemeClr val="bg1"/>
                  </a:solidFill>
                  <a:latin typeface="Times New Roman" pitchFamily="18" charset="0"/>
                </a:rPr>
                <a:t>U</a:t>
              </a:r>
              <a:r>
                <a:rPr lang="en-US" sz="2000">
                  <a:solidFill>
                    <a:schemeClr val="bg1"/>
                  </a:solidFill>
                  <a:latin typeface="Times New Roman" pitchFamily="18" charset="0"/>
                </a:rPr>
                <a:t>c, a</a:t>
              </a:r>
              <a:r>
                <a:rPr lang="en-US" sz="2000" i="1">
                  <a:solidFill>
                    <a:schemeClr val="bg1"/>
                  </a:solidFill>
                  <a:latin typeface="Times New Roman" pitchFamily="18" charset="0"/>
                </a:rPr>
                <a:t>U</a:t>
              </a:r>
              <a:r>
                <a:rPr lang="en-US" sz="2000">
                  <a:solidFill>
                    <a:schemeClr val="bg1"/>
                  </a:solidFill>
                  <a:latin typeface="Times New Roman" pitchFamily="18" charset="0"/>
                </a:rPr>
                <a:t>(b</a:t>
              </a:r>
              <a:r>
                <a:rPr lang="en-US" sz="2000" i="1">
                  <a:solidFill>
                    <a:schemeClr val="bg1"/>
                  </a:solidFill>
                  <a:latin typeface="Times New Roman" pitchFamily="18" charset="0"/>
                </a:rPr>
                <a:t>U</a:t>
              </a:r>
              <a:r>
                <a:rPr lang="en-US" sz="2000">
                  <a:solidFill>
                    <a:schemeClr val="bg1"/>
                  </a:solidFill>
                  <a:latin typeface="Times New Roman" pitchFamily="18" charset="0"/>
                </a:rPr>
                <a:t>c)</a:t>
              </a:r>
            </a:p>
          </p:txBody>
        </p:sp>
        <p:sp>
          <p:nvSpPr>
            <p:cNvPr id="240654" name="Rectangle 14"/>
            <p:cNvSpPr>
              <a:spLocks noChangeArrowheads="1"/>
            </p:cNvSpPr>
            <p:nvPr/>
          </p:nvSpPr>
          <p:spPr bwMode="auto">
            <a:xfrm>
              <a:off x="3933" y="1389"/>
              <a:ext cx="1206" cy="2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>
                  <a:solidFill>
                    <a:schemeClr val="bg1"/>
                  </a:solidFill>
                  <a:latin typeface="Times New Roman" pitchFamily="18" charset="0"/>
                </a:rPr>
                <a:t>c, b</a:t>
              </a:r>
              <a:r>
                <a:rPr lang="en-US" sz="2000" i="1">
                  <a:solidFill>
                    <a:schemeClr val="bg1"/>
                  </a:solidFill>
                  <a:latin typeface="Times New Roman" pitchFamily="18" charset="0"/>
                </a:rPr>
                <a:t>U</a:t>
              </a:r>
              <a:r>
                <a:rPr lang="en-US" sz="2000">
                  <a:solidFill>
                    <a:schemeClr val="bg1"/>
                  </a:solidFill>
                  <a:latin typeface="Times New Roman" pitchFamily="18" charset="0"/>
                </a:rPr>
                <a:t>c, a</a:t>
              </a:r>
              <a:r>
                <a:rPr lang="en-US" sz="2000" i="1">
                  <a:solidFill>
                    <a:schemeClr val="bg1"/>
                  </a:solidFill>
                  <a:latin typeface="Times New Roman" pitchFamily="18" charset="0"/>
                </a:rPr>
                <a:t>U</a:t>
              </a:r>
              <a:r>
                <a:rPr lang="en-US" sz="2000">
                  <a:solidFill>
                    <a:schemeClr val="bg1"/>
                  </a:solidFill>
                  <a:latin typeface="Times New Roman" pitchFamily="18" charset="0"/>
                </a:rPr>
                <a:t>(b</a:t>
              </a:r>
              <a:r>
                <a:rPr lang="en-US" sz="2000" i="1">
                  <a:solidFill>
                    <a:schemeClr val="bg1"/>
                  </a:solidFill>
                  <a:latin typeface="Times New Roman" pitchFamily="18" charset="0"/>
                </a:rPr>
                <a:t>U</a:t>
              </a:r>
              <a:r>
                <a:rPr lang="en-US" sz="2000">
                  <a:solidFill>
                    <a:schemeClr val="bg1"/>
                  </a:solidFill>
                  <a:latin typeface="Times New Roman" pitchFamily="18" charset="0"/>
                </a:rPr>
                <a:t>c)</a:t>
              </a:r>
            </a:p>
          </p:txBody>
        </p:sp>
        <p:sp>
          <p:nvSpPr>
            <p:cNvPr id="240655" name="Rectangle 15"/>
            <p:cNvSpPr>
              <a:spLocks noChangeArrowheads="1"/>
            </p:cNvSpPr>
            <p:nvPr/>
          </p:nvSpPr>
          <p:spPr bwMode="auto">
            <a:xfrm>
              <a:off x="1245" y="2301"/>
              <a:ext cx="77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solidFill>
                    <a:schemeClr val="bg1"/>
                  </a:solidFill>
                  <a:latin typeface="Times New Roman" pitchFamily="18" charset="0"/>
                </a:rPr>
                <a:t>b, b</a:t>
              </a:r>
              <a:r>
                <a:rPr lang="en-US" sz="2400" i="1">
                  <a:solidFill>
                    <a:schemeClr val="bg1"/>
                  </a:solidFill>
                  <a:latin typeface="Times New Roman" pitchFamily="18" charset="0"/>
                </a:rPr>
                <a:t>U</a:t>
              </a:r>
              <a:r>
                <a:rPr lang="en-US" sz="2400">
                  <a:solidFill>
                    <a:schemeClr val="bg1"/>
                  </a:solidFill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240656" name="Rectangle 16"/>
            <p:cNvSpPr>
              <a:spLocks noChangeArrowheads="1"/>
            </p:cNvSpPr>
            <p:nvPr/>
          </p:nvSpPr>
          <p:spPr bwMode="auto">
            <a:xfrm>
              <a:off x="2733" y="2301"/>
              <a:ext cx="77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solidFill>
                    <a:schemeClr val="bg1"/>
                  </a:solidFill>
                  <a:latin typeface="Times New Roman" pitchFamily="18" charset="0"/>
                </a:rPr>
                <a:t>c, b</a:t>
              </a:r>
              <a:r>
                <a:rPr lang="en-US" sz="2400" i="1">
                  <a:solidFill>
                    <a:schemeClr val="bg1"/>
                  </a:solidFill>
                  <a:latin typeface="Times New Roman" pitchFamily="18" charset="0"/>
                </a:rPr>
                <a:t>U</a:t>
              </a:r>
              <a:r>
                <a:rPr lang="en-US" sz="2400">
                  <a:solidFill>
                    <a:schemeClr val="bg1"/>
                  </a:solidFill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240657" name="Line 17"/>
            <p:cNvSpPr>
              <a:spLocks noChangeShapeType="1"/>
            </p:cNvSpPr>
            <p:nvPr/>
          </p:nvSpPr>
          <p:spPr bwMode="auto">
            <a:xfrm>
              <a:off x="3024" y="1013"/>
              <a:ext cx="0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58" name="Line 18"/>
            <p:cNvSpPr>
              <a:spLocks noChangeShapeType="1"/>
            </p:cNvSpPr>
            <p:nvPr/>
          </p:nvSpPr>
          <p:spPr bwMode="auto">
            <a:xfrm>
              <a:off x="3024" y="1973"/>
              <a:ext cx="0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59" name="Line 19"/>
            <p:cNvSpPr>
              <a:spLocks noChangeShapeType="1"/>
            </p:cNvSpPr>
            <p:nvPr/>
          </p:nvSpPr>
          <p:spPr bwMode="auto">
            <a:xfrm>
              <a:off x="4512" y="1013"/>
              <a:ext cx="0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0" name="Line 20"/>
            <p:cNvSpPr>
              <a:spLocks noChangeShapeType="1"/>
            </p:cNvSpPr>
            <p:nvPr/>
          </p:nvSpPr>
          <p:spPr bwMode="auto">
            <a:xfrm>
              <a:off x="1536" y="1013"/>
              <a:ext cx="0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1" name="Line 21"/>
            <p:cNvSpPr>
              <a:spLocks noChangeShapeType="1"/>
            </p:cNvSpPr>
            <p:nvPr/>
          </p:nvSpPr>
          <p:spPr bwMode="auto">
            <a:xfrm flipH="1">
              <a:off x="1677" y="1781"/>
              <a:ext cx="1447" cy="4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2" name="Line 22"/>
            <p:cNvSpPr>
              <a:spLocks noChangeShapeType="1"/>
            </p:cNvSpPr>
            <p:nvPr/>
          </p:nvSpPr>
          <p:spPr bwMode="auto">
            <a:xfrm>
              <a:off x="1296" y="2741"/>
              <a:ext cx="0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3" name="Line 23"/>
            <p:cNvSpPr>
              <a:spLocks noChangeShapeType="1"/>
            </p:cNvSpPr>
            <p:nvPr/>
          </p:nvSpPr>
          <p:spPr bwMode="auto">
            <a:xfrm>
              <a:off x="677" y="2880"/>
              <a:ext cx="61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4" name="Line 24"/>
            <p:cNvSpPr>
              <a:spLocks noChangeShapeType="1"/>
            </p:cNvSpPr>
            <p:nvPr/>
          </p:nvSpPr>
          <p:spPr bwMode="auto">
            <a:xfrm>
              <a:off x="672" y="2117"/>
              <a:ext cx="0" cy="7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5" name="Line 25"/>
            <p:cNvSpPr>
              <a:spLocks noChangeShapeType="1"/>
            </p:cNvSpPr>
            <p:nvPr/>
          </p:nvSpPr>
          <p:spPr bwMode="auto">
            <a:xfrm flipH="1">
              <a:off x="669" y="2112"/>
              <a:ext cx="63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6" name="Line 26"/>
            <p:cNvSpPr>
              <a:spLocks noChangeShapeType="1"/>
            </p:cNvSpPr>
            <p:nvPr/>
          </p:nvSpPr>
          <p:spPr bwMode="auto">
            <a:xfrm flipV="1">
              <a:off x="1296" y="2109"/>
              <a:ext cx="0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7" name="Line 27"/>
            <p:cNvSpPr>
              <a:spLocks noChangeShapeType="1"/>
            </p:cNvSpPr>
            <p:nvPr/>
          </p:nvSpPr>
          <p:spPr bwMode="auto">
            <a:xfrm>
              <a:off x="1872" y="2741"/>
              <a:ext cx="0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8" name="Line 28"/>
            <p:cNvSpPr>
              <a:spLocks noChangeShapeType="1"/>
            </p:cNvSpPr>
            <p:nvPr/>
          </p:nvSpPr>
          <p:spPr bwMode="auto">
            <a:xfrm>
              <a:off x="2688" y="2069"/>
              <a:ext cx="0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69" name="Line 29"/>
            <p:cNvSpPr>
              <a:spLocks noChangeShapeType="1"/>
            </p:cNvSpPr>
            <p:nvPr/>
          </p:nvSpPr>
          <p:spPr bwMode="auto">
            <a:xfrm>
              <a:off x="2309" y="2064"/>
              <a:ext cx="3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0" name="Line 30"/>
            <p:cNvSpPr>
              <a:spLocks noChangeShapeType="1"/>
            </p:cNvSpPr>
            <p:nvPr/>
          </p:nvSpPr>
          <p:spPr bwMode="auto">
            <a:xfrm flipV="1">
              <a:off x="2304" y="2061"/>
              <a:ext cx="0" cy="8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1" name="Line 31"/>
            <p:cNvSpPr>
              <a:spLocks noChangeShapeType="1"/>
            </p:cNvSpPr>
            <p:nvPr/>
          </p:nvSpPr>
          <p:spPr bwMode="auto">
            <a:xfrm>
              <a:off x="1877" y="2880"/>
              <a:ext cx="4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2" name="Line 32"/>
            <p:cNvSpPr>
              <a:spLocks noChangeShapeType="1"/>
            </p:cNvSpPr>
            <p:nvPr/>
          </p:nvSpPr>
          <p:spPr bwMode="auto">
            <a:xfrm flipV="1">
              <a:off x="3552" y="273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3" name="Line 33"/>
            <p:cNvSpPr>
              <a:spLocks noChangeShapeType="1"/>
            </p:cNvSpPr>
            <p:nvPr/>
          </p:nvSpPr>
          <p:spPr bwMode="auto">
            <a:xfrm flipH="1">
              <a:off x="3549" y="2880"/>
              <a:ext cx="24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4" name="Line 34"/>
            <p:cNvSpPr>
              <a:spLocks noChangeShapeType="1"/>
            </p:cNvSpPr>
            <p:nvPr/>
          </p:nvSpPr>
          <p:spPr bwMode="auto">
            <a:xfrm>
              <a:off x="3792" y="2069"/>
              <a:ext cx="0" cy="8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5" name="Line 35"/>
            <p:cNvSpPr>
              <a:spLocks noChangeShapeType="1"/>
            </p:cNvSpPr>
            <p:nvPr/>
          </p:nvSpPr>
          <p:spPr bwMode="auto">
            <a:xfrm flipH="1">
              <a:off x="3789" y="2064"/>
              <a:ext cx="29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6" name="Line 36"/>
            <p:cNvSpPr>
              <a:spLocks noChangeShapeType="1"/>
            </p:cNvSpPr>
            <p:nvPr/>
          </p:nvSpPr>
          <p:spPr bwMode="auto">
            <a:xfrm flipV="1">
              <a:off x="4080" y="2061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7" name="Line 37"/>
            <p:cNvSpPr>
              <a:spLocks noChangeShapeType="1"/>
            </p:cNvSpPr>
            <p:nvPr/>
          </p:nvSpPr>
          <p:spPr bwMode="auto">
            <a:xfrm flipV="1">
              <a:off x="4560" y="273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8" name="Line 38"/>
            <p:cNvSpPr>
              <a:spLocks noChangeShapeType="1"/>
            </p:cNvSpPr>
            <p:nvPr/>
          </p:nvSpPr>
          <p:spPr bwMode="auto">
            <a:xfrm flipH="1">
              <a:off x="4557" y="2880"/>
              <a:ext cx="8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79" name="Line 39"/>
            <p:cNvSpPr>
              <a:spLocks noChangeShapeType="1"/>
            </p:cNvSpPr>
            <p:nvPr/>
          </p:nvSpPr>
          <p:spPr bwMode="auto">
            <a:xfrm flipV="1">
              <a:off x="5376" y="2061"/>
              <a:ext cx="0" cy="8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0" name="Line 40"/>
            <p:cNvSpPr>
              <a:spLocks noChangeShapeType="1"/>
            </p:cNvSpPr>
            <p:nvPr/>
          </p:nvSpPr>
          <p:spPr bwMode="auto">
            <a:xfrm>
              <a:off x="4565" y="2064"/>
              <a:ext cx="80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1" name="Line 41"/>
            <p:cNvSpPr>
              <a:spLocks noChangeShapeType="1"/>
            </p:cNvSpPr>
            <p:nvPr/>
          </p:nvSpPr>
          <p:spPr bwMode="auto">
            <a:xfrm flipV="1">
              <a:off x="4560" y="2061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2" name="Line 42"/>
            <p:cNvSpPr>
              <a:spLocks noChangeShapeType="1"/>
            </p:cNvSpPr>
            <p:nvPr/>
          </p:nvSpPr>
          <p:spPr bwMode="auto">
            <a:xfrm>
              <a:off x="1776" y="1781"/>
              <a:ext cx="0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3" name="Line 43"/>
            <p:cNvSpPr>
              <a:spLocks noChangeShapeType="1"/>
            </p:cNvSpPr>
            <p:nvPr/>
          </p:nvSpPr>
          <p:spPr bwMode="auto">
            <a:xfrm>
              <a:off x="1781" y="1920"/>
              <a:ext cx="47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4" name="Line 44"/>
            <p:cNvSpPr>
              <a:spLocks noChangeShapeType="1"/>
            </p:cNvSpPr>
            <p:nvPr/>
          </p:nvSpPr>
          <p:spPr bwMode="auto">
            <a:xfrm flipV="1">
              <a:off x="2256" y="957"/>
              <a:ext cx="0" cy="9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5" name="Line 45"/>
            <p:cNvSpPr>
              <a:spLocks noChangeShapeType="1"/>
            </p:cNvSpPr>
            <p:nvPr/>
          </p:nvSpPr>
          <p:spPr bwMode="auto">
            <a:xfrm>
              <a:off x="2261" y="960"/>
              <a:ext cx="19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6" name="Line 46"/>
            <p:cNvSpPr>
              <a:spLocks noChangeShapeType="1"/>
            </p:cNvSpPr>
            <p:nvPr/>
          </p:nvSpPr>
          <p:spPr bwMode="auto">
            <a:xfrm>
              <a:off x="4224" y="965"/>
              <a:ext cx="0" cy="2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7" name="Line 47"/>
            <p:cNvSpPr>
              <a:spLocks noChangeShapeType="1"/>
            </p:cNvSpPr>
            <p:nvPr/>
          </p:nvSpPr>
          <p:spPr bwMode="auto">
            <a:xfrm>
              <a:off x="1680" y="1781"/>
              <a:ext cx="0" cy="1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8" name="Line 48"/>
            <p:cNvSpPr>
              <a:spLocks noChangeShapeType="1"/>
            </p:cNvSpPr>
            <p:nvPr/>
          </p:nvSpPr>
          <p:spPr bwMode="auto">
            <a:xfrm>
              <a:off x="1685" y="1968"/>
              <a:ext cx="61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89" name="Line 49"/>
            <p:cNvSpPr>
              <a:spLocks noChangeShapeType="1"/>
            </p:cNvSpPr>
            <p:nvPr/>
          </p:nvSpPr>
          <p:spPr bwMode="auto">
            <a:xfrm flipV="1">
              <a:off x="2304" y="1005"/>
              <a:ext cx="0" cy="9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0" name="Line 50"/>
            <p:cNvSpPr>
              <a:spLocks noChangeShapeType="1"/>
            </p:cNvSpPr>
            <p:nvPr/>
          </p:nvSpPr>
          <p:spPr bwMode="auto">
            <a:xfrm>
              <a:off x="2309" y="1008"/>
              <a:ext cx="5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1" name="Line 51"/>
            <p:cNvSpPr>
              <a:spLocks noChangeShapeType="1"/>
            </p:cNvSpPr>
            <p:nvPr/>
          </p:nvSpPr>
          <p:spPr bwMode="auto">
            <a:xfrm>
              <a:off x="2880" y="1013"/>
              <a:ext cx="0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2" name="Line 52"/>
            <p:cNvSpPr>
              <a:spLocks noChangeShapeType="1"/>
            </p:cNvSpPr>
            <p:nvPr/>
          </p:nvSpPr>
          <p:spPr bwMode="auto">
            <a:xfrm flipV="1">
              <a:off x="1344" y="1773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3" name="Line 53"/>
            <p:cNvSpPr>
              <a:spLocks noChangeShapeType="1"/>
            </p:cNvSpPr>
            <p:nvPr/>
          </p:nvSpPr>
          <p:spPr bwMode="auto">
            <a:xfrm flipH="1">
              <a:off x="717" y="1920"/>
              <a:ext cx="63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4" name="Line 54"/>
            <p:cNvSpPr>
              <a:spLocks noChangeShapeType="1"/>
            </p:cNvSpPr>
            <p:nvPr/>
          </p:nvSpPr>
          <p:spPr bwMode="auto">
            <a:xfrm flipV="1">
              <a:off x="720" y="1101"/>
              <a:ext cx="0" cy="8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5" name="Line 55"/>
            <p:cNvSpPr>
              <a:spLocks noChangeShapeType="1"/>
            </p:cNvSpPr>
            <p:nvPr/>
          </p:nvSpPr>
          <p:spPr bwMode="auto">
            <a:xfrm>
              <a:off x="725" y="1104"/>
              <a:ext cx="4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6" name="Line 56"/>
            <p:cNvSpPr>
              <a:spLocks noChangeShapeType="1"/>
            </p:cNvSpPr>
            <p:nvPr/>
          </p:nvSpPr>
          <p:spPr bwMode="auto">
            <a:xfrm>
              <a:off x="1152" y="1109"/>
              <a:ext cx="0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697" name="Rectangle 57"/>
            <p:cNvSpPr>
              <a:spLocks noChangeArrowheads="1"/>
            </p:cNvSpPr>
            <p:nvPr/>
          </p:nvSpPr>
          <p:spPr bwMode="auto">
            <a:xfrm>
              <a:off x="621" y="3021"/>
              <a:ext cx="4566" cy="286"/>
            </a:xfrm>
            <a:prstGeom prst="rect">
              <a:avLst/>
            </a:prstGeom>
            <a:solidFill>
              <a:srgbClr val="0000FF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solidFill>
                    <a:schemeClr val="bg1"/>
                  </a:solidFill>
                  <a:latin typeface="Times New Roman" pitchFamily="18" charset="0"/>
                </a:rPr>
                <a:t>All nodes with bUc or without aU(bUc).</a:t>
              </a:r>
            </a:p>
          </p:txBody>
        </p:sp>
      </p:grpSp>
      <p:cxnSp>
        <p:nvCxnSpPr>
          <p:cNvPr id="240698" name="AutoShape 58"/>
          <p:cNvCxnSpPr>
            <a:cxnSpLocks noChangeShapeType="1"/>
          </p:cNvCxnSpPr>
          <p:nvPr/>
        </p:nvCxnSpPr>
        <p:spPr bwMode="auto">
          <a:xfrm>
            <a:off x="6858000" y="3657600"/>
            <a:ext cx="0" cy="6889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7148</TotalTime>
  <Words>2444</Words>
  <Application>Microsoft Office PowerPoint</Application>
  <PresentationFormat>On-screen Show (4:3)</PresentationFormat>
  <Paragraphs>882</Paragraphs>
  <Slides>74</Slides>
  <Notes>64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Blends</vt:lpstr>
      <vt:lpstr>Formal Methods in SE</vt:lpstr>
      <vt:lpstr>Automatic Verification</vt:lpstr>
      <vt:lpstr>How can we check the model?</vt:lpstr>
      <vt:lpstr>What properties can we check?</vt:lpstr>
      <vt:lpstr>How to perform the checking?</vt:lpstr>
      <vt:lpstr>If it is so good, why learn deductive verification methods?</vt:lpstr>
      <vt:lpstr>The state space explosion</vt:lpstr>
      <vt:lpstr>If it is so constrained, is it of any use?</vt:lpstr>
      <vt:lpstr>Depth First Search</vt:lpstr>
      <vt:lpstr>Start from  an initial state</vt:lpstr>
      <vt:lpstr>Continue with a successor</vt:lpstr>
      <vt:lpstr>One successor of q2.</vt:lpstr>
      <vt:lpstr>Backtrack to q2 (no new successors for q4).</vt:lpstr>
      <vt:lpstr>Backtracked to q1</vt:lpstr>
      <vt:lpstr>Second successor to q1.</vt:lpstr>
      <vt:lpstr>Backtrack again to q1.</vt:lpstr>
      <vt:lpstr>How can we check properties with DFS?</vt:lpstr>
      <vt:lpstr>The state graph:Successor relation between states.</vt:lpstr>
      <vt:lpstr>¬(PC0=CR0/\PC1=CR1) is an invariant!</vt:lpstr>
      <vt:lpstr>Want to do more!</vt:lpstr>
      <vt:lpstr>[](Turn=0  &lt;&gt;Turn=1)</vt:lpstr>
      <vt:lpstr>PowerPoint Presentation</vt:lpstr>
      <vt:lpstr>PowerPoint Presentation</vt:lpstr>
      <vt:lpstr>Correctness condition</vt:lpstr>
      <vt:lpstr>Correctness</vt:lpstr>
      <vt:lpstr>How to prove correctness?</vt:lpstr>
      <vt:lpstr>What do we need to know?</vt:lpstr>
      <vt:lpstr>Intersecting M1=(S1,,T1,I1,A1)              and M2=(S2,,T2,I2,S2) </vt:lpstr>
      <vt:lpstr>Example (all states of second automaton accepting!)</vt:lpstr>
      <vt:lpstr>PowerPoint Presentation</vt:lpstr>
      <vt:lpstr>More complicated when A2S2</vt:lpstr>
      <vt:lpstr>More complicated when A2S2</vt:lpstr>
      <vt:lpstr>Intersection - general case</vt:lpstr>
      <vt:lpstr>Version 0: to catch q0 Version 1: to catch q2</vt:lpstr>
      <vt:lpstr>Version 0: to catch q0 Version 1: to catch q2</vt:lpstr>
      <vt:lpstr>Make an accepting state in one of the version according to a component accepting state</vt:lpstr>
      <vt:lpstr>How to check for emptiness?</vt:lpstr>
      <vt:lpstr>Emptiness...</vt:lpstr>
      <vt:lpstr>Strongly Connected Component (SCC)</vt:lpstr>
      <vt:lpstr>Finding accepting runs</vt:lpstr>
      <vt:lpstr>Equivalently...</vt:lpstr>
      <vt:lpstr>How to complement?</vt:lpstr>
      <vt:lpstr>Model Checking under Fairness</vt:lpstr>
      <vt:lpstr>Model Checking under Fairness</vt:lpstr>
      <vt:lpstr>Translating from logic to automata</vt:lpstr>
      <vt:lpstr>Why translating?</vt:lpstr>
      <vt:lpstr>Generalized Büchi automata</vt:lpstr>
      <vt:lpstr>Translating into simple Büchi automaton</vt:lpstr>
      <vt:lpstr>Translating into simple Büchi automaton</vt:lpstr>
      <vt:lpstr>Translating into simple Büchi automaton</vt:lpstr>
      <vt:lpstr>Preprocessing</vt:lpstr>
      <vt:lpstr>Semantics of pR q</vt:lpstr>
      <vt:lpstr>PowerPoint Presentation</vt:lpstr>
      <vt:lpstr>Eliminate implications, &lt;&gt;, []</vt:lpstr>
      <vt:lpstr>Example</vt:lpstr>
      <vt:lpstr>The data structure</vt:lpstr>
      <vt:lpstr>The main idea</vt:lpstr>
      <vt:lpstr>How to translate?</vt:lpstr>
      <vt:lpstr>Splitting</vt:lpstr>
      <vt:lpstr>Evolving</vt:lpstr>
      <vt:lpstr>Possible cases:</vt:lpstr>
      <vt:lpstr>More cases:</vt:lpstr>
      <vt:lpstr>How to start?</vt:lpstr>
      <vt:lpstr>PowerPoint Presentation</vt:lpstr>
      <vt:lpstr>PowerPoint Presentation</vt:lpstr>
      <vt:lpstr>When to stop splitting?</vt:lpstr>
      <vt:lpstr>PowerPoint Presentation</vt:lpstr>
      <vt:lpstr>How to obtain the automaton?</vt:lpstr>
      <vt:lpstr>The resulted nodes.</vt:lpstr>
      <vt:lpstr>    Initial nodes</vt:lpstr>
      <vt:lpstr>Include only atomic propositions</vt:lpstr>
      <vt:lpstr>Acceptance conditions</vt:lpstr>
      <vt:lpstr>Accepting w.r.t. bU c</vt:lpstr>
      <vt:lpstr>Acceptance w.r.t. aU (bU c)</vt:lpstr>
    </vt:vector>
  </TitlesOfParts>
  <Company>Dept. of Computer Science, Univ. of Warwick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Formal methods: Model Checking and Testing</dc:title>
  <dc:creator>doron</dc:creator>
  <cp:lastModifiedBy>NTS</cp:lastModifiedBy>
  <cp:revision>104</cp:revision>
  <dcterms:created xsi:type="dcterms:W3CDTF">2006-07-28T16:44:55Z</dcterms:created>
  <dcterms:modified xsi:type="dcterms:W3CDTF">2014-11-24T09:01:27Z</dcterms:modified>
</cp:coreProperties>
</file>