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65"/>
  </p:notesMasterIdLst>
  <p:sldIdLst>
    <p:sldId id="257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775" r:id="rId17"/>
    <p:sldId id="776" r:id="rId18"/>
    <p:sldId id="286" r:id="rId19"/>
    <p:sldId id="287" r:id="rId20"/>
    <p:sldId id="288" r:id="rId21"/>
    <p:sldId id="289" r:id="rId22"/>
    <p:sldId id="290" r:id="rId23"/>
    <p:sldId id="291" r:id="rId24"/>
    <p:sldId id="292" r:id="rId25"/>
    <p:sldId id="296" r:id="rId26"/>
    <p:sldId id="293" r:id="rId27"/>
    <p:sldId id="294" r:id="rId28"/>
    <p:sldId id="295" r:id="rId29"/>
    <p:sldId id="297" r:id="rId30"/>
    <p:sldId id="298" r:id="rId31"/>
    <p:sldId id="299" r:id="rId32"/>
    <p:sldId id="300" r:id="rId33"/>
    <p:sldId id="301" r:id="rId34"/>
    <p:sldId id="302" r:id="rId35"/>
    <p:sldId id="303" r:id="rId36"/>
    <p:sldId id="304" r:id="rId37"/>
    <p:sldId id="305" r:id="rId38"/>
    <p:sldId id="306" r:id="rId39"/>
    <p:sldId id="307" r:id="rId40"/>
    <p:sldId id="308" r:id="rId41"/>
    <p:sldId id="309" r:id="rId42"/>
    <p:sldId id="310" r:id="rId43"/>
    <p:sldId id="311" r:id="rId44"/>
    <p:sldId id="312" r:id="rId45"/>
    <p:sldId id="313" r:id="rId46"/>
    <p:sldId id="314" r:id="rId47"/>
    <p:sldId id="315" r:id="rId48"/>
    <p:sldId id="316" r:id="rId49"/>
    <p:sldId id="317" r:id="rId50"/>
    <p:sldId id="318" r:id="rId51"/>
    <p:sldId id="319" r:id="rId52"/>
    <p:sldId id="320" r:id="rId53"/>
    <p:sldId id="321" r:id="rId54"/>
    <p:sldId id="322" r:id="rId55"/>
    <p:sldId id="323" r:id="rId56"/>
    <p:sldId id="324" r:id="rId57"/>
    <p:sldId id="325" r:id="rId58"/>
    <p:sldId id="326" r:id="rId59"/>
    <p:sldId id="327" r:id="rId60"/>
    <p:sldId id="328" r:id="rId61"/>
    <p:sldId id="329" r:id="rId62"/>
    <p:sldId id="330" r:id="rId63"/>
    <p:sldId id="331" r:id="rId64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*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5" autoAdjust="0"/>
    <p:restoredTop sz="94660"/>
  </p:normalViewPr>
  <p:slideViewPr>
    <p:cSldViewPr>
      <p:cViewPr varScale="1">
        <p:scale>
          <a:sx n="61" d="100"/>
          <a:sy n="61" d="100"/>
        </p:scale>
        <p:origin x="-152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en-GB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8AB7A077-D3B4-43B9-97DB-9F9DF3F3101A}" type="slidenum">
              <a:rPr lang="he-IL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5494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806452-8273-47E3-9544-2C4123169990}" type="slidenum">
              <a:rPr lang="he-IL"/>
              <a:pPr/>
              <a:t>2</a:t>
            </a:fld>
            <a:endParaRPr lang="en-GB"/>
          </a:p>
        </p:txBody>
      </p:sp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11</a:t>
            </a:r>
          </a:p>
        </p:txBody>
      </p:sp>
      <p:sp>
        <p:nvSpPr>
          <p:cNvPr id="2970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297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A71872-20E0-41CA-9DB3-1BA1CC491FFF}" type="slidenum">
              <a:rPr lang="he-IL"/>
              <a:pPr/>
              <a:t>3</a:t>
            </a:fld>
            <a:endParaRPr lang="en-GB"/>
          </a:p>
        </p:txBody>
      </p:sp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12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317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A2011F4-BE6C-4701-AD8E-2849F0D49339}" type="slidenum">
              <a:rPr lang="he-IL"/>
              <a:pPr/>
              <a:t>4</a:t>
            </a:fld>
            <a:endParaRPr lang="en-GB"/>
          </a:p>
        </p:txBody>
      </p:sp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13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337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0AD7B52-D37F-4A91-A385-FB296F730D63}" type="slidenum">
              <a:rPr lang="he-IL"/>
              <a:pPr/>
              <a:t>5</a:t>
            </a:fld>
            <a:endParaRPr lang="en-GB"/>
          </a:p>
        </p:txBody>
      </p:sp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14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358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5C5DA6E-0788-4C26-95F9-1B2C7C03A6F3}" type="slidenum">
              <a:rPr lang="he-IL"/>
              <a:pPr/>
              <a:t>6</a:t>
            </a:fld>
            <a:endParaRPr lang="en-GB"/>
          </a:p>
        </p:txBody>
      </p:sp>
      <p:sp>
        <p:nvSpPr>
          <p:cNvPr id="378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17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378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389E85-6E79-467D-B12B-793DF4262708}" type="slidenum">
              <a:rPr lang="he-IL"/>
              <a:pPr/>
              <a:t>7</a:t>
            </a:fld>
            <a:endParaRPr lang="en-GB"/>
          </a:p>
        </p:txBody>
      </p:sp>
      <p:sp>
        <p:nvSpPr>
          <p:cNvPr id="399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18</a:t>
            </a:r>
          </a:p>
        </p:txBody>
      </p:sp>
      <p:sp>
        <p:nvSpPr>
          <p:cNvPr id="399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399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5F3A6E-FA02-40B2-A5ED-E736590A7EED}" type="slidenum">
              <a:rPr lang="he-IL"/>
              <a:pPr/>
              <a:t>9</a:t>
            </a:fld>
            <a:endParaRPr lang="en-GB"/>
          </a:p>
        </p:txBody>
      </p:sp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19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4301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CC5B35-4AC1-477F-994F-6EB5E33FC6B6}" type="slidenum">
              <a:rPr lang="he-IL"/>
              <a:pPr/>
              <a:t>10</a:t>
            </a:fld>
            <a:endParaRPr lang="en-GB"/>
          </a:p>
        </p:txBody>
      </p:sp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06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4506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99B0EE-F45D-4436-AA27-2D01D7C99AB5}" type="slidenum">
              <a:rPr lang="he-IL"/>
              <a:pPr/>
              <a:t>11</a:t>
            </a:fld>
            <a:endParaRPr lang="en-GB"/>
          </a:p>
        </p:txBody>
      </p:sp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400" i="1">
                <a:latin typeface="Times New Roman" pitchFamily="18" charset="0"/>
              </a:rPr>
              <a:t>20</a:t>
            </a:r>
          </a:p>
        </p:txBody>
      </p:sp>
      <p:sp>
        <p:nvSpPr>
          <p:cNvPr id="4710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711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4711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9FDDD7-E416-4BBF-BF09-7C8BD6C085B6}" type="slidenum">
              <a:rPr lang="he-IL"/>
              <a:pPr/>
              <a:t>12</a:t>
            </a:fld>
            <a:endParaRPr lang="en-GB"/>
          </a:p>
        </p:txBody>
      </p:sp>
      <p:sp>
        <p:nvSpPr>
          <p:cNvPr id="4915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4915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4915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0FD70F-9114-4D6B-83D4-2DE86A72131E}" type="slidenum">
              <a:rPr lang="he-IL"/>
              <a:pPr/>
              <a:t>13</a:t>
            </a:fld>
            <a:endParaRPr lang="en-GB"/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5120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120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5120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7F1C1A3-1A48-4110-A82A-0DE7F7A4FBC5}" type="slidenum">
              <a:rPr lang="he-IL"/>
              <a:pPr/>
              <a:t>14</a:t>
            </a:fld>
            <a:endParaRPr lang="en-GB"/>
          </a:p>
        </p:txBody>
      </p:sp>
      <p:sp>
        <p:nvSpPr>
          <p:cNvPr id="5325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17</a:t>
            </a:r>
          </a:p>
        </p:txBody>
      </p:sp>
      <p:sp>
        <p:nvSpPr>
          <p:cNvPr id="5325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325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5325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AB1598-0EC3-45E9-82F7-4740EE1807B1}" type="slidenum">
              <a:rPr lang="he-IL"/>
              <a:pPr/>
              <a:t>15</a:t>
            </a:fld>
            <a:endParaRPr lang="en-GB"/>
          </a:p>
        </p:txBody>
      </p:sp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53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553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AE26880-C1A2-4CE1-8D01-04221D6FA66E}" type="slidenum">
              <a:rPr lang="he-IL"/>
              <a:pPr/>
              <a:t>18</a:t>
            </a:fld>
            <a:endParaRPr lang="en-GB"/>
          </a:p>
        </p:txBody>
      </p:sp>
      <p:sp>
        <p:nvSpPr>
          <p:cNvPr id="573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</a:t>
            </a:r>
          </a:p>
        </p:txBody>
      </p:sp>
      <p:sp>
        <p:nvSpPr>
          <p:cNvPr id="573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73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573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A0D11F-7B51-4D9B-8518-C2631599038F}" type="slidenum">
              <a:rPr lang="he-IL"/>
              <a:pPr/>
              <a:t>20</a:t>
            </a:fld>
            <a:endParaRPr lang="en-GB"/>
          </a:p>
        </p:txBody>
      </p:sp>
      <p:sp>
        <p:nvSpPr>
          <p:cNvPr id="6041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2</a:t>
            </a:r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22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23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11</a:t>
            </a:r>
          </a:p>
        </p:txBody>
      </p:sp>
      <p:sp>
        <p:nvSpPr>
          <p:cNvPr id="60424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25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0426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60427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DC9E4F9-2150-470F-9DC7-213B36939A05}" type="slidenum">
              <a:rPr lang="he-IL"/>
              <a:pPr/>
              <a:t>21</a:t>
            </a:fld>
            <a:endParaRPr lang="en-GB"/>
          </a:p>
        </p:txBody>
      </p:sp>
      <p:sp>
        <p:nvSpPr>
          <p:cNvPr id="6246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3</a:t>
            </a:r>
          </a:p>
        </p:txBody>
      </p:sp>
      <p:sp>
        <p:nvSpPr>
          <p:cNvPr id="6246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6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1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13</a:t>
            </a:r>
          </a:p>
        </p:txBody>
      </p:sp>
      <p:sp>
        <p:nvSpPr>
          <p:cNvPr id="62472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3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2474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62475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8921BB5-E4BE-461F-A385-47A6228CAF6D}" type="slidenum">
              <a:rPr lang="he-IL"/>
              <a:pPr/>
              <a:t>23</a:t>
            </a:fld>
            <a:endParaRPr lang="en-GB"/>
          </a:p>
        </p:txBody>
      </p:sp>
      <p:sp>
        <p:nvSpPr>
          <p:cNvPr id="655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</a:t>
            </a:r>
          </a:p>
        </p:txBody>
      </p:sp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655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9ACEC8-6538-4841-8C95-154BD2EB6A97}" type="slidenum">
              <a:rPr lang="he-IL"/>
              <a:pPr/>
              <a:t>24</a:t>
            </a:fld>
            <a:endParaRPr lang="en-GB"/>
          </a:p>
        </p:txBody>
      </p:sp>
      <p:sp>
        <p:nvSpPr>
          <p:cNvPr id="675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3</a:t>
            </a:r>
          </a:p>
        </p:txBody>
      </p:sp>
      <p:sp>
        <p:nvSpPr>
          <p:cNvPr id="675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75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675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4FD9880-A203-4103-88CE-2728BBA1907B}" type="slidenum">
              <a:rPr lang="he-IL"/>
              <a:pPr/>
              <a:t>26</a:t>
            </a:fld>
            <a:endParaRPr lang="en-GB"/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4</a:t>
            </a:r>
          </a:p>
        </p:txBody>
      </p:sp>
      <p:sp>
        <p:nvSpPr>
          <p:cNvPr id="696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96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6963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5885FE-6DE3-47FC-A5AD-84316AF14CBC}" type="slidenum">
              <a:rPr lang="he-IL"/>
              <a:pPr/>
              <a:t>39</a:t>
            </a:fld>
            <a:endParaRPr lang="en-GB"/>
          </a:p>
        </p:txBody>
      </p:sp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9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5</a:t>
            </a:r>
          </a:p>
        </p:txBody>
      </p:sp>
      <p:sp>
        <p:nvSpPr>
          <p:cNvPr id="849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9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499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849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E07F48-AED5-45BF-B838-139324B2B3F9}" type="slidenum">
              <a:rPr lang="he-IL"/>
              <a:pPr/>
              <a:t>40</a:t>
            </a:fld>
            <a:endParaRPr lang="en-GB"/>
          </a:p>
        </p:txBody>
      </p:sp>
      <p:sp>
        <p:nvSpPr>
          <p:cNvPr id="870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6</a:t>
            </a:r>
          </a:p>
        </p:txBody>
      </p:sp>
      <p:sp>
        <p:nvSpPr>
          <p:cNvPr id="8704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70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870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FF3868-FD39-4B24-A21E-B0FBD32699BE}" type="slidenum">
              <a:rPr lang="he-IL"/>
              <a:pPr/>
              <a:t>41</a:t>
            </a:fld>
            <a:endParaRPr lang="en-GB"/>
          </a:p>
        </p:txBody>
      </p:sp>
      <p:sp>
        <p:nvSpPr>
          <p:cNvPr id="890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0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7</a:t>
            </a: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0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90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890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FD5FCB-D67D-44CB-851C-425B43A5FDF9}" type="slidenum">
              <a:rPr lang="he-IL"/>
              <a:pPr/>
              <a:t>42</a:t>
            </a:fld>
            <a:endParaRPr lang="en-GB"/>
          </a:p>
        </p:txBody>
      </p:sp>
      <p:sp>
        <p:nvSpPr>
          <p:cNvPr id="911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8</a:t>
            </a:r>
          </a:p>
        </p:txBody>
      </p:sp>
      <p:sp>
        <p:nvSpPr>
          <p:cNvPr id="911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11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911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1E15B4D-D9DF-4F25-ADE3-011D188F7F39}" type="slidenum">
              <a:rPr lang="he-IL"/>
              <a:pPr/>
              <a:t>43</a:t>
            </a:fld>
            <a:endParaRPr lang="en-GB"/>
          </a:p>
        </p:txBody>
      </p:sp>
      <p:sp>
        <p:nvSpPr>
          <p:cNvPr id="931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9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31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931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2D06ED-3C9D-428B-BD58-4C574FD8D795}" type="slidenum">
              <a:rPr lang="he-IL"/>
              <a:pPr/>
              <a:t>44</a:t>
            </a:fld>
            <a:endParaRPr lang="en-GB"/>
          </a:p>
        </p:txBody>
      </p:sp>
      <p:sp>
        <p:nvSpPr>
          <p:cNvPr id="952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10</a:t>
            </a:r>
          </a:p>
        </p:txBody>
      </p:sp>
      <p:sp>
        <p:nvSpPr>
          <p:cNvPr id="952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5238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9523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BC77050-BB8B-4772-976C-F1517166BA85}" type="slidenum">
              <a:rPr lang="he-IL"/>
              <a:pPr/>
              <a:t>45</a:t>
            </a:fld>
            <a:endParaRPr lang="en-GB"/>
          </a:p>
        </p:txBody>
      </p:sp>
      <p:sp>
        <p:nvSpPr>
          <p:cNvPr id="972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12</a:t>
            </a:r>
          </a:p>
        </p:txBody>
      </p:sp>
      <p:sp>
        <p:nvSpPr>
          <p:cNvPr id="9728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72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972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D6AED1-1312-4C89-B4E9-C5130777BB2E}" type="slidenum">
              <a:rPr lang="he-IL"/>
              <a:pPr/>
              <a:t>46</a:t>
            </a:fld>
            <a:endParaRPr lang="en-GB"/>
          </a:p>
        </p:txBody>
      </p:sp>
      <p:sp>
        <p:nvSpPr>
          <p:cNvPr id="993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3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13</a:t>
            </a:r>
          </a:p>
        </p:txBody>
      </p:sp>
      <p:sp>
        <p:nvSpPr>
          <p:cNvPr id="9933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3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93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993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50F0F9-24CB-4EBD-B9A7-A0869DFF7258}" type="slidenum">
              <a:rPr lang="he-IL"/>
              <a:pPr/>
              <a:t>47</a:t>
            </a:fld>
            <a:endParaRPr lang="en-GB"/>
          </a:p>
        </p:txBody>
      </p:sp>
      <p:sp>
        <p:nvSpPr>
          <p:cNvPr id="1013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14</a:t>
            </a:r>
          </a:p>
        </p:txBody>
      </p:sp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13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013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64DECF-1851-4719-8DB5-615D939ADDE8}" type="slidenum">
              <a:rPr lang="he-IL"/>
              <a:pPr/>
              <a:t>48</a:t>
            </a:fld>
            <a:endParaRPr lang="en-GB"/>
          </a:p>
        </p:txBody>
      </p:sp>
      <p:sp>
        <p:nvSpPr>
          <p:cNvPr id="10342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2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15</a:t>
            </a:r>
          </a:p>
        </p:txBody>
      </p:sp>
      <p:sp>
        <p:nvSpPr>
          <p:cNvPr id="10342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2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343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0343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B89419-2181-4475-81B3-0A51E23A5D92}" type="slidenum">
              <a:rPr lang="he-IL"/>
              <a:pPr/>
              <a:t>50</a:t>
            </a:fld>
            <a:endParaRPr lang="en-GB"/>
          </a:p>
        </p:txBody>
      </p:sp>
      <p:sp>
        <p:nvSpPr>
          <p:cNvPr id="1064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4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16</a:t>
            </a:r>
          </a:p>
        </p:txBody>
      </p:sp>
      <p:sp>
        <p:nvSpPr>
          <p:cNvPr id="10650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65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065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6A2B7D-8355-4582-9F8D-DA77E14714E7}" type="slidenum">
              <a:rPr lang="he-IL"/>
              <a:pPr/>
              <a:t>51</a:t>
            </a:fld>
            <a:endParaRPr lang="en-GB"/>
          </a:p>
        </p:txBody>
      </p:sp>
      <p:sp>
        <p:nvSpPr>
          <p:cNvPr id="10854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17</a:t>
            </a:r>
          </a:p>
        </p:txBody>
      </p:sp>
      <p:sp>
        <p:nvSpPr>
          <p:cNvPr id="10854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4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855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0855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778A151-8271-4FFD-9540-E5C67CC3FAFE}" type="slidenum">
              <a:rPr lang="he-IL"/>
              <a:pPr/>
              <a:t>52</a:t>
            </a:fld>
            <a:endParaRPr lang="en-GB"/>
          </a:p>
        </p:txBody>
      </p:sp>
      <p:sp>
        <p:nvSpPr>
          <p:cNvPr id="11059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59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5</a:t>
            </a:r>
          </a:p>
        </p:txBody>
      </p:sp>
      <p:sp>
        <p:nvSpPr>
          <p:cNvPr id="11059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59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59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59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17</a:t>
            </a:r>
          </a:p>
        </p:txBody>
      </p:sp>
      <p:sp>
        <p:nvSpPr>
          <p:cNvPr id="11060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0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60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10603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1EA62E-9D95-47D3-A5B7-B0839DA9325C}" type="slidenum">
              <a:rPr lang="he-IL"/>
              <a:pPr/>
              <a:t>53</a:t>
            </a:fld>
            <a:endParaRPr lang="en-GB"/>
          </a:p>
        </p:txBody>
      </p:sp>
      <p:sp>
        <p:nvSpPr>
          <p:cNvPr id="11264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18</a:t>
            </a:r>
          </a:p>
        </p:txBody>
      </p:sp>
      <p:sp>
        <p:nvSpPr>
          <p:cNvPr id="11264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264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1264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8C44E0-C278-448B-8D66-5EDFB43E597B}" type="slidenum">
              <a:rPr lang="he-IL"/>
              <a:pPr/>
              <a:t>54</a:t>
            </a:fld>
            <a:endParaRPr lang="en-GB"/>
          </a:p>
        </p:txBody>
      </p:sp>
      <p:sp>
        <p:nvSpPr>
          <p:cNvPr id="11469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69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19</a:t>
            </a:r>
          </a:p>
        </p:txBody>
      </p:sp>
      <p:sp>
        <p:nvSpPr>
          <p:cNvPr id="11469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469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1469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B20D14-2194-492E-B583-539E14379484}" type="slidenum">
              <a:rPr lang="he-IL"/>
              <a:pPr/>
              <a:t>55</a:t>
            </a:fld>
            <a:endParaRPr lang="en-GB"/>
          </a:p>
        </p:txBody>
      </p:sp>
      <p:sp>
        <p:nvSpPr>
          <p:cNvPr id="11673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3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400" i="1">
                <a:latin typeface="Times New Roman" pitchFamily="18" charset="0"/>
              </a:rPr>
              <a:t>20</a:t>
            </a:r>
          </a:p>
        </p:txBody>
      </p:sp>
      <p:sp>
        <p:nvSpPr>
          <p:cNvPr id="11674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4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74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1674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DB1E13-90ED-40DF-B1C8-409140F9FE79}" type="slidenum">
              <a:rPr lang="he-IL"/>
              <a:pPr/>
              <a:t>56</a:t>
            </a:fld>
            <a:endParaRPr lang="en-GB"/>
          </a:p>
        </p:txBody>
      </p:sp>
      <p:sp>
        <p:nvSpPr>
          <p:cNvPr id="118786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787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118788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789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8790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18791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2075" tIns="46038" rIns="92075" bIns="46038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42FAF6-C4F8-49AC-BC51-97CC8F4DE7C1}" type="slidenum">
              <a:rPr lang="he-IL"/>
              <a:pPr/>
              <a:t>57</a:t>
            </a:fld>
            <a:endParaRPr lang="en-GB"/>
          </a:p>
        </p:txBody>
      </p:sp>
      <p:sp>
        <p:nvSpPr>
          <p:cNvPr id="120834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35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8</a:t>
            </a:r>
          </a:p>
        </p:txBody>
      </p:sp>
      <p:sp>
        <p:nvSpPr>
          <p:cNvPr id="120836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37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38" name="Rectangle 6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39" name="Rectangle 7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20</a:t>
            </a:r>
          </a:p>
        </p:txBody>
      </p:sp>
      <p:sp>
        <p:nvSpPr>
          <p:cNvPr id="120840" name="Rectangle 8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41" name="Rectangle 9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084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20843" name="Rectangle 11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A3921B-6E77-4DB7-845C-F2B5A7EC8C2A}" type="slidenum">
              <a:rPr lang="he-IL"/>
              <a:pPr/>
              <a:t>58</a:t>
            </a:fld>
            <a:endParaRPr lang="en-GB"/>
          </a:p>
        </p:txBody>
      </p:sp>
      <p:sp>
        <p:nvSpPr>
          <p:cNvPr id="122882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883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21</a:t>
            </a:r>
          </a:p>
        </p:txBody>
      </p:sp>
      <p:sp>
        <p:nvSpPr>
          <p:cNvPr id="122884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885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2886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22887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D0AF3A-6BA3-4A2F-8E5B-FFE2581B5A43}" type="slidenum">
              <a:rPr lang="he-IL"/>
              <a:pPr/>
              <a:t>59</a:t>
            </a:fld>
            <a:endParaRPr lang="en-GB"/>
          </a:p>
        </p:txBody>
      </p:sp>
      <p:sp>
        <p:nvSpPr>
          <p:cNvPr id="12493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93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12493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93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493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2493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D97991-60DE-4C71-A203-6CA839B5C630}" type="slidenum">
              <a:rPr lang="he-IL"/>
              <a:pPr/>
              <a:t>60</a:t>
            </a:fld>
            <a:endParaRPr lang="en-GB"/>
          </a:p>
        </p:txBody>
      </p:sp>
      <p:sp>
        <p:nvSpPr>
          <p:cNvPr id="12697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97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sz="1000" i="1">
                <a:latin typeface="Times New Roman" pitchFamily="18" charset="0"/>
              </a:rPr>
              <a:t>22</a:t>
            </a:r>
          </a:p>
        </p:txBody>
      </p:sp>
      <p:sp>
        <p:nvSpPr>
          <p:cNvPr id="12698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98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698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 w="12700" cap="flat">
            <a:solidFill>
              <a:schemeClr val="tx1"/>
            </a:solidFill>
          </a:ln>
        </p:spPr>
      </p:sp>
      <p:sp>
        <p:nvSpPr>
          <p:cNvPr id="12698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BA3502-B262-42CA-BB4C-A53E6DD40CF4}" type="slidenum">
              <a:rPr lang="he-IL"/>
              <a:pPr/>
              <a:t>62</a:t>
            </a:fld>
            <a:endParaRPr lang="en-GB"/>
          </a:p>
        </p:txBody>
      </p:sp>
      <p:sp>
        <p:nvSpPr>
          <p:cNvPr id="130050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51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9</a:t>
            </a:r>
          </a:p>
        </p:txBody>
      </p:sp>
      <p:sp>
        <p:nvSpPr>
          <p:cNvPr id="130052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53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0054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30055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040D79C-063B-4C55-93DB-AC085E6FD24C}" type="slidenum">
              <a:rPr lang="he-IL"/>
              <a:pPr/>
              <a:t>63</a:t>
            </a:fld>
            <a:endParaRPr lang="en-GB"/>
          </a:p>
        </p:txBody>
      </p:sp>
      <p:sp>
        <p:nvSpPr>
          <p:cNvPr id="132098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099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19050" tIns="0" rIns="19050" bIns="0" anchor="b"/>
          <a:lstStyle/>
          <a:p>
            <a:pPr algn="r" eaLnBrk="0" hangingPunct="0"/>
            <a:r>
              <a:rPr lang="en-US" altLang="en-US" sz="1000" i="1">
                <a:latin typeface="Times New Roman" pitchFamily="18" charset="0"/>
              </a:rPr>
              <a:t>10</a:t>
            </a:r>
          </a:p>
        </p:txBody>
      </p:sp>
      <p:sp>
        <p:nvSpPr>
          <p:cNvPr id="132100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101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2102" name="Rectangle 6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92150"/>
            <a:ext cx="4554538" cy="3416300"/>
          </a:xfrm>
          <a:ln w="12700" cap="flat">
            <a:solidFill>
              <a:schemeClr val="tx1"/>
            </a:solidFill>
          </a:ln>
        </p:spPr>
      </p:sp>
      <p:sp>
        <p:nvSpPr>
          <p:cNvPr id="132103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ln/>
        </p:spPr>
        <p:txBody>
          <a:bodyPr lIns="90488" tIns="44450" rIns="90488" bIns="44450"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5123" name="Group 3"/>
            <p:cNvGrpSpPr>
              <a:grpSpLocks/>
            </p:cNvGrpSpPr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5124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>
                <a:avLst/>
              </a:prstGeom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5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>
                <a:avLst/>
              </a:prstGeom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126" name="Group 6"/>
            <p:cNvGrpSpPr>
              <a:grpSpLocks/>
            </p:cNvGrpSpPr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5127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128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129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>
              <a:avLst/>
            </a:prstGeom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0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131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3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513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5134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5135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GB"/>
          </a:p>
        </p:txBody>
      </p:sp>
      <p:sp>
        <p:nvSpPr>
          <p:cNvPr id="5136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5E3EC6BB-773A-4B48-B010-588063052990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983A38-36DE-46B8-8B72-B7925287FA5B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265F53-49D6-4520-8039-E5C0DE7A3DD9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941C64-87B9-487C-BC3A-345A3FD7DC93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1E59B7-CD2E-4D50-9A46-879C8A55EB92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E48662-112F-4339-A549-4EFF445C097C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77A7D7-EFF4-482F-BE8B-ABB7BD666324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429E26-FF03-4155-83FA-C428624EA9EA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1325ED-79FE-4EA9-A9DE-E6C0DD82E64D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AF935B-4307-4F72-ABA2-4EA0FCA81D19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B49057-39C1-426C-95B4-66E5EE99360B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0938" y="214313"/>
            <a:ext cx="7793037" cy="14620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620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576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042150" y="6243638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C9D58F3-AA7B-4439-83FB-E4B7D7E9E279}" type="slidenum">
              <a:rPr lang="he-IL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>
            <a:avLst/>
          </a:prstGeom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>
            <a:avLst/>
          </a:prstGeom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1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>
            <a:avLst/>
          </a:prstGeom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>
            <a:avLst/>
          </a:prstGeom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kumimoji="1" lang="en-US" sz="2400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4107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/>
          </a:p>
        </p:txBody>
      </p:sp>
      <p:sp>
        <p:nvSpPr>
          <p:cNvPr id="4108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/>
          </a:p>
        </p:txBody>
      </p:sp>
      <p:sp>
        <p:nvSpPr>
          <p:cNvPr id="4109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83A0D927-43A9-4566-816F-61ECC205BB2E}" type="slidenum">
              <a:rPr lang="he-IL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hf hdr="0" ftr="0" dt="0"/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E85FB440-B4F8-482C-9F65-E14A3A82D6F1}" type="slidenum">
              <a:rPr lang="he-IL"/>
              <a:pPr/>
              <a:t>1</a:t>
            </a:fld>
            <a:endParaRPr lang="en-GB"/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68313" y="765175"/>
            <a:ext cx="7772400" cy="863600"/>
          </a:xfrm>
        </p:spPr>
        <p:txBody>
          <a:bodyPr/>
          <a:lstStyle/>
          <a:p>
            <a:r>
              <a:rPr lang="en-US" dirty="0" smtClean="0"/>
              <a:t>Formal Methods in SE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3789363"/>
            <a:ext cx="3527425" cy="2663825"/>
          </a:xfrm>
        </p:spPr>
        <p:txBody>
          <a:bodyPr/>
          <a:lstStyle/>
          <a:p>
            <a:pPr algn="l"/>
            <a:r>
              <a:rPr lang="en-US" sz="2400" dirty="0" err="1" smtClean="0"/>
              <a:t>Qaisar</a:t>
            </a:r>
            <a:r>
              <a:rPr lang="en-US" sz="2400" dirty="0" smtClean="0"/>
              <a:t> </a:t>
            </a:r>
            <a:r>
              <a:rPr lang="en-US" sz="2400" dirty="0" err="1" smtClean="0"/>
              <a:t>Javaid</a:t>
            </a:r>
            <a:endParaRPr lang="en-US" sz="2400" dirty="0" smtClean="0"/>
          </a:p>
          <a:p>
            <a:pPr algn="l"/>
            <a:r>
              <a:rPr lang="en-US" sz="2400" dirty="0" smtClean="0"/>
              <a:t>Assistant Professor</a:t>
            </a:r>
          </a:p>
          <a:p>
            <a:pPr algn="l"/>
            <a:endParaRPr lang="en-US" sz="2400" dirty="0" smtClean="0"/>
          </a:p>
          <a:p>
            <a:pPr algn="l"/>
            <a:r>
              <a:rPr lang="en-US" sz="2400" dirty="0" smtClean="0"/>
              <a:t>Lecture # 10</a:t>
            </a:r>
            <a:endParaRPr lang="en-GB" sz="2400" dirty="0"/>
          </a:p>
        </p:txBody>
      </p:sp>
      <p:pic>
        <p:nvPicPr>
          <p:cNvPr id="6148" name="Picture 4" descr="c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37225" y="2349500"/>
            <a:ext cx="3406775" cy="2555875"/>
          </a:xfrm>
          <a:prstGeom prst="rect">
            <a:avLst/>
          </a:prstGeom>
          <a:noFill/>
        </p:spPr>
      </p:pic>
      <p:pic>
        <p:nvPicPr>
          <p:cNvPr id="6149" name="Picture 5" descr="aaabuilding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35375" y="3644900"/>
            <a:ext cx="2374900" cy="32131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7D48FE-5504-4A35-8BC7-1FD98644B007}" type="slidenum">
              <a:rPr lang="he-IL"/>
              <a:pPr/>
              <a:t>2</a:t>
            </a:fld>
            <a:endParaRPr lang="en-GB"/>
          </a:p>
        </p:txBody>
      </p:sp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 altLang="he-IL"/>
              <a:t>A transition system</a:t>
            </a:r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 altLang="he-IL"/>
              <a:t>A (finite) set of variables </a:t>
            </a:r>
            <a:r>
              <a:rPr lang="en-US" altLang="he-IL">
                <a:solidFill>
                  <a:schemeClr val="hlink"/>
                </a:solidFill>
              </a:rPr>
              <a:t>V </a:t>
            </a:r>
            <a:r>
              <a:rPr lang="en-US" altLang="he-IL"/>
              <a:t>over some domain.</a:t>
            </a:r>
          </a:p>
          <a:p>
            <a:pPr>
              <a:lnSpc>
                <a:spcPct val="90000"/>
              </a:lnSpc>
            </a:pPr>
            <a:r>
              <a:rPr lang="en-US" altLang="he-IL"/>
              <a:t>A set of states </a:t>
            </a:r>
            <a:r>
              <a:rPr lang="en-US" altLang="he-IL">
                <a:solidFill>
                  <a:schemeClr val="hlink"/>
                </a:solidFill>
                <a:latin typeface="Symbol" pitchFamily="18" charset="2"/>
              </a:rPr>
              <a:t>S</a:t>
            </a:r>
            <a:r>
              <a:rPr lang="en-US" altLang="he-IL"/>
              <a:t>.</a:t>
            </a:r>
          </a:p>
          <a:p>
            <a:pPr>
              <a:lnSpc>
                <a:spcPct val="90000"/>
              </a:lnSpc>
            </a:pPr>
            <a:r>
              <a:rPr lang="en-US" altLang="he-IL"/>
              <a:t>A (finite) set of transitions </a:t>
            </a:r>
            <a:r>
              <a:rPr lang="en-US" altLang="he-IL">
                <a:solidFill>
                  <a:schemeClr val="hlink"/>
                </a:solidFill>
              </a:rPr>
              <a:t>T</a:t>
            </a:r>
            <a:r>
              <a:rPr lang="en-US" altLang="he-IL"/>
              <a:t>, each transition </a:t>
            </a:r>
            <a:r>
              <a:rPr lang="en-US" altLang="he-IL" i="1">
                <a:solidFill>
                  <a:schemeClr val="hlink"/>
                </a:solidFill>
              </a:rPr>
              <a:t>e </a:t>
            </a:r>
            <a:r>
              <a:rPr lang="en-US" altLang="he-IL">
                <a:solidFill>
                  <a:schemeClr val="hlink"/>
                </a:solidFill>
                <a:sym typeface="Wingdings" pitchFamily="2" charset="2"/>
              </a:rPr>
              <a:t></a:t>
            </a:r>
            <a:r>
              <a:rPr lang="en-US" altLang="he-IL" i="1">
                <a:solidFill>
                  <a:schemeClr val="hlink"/>
                </a:solidFill>
              </a:rPr>
              <a:t>t</a:t>
            </a:r>
            <a:r>
              <a:rPr lang="en-US" altLang="he-IL"/>
              <a:t>  has</a:t>
            </a:r>
          </a:p>
          <a:p>
            <a:pPr lvl="1">
              <a:lnSpc>
                <a:spcPct val="90000"/>
              </a:lnSpc>
            </a:pPr>
            <a:r>
              <a:rPr lang="en-US" altLang="he-IL"/>
              <a:t>an enabling condition </a:t>
            </a:r>
            <a:r>
              <a:rPr lang="en-US" altLang="he-IL" i="1">
                <a:solidFill>
                  <a:schemeClr val="hlink"/>
                </a:solidFill>
              </a:rPr>
              <a:t>e</a:t>
            </a:r>
            <a:r>
              <a:rPr lang="en-US" altLang="he-IL"/>
              <a:t>, and</a:t>
            </a:r>
          </a:p>
          <a:p>
            <a:pPr lvl="1">
              <a:lnSpc>
                <a:spcPct val="90000"/>
              </a:lnSpc>
            </a:pPr>
            <a:r>
              <a:rPr lang="en-US" altLang="he-IL"/>
              <a:t>a transformation </a:t>
            </a:r>
            <a:r>
              <a:rPr lang="en-US" altLang="he-IL" i="1">
                <a:solidFill>
                  <a:schemeClr val="hlink"/>
                </a:solidFill>
              </a:rPr>
              <a:t>t</a:t>
            </a:r>
            <a:r>
              <a:rPr lang="en-US" altLang="he-IL"/>
              <a:t>.</a:t>
            </a:r>
          </a:p>
          <a:p>
            <a:pPr>
              <a:lnSpc>
                <a:spcPct val="90000"/>
              </a:lnSpc>
            </a:pPr>
            <a:r>
              <a:rPr lang="en-US" altLang="he-IL"/>
              <a:t>An initial condition </a:t>
            </a:r>
            <a:r>
              <a:rPr lang="en-US" altLang="he-IL" i="1"/>
              <a:t>I</a:t>
            </a:r>
            <a:r>
              <a:rPr lang="en-US" altLang="he-IL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6630BC-2ADF-40E1-9557-8145EE927CFE}" type="slidenum">
              <a:rPr lang="he-IL"/>
              <a:pPr/>
              <a:t>3</a:t>
            </a:fld>
            <a:endParaRPr lang="en-GB"/>
          </a:p>
        </p:txBody>
      </p:sp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 altLang="he-IL"/>
              <a:t>Example</a:t>
            </a:r>
          </a:p>
        </p:txBody>
      </p:sp>
      <p:sp>
        <p:nvSpPr>
          <p:cNvPr id="3072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075" tIns="46038" rIns="92075" bIns="46038"/>
          <a:lstStyle/>
          <a:p>
            <a:r>
              <a:rPr lang="en-US" altLang="en-US"/>
              <a:t> </a:t>
            </a:r>
            <a:r>
              <a:rPr lang="en-US" altLang="he-IL"/>
              <a:t>V={</a:t>
            </a:r>
            <a:r>
              <a:rPr lang="en-US" altLang="he-IL" i="1"/>
              <a:t>a</a:t>
            </a:r>
            <a:r>
              <a:rPr lang="en-US" altLang="he-IL"/>
              <a:t>, </a:t>
            </a:r>
            <a:r>
              <a:rPr lang="en-US" altLang="he-IL" i="1"/>
              <a:t>b</a:t>
            </a:r>
            <a:r>
              <a:rPr lang="en-US" altLang="he-IL"/>
              <a:t>, </a:t>
            </a:r>
            <a:r>
              <a:rPr lang="en-US" altLang="he-IL" i="1"/>
              <a:t>c</a:t>
            </a:r>
            <a:r>
              <a:rPr lang="en-US" altLang="he-IL"/>
              <a:t>, </a:t>
            </a:r>
            <a:r>
              <a:rPr lang="en-US" altLang="he-IL" i="1"/>
              <a:t>d</a:t>
            </a:r>
            <a:r>
              <a:rPr lang="en-US" altLang="he-IL"/>
              <a:t>, </a:t>
            </a:r>
            <a:r>
              <a:rPr lang="en-US" altLang="he-IL" i="1"/>
              <a:t>e</a:t>
            </a:r>
            <a:r>
              <a:rPr lang="en-US" altLang="he-IL"/>
              <a:t>}.</a:t>
            </a:r>
          </a:p>
          <a:p>
            <a:r>
              <a:rPr lang="en-US" altLang="he-IL">
                <a:latin typeface="AvantGarde" pitchFamily="34" charset="0"/>
              </a:rPr>
              <a:t> </a:t>
            </a:r>
            <a:r>
              <a:rPr lang="en-US" altLang="he-IL">
                <a:latin typeface="Symbol" pitchFamily="18" charset="2"/>
              </a:rPr>
              <a:t>S</a:t>
            </a:r>
            <a:r>
              <a:rPr lang="en-US" altLang="he-IL"/>
              <a:t>: all assignments of natural numbers for variables in V.</a:t>
            </a:r>
          </a:p>
          <a:p>
            <a:r>
              <a:rPr lang="en-US" altLang="he-IL"/>
              <a:t> T={</a:t>
            </a:r>
            <a:r>
              <a:rPr lang="en-US" altLang="he-IL" i="1"/>
              <a:t>c </a:t>
            </a:r>
            <a:r>
              <a:rPr lang="en-US" altLang="he-IL"/>
              <a:t>&gt;0</a:t>
            </a:r>
            <a:r>
              <a:rPr lang="en-US" altLang="he-IL">
                <a:sym typeface="Wingdings" pitchFamily="2" charset="2"/>
              </a:rPr>
              <a:t></a:t>
            </a:r>
            <a:r>
              <a:rPr lang="en-US" altLang="he-IL"/>
              <a:t>(</a:t>
            </a:r>
            <a:r>
              <a:rPr lang="en-US" altLang="he-IL" i="1"/>
              <a:t>c</a:t>
            </a:r>
            <a:r>
              <a:rPr lang="en-US" altLang="he-IL"/>
              <a:t>,</a:t>
            </a:r>
            <a:r>
              <a:rPr lang="en-US" altLang="he-IL" i="1"/>
              <a:t>e</a:t>
            </a:r>
            <a:r>
              <a:rPr lang="en-US" altLang="he-IL"/>
              <a:t>):=(</a:t>
            </a:r>
            <a:r>
              <a:rPr lang="en-US" altLang="he-IL" i="1"/>
              <a:t>c </a:t>
            </a:r>
            <a:r>
              <a:rPr lang="en-US" altLang="he-IL"/>
              <a:t>-1,</a:t>
            </a:r>
            <a:r>
              <a:rPr lang="en-US" altLang="he-IL" i="1"/>
              <a:t>e </a:t>
            </a:r>
            <a:r>
              <a:rPr lang="en-US" altLang="he-IL"/>
              <a:t>+1),  </a:t>
            </a:r>
            <a:br>
              <a:rPr lang="en-US" altLang="he-IL"/>
            </a:br>
            <a:r>
              <a:rPr lang="en-US" altLang="he-IL"/>
              <a:t>      </a:t>
            </a:r>
            <a:r>
              <a:rPr lang="en-US" altLang="he-IL" i="1"/>
              <a:t>d </a:t>
            </a:r>
            <a:r>
              <a:rPr lang="en-US" altLang="he-IL"/>
              <a:t>&gt;0</a:t>
            </a:r>
            <a:r>
              <a:rPr lang="en-US" altLang="he-IL">
                <a:sym typeface="Wingdings" pitchFamily="2" charset="2"/>
              </a:rPr>
              <a:t></a:t>
            </a:r>
            <a:r>
              <a:rPr lang="en-US" altLang="he-IL"/>
              <a:t>(</a:t>
            </a:r>
            <a:r>
              <a:rPr lang="en-US" altLang="he-IL" i="1"/>
              <a:t>d</a:t>
            </a:r>
            <a:r>
              <a:rPr lang="en-US" altLang="he-IL"/>
              <a:t>,</a:t>
            </a:r>
            <a:r>
              <a:rPr lang="en-US" altLang="he-IL" i="1"/>
              <a:t>e</a:t>
            </a:r>
            <a:r>
              <a:rPr lang="en-US" altLang="he-IL"/>
              <a:t>):=(</a:t>
            </a:r>
            <a:r>
              <a:rPr lang="en-US" altLang="he-IL" i="1"/>
              <a:t>d </a:t>
            </a:r>
            <a:r>
              <a:rPr lang="en-US" altLang="he-IL"/>
              <a:t>-1,</a:t>
            </a:r>
            <a:r>
              <a:rPr lang="en-US" altLang="he-IL" i="1"/>
              <a:t>e </a:t>
            </a:r>
            <a:r>
              <a:rPr lang="en-US" altLang="he-IL"/>
              <a:t>+1)}</a:t>
            </a:r>
          </a:p>
          <a:p>
            <a:r>
              <a:rPr lang="en-US" altLang="he-IL"/>
              <a:t>I: </a:t>
            </a:r>
            <a:r>
              <a:rPr lang="en-US" altLang="he-IL" i="1"/>
              <a:t>c </a:t>
            </a:r>
            <a:r>
              <a:rPr lang="en-US" altLang="he-IL"/>
              <a:t>=</a:t>
            </a:r>
            <a:r>
              <a:rPr lang="en-US" altLang="he-IL" i="1"/>
              <a:t>a</a:t>
            </a:r>
            <a:r>
              <a:rPr lang="en-US" altLang="he-IL"/>
              <a:t> /\ </a:t>
            </a:r>
            <a:r>
              <a:rPr lang="en-US" altLang="he-IL" i="1"/>
              <a:t>d </a:t>
            </a:r>
            <a:r>
              <a:rPr lang="en-US" altLang="he-IL"/>
              <a:t>=</a:t>
            </a:r>
            <a:r>
              <a:rPr lang="en-US" altLang="he-IL" i="1"/>
              <a:t>b</a:t>
            </a:r>
            <a:r>
              <a:rPr lang="en-US" altLang="he-IL"/>
              <a:t> /\ </a:t>
            </a:r>
            <a:r>
              <a:rPr lang="en-US" altLang="he-IL" i="1"/>
              <a:t>e </a:t>
            </a:r>
            <a:r>
              <a:rPr lang="en-US" altLang="he-IL"/>
              <a:t>=0</a:t>
            </a:r>
          </a:p>
          <a:p>
            <a:r>
              <a:rPr lang="en-US" altLang="he-IL"/>
              <a:t> What does this transition system do?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3B1BE-6F7A-41AA-B881-5AA83838A547}" type="slidenum">
              <a:rPr lang="he-IL"/>
              <a:pPr/>
              <a:t>4</a:t>
            </a:fld>
            <a:endParaRPr lang="en-GB"/>
          </a:p>
        </p:txBody>
      </p:sp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 altLang="he-IL"/>
              <a:t>The interleaving model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9750" y="2017713"/>
            <a:ext cx="8415338" cy="4651375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</a:pPr>
            <a:r>
              <a:rPr lang="en-US" altLang="he-IL"/>
              <a:t>An </a:t>
            </a:r>
            <a:r>
              <a:rPr lang="en-US" altLang="he-IL">
                <a:solidFill>
                  <a:schemeClr val="hlink"/>
                </a:solidFill>
              </a:rPr>
              <a:t>execution</a:t>
            </a:r>
            <a:r>
              <a:rPr lang="en-US" altLang="he-IL"/>
              <a:t> is a </a:t>
            </a:r>
            <a:r>
              <a:rPr lang="en-US" altLang="he-IL" i="1"/>
              <a:t>maximal</a:t>
            </a:r>
            <a:r>
              <a:rPr lang="en-US" altLang="he-IL"/>
              <a:t>  finite or infinite sequence of states </a:t>
            </a:r>
            <a:r>
              <a:rPr lang="en-US" altLang="he-IL" i="1">
                <a:solidFill>
                  <a:schemeClr val="hlink"/>
                </a:solidFill>
              </a:rPr>
              <a:t>s</a:t>
            </a:r>
            <a:r>
              <a:rPr lang="en-US" altLang="he-IL" i="1" baseline="-25000">
                <a:solidFill>
                  <a:schemeClr val="hlink"/>
                </a:solidFill>
              </a:rPr>
              <a:t>0</a:t>
            </a:r>
            <a:r>
              <a:rPr lang="en-US" altLang="he-IL">
                <a:solidFill>
                  <a:schemeClr val="hlink"/>
                </a:solidFill>
              </a:rPr>
              <a:t>, </a:t>
            </a:r>
            <a:r>
              <a:rPr lang="en-US" altLang="he-IL" i="1">
                <a:solidFill>
                  <a:schemeClr val="hlink"/>
                </a:solidFill>
              </a:rPr>
              <a:t>s</a:t>
            </a:r>
            <a:r>
              <a:rPr lang="en-US" altLang="he-IL" i="1" baseline="-25000">
                <a:solidFill>
                  <a:schemeClr val="hlink"/>
                </a:solidFill>
              </a:rPr>
              <a:t>1</a:t>
            </a:r>
            <a:r>
              <a:rPr lang="en-US" altLang="he-IL">
                <a:solidFill>
                  <a:schemeClr val="hlink"/>
                </a:solidFill>
              </a:rPr>
              <a:t>, </a:t>
            </a:r>
            <a:r>
              <a:rPr lang="en-US" altLang="he-IL" i="1">
                <a:solidFill>
                  <a:schemeClr val="hlink"/>
                </a:solidFill>
              </a:rPr>
              <a:t>s</a:t>
            </a:r>
            <a:r>
              <a:rPr lang="en-US" altLang="he-IL" i="1" baseline="-25000">
                <a:solidFill>
                  <a:schemeClr val="hlink"/>
                </a:solidFill>
              </a:rPr>
              <a:t>2</a:t>
            </a:r>
            <a:r>
              <a:rPr lang="en-US" altLang="he-IL">
                <a:solidFill>
                  <a:schemeClr val="hlink"/>
                </a:solidFill>
              </a:rPr>
              <a:t>, …</a:t>
            </a:r>
            <a:br>
              <a:rPr lang="en-US" altLang="he-IL">
                <a:solidFill>
                  <a:schemeClr val="hlink"/>
                </a:solidFill>
              </a:rPr>
            </a:br>
            <a:r>
              <a:rPr lang="en-US" altLang="he-IL" sz="2800"/>
              <a:t>That is: finite if nothing is enabled from the last state.</a:t>
            </a:r>
          </a:p>
          <a:p>
            <a:pPr>
              <a:lnSpc>
                <a:spcPct val="90000"/>
              </a:lnSpc>
            </a:pPr>
            <a:r>
              <a:rPr lang="en-US" altLang="he-IL"/>
              <a:t>The first state </a:t>
            </a:r>
            <a:r>
              <a:rPr lang="en-US" altLang="he-IL">
                <a:solidFill>
                  <a:schemeClr val="hlink"/>
                </a:solidFill>
              </a:rPr>
              <a:t>s</a:t>
            </a:r>
            <a:r>
              <a:rPr lang="en-US" altLang="he-IL" baseline="-25000">
                <a:solidFill>
                  <a:schemeClr val="hlink"/>
                </a:solidFill>
              </a:rPr>
              <a:t>0</a:t>
            </a:r>
            <a:r>
              <a:rPr lang="en-US" altLang="he-IL"/>
              <a:t> satisfies the initial condition, I.e., </a:t>
            </a:r>
            <a:r>
              <a:rPr lang="en-US" altLang="he-IL" i="1">
                <a:solidFill>
                  <a:schemeClr val="hlink"/>
                </a:solidFill>
              </a:rPr>
              <a:t>I </a:t>
            </a:r>
            <a:r>
              <a:rPr lang="en-US" altLang="he-IL">
                <a:solidFill>
                  <a:schemeClr val="hlink"/>
                </a:solidFill>
              </a:rPr>
              <a:t>(</a:t>
            </a:r>
            <a:r>
              <a:rPr lang="en-US" altLang="he-IL" i="1">
                <a:solidFill>
                  <a:schemeClr val="hlink"/>
                </a:solidFill>
              </a:rPr>
              <a:t>s</a:t>
            </a:r>
            <a:r>
              <a:rPr lang="en-US" altLang="he-IL" i="1" baseline="-25000">
                <a:solidFill>
                  <a:schemeClr val="hlink"/>
                </a:solidFill>
              </a:rPr>
              <a:t>0</a:t>
            </a:r>
            <a:r>
              <a:rPr lang="en-US" altLang="he-IL">
                <a:solidFill>
                  <a:schemeClr val="hlink"/>
                </a:solidFill>
              </a:rPr>
              <a:t>)</a:t>
            </a:r>
            <a:r>
              <a:rPr lang="en-US" altLang="he-IL"/>
              <a:t>.</a:t>
            </a:r>
          </a:p>
          <a:p>
            <a:pPr>
              <a:lnSpc>
                <a:spcPct val="90000"/>
              </a:lnSpc>
            </a:pPr>
            <a:r>
              <a:rPr lang="en-US" altLang="he-IL"/>
              <a:t>Moving from one state s</a:t>
            </a:r>
            <a:r>
              <a:rPr lang="en-US" altLang="he-IL" baseline="-25000"/>
              <a:t>i</a:t>
            </a:r>
            <a:r>
              <a:rPr lang="en-US" altLang="he-IL"/>
              <a:t> to its successor s</a:t>
            </a:r>
            <a:r>
              <a:rPr lang="en-US" altLang="he-IL" baseline="-25000"/>
              <a:t>i+1</a:t>
            </a:r>
            <a:r>
              <a:rPr lang="en-US" altLang="he-IL"/>
              <a:t> is by executing a transition </a:t>
            </a:r>
            <a:r>
              <a:rPr lang="en-US" altLang="he-IL" i="1">
                <a:solidFill>
                  <a:schemeClr val="hlink"/>
                </a:solidFill>
              </a:rPr>
              <a:t>e</a:t>
            </a:r>
            <a:r>
              <a:rPr lang="en-US" altLang="he-IL" i="1">
                <a:solidFill>
                  <a:schemeClr val="hlink"/>
                </a:solidFill>
                <a:sym typeface="Wingdings" pitchFamily="2" charset="2"/>
              </a:rPr>
              <a:t></a:t>
            </a:r>
            <a:r>
              <a:rPr lang="en-US" altLang="he-IL" i="1">
                <a:solidFill>
                  <a:schemeClr val="hlink"/>
                </a:solidFill>
              </a:rPr>
              <a:t>t</a:t>
            </a:r>
            <a:r>
              <a:rPr lang="en-US" altLang="he-IL"/>
              <a:t>:</a:t>
            </a:r>
          </a:p>
          <a:p>
            <a:pPr lvl="1">
              <a:lnSpc>
                <a:spcPct val="90000"/>
              </a:lnSpc>
            </a:pPr>
            <a:r>
              <a:rPr lang="en-US" altLang="he-IL" i="1"/>
              <a:t>e </a:t>
            </a:r>
            <a:r>
              <a:rPr lang="en-US" altLang="he-IL"/>
              <a:t>(</a:t>
            </a:r>
            <a:r>
              <a:rPr lang="en-US" altLang="he-IL" i="1"/>
              <a:t>s</a:t>
            </a:r>
            <a:r>
              <a:rPr lang="en-US" altLang="he-IL" i="1" baseline="-25000"/>
              <a:t>i</a:t>
            </a:r>
            <a:r>
              <a:rPr lang="en-US" altLang="he-IL"/>
              <a:t>), i.e., </a:t>
            </a:r>
            <a:r>
              <a:rPr lang="en-US" altLang="he-IL" i="1"/>
              <a:t>s</a:t>
            </a:r>
            <a:r>
              <a:rPr lang="en-US" altLang="he-IL" i="1" baseline="-25000"/>
              <a:t>i</a:t>
            </a:r>
            <a:r>
              <a:rPr lang="en-US" altLang="he-IL"/>
              <a:t> satisfies </a:t>
            </a:r>
            <a:r>
              <a:rPr lang="en-US" altLang="he-IL" i="1"/>
              <a:t>e</a:t>
            </a:r>
            <a:r>
              <a:rPr lang="en-US" altLang="he-IL"/>
              <a:t>.</a:t>
            </a:r>
          </a:p>
          <a:p>
            <a:pPr lvl="1">
              <a:lnSpc>
                <a:spcPct val="90000"/>
              </a:lnSpc>
            </a:pPr>
            <a:r>
              <a:rPr lang="en-US" altLang="he-IL" i="1"/>
              <a:t>s</a:t>
            </a:r>
            <a:r>
              <a:rPr lang="en-US" altLang="he-IL" i="1" baseline="-25000"/>
              <a:t>i+1</a:t>
            </a:r>
            <a:r>
              <a:rPr lang="en-US" altLang="he-IL"/>
              <a:t> is obtained by applying </a:t>
            </a:r>
            <a:r>
              <a:rPr lang="en-US" altLang="he-IL" i="1"/>
              <a:t>t</a:t>
            </a:r>
            <a:r>
              <a:rPr lang="en-US" altLang="he-IL"/>
              <a:t>  to </a:t>
            </a:r>
            <a:r>
              <a:rPr lang="en-US" altLang="he-IL" i="1"/>
              <a:t>s</a:t>
            </a:r>
            <a:r>
              <a:rPr lang="en-US" altLang="he-IL" i="1" baseline="-25000"/>
              <a:t>i</a:t>
            </a:r>
            <a:r>
              <a:rPr lang="en-US" altLang="he-IL"/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95DC6-B90F-4131-9D50-2364E385644A}" type="slidenum">
              <a:rPr lang="he-IL"/>
              <a:pPr/>
              <a:t>5</a:t>
            </a:fld>
            <a:endParaRPr lang="en-GB"/>
          </a:p>
        </p:txBody>
      </p:sp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2075" tIns="46038" rIns="92075" bIns="46038" anchor="ctr"/>
          <a:lstStyle/>
          <a:p>
            <a:r>
              <a:rPr lang="en-US" altLang="he-IL"/>
              <a:t>Example:</a:t>
            </a:r>
          </a:p>
        </p:txBody>
      </p:sp>
      <p:sp>
        <p:nvSpPr>
          <p:cNvPr id="348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419600" y="2743200"/>
            <a:ext cx="4303713" cy="2971800"/>
          </a:xfrm>
          <a:noFill/>
          <a:ln/>
        </p:spPr>
        <p:txBody>
          <a:bodyPr lIns="92075" tIns="46038" rIns="92075" bIns="46038"/>
          <a:lstStyle/>
          <a:p>
            <a:r>
              <a:rPr lang="en-US" altLang="he-IL" sz="2000">
                <a:solidFill>
                  <a:schemeClr val="hlink"/>
                </a:solidFill>
              </a:rPr>
              <a:t>s0=&lt;a=2, b=1, c=2, d=1, e=0&gt; </a:t>
            </a:r>
            <a:br>
              <a:rPr lang="en-US" altLang="he-IL" sz="2000">
                <a:solidFill>
                  <a:schemeClr val="hlink"/>
                </a:solidFill>
              </a:rPr>
            </a:br>
            <a:endParaRPr lang="en-US" altLang="he-IL" sz="2000">
              <a:solidFill>
                <a:schemeClr val="hlink"/>
              </a:solidFill>
            </a:endParaRPr>
          </a:p>
          <a:p>
            <a:r>
              <a:rPr lang="en-US" altLang="he-IL" sz="2000">
                <a:solidFill>
                  <a:schemeClr val="hlink"/>
                </a:solidFill>
              </a:rPr>
              <a:t>s1=&lt;a=2, b=1, c=1, d=1, e=1&gt;</a:t>
            </a:r>
            <a:br>
              <a:rPr lang="en-US" altLang="he-IL" sz="2000">
                <a:solidFill>
                  <a:schemeClr val="hlink"/>
                </a:solidFill>
              </a:rPr>
            </a:br>
            <a:endParaRPr lang="en-US" altLang="he-IL" sz="2000">
              <a:solidFill>
                <a:schemeClr val="hlink"/>
              </a:solidFill>
            </a:endParaRPr>
          </a:p>
          <a:p>
            <a:r>
              <a:rPr lang="en-US" altLang="he-IL" sz="2000">
                <a:solidFill>
                  <a:schemeClr val="hlink"/>
                </a:solidFill>
              </a:rPr>
              <a:t>s2=&lt;a=2, b=1, c=1, d=0, e=2&gt;</a:t>
            </a:r>
            <a:br>
              <a:rPr lang="en-US" altLang="he-IL" sz="2000">
                <a:solidFill>
                  <a:schemeClr val="hlink"/>
                </a:solidFill>
              </a:rPr>
            </a:br>
            <a:endParaRPr lang="en-US" altLang="he-IL" sz="2000">
              <a:solidFill>
                <a:schemeClr val="hlink"/>
              </a:solidFill>
            </a:endParaRPr>
          </a:p>
          <a:p>
            <a:r>
              <a:rPr lang="en-US" altLang="he-IL" sz="2000">
                <a:solidFill>
                  <a:schemeClr val="hlink"/>
                </a:solidFill>
              </a:rPr>
              <a:t>s3=&lt;a=2, b=1 ,c=0, d=0, e=3&gt;</a:t>
            </a:r>
            <a:br>
              <a:rPr lang="en-US" altLang="he-IL" sz="2000">
                <a:solidFill>
                  <a:schemeClr val="hlink"/>
                </a:solidFill>
              </a:rPr>
            </a:br>
            <a:endParaRPr lang="en-US" altLang="he-IL" sz="2000">
              <a:solidFill>
                <a:schemeClr val="hlink"/>
              </a:solidFill>
            </a:endParaRPr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81000" y="2590800"/>
            <a:ext cx="3886200" cy="294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210000"/>
              </a:lnSpc>
            </a:pPr>
            <a:r>
              <a:rPr lang="en-US" altLang="he-IL" sz="2400">
                <a:latin typeface="Arial" charset="0"/>
              </a:rPr>
              <a:t>T={</a:t>
            </a:r>
            <a:r>
              <a:rPr lang="en-US" altLang="he-IL" sz="2400" i="1">
                <a:latin typeface="Arial" charset="0"/>
              </a:rPr>
              <a:t>c</a:t>
            </a:r>
            <a:r>
              <a:rPr lang="en-US" altLang="he-IL" sz="2400">
                <a:latin typeface="Arial" charset="0"/>
              </a:rPr>
              <a:t>&gt;0</a:t>
            </a:r>
            <a:r>
              <a:rPr lang="en-US" altLang="he-IL" sz="2400">
                <a:latin typeface="Arial" charset="0"/>
                <a:sym typeface="Wingdings" pitchFamily="2" charset="2"/>
              </a:rPr>
              <a:t></a:t>
            </a:r>
            <a:r>
              <a:rPr lang="en-US" altLang="he-IL" sz="2400">
                <a:latin typeface="Arial" charset="0"/>
              </a:rPr>
              <a:t>(</a:t>
            </a:r>
            <a:r>
              <a:rPr lang="en-US" altLang="he-IL" sz="2400" i="1">
                <a:latin typeface="Arial" charset="0"/>
              </a:rPr>
              <a:t>c</a:t>
            </a:r>
            <a:r>
              <a:rPr lang="en-US" altLang="he-IL" sz="2400">
                <a:latin typeface="Arial" charset="0"/>
              </a:rPr>
              <a:t>,</a:t>
            </a:r>
            <a:r>
              <a:rPr lang="en-US" altLang="he-IL" sz="2400" i="1">
                <a:latin typeface="Arial" charset="0"/>
              </a:rPr>
              <a:t>e</a:t>
            </a:r>
            <a:r>
              <a:rPr lang="en-US" altLang="he-IL" sz="2400">
                <a:latin typeface="Arial" charset="0"/>
              </a:rPr>
              <a:t>):=(</a:t>
            </a:r>
            <a:r>
              <a:rPr lang="en-US" altLang="he-IL" sz="2400" i="1">
                <a:latin typeface="Arial" charset="0"/>
              </a:rPr>
              <a:t>c </a:t>
            </a:r>
            <a:r>
              <a:rPr lang="en-US" altLang="he-IL" sz="2400">
                <a:latin typeface="Arial" charset="0"/>
              </a:rPr>
              <a:t>-1,</a:t>
            </a:r>
            <a:r>
              <a:rPr lang="en-US" altLang="he-IL" sz="2400" i="1">
                <a:latin typeface="Arial" charset="0"/>
              </a:rPr>
              <a:t>e </a:t>
            </a:r>
            <a:r>
              <a:rPr lang="en-US" altLang="he-IL" sz="2400">
                <a:latin typeface="Arial" charset="0"/>
              </a:rPr>
              <a:t>+1),  </a:t>
            </a:r>
            <a:br>
              <a:rPr lang="en-US" altLang="he-IL" sz="2400">
                <a:latin typeface="Arial" charset="0"/>
              </a:rPr>
            </a:br>
            <a:r>
              <a:rPr lang="en-US" altLang="he-IL" sz="2400">
                <a:latin typeface="Arial" charset="0"/>
              </a:rPr>
              <a:t>      d&gt;0</a:t>
            </a:r>
            <a:r>
              <a:rPr lang="en-US" altLang="he-IL" sz="2400">
                <a:latin typeface="Arial" charset="0"/>
                <a:sym typeface="Wingdings" pitchFamily="2" charset="2"/>
              </a:rPr>
              <a:t></a:t>
            </a:r>
            <a:r>
              <a:rPr lang="en-US" altLang="he-IL" sz="2400">
                <a:latin typeface="Arial" charset="0"/>
              </a:rPr>
              <a:t>(d,e):=(d-1,e+1)}</a:t>
            </a:r>
          </a:p>
          <a:p>
            <a:pPr>
              <a:lnSpc>
                <a:spcPct val="210000"/>
              </a:lnSpc>
            </a:pPr>
            <a:r>
              <a:rPr lang="en-US" altLang="he-IL" sz="2400" i="1">
                <a:latin typeface="Arial" charset="0"/>
              </a:rPr>
              <a:t>I</a:t>
            </a:r>
            <a:r>
              <a:rPr lang="en-US" altLang="he-IL" sz="2400">
                <a:latin typeface="Arial" charset="0"/>
              </a:rPr>
              <a:t>: c=a /\ d=b /\ e=0</a:t>
            </a:r>
          </a:p>
          <a:p>
            <a:pPr eaLnBrk="0" hangingPunct="0">
              <a:spcBef>
                <a:spcPct val="50000"/>
              </a:spcBef>
            </a:pPr>
            <a:endParaRPr lang="en-GB" sz="2400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>
            <a:off x="6858000" y="3048000"/>
            <a:ext cx="0" cy="457200"/>
          </a:xfrm>
          <a:prstGeom prst="line">
            <a:avLst/>
          </a:prstGeom>
          <a:noFill/>
          <a:ln w="9525">
            <a:solidFill>
              <a:srgbClr val="339966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>
            <a:off x="8153400" y="3048000"/>
            <a:ext cx="0" cy="4572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7543800" y="3733800"/>
            <a:ext cx="0" cy="4572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>
            <a:off x="8153400" y="3733800"/>
            <a:ext cx="0" cy="4572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7" name="Line 11"/>
          <p:cNvSpPr>
            <a:spLocks noChangeShapeType="1"/>
          </p:cNvSpPr>
          <p:nvPr/>
        </p:nvSpPr>
        <p:spPr bwMode="auto">
          <a:xfrm>
            <a:off x="6934200" y="4419600"/>
            <a:ext cx="0" cy="3810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8" name="Line 12"/>
          <p:cNvSpPr>
            <a:spLocks noChangeShapeType="1"/>
          </p:cNvSpPr>
          <p:nvPr/>
        </p:nvSpPr>
        <p:spPr bwMode="auto">
          <a:xfrm>
            <a:off x="8153400" y="4419600"/>
            <a:ext cx="0" cy="381000"/>
          </a:xfrm>
          <a:prstGeom prst="line">
            <a:avLst/>
          </a:prstGeom>
          <a:noFill/>
          <a:ln w="9525">
            <a:solidFill>
              <a:srgbClr val="008000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29" name="Line 13"/>
          <p:cNvSpPr>
            <a:spLocks noChangeShapeType="1"/>
          </p:cNvSpPr>
          <p:nvPr/>
        </p:nvSpPr>
        <p:spPr bwMode="auto">
          <a:xfrm>
            <a:off x="4038600" y="3200400"/>
            <a:ext cx="7620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30" name="Line 14"/>
          <p:cNvSpPr>
            <a:spLocks noChangeShapeType="1"/>
          </p:cNvSpPr>
          <p:nvPr/>
        </p:nvSpPr>
        <p:spPr bwMode="auto">
          <a:xfrm>
            <a:off x="4038600" y="3276600"/>
            <a:ext cx="457200" cy="1295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831" name="Line 15"/>
          <p:cNvSpPr>
            <a:spLocks noChangeShapeType="1"/>
          </p:cNvSpPr>
          <p:nvPr/>
        </p:nvSpPr>
        <p:spPr bwMode="auto">
          <a:xfrm>
            <a:off x="4114800" y="3962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330EC-57D9-4432-8CE3-923E0D83984F}" type="slidenum">
              <a:rPr lang="he-IL"/>
              <a:pPr/>
              <a:t>6</a:t>
            </a:fld>
            <a:endParaRPr lang="en-GB"/>
          </a:p>
        </p:txBody>
      </p:sp>
      <p:sp>
        <p:nvSpPr>
          <p:cNvPr id="368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844675"/>
            <a:ext cx="3810000" cy="3581400"/>
          </a:xfrm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 altLang="he-IL" sz="2400"/>
              <a:t>L0:While True do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   NC0:wait(Turn=0);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   CR0:Turn=1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endwhile ||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L1:While True do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   NC1:wait(Turn=1);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   CR1:Turn=0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endwhile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716463" y="1700213"/>
            <a:ext cx="4114800" cy="41910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T0:PC0=L0</a:t>
            </a:r>
            <a:r>
              <a:rPr lang="en-US" altLang="he-IL" sz="2400">
                <a:sym typeface="Wingdings" pitchFamily="2" charset="2"/>
              </a:rPr>
              <a:t></a:t>
            </a:r>
            <a:r>
              <a:rPr lang="en-US" altLang="he-IL" sz="2400"/>
              <a:t>PC0:=NC0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T1:PC0=NC0/\Turn=0</a:t>
            </a:r>
            <a:r>
              <a:rPr lang="en-US" altLang="he-IL" sz="2400">
                <a:sym typeface="Wingdings" pitchFamily="2" charset="2"/>
              </a:rPr>
              <a:t></a:t>
            </a:r>
            <a:endParaRPr lang="en-US" altLang="he-IL" sz="2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      PC0:=CR0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T2:PC0=CR0</a:t>
            </a:r>
            <a:r>
              <a:rPr lang="en-US" altLang="he-IL" sz="2400">
                <a:sym typeface="Wingdings" pitchFamily="2" charset="2"/>
              </a:rPr>
              <a:t></a:t>
            </a:r>
            <a:endParaRPr lang="en-US" altLang="he-IL" sz="2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      (PC0,Turn):=(L0,1)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T3:PC1=L1</a:t>
            </a:r>
            <a:r>
              <a:rPr lang="en-US" altLang="he-IL" sz="2400">
                <a:sym typeface="Wingdings" pitchFamily="2" charset="2"/>
              </a:rPr>
              <a:t></a:t>
            </a:r>
            <a:r>
              <a:rPr lang="en-US" altLang="he-IL" sz="2400"/>
              <a:t>PC1=NC1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T4:PC1=NC1/\Turn=1</a:t>
            </a:r>
            <a:r>
              <a:rPr lang="en-US" altLang="he-IL" sz="2400">
                <a:sym typeface="Wingdings" pitchFamily="2" charset="2"/>
              </a:rPr>
              <a:t></a:t>
            </a:r>
            <a:endParaRPr lang="en-US" altLang="he-IL" sz="2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      PC1:=CR1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T5:PC1=CR1</a:t>
            </a:r>
            <a:r>
              <a:rPr lang="en-US" altLang="he-IL" sz="2400">
                <a:sym typeface="Wingdings" pitchFamily="2" charset="2"/>
              </a:rPr>
              <a:t></a:t>
            </a:r>
            <a:endParaRPr lang="en-US" altLang="he-IL" sz="2400"/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      (PC1,Turn):=(L1,0)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altLang="he-IL" sz="2400"/>
              <a:t>     </a:t>
            </a:r>
          </a:p>
        </p:txBody>
      </p:sp>
      <p:sp>
        <p:nvSpPr>
          <p:cNvPr id="36870" name="Rectangle 6"/>
          <p:cNvSpPr>
            <a:spLocks noChangeArrowheads="1"/>
          </p:cNvSpPr>
          <p:nvPr/>
        </p:nvSpPr>
        <p:spPr bwMode="auto">
          <a:xfrm>
            <a:off x="2195513" y="5445125"/>
            <a:ext cx="4495800" cy="4699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Initially: PC0=L0/\PC1=L1</a:t>
            </a:r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1600200" y="381000"/>
            <a:ext cx="66294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solidFill>
                  <a:schemeClr val="folHlink"/>
                </a:solidFill>
              </a:rPr>
              <a:t>The transitions</a:t>
            </a:r>
          </a:p>
        </p:txBody>
      </p:sp>
      <p:sp>
        <p:nvSpPr>
          <p:cNvPr id="36872" name="Text Box 8"/>
          <p:cNvSpPr txBox="1">
            <a:spLocks noChangeArrowheads="1"/>
          </p:cNvSpPr>
          <p:nvPr/>
        </p:nvSpPr>
        <p:spPr bwMode="auto">
          <a:xfrm>
            <a:off x="1547813" y="5949950"/>
            <a:ext cx="61912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Is this the only reasonable way to model this program?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F11A2F-EFC1-4700-8C26-4FF9C5B213EA}" type="slidenum">
              <a:rPr lang="he-IL"/>
              <a:pPr/>
              <a:t>7</a:t>
            </a:fld>
            <a:endParaRPr lang="en-GB"/>
          </a:p>
        </p:txBody>
      </p:sp>
      <p:sp>
        <p:nvSpPr>
          <p:cNvPr id="389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1187450" y="214313"/>
            <a:ext cx="7727950" cy="1462087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he-IL" sz="3600"/>
              <a:t>The state graph:Successor relation between </a:t>
            </a:r>
            <a:r>
              <a:rPr lang="en-US" altLang="he-IL" sz="3600" i="1"/>
              <a:t>reachable</a:t>
            </a:r>
            <a:r>
              <a:rPr lang="en-US" altLang="he-IL" sz="3600"/>
              <a:t>  states.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Rectangle 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8919" name="Group 7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38920" name="AutoShape 8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21" name="Rectangle 9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38922" name="Group 10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38923" name="AutoShape 11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24" name="Rectangle 12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38925" name="Group 13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38926" name="AutoShape 14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27" name="Rectangle 15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38928" name="Group 16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38929" name="AutoShape 17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0" name="Rectangle 18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38931" name="Group 19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38932" name="AutoShape 20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3" name="Rectangle 21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38934" name="Group 22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38935" name="AutoShape 23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6" name="Rectangle 24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38937" name="Group 25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38938" name="AutoShape 26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9" name="Rectangle 27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38940" name="Group 28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38941" name="AutoShape 29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2" name="Rectangle 30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38943" name="Group 31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38944" name="AutoShape 32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5" name="Rectangle 33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38946" name="Group 34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38947" name="AutoShape 35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8" name="Rectangle 36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38949" name="Group 37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38950" name="AutoShape 38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1" name="Rectangle 39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38952" name="Group 40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38953" name="AutoShape 41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54" name="Rectangle 42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38955" name="Line 43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56" name="Line 44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57" name="Line 45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58" name="Line 46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59" name="Line 47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60" name="Line 48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61" name="Line 49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62" name="Line 50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63" name="Line 51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64" name="Line 52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65" name="Line 53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66" name="Line 54"/>
          <p:cNvSpPr>
            <a:spLocks noChangeShapeType="1"/>
          </p:cNvSpPr>
          <p:nvPr/>
        </p:nvSpPr>
        <p:spPr bwMode="auto">
          <a:xfrm>
            <a:off x="19812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67" name="Line 55"/>
          <p:cNvSpPr>
            <a:spLocks noChangeShapeType="1"/>
          </p:cNvSpPr>
          <p:nvPr/>
        </p:nvSpPr>
        <p:spPr bwMode="auto">
          <a:xfrm>
            <a:off x="70866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8968" name="Freeform 56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69" name="Freeform 57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rgbClr val="000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70" name="Freeform 58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25400">
            <a:solidFill>
              <a:srgbClr val="0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71" name="Freeform 59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rgbClr val="808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38972" name="AutoShape 60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38973" name="AutoShape 61"/>
          <p:cNvCxnSpPr>
            <a:cxnSpLocks noChangeShapeType="1"/>
            <a:stCxn id="38971" idx="2"/>
            <a:endCxn id="38971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38974" name="Line 62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75" name="Line 63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8976" name="Text Box 64"/>
          <p:cNvSpPr txBox="1">
            <a:spLocks noChangeArrowheads="1"/>
          </p:cNvSpPr>
          <p:nvPr/>
        </p:nvSpPr>
        <p:spPr bwMode="auto">
          <a:xfrm>
            <a:off x="2916238" y="2708275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T0</a:t>
            </a:r>
          </a:p>
        </p:txBody>
      </p:sp>
      <p:sp>
        <p:nvSpPr>
          <p:cNvPr id="38977" name="Text Box 65"/>
          <p:cNvSpPr txBox="1">
            <a:spLocks noChangeArrowheads="1"/>
          </p:cNvSpPr>
          <p:nvPr/>
        </p:nvSpPr>
        <p:spPr bwMode="auto">
          <a:xfrm>
            <a:off x="8027988" y="2708275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T0</a:t>
            </a:r>
          </a:p>
        </p:txBody>
      </p:sp>
      <p:sp>
        <p:nvSpPr>
          <p:cNvPr id="38978" name="Text Box 66"/>
          <p:cNvSpPr txBox="1">
            <a:spLocks noChangeArrowheads="1"/>
          </p:cNvSpPr>
          <p:nvPr/>
        </p:nvSpPr>
        <p:spPr bwMode="auto">
          <a:xfrm>
            <a:off x="684213" y="2708275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T3</a:t>
            </a:r>
          </a:p>
        </p:txBody>
      </p:sp>
      <p:sp>
        <p:nvSpPr>
          <p:cNvPr id="38979" name="Text Box 67"/>
          <p:cNvSpPr txBox="1">
            <a:spLocks noChangeArrowheads="1"/>
          </p:cNvSpPr>
          <p:nvPr/>
        </p:nvSpPr>
        <p:spPr bwMode="auto">
          <a:xfrm>
            <a:off x="5724525" y="2708275"/>
            <a:ext cx="50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T3</a:t>
            </a:r>
          </a:p>
        </p:txBody>
      </p:sp>
      <p:sp>
        <p:nvSpPr>
          <p:cNvPr id="38980" name="Text Box 68"/>
          <p:cNvSpPr txBox="1">
            <a:spLocks noChangeArrowheads="1"/>
          </p:cNvSpPr>
          <p:nvPr/>
        </p:nvSpPr>
        <p:spPr bwMode="auto">
          <a:xfrm>
            <a:off x="3635375" y="3933825"/>
            <a:ext cx="50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T1</a:t>
            </a:r>
          </a:p>
        </p:txBody>
      </p:sp>
      <p:sp>
        <p:nvSpPr>
          <p:cNvPr id="38981" name="Text Box 69"/>
          <p:cNvSpPr txBox="1">
            <a:spLocks noChangeArrowheads="1"/>
          </p:cNvSpPr>
          <p:nvPr/>
        </p:nvSpPr>
        <p:spPr bwMode="auto">
          <a:xfrm>
            <a:off x="5148263" y="3860800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T4</a:t>
            </a:r>
          </a:p>
        </p:txBody>
      </p:sp>
      <p:sp>
        <p:nvSpPr>
          <p:cNvPr id="38982" name="Text Box 70"/>
          <p:cNvSpPr txBox="1">
            <a:spLocks noChangeArrowheads="1"/>
          </p:cNvSpPr>
          <p:nvPr/>
        </p:nvSpPr>
        <p:spPr bwMode="auto">
          <a:xfrm>
            <a:off x="1692275" y="4005263"/>
            <a:ext cx="503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T3</a:t>
            </a:r>
          </a:p>
        </p:txBody>
      </p:sp>
      <p:sp>
        <p:nvSpPr>
          <p:cNvPr id="38983" name="Text Box 71"/>
          <p:cNvSpPr txBox="1">
            <a:spLocks noChangeArrowheads="1"/>
          </p:cNvSpPr>
          <p:nvPr/>
        </p:nvSpPr>
        <p:spPr bwMode="auto">
          <a:xfrm>
            <a:off x="468313" y="4365625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T0</a:t>
            </a:r>
          </a:p>
        </p:txBody>
      </p:sp>
      <p:sp>
        <p:nvSpPr>
          <p:cNvPr id="38984" name="Text Box 72"/>
          <p:cNvSpPr txBox="1">
            <a:spLocks noChangeArrowheads="1"/>
          </p:cNvSpPr>
          <p:nvPr/>
        </p:nvSpPr>
        <p:spPr bwMode="auto">
          <a:xfrm>
            <a:off x="8172450" y="4365625"/>
            <a:ext cx="50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T3</a:t>
            </a:r>
          </a:p>
        </p:txBody>
      </p:sp>
      <p:sp>
        <p:nvSpPr>
          <p:cNvPr id="38985" name="Text Box 73"/>
          <p:cNvSpPr txBox="1">
            <a:spLocks noChangeArrowheads="1"/>
          </p:cNvSpPr>
          <p:nvPr/>
        </p:nvSpPr>
        <p:spPr bwMode="auto">
          <a:xfrm>
            <a:off x="6948488" y="4005263"/>
            <a:ext cx="503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T0</a:t>
            </a:r>
          </a:p>
        </p:txBody>
      </p:sp>
      <p:sp>
        <p:nvSpPr>
          <p:cNvPr id="38986" name="Text Box 74"/>
          <p:cNvSpPr txBox="1">
            <a:spLocks noChangeArrowheads="1"/>
          </p:cNvSpPr>
          <p:nvPr/>
        </p:nvSpPr>
        <p:spPr bwMode="auto">
          <a:xfrm>
            <a:off x="5148263" y="5445125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T0</a:t>
            </a:r>
          </a:p>
        </p:txBody>
      </p:sp>
      <p:sp>
        <p:nvSpPr>
          <p:cNvPr id="38987" name="Text Box 75"/>
          <p:cNvSpPr txBox="1">
            <a:spLocks noChangeArrowheads="1"/>
          </p:cNvSpPr>
          <p:nvPr/>
        </p:nvSpPr>
        <p:spPr bwMode="auto">
          <a:xfrm>
            <a:off x="7164388" y="5516563"/>
            <a:ext cx="503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T4</a:t>
            </a:r>
          </a:p>
        </p:txBody>
      </p:sp>
      <p:sp>
        <p:nvSpPr>
          <p:cNvPr id="38988" name="Text Box 76"/>
          <p:cNvSpPr txBox="1">
            <a:spLocks noChangeArrowheads="1"/>
          </p:cNvSpPr>
          <p:nvPr/>
        </p:nvSpPr>
        <p:spPr bwMode="auto">
          <a:xfrm>
            <a:off x="1547813" y="5445125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T1</a:t>
            </a:r>
          </a:p>
        </p:txBody>
      </p:sp>
      <p:sp>
        <p:nvSpPr>
          <p:cNvPr id="38989" name="Text Box 77"/>
          <p:cNvSpPr txBox="1">
            <a:spLocks noChangeArrowheads="1"/>
          </p:cNvSpPr>
          <p:nvPr/>
        </p:nvSpPr>
        <p:spPr bwMode="auto">
          <a:xfrm>
            <a:off x="3635375" y="5445125"/>
            <a:ext cx="50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T3</a:t>
            </a:r>
          </a:p>
        </p:txBody>
      </p:sp>
      <p:sp>
        <p:nvSpPr>
          <p:cNvPr id="38990" name="Text Box 78"/>
          <p:cNvSpPr txBox="1">
            <a:spLocks noChangeArrowheads="1"/>
          </p:cNvSpPr>
          <p:nvPr/>
        </p:nvSpPr>
        <p:spPr bwMode="auto">
          <a:xfrm>
            <a:off x="3924300" y="5805488"/>
            <a:ext cx="5032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T2</a:t>
            </a:r>
          </a:p>
        </p:txBody>
      </p:sp>
      <p:sp>
        <p:nvSpPr>
          <p:cNvPr id="38991" name="Text Box 79"/>
          <p:cNvSpPr txBox="1">
            <a:spLocks noChangeArrowheads="1"/>
          </p:cNvSpPr>
          <p:nvPr/>
        </p:nvSpPr>
        <p:spPr bwMode="auto">
          <a:xfrm>
            <a:off x="4716463" y="2781300"/>
            <a:ext cx="5032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T2</a:t>
            </a:r>
          </a:p>
        </p:txBody>
      </p:sp>
      <p:sp>
        <p:nvSpPr>
          <p:cNvPr id="38992" name="Text Box 80"/>
          <p:cNvSpPr txBox="1">
            <a:spLocks noChangeArrowheads="1"/>
          </p:cNvSpPr>
          <p:nvPr/>
        </p:nvSpPr>
        <p:spPr bwMode="auto">
          <a:xfrm>
            <a:off x="4643438" y="5805488"/>
            <a:ext cx="5032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T5</a:t>
            </a:r>
          </a:p>
        </p:txBody>
      </p:sp>
      <p:sp>
        <p:nvSpPr>
          <p:cNvPr id="38993" name="Text Box 81"/>
          <p:cNvSpPr txBox="1">
            <a:spLocks noChangeArrowheads="1"/>
          </p:cNvSpPr>
          <p:nvPr/>
        </p:nvSpPr>
        <p:spPr bwMode="auto">
          <a:xfrm>
            <a:off x="3924300" y="2781300"/>
            <a:ext cx="5032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T5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2C29-0A49-428F-9334-6843CA415834}" type="slidenum">
              <a:rPr lang="he-IL"/>
              <a:pPr/>
              <a:t>8</a:t>
            </a:fld>
            <a:endParaRPr lang="en-GB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1150938" y="620713"/>
            <a:ext cx="6229350" cy="1055687"/>
          </a:xfrm>
        </p:spPr>
        <p:txBody>
          <a:bodyPr/>
          <a:lstStyle/>
          <a:p>
            <a:r>
              <a:rPr lang="en-GB"/>
              <a:t>Some </a:t>
            </a:r>
            <a:r>
              <a:rPr lang="en-GB" u="sng"/>
              <a:t>important</a:t>
            </a:r>
            <a:r>
              <a:rPr lang="en-GB"/>
              <a:t> points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2060575"/>
            <a:ext cx="8208963" cy="4537075"/>
          </a:xfrm>
        </p:spPr>
        <p:txBody>
          <a:bodyPr/>
          <a:lstStyle/>
          <a:p>
            <a:r>
              <a:rPr lang="en-GB" sz="2800" i="1"/>
              <a:t>Reachable</a:t>
            </a:r>
            <a:r>
              <a:rPr lang="en-GB" sz="2800"/>
              <a:t> states: obtained from an initial state through a sequence of enabled transitions.</a:t>
            </a:r>
          </a:p>
          <a:p>
            <a:r>
              <a:rPr lang="en-GB" sz="2800" i="1"/>
              <a:t>Executions</a:t>
            </a:r>
            <a:r>
              <a:rPr lang="en-GB" sz="2800"/>
              <a:t>: the set of maximal paths (finite or terminating in a node where nothing is enabled).</a:t>
            </a:r>
          </a:p>
          <a:p>
            <a:r>
              <a:rPr lang="en-GB" sz="2800" i="1"/>
              <a:t>Nondeterministic choice</a:t>
            </a:r>
            <a:r>
              <a:rPr lang="en-GB" sz="2800"/>
              <a:t>: when more than a single transition is enabled at a given state. We have a nondeterministic choice when at least one node at the state graph has more than one successor.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33B115-F422-4781-AB6C-1D1158C6DEC0}" type="slidenum">
              <a:rPr lang="he-IL"/>
              <a:pPr/>
              <a:t>9</a:t>
            </a:fld>
            <a:endParaRPr lang="en-GB"/>
          </a:p>
        </p:txBody>
      </p:sp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8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en-US" sz="4000"/>
              <a:t>Always ¬(</a:t>
            </a:r>
            <a:r>
              <a:rPr lang="en-US" altLang="he-IL" sz="4000"/>
              <a:t>PC0=CR0/\PC1=CR1)</a:t>
            </a:r>
            <a:br>
              <a:rPr lang="en-US" altLang="he-IL" sz="4000"/>
            </a:br>
            <a:r>
              <a:rPr lang="en-US" altLang="he-IL" sz="4000" i="1"/>
              <a:t>(Mutual exclusion)</a:t>
            </a:r>
            <a:endParaRPr lang="en-US" altLang="he-IL"/>
          </a:p>
        </p:txBody>
      </p:sp>
      <p:sp>
        <p:nvSpPr>
          <p:cNvPr id="41989" name="Rectangle 5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991" name="Group 7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41992" name="AutoShape 8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3" name="Rectangle 9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41994" name="Group 10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41995" name="AutoShape 11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6" name="Rectangle 12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41997" name="Group 13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41998" name="AutoShape 14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999" name="Rectangle 15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42000" name="Group 16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42001" name="AutoShape 17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02" name="Rectangle 18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42003" name="Group 19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42004" name="AutoShape 20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05" name="Rectangle 21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42006" name="Group 22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42007" name="AutoShape 23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08" name="Rectangle 24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42009" name="Group 25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42010" name="AutoShape 26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1" name="Rectangle 27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42012" name="Group 28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42013" name="AutoShape 29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4" name="Rectangle 30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42015" name="Group 31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42016" name="AutoShape 32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17" name="Rectangle 33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42018" name="Group 34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42019" name="AutoShape 35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0" name="Rectangle 36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42021" name="Group 37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42022" name="AutoShape 38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3" name="Rectangle 39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42024" name="Group 40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42025" name="AutoShape 41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2026" name="Rectangle 42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42027" name="Line 43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28" name="Line 44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29" name="Line 45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0" name="Line 46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1" name="Line 47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2" name="Line 48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3" name="Line 49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4" name="Line 50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5" name="Line 51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6" name="Line 52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7" name="Line 53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8" name="Line 54"/>
          <p:cNvSpPr>
            <a:spLocks noChangeShapeType="1"/>
          </p:cNvSpPr>
          <p:nvPr/>
        </p:nvSpPr>
        <p:spPr bwMode="auto">
          <a:xfrm>
            <a:off x="19812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39" name="Line 55"/>
          <p:cNvSpPr>
            <a:spLocks noChangeShapeType="1"/>
          </p:cNvSpPr>
          <p:nvPr/>
        </p:nvSpPr>
        <p:spPr bwMode="auto">
          <a:xfrm>
            <a:off x="70866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2040" name="Freeform 56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041" name="Freeform 57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rgbClr val="000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042" name="Freeform 58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25400">
            <a:solidFill>
              <a:srgbClr val="0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043" name="Freeform 59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rgbClr val="808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42044" name="AutoShape 60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42045" name="AutoShape 61"/>
          <p:cNvCxnSpPr>
            <a:cxnSpLocks noChangeShapeType="1"/>
            <a:stCxn id="42043" idx="2"/>
            <a:endCxn id="42043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42046" name="Line 62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2047" name="Line 63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77CC4-3094-42AE-A849-9E421EBEE085}" type="slidenum">
              <a:rPr lang="he-IL"/>
              <a:pPr/>
              <a:t>10</a:t>
            </a:fld>
            <a:endParaRPr lang="en-GB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7010400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en-US"/>
              <a:t>Always if </a:t>
            </a:r>
            <a:r>
              <a:rPr lang="en-US" altLang="he-IL"/>
              <a:t>Turn=0 then at some point Turn=1</a:t>
            </a: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4037" name="Group 5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44038" name="AutoShape 6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39" name="Rectangle 7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44040" name="Group 8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44041" name="AutoShape 9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44043" name="Group 11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44044" name="AutoShape 12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5" name="Rectangle 13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44046" name="Group 14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44047" name="AutoShape 15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8" name="Rectangle 16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44049" name="Group 17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44050" name="AutoShape 18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1" name="Rectangle 19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44052" name="Group 20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44053" name="AutoShape 21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4" name="Rectangle 22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44055" name="Group 23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44056" name="AutoShape 24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57" name="Rectangle 25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44058" name="Group 26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44059" name="AutoShape 27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0" name="Rectangle 28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44061" name="Group 29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44062" name="AutoShape 30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3" name="Rectangle 31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44064" name="Group 32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44065" name="AutoShape 33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6" name="Rectangle 34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44067" name="Group 35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44068" name="AutoShape 36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69" name="Rectangle 37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44070" name="Group 38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44071" name="AutoShape 39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72" name="Rectangle 40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44073" name="Line 41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74" name="Line 42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75" name="Line 43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76" name="Line 44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77" name="Line 45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78" name="Line 46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79" name="Line 47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80" name="Line 48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81" name="Line 49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82" name="Line 50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83" name="Line 51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84" name="Line 52"/>
          <p:cNvSpPr>
            <a:spLocks noChangeShapeType="1"/>
          </p:cNvSpPr>
          <p:nvPr/>
        </p:nvSpPr>
        <p:spPr bwMode="auto">
          <a:xfrm>
            <a:off x="19812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85" name="Line 53"/>
          <p:cNvSpPr>
            <a:spLocks noChangeShapeType="1"/>
          </p:cNvSpPr>
          <p:nvPr/>
        </p:nvSpPr>
        <p:spPr bwMode="auto">
          <a:xfrm>
            <a:off x="70866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4086" name="Freeform 54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87" name="Freeform 55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rgbClr val="000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88" name="Freeform 56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25400">
            <a:solidFill>
              <a:srgbClr val="0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89" name="Freeform 57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rgbClr val="808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44090" name="AutoShape 58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44091" name="AutoShape 59"/>
          <p:cNvCxnSpPr>
            <a:cxnSpLocks noChangeShapeType="1"/>
            <a:stCxn id="44089" idx="2"/>
            <a:endCxn id="44089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44092" name="Line 60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4093" name="Line 61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FE087C-BA80-4F49-9F29-E24EF5FB3A74}" type="slidenum">
              <a:rPr lang="he-IL"/>
              <a:pPr/>
              <a:t>11</a:t>
            </a:fld>
            <a:endParaRPr lang="en-GB"/>
          </a:p>
        </p:txBody>
      </p:sp>
      <p:sp>
        <p:nvSpPr>
          <p:cNvPr id="4608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7010400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en-US"/>
              <a:t>Always if </a:t>
            </a:r>
            <a:r>
              <a:rPr lang="en-US" altLang="he-IL"/>
              <a:t>Turn=0 then at some point Turn=1</a:t>
            </a:r>
          </a:p>
        </p:txBody>
      </p:sp>
      <p:grpSp>
        <p:nvGrpSpPr>
          <p:cNvPr id="46085" name="Group 5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46086" name="AutoShape 6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87" name="Rectangle 7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46088" name="Group 8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46089" name="AutoShape 9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0" name="Rectangle 10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46091" name="Group 11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46092" name="AutoShape 12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3" name="Rectangle 13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46094" name="Group 14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46095" name="AutoShape 15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6" name="Rectangle 16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46097" name="Group 17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46098" name="AutoShape 18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099" name="Rectangle 19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46100" name="Group 20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46101" name="AutoShape 21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2" name="Rectangle 22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46103" name="Group 23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46104" name="AutoShape 24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5" name="Rectangle 25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46106" name="Group 26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46107" name="AutoShape 27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08" name="Rectangle 28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46109" name="Group 29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46110" name="AutoShape 30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1" name="Rectangle 31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46112" name="Group 32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46113" name="AutoShape 33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4" name="Rectangle 34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46115" name="Group 35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46116" name="AutoShape 36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17" name="Rectangle 37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46118" name="Group 38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46119" name="AutoShape 39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6120" name="Rectangle 40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46121" name="Line 41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22" name="Line 42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23" name="Line 43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24" name="Line 44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25" name="Line 45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26" name="Line 46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27" name="Line 47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28" name="Line 48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29" name="Line 49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30" name="Line 50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31" name="Line 51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32" name="Line 52"/>
          <p:cNvSpPr>
            <a:spLocks noChangeShapeType="1"/>
          </p:cNvSpPr>
          <p:nvPr/>
        </p:nvSpPr>
        <p:spPr bwMode="auto">
          <a:xfrm>
            <a:off x="1981200" y="1752600"/>
            <a:ext cx="0" cy="4286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33" name="Line 53"/>
          <p:cNvSpPr>
            <a:spLocks noChangeShapeType="1"/>
          </p:cNvSpPr>
          <p:nvPr/>
        </p:nvSpPr>
        <p:spPr bwMode="auto">
          <a:xfrm>
            <a:off x="70866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6134" name="Freeform 54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135" name="Freeform 55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136" name="Freeform 56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137" name="Freeform 57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46138" name="AutoShape 58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46139" name="AutoShape 59"/>
          <p:cNvCxnSpPr>
            <a:cxnSpLocks noChangeShapeType="1"/>
            <a:stCxn id="46137" idx="2"/>
            <a:endCxn id="46137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46140" name="Line 60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141" name="Line 61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806BB-7073-4EFF-92DA-E0330778A71B}" type="slidenum">
              <a:rPr lang="he-IL"/>
              <a:pPr/>
              <a:t>12</a:t>
            </a:fld>
            <a:endParaRPr lang="en-GB"/>
          </a:p>
        </p:txBody>
      </p:sp>
      <p:sp>
        <p:nvSpPr>
          <p:cNvPr id="4813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391400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he-IL" sz="3600" i="1"/>
              <a:t>Interleaving</a:t>
            </a:r>
            <a:r>
              <a:rPr lang="en-US" altLang="he-IL" sz="3600"/>
              <a:t> semantics:</a:t>
            </a:r>
            <a:br>
              <a:rPr lang="en-US" altLang="he-IL" sz="3600"/>
            </a:br>
            <a:r>
              <a:rPr lang="en-US" altLang="he-IL" sz="3600"/>
              <a:t>Execute one transition at a time.</a:t>
            </a:r>
            <a:endParaRPr lang="en-US" altLang="he-IL"/>
          </a:p>
        </p:txBody>
      </p:sp>
      <p:grpSp>
        <p:nvGrpSpPr>
          <p:cNvPr id="48133" name="Group 5"/>
          <p:cNvGrpSpPr>
            <a:grpSpLocks/>
          </p:cNvGrpSpPr>
          <p:nvPr/>
        </p:nvGrpSpPr>
        <p:grpSpPr bwMode="auto">
          <a:xfrm>
            <a:off x="1447800" y="2181225"/>
            <a:ext cx="1371600" cy="782638"/>
            <a:chOff x="912" y="1200"/>
            <a:chExt cx="864" cy="532"/>
          </a:xfrm>
        </p:grpSpPr>
        <p:sp>
          <p:nvSpPr>
            <p:cNvPr id="48134" name="AutoShape 6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5" name="Rectangle 7"/>
            <p:cNvSpPr>
              <a:spLocks noChangeArrowheads="1"/>
            </p:cNvSpPr>
            <p:nvPr/>
          </p:nvSpPr>
          <p:spPr bwMode="auto">
            <a:xfrm>
              <a:off x="1008" y="1248"/>
              <a:ext cx="720" cy="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48136" name="Group 8"/>
          <p:cNvGrpSpPr>
            <a:grpSpLocks/>
          </p:cNvGrpSpPr>
          <p:nvPr/>
        </p:nvGrpSpPr>
        <p:grpSpPr bwMode="auto">
          <a:xfrm>
            <a:off x="609600" y="3100388"/>
            <a:ext cx="1371600" cy="776287"/>
            <a:chOff x="384" y="1824"/>
            <a:chExt cx="864" cy="528"/>
          </a:xfrm>
        </p:grpSpPr>
        <p:sp>
          <p:nvSpPr>
            <p:cNvPr id="48137" name="AutoShape 9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38" name="Rectangle 10"/>
            <p:cNvSpPr>
              <a:spLocks noChangeArrowheads="1"/>
            </p:cNvSpPr>
            <p:nvPr/>
          </p:nvSpPr>
          <p:spPr bwMode="auto">
            <a:xfrm>
              <a:off x="480" y="1872"/>
              <a:ext cx="720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48139" name="Group 11"/>
          <p:cNvGrpSpPr>
            <a:grpSpLocks/>
          </p:cNvGrpSpPr>
          <p:nvPr/>
        </p:nvGrpSpPr>
        <p:grpSpPr bwMode="auto">
          <a:xfrm>
            <a:off x="2209800" y="4937125"/>
            <a:ext cx="1371600" cy="777875"/>
            <a:chOff x="1392" y="3072"/>
            <a:chExt cx="864" cy="528"/>
          </a:xfrm>
        </p:grpSpPr>
        <p:sp>
          <p:nvSpPr>
            <p:cNvPr id="48140" name="AutoShape 12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1" name="Rectangle 13"/>
            <p:cNvSpPr>
              <a:spLocks noChangeArrowheads="1"/>
            </p:cNvSpPr>
            <p:nvPr/>
          </p:nvSpPr>
          <p:spPr bwMode="auto">
            <a:xfrm>
              <a:off x="1488" y="3120"/>
              <a:ext cx="720" cy="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48142" name="Group 14"/>
          <p:cNvGrpSpPr>
            <a:grpSpLocks/>
          </p:cNvGrpSpPr>
          <p:nvPr/>
        </p:nvGrpSpPr>
        <p:grpSpPr bwMode="auto">
          <a:xfrm>
            <a:off x="1447800" y="4017963"/>
            <a:ext cx="1371600" cy="777875"/>
            <a:chOff x="912" y="2448"/>
            <a:chExt cx="864" cy="528"/>
          </a:xfrm>
        </p:grpSpPr>
        <p:sp>
          <p:nvSpPr>
            <p:cNvPr id="48143" name="AutoShape 15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4" name="Rectangle 16"/>
            <p:cNvSpPr>
              <a:spLocks noChangeArrowheads="1"/>
            </p:cNvSpPr>
            <p:nvPr/>
          </p:nvSpPr>
          <p:spPr bwMode="auto">
            <a:xfrm>
              <a:off x="1008" y="2496"/>
              <a:ext cx="720" cy="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48145" name="Group 17"/>
          <p:cNvGrpSpPr>
            <a:grpSpLocks/>
          </p:cNvGrpSpPr>
          <p:nvPr/>
        </p:nvGrpSpPr>
        <p:grpSpPr bwMode="auto">
          <a:xfrm>
            <a:off x="4572000" y="4017963"/>
            <a:ext cx="1349375" cy="777875"/>
            <a:chOff x="2880" y="2448"/>
            <a:chExt cx="850" cy="528"/>
          </a:xfrm>
        </p:grpSpPr>
        <p:sp>
          <p:nvSpPr>
            <p:cNvPr id="48146" name="AutoShape 18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47" name="Rectangle 19"/>
            <p:cNvSpPr>
              <a:spLocks noChangeArrowheads="1"/>
            </p:cNvSpPr>
            <p:nvPr/>
          </p:nvSpPr>
          <p:spPr bwMode="auto">
            <a:xfrm>
              <a:off x="2974" y="2496"/>
              <a:ext cx="709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48148" name="Group 20"/>
          <p:cNvGrpSpPr>
            <a:grpSpLocks/>
          </p:cNvGrpSpPr>
          <p:nvPr/>
        </p:nvGrpSpPr>
        <p:grpSpPr bwMode="auto">
          <a:xfrm>
            <a:off x="5334000" y="3100388"/>
            <a:ext cx="1347788" cy="776287"/>
            <a:chOff x="3360" y="1824"/>
            <a:chExt cx="849" cy="528"/>
          </a:xfrm>
        </p:grpSpPr>
        <p:sp>
          <p:nvSpPr>
            <p:cNvPr id="48149" name="AutoShape 21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8150" name="Rectangle 22"/>
            <p:cNvSpPr>
              <a:spLocks noChangeArrowheads="1"/>
            </p:cNvSpPr>
            <p:nvPr/>
          </p:nvSpPr>
          <p:spPr bwMode="auto">
            <a:xfrm>
              <a:off x="3454" y="1872"/>
              <a:ext cx="708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sp>
        <p:nvSpPr>
          <p:cNvPr id="48151" name="Line 23"/>
          <p:cNvSpPr>
            <a:spLocks noChangeShapeType="1"/>
          </p:cNvSpPr>
          <p:nvPr/>
        </p:nvSpPr>
        <p:spPr bwMode="auto">
          <a:xfrm flipH="1">
            <a:off x="1219200" y="2535238"/>
            <a:ext cx="228600" cy="512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52" name="Line 24"/>
          <p:cNvSpPr>
            <a:spLocks noChangeShapeType="1"/>
          </p:cNvSpPr>
          <p:nvPr/>
        </p:nvSpPr>
        <p:spPr bwMode="auto">
          <a:xfrm>
            <a:off x="1144588" y="3878263"/>
            <a:ext cx="303212" cy="4937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53" name="Line 25"/>
          <p:cNvSpPr>
            <a:spLocks noChangeShapeType="1"/>
          </p:cNvSpPr>
          <p:nvPr/>
        </p:nvSpPr>
        <p:spPr bwMode="auto">
          <a:xfrm>
            <a:off x="1906588" y="4797425"/>
            <a:ext cx="303212" cy="5635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54" name="Line 26"/>
          <p:cNvSpPr>
            <a:spLocks noChangeShapeType="1"/>
          </p:cNvSpPr>
          <p:nvPr/>
        </p:nvSpPr>
        <p:spPr bwMode="auto">
          <a:xfrm flipH="1">
            <a:off x="5105400" y="3581400"/>
            <a:ext cx="2286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55" name="Line 27"/>
          <p:cNvSpPr>
            <a:spLocks noChangeShapeType="1"/>
          </p:cNvSpPr>
          <p:nvPr/>
        </p:nvSpPr>
        <p:spPr bwMode="auto">
          <a:xfrm>
            <a:off x="2133600" y="1752600"/>
            <a:ext cx="0" cy="352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8156" name="Text Box 28"/>
          <p:cNvSpPr txBox="1">
            <a:spLocks noChangeArrowheads="1"/>
          </p:cNvSpPr>
          <p:nvPr/>
        </p:nvSpPr>
        <p:spPr bwMode="auto">
          <a:xfrm>
            <a:off x="3886200" y="5791200"/>
            <a:ext cx="5105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/>
              <a:t>Need to check the property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 b="1"/>
              <a:t>for every possible interleaving!</a:t>
            </a:r>
            <a:endParaRPr lang="en-GB" sz="2000"/>
          </a:p>
        </p:txBody>
      </p:sp>
      <p:sp>
        <p:nvSpPr>
          <p:cNvPr id="48157" name="Freeform 29"/>
          <p:cNvSpPr>
            <a:spLocks/>
          </p:cNvSpPr>
          <p:nvPr/>
        </p:nvSpPr>
        <p:spPr bwMode="auto">
          <a:xfrm>
            <a:off x="3657600" y="3352800"/>
            <a:ext cx="1676400" cy="20574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384" y="960"/>
              </a:cxn>
              <a:cxn ang="0">
                <a:pos x="576" y="288"/>
              </a:cxn>
              <a:cxn ang="0">
                <a:pos x="1056" y="0"/>
              </a:cxn>
            </a:cxnLst>
            <a:rect l="0" t="0" r="r" b="b"/>
            <a:pathLst>
              <a:path w="1056" h="1296">
                <a:moveTo>
                  <a:pt x="0" y="1296"/>
                </a:moveTo>
                <a:cubicBezTo>
                  <a:pt x="144" y="1212"/>
                  <a:pt x="288" y="1128"/>
                  <a:pt x="384" y="960"/>
                </a:cubicBezTo>
                <a:cubicBezTo>
                  <a:pt x="480" y="792"/>
                  <a:pt x="464" y="448"/>
                  <a:pt x="576" y="288"/>
                </a:cubicBezTo>
                <a:cubicBezTo>
                  <a:pt x="688" y="128"/>
                  <a:pt x="872" y="64"/>
                  <a:pt x="1056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158" name="Freeform 30"/>
          <p:cNvSpPr>
            <a:spLocks/>
          </p:cNvSpPr>
          <p:nvPr/>
        </p:nvSpPr>
        <p:spPr bwMode="auto">
          <a:xfrm>
            <a:off x="2895600" y="2438400"/>
            <a:ext cx="1981200" cy="1524000"/>
          </a:xfrm>
          <a:custGeom>
            <a:avLst/>
            <a:gdLst/>
            <a:ahLst/>
            <a:cxnLst>
              <a:cxn ang="0">
                <a:pos x="1248" y="960"/>
              </a:cxn>
              <a:cxn ang="0">
                <a:pos x="960" y="240"/>
              </a:cxn>
              <a:cxn ang="0">
                <a:pos x="0" y="0"/>
              </a:cxn>
            </a:cxnLst>
            <a:rect l="0" t="0" r="r" b="b"/>
            <a:pathLst>
              <a:path w="1248" h="960">
                <a:moveTo>
                  <a:pt x="1248" y="960"/>
                </a:moveTo>
                <a:cubicBezTo>
                  <a:pt x="1208" y="680"/>
                  <a:pt x="1168" y="400"/>
                  <a:pt x="960" y="240"/>
                </a:cubicBezTo>
                <a:cubicBezTo>
                  <a:pt x="752" y="80"/>
                  <a:pt x="376" y="40"/>
                  <a:pt x="0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49A030-8BD0-4529-9297-94A954FDAE81}" type="slidenum">
              <a:rPr lang="he-IL"/>
              <a:pPr/>
              <a:t>13</a:t>
            </a:fld>
            <a:endParaRPr lang="en-GB"/>
          </a:p>
        </p:txBody>
      </p:sp>
      <p:sp>
        <p:nvSpPr>
          <p:cNvPr id="5017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7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he-IL"/>
              <a:t>Interleaving semantics</a:t>
            </a:r>
          </a:p>
        </p:txBody>
      </p:sp>
      <p:grpSp>
        <p:nvGrpSpPr>
          <p:cNvPr id="50181" name="Group 5"/>
          <p:cNvGrpSpPr>
            <a:grpSpLocks/>
          </p:cNvGrpSpPr>
          <p:nvPr/>
        </p:nvGrpSpPr>
        <p:grpSpPr bwMode="auto">
          <a:xfrm>
            <a:off x="533400" y="1981200"/>
            <a:ext cx="1371600" cy="776288"/>
            <a:chOff x="912" y="1200"/>
            <a:chExt cx="864" cy="528"/>
          </a:xfrm>
        </p:grpSpPr>
        <p:sp>
          <p:nvSpPr>
            <p:cNvPr id="50182" name="AutoShape 6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3" name="Rectangle 7"/>
            <p:cNvSpPr>
              <a:spLocks noChangeArrowheads="1"/>
            </p:cNvSpPr>
            <p:nvPr/>
          </p:nvSpPr>
          <p:spPr bwMode="auto">
            <a:xfrm>
              <a:off x="1008" y="1247"/>
              <a:ext cx="720" cy="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50184" name="Group 8"/>
          <p:cNvGrpSpPr>
            <a:grpSpLocks/>
          </p:cNvGrpSpPr>
          <p:nvPr/>
        </p:nvGrpSpPr>
        <p:grpSpPr bwMode="auto">
          <a:xfrm>
            <a:off x="2133600" y="1981200"/>
            <a:ext cx="1371600" cy="776288"/>
            <a:chOff x="384" y="1824"/>
            <a:chExt cx="864" cy="528"/>
          </a:xfrm>
        </p:grpSpPr>
        <p:sp>
          <p:nvSpPr>
            <p:cNvPr id="50185" name="AutoShape 9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6" name="Rectangle 10"/>
            <p:cNvSpPr>
              <a:spLocks noChangeArrowheads="1"/>
            </p:cNvSpPr>
            <p:nvPr/>
          </p:nvSpPr>
          <p:spPr bwMode="auto">
            <a:xfrm>
              <a:off x="480" y="1872"/>
              <a:ext cx="720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50187" name="Group 11"/>
          <p:cNvGrpSpPr>
            <a:grpSpLocks/>
          </p:cNvGrpSpPr>
          <p:nvPr/>
        </p:nvGrpSpPr>
        <p:grpSpPr bwMode="auto">
          <a:xfrm>
            <a:off x="5410200" y="1981200"/>
            <a:ext cx="1371600" cy="777875"/>
            <a:chOff x="1392" y="3072"/>
            <a:chExt cx="864" cy="528"/>
          </a:xfrm>
        </p:grpSpPr>
        <p:sp>
          <p:nvSpPr>
            <p:cNvPr id="50188" name="AutoShape 12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89" name="Rectangle 13"/>
            <p:cNvSpPr>
              <a:spLocks noChangeArrowheads="1"/>
            </p:cNvSpPr>
            <p:nvPr/>
          </p:nvSpPr>
          <p:spPr bwMode="auto">
            <a:xfrm>
              <a:off x="1488" y="3120"/>
              <a:ext cx="720" cy="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50190" name="Group 14"/>
          <p:cNvGrpSpPr>
            <a:grpSpLocks/>
          </p:cNvGrpSpPr>
          <p:nvPr/>
        </p:nvGrpSpPr>
        <p:grpSpPr bwMode="auto">
          <a:xfrm>
            <a:off x="3810000" y="1981200"/>
            <a:ext cx="1371600" cy="777875"/>
            <a:chOff x="912" y="2448"/>
            <a:chExt cx="864" cy="528"/>
          </a:xfrm>
        </p:grpSpPr>
        <p:sp>
          <p:nvSpPr>
            <p:cNvPr id="50191" name="AutoShape 15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2" name="Rectangle 16"/>
            <p:cNvSpPr>
              <a:spLocks noChangeArrowheads="1"/>
            </p:cNvSpPr>
            <p:nvPr/>
          </p:nvSpPr>
          <p:spPr bwMode="auto">
            <a:xfrm>
              <a:off x="1008" y="2496"/>
              <a:ext cx="720" cy="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50193" name="Group 17"/>
          <p:cNvGrpSpPr>
            <a:grpSpLocks/>
          </p:cNvGrpSpPr>
          <p:nvPr/>
        </p:nvGrpSpPr>
        <p:grpSpPr bwMode="auto">
          <a:xfrm>
            <a:off x="7010400" y="2971800"/>
            <a:ext cx="1349375" cy="777875"/>
            <a:chOff x="2880" y="2448"/>
            <a:chExt cx="850" cy="528"/>
          </a:xfrm>
        </p:grpSpPr>
        <p:sp>
          <p:nvSpPr>
            <p:cNvPr id="50194" name="AutoShape 18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5" name="Rectangle 19"/>
            <p:cNvSpPr>
              <a:spLocks noChangeArrowheads="1"/>
            </p:cNvSpPr>
            <p:nvPr/>
          </p:nvSpPr>
          <p:spPr bwMode="auto">
            <a:xfrm>
              <a:off x="2974" y="2496"/>
              <a:ext cx="709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50196" name="Group 20"/>
          <p:cNvGrpSpPr>
            <a:grpSpLocks/>
          </p:cNvGrpSpPr>
          <p:nvPr/>
        </p:nvGrpSpPr>
        <p:grpSpPr bwMode="auto">
          <a:xfrm>
            <a:off x="7010400" y="1981200"/>
            <a:ext cx="1347788" cy="776288"/>
            <a:chOff x="3360" y="1824"/>
            <a:chExt cx="849" cy="528"/>
          </a:xfrm>
        </p:grpSpPr>
        <p:sp>
          <p:nvSpPr>
            <p:cNvPr id="50197" name="AutoShape 21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198" name="Rectangle 22"/>
            <p:cNvSpPr>
              <a:spLocks noChangeArrowheads="1"/>
            </p:cNvSpPr>
            <p:nvPr/>
          </p:nvSpPr>
          <p:spPr bwMode="auto">
            <a:xfrm>
              <a:off x="3454" y="1872"/>
              <a:ext cx="708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50199" name="Group 23"/>
          <p:cNvGrpSpPr>
            <a:grpSpLocks/>
          </p:cNvGrpSpPr>
          <p:nvPr/>
        </p:nvGrpSpPr>
        <p:grpSpPr bwMode="auto">
          <a:xfrm>
            <a:off x="7010400" y="3962400"/>
            <a:ext cx="1371600" cy="776288"/>
            <a:chOff x="912" y="1200"/>
            <a:chExt cx="864" cy="528"/>
          </a:xfrm>
        </p:grpSpPr>
        <p:sp>
          <p:nvSpPr>
            <p:cNvPr id="50200" name="AutoShape 24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1" name="Rectangle 25"/>
            <p:cNvSpPr>
              <a:spLocks noChangeArrowheads="1"/>
            </p:cNvSpPr>
            <p:nvPr/>
          </p:nvSpPr>
          <p:spPr bwMode="auto">
            <a:xfrm>
              <a:off x="1008" y="1247"/>
              <a:ext cx="720" cy="4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50202" name="Group 26"/>
          <p:cNvGrpSpPr>
            <a:grpSpLocks/>
          </p:cNvGrpSpPr>
          <p:nvPr/>
        </p:nvGrpSpPr>
        <p:grpSpPr bwMode="auto">
          <a:xfrm>
            <a:off x="7010400" y="4953000"/>
            <a:ext cx="1371600" cy="776288"/>
            <a:chOff x="384" y="1824"/>
            <a:chExt cx="864" cy="528"/>
          </a:xfrm>
        </p:grpSpPr>
        <p:sp>
          <p:nvSpPr>
            <p:cNvPr id="50203" name="AutoShape 27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0204" name="Rectangle 28"/>
            <p:cNvSpPr>
              <a:spLocks noChangeArrowheads="1"/>
            </p:cNvSpPr>
            <p:nvPr/>
          </p:nvSpPr>
          <p:spPr bwMode="auto">
            <a:xfrm>
              <a:off x="480" y="1872"/>
              <a:ext cx="720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sp>
        <p:nvSpPr>
          <p:cNvPr id="50205" name="Line 29"/>
          <p:cNvSpPr>
            <a:spLocks noChangeShapeType="1"/>
          </p:cNvSpPr>
          <p:nvPr/>
        </p:nvSpPr>
        <p:spPr bwMode="auto">
          <a:xfrm>
            <a:off x="1905000" y="236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06" name="Line 30"/>
          <p:cNvSpPr>
            <a:spLocks noChangeShapeType="1"/>
          </p:cNvSpPr>
          <p:nvPr/>
        </p:nvSpPr>
        <p:spPr bwMode="auto">
          <a:xfrm>
            <a:off x="3505200" y="2362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07" name="Line 31"/>
          <p:cNvSpPr>
            <a:spLocks noChangeShapeType="1"/>
          </p:cNvSpPr>
          <p:nvPr/>
        </p:nvSpPr>
        <p:spPr bwMode="auto">
          <a:xfrm>
            <a:off x="5181600" y="236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08" name="Line 32"/>
          <p:cNvSpPr>
            <a:spLocks noChangeShapeType="1"/>
          </p:cNvSpPr>
          <p:nvPr/>
        </p:nvSpPr>
        <p:spPr bwMode="auto">
          <a:xfrm>
            <a:off x="6781800" y="23622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09" name="Line 33"/>
          <p:cNvSpPr>
            <a:spLocks noChangeShapeType="1"/>
          </p:cNvSpPr>
          <p:nvPr/>
        </p:nvSpPr>
        <p:spPr bwMode="auto">
          <a:xfrm>
            <a:off x="7696200" y="27432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10" name="Line 34"/>
          <p:cNvSpPr>
            <a:spLocks noChangeShapeType="1"/>
          </p:cNvSpPr>
          <p:nvPr/>
        </p:nvSpPr>
        <p:spPr bwMode="auto">
          <a:xfrm>
            <a:off x="7696200" y="37338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11" name="Line 35"/>
          <p:cNvSpPr>
            <a:spLocks noChangeShapeType="1"/>
          </p:cNvSpPr>
          <p:nvPr/>
        </p:nvSpPr>
        <p:spPr bwMode="auto">
          <a:xfrm>
            <a:off x="7696200" y="4724400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12" name="Line 36"/>
          <p:cNvSpPr>
            <a:spLocks noChangeShapeType="1"/>
          </p:cNvSpPr>
          <p:nvPr/>
        </p:nvSpPr>
        <p:spPr bwMode="auto">
          <a:xfrm>
            <a:off x="7696200" y="5715000"/>
            <a:ext cx="0" cy="1524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0213" name="Line 37"/>
          <p:cNvSpPr>
            <a:spLocks noChangeShapeType="1"/>
          </p:cNvSpPr>
          <p:nvPr/>
        </p:nvSpPr>
        <p:spPr bwMode="auto">
          <a:xfrm>
            <a:off x="7696200" y="6019800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DB16A-A58B-499C-904E-BD974941F1A5}" type="slidenum">
              <a:rPr lang="he-IL"/>
              <a:pPr/>
              <a:t>14</a:t>
            </a:fld>
            <a:endParaRPr lang="en-GB"/>
          </a:p>
        </p:txBody>
      </p:sp>
      <p:sp>
        <p:nvSpPr>
          <p:cNvPr id="5222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2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2057400"/>
            <a:ext cx="3810000" cy="3581400"/>
          </a:xfrm>
          <a:noFill/>
          <a:ln/>
        </p:spPr>
        <p:txBody>
          <a:bodyPr lIns="92075" tIns="46038" rIns="92075" bIns="46038"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he-IL" sz="2000"/>
              <a:t>L0:While True do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he-IL" sz="2000"/>
              <a:t>   NC0:wait(Turn=0);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he-IL" sz="2000"/>
              <a:t>   CR0:Turn=1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he-IL" sz="2000"/>
              <a:t>endwhile ||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he-IL" sz="2000"/>
              <a:t>L1:While True do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he-IL" sz="2000"/>
              <a:t>   NC1:wait(Turn=1);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he-IL" sz="2000"/>
              <a:t>   CR1:Turn=0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altLang="he-IL" sz="2000"/>
              <a:t>endwhile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038600" y="1981200"/>
            <a:ext cx="4419600" cy="4191000"/>
          </a:xfrm>
          <a:noFill/>
          <a:ln/>
        </p:spPr>
        <p:txBody>
          <a:bodyPr lIns="92075" tIns="46038" rIns="92075" bIns="46038"/>
          <a:lstStyle/>
          <a:p>
            <a:pPr>
              <a:buFont typeface="Wingdings" pitchFamily="2" charset="2"/>
              <a:buNone/>
            </a:pPr>
            <a:r>
              <a:rPr lang="en-US" altLang="he-IL" sz="2000"/>
              <a:t>T0:PC0=L0</a:t>
            </a:r>
            <a:r>
              <a:rPr lang="en-US" altLang="he-IL" sz="2000">
                <a:sym typeface="Wingdings" pitchFamily="2" charset="2"/>
              </a:rPr>
              <a:t></a:t>
            </a:r>
            <a:r>
              <a:rPr lang="en-US" altLang="he-IL" sz="2000"/>
              <a:t>PC0:=NC0</a:t>
            </a:r>
          </a:p>
          <a:p>
            <a:pPr>
              <a:buFont typeface="Wingdings" pitchFamily="2" charset="2"/>
              <a:buNone/>
            </a:pPr>
            <a:r>
              <a:rPr lang="en-US" altLang="he-IL" sz="2000"/>
              <a:t>T1:PC0=NC0/\Turn=0</a:t>
            </a:r>
            <a:r>
              <a:rPr lang="en-US" altLang="he-IL" sz="2000">
                <a:sym typeface="Wingdings" pitchFamily="2" charset="2"/>
              </a:rPr>
              <a:t></a:t>
            </a:r>
            <a:r>
              <a:rPr lang="en-US" altLang="he-IL" sz="2000"/>
              <a:t>PC0:=CR0</a:t>
            </a:r>
          </a:p>
          <a:p>
            <a:pPr>
              <a:buFont typeface="Wingdings" pitchFamily="2" charset="2"/>
              <a:buNone/>
            </a:pPr>
            <a:r>
              <a:rPr lang="en-US" altLang="he-IL" sz="2000">
                <a:solidFill>
                  <a:srgbClr val="990099"/>
                </a:solidFill>
              </a:rPr>
              <a:t>T1’:PC0=NC0/\Turn=1</a:t>
            </a:r>
            <a:r>
              <a:rPr lang="en-US" altLang="he-IL" sz="2000">
                <a:solidFill>
                  <a:srgbClr val="990099"/>
                </a:solidFill>
                <a:sym typeface="Wingdings" pitchFamily="2" charset="2"/>
              </a:rPr>
              <a:t>PC0:=NC0</a:t>
            </a:r>
            <a:endParaRPr lang="en-US" altLang="he-IL" sz="2000">
              <a:solidFill>
                <a:srgbClr val="990099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he-IL" sz="2000"/>
              <a:t>T2:PC0=CR0</a:t>
            </a:r>
            <a:r>
              <a:rPr lang="en-US" altLang="he-IL" sz="2000">
                <a:sym typeface="Wingdings" pitchFamily="2" charset="2"/>
              </a:rPr>
              <a:t></a:t>
            </a:r>
            <a:r>
              <a:rPr lang="en-US" altLang="he-IL" sz="2000"/>
              <a:t>(PC0,Turn):=(L0,1)</a:t>
            </a:r>
          </a:p>
          <a:p>
            <a:pPr>
              <a:buFont typeface="Wingdings" pitchFamily="2" charset="2"/>
              <a:buNone/>
            </a:pPr>
            <a:endParaRPr lang="en-US" altLang="he-IL" sz="2000"/>
          </a:p>
          <a:p>
            <a:pPr>
              <a:buFont typeface="Wingdings" pitchFamily="2" charset="2"/>
              <a:buNone/>
            </a:pPr>
            <a:r>
              <a:rPr lang="en-US" altLang="he-IL" sz="2000"/>
              <a:t>T3:PC1==L1</a:t>
            </a:r>
            <a:r>
              <a:rPr lang="en-US" altLang="he-IL" sz="2000">
                <a:sym typeface="Wingdings" pitchFamily="2" charset="2"/>
              </a:rPr>
              <a:t></a:t>
            </a:r>
            <a:r>
              <a:rPr lang="en-US" altLang="he-IL" sz="2000"/>
              <a:t>PC1=NC1</a:t>
            </a:r>
          </a:p>
          <a:p>
            <a:pPr>
              <a:buFont typeface="Wingdings" pitchFamily="2" charset="2"/>
              <a:buNone/>
            </a:pPr>
            <a:r>
              <a:rPr lang="en-US" altLang="he-IL" sz="2000"/>
              <a:t>T4:PC1=NC1/\Turn=1</a:t>
            </a:r>
            <a:r>
              <a:rPr lang="en-US" altLang="he-IL" sz="2000">
                <a:sym typeface="Wingdings" pitchFamily="2" charset="2"/>
              </a:rPr>
              <a:t></a:t>
            </a:r>
            <a:r>
              <a:rPr lang="en-US" altLang="he-IL" sz="2000"/>
              <a:t>PC1:=CR1</a:t>
            </a:r>
          </a:p>
          <a:p>
            <a:pPr>
              <a:buFont typeface="Wingdings" pitchFamily="2" charset="2"/>
              <a:buNone/>
            </a:pPr>
            <a:r>
              <a:rPr lang="en-US" altLang="he-IL" sz="2000">
                <a:solidFill>
                  <a:srgbClr val="990099"/>
                </a:solidFill>
              </a:rPr>
              <a:t>T4’:PC1=NC1/\Turn=0</a:t>
            </a:r>
            <a:r>
              <a:rPr lang="en-US" altLang="he-IL" sz="2000">
                <a:solidFill>
                  <a:srgbClr val="990099"/>
                </a:solidFill>
                <a:sym typeface="Wingdings" pitchFamily="2" charset="2"/>
              </a:rPr>
              <a:t>PC1:=NC1</a:t>
            </a:r>
            <a:endParaRPr lang="en-US" altLang="he-IL" sz="2000">
              <a:solidFill>
                <a:srgbClr val="990099"/>
              </a:solidFill>
            </a:endParaRPr>
          </a:p>
          <a:p>
            <a:pPr>
              <a:buFont typeface="Wingdings" pitchFamily="2" charset="2"/>
              <a:buNone/>
            </a:pPr>
            <a:r>
              <a:rPr lang="en-US" altLang="he-IL" sz="2000"/>
              <a:t>T5:PC1=CR1</a:t>
            </a:r>
            <a:r>
              <a:rPr lang="en-US" altLang="he-IL" sz="2000">
                <a:sym typeface="Wingdings" pitchFamily="2" charset="2"/>
              </a:rPr>
              <a:t></a:t>
            </a:r>
            <a:r>
              <a:rPr lang="en-US" altLang="he-IL" sz="2000"/>
              <a:t>(PC1,Turn):=(L1,0)</a:t>
            </a:r>
          </a:p>
          <a:p>
            <a:pPr>
              <a:buFont typeface="Wingdings" pitchFamily="2" charset="2"/>
              <a:buNone/>
            </a:pPr>
            <a:r>
              <a:rPr lang="en-US" altLang="he-IL" sz="2000"/>
              <a:t>     </a:t>
            </a:r>
          </a:p>
        </p:txBody>
      </p:sp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2133600" y="5486400"/>
            <a:ext cx="4495800" cy="4699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2075" tIns="46038" rIns="92075" bIns="46038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Initially: PC0=L0/\PC1=L1</a:t>
            </a:r>
          </a:p>
        </p:txBody>
      </p:sp>
      <p:sp>
        <p:nvSpPr>
          <p:cNvPr id="52231" name="Text Box 7"/>
          <p:cNvSpPr txBox="1">
            <a:spLocks noChangeArrowheads="1"/>
          </p:cNvSpPr>
          <p:nvPr/>
        </p:nvSpPr>
        <p:spPr bwMode="auto">
          <a:xfrm>
            <a:off x="1447800" y="609600"/>
            <a:ext cx="6096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4000">
                <a:solidFill>
                  <a:schemeClr val="folHlink"/>
                </a:solidFill>
              </a:rPr>
              <a:t>Busy waiting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A314E3-9BD7-435D-B6ED-BEF44F32355C}" type="slidenum">
              <a:rPr lang="he-IL"/>
              <a:pPr/>
              <a:t>15</a:t>
            </a:fld>
            <a:endParaRPr lang="en-GB"/>
          </a:p>
        </p:txBody>
      </p:sp>
      <p:sp>
        <p:nvSpPr>
          <p:cNvPr id="5427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7010400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en-US"/>
              <a:t>Always when </a:t>
            </a:r>
            <a:r>
              <a:rPr lang="en-US" altLang="he-IL"/>
              <a:t>Turn=0 then at some point Turn=1</a:t>
            </a:r>
          </a:p>
        </p:txBody>
      </p:sp>
      <p:sp>
        <p:nvSpPr>
          <p:cNvPr id="54277" name="Text Box 5"/>
          <p:cNvSpPr txBox="1">
            <a:spLocks noChangeArrowheads="1"/>
          </p:cNvSpPr>
          <p:nvPr/>
        </p:nvSpPr>
        <p:spPr bwMode="auto">
          <a:xfrm>
            <a:off x="539750" y="5876925"/>
            <a:ext cx="8153400" cy="712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GB" sz="2400"/>
              <a:t>Now it does not hold!</a:t>
            </a:r>
          </a:p>
          <a:p>
            <a:pPr eaLnBrk="0" hangingPunct="0">
              <a:lnSpc>
                <a:spcPct val="60000"/>
              </a:lnSpc>
              <a:spcBef>
                <a:spcPct val="50000"/>
              </a:spcBef>
            </a:pPr>
            <a:r>
              <a:rPr lang="en-GB" sz="2400"/>
              <a:t>(Red subgraph generates a counterexample execution.)</a:t>
            </a:r>
          </a:p>
        </p:txBody>
      </p:sp>
      <p:sp>
        <p:nvSpPr>
          <p:cNvPr id="54278" name="Rectangle 6"/>
          <p:cNvSpPr>
            <a:spLocks noChangeArrowheads="1"/>
          </p:cNvSpPr>
          <p:nvPr/>
        </p:nvSpPr>
        <p:spPr bwMode="auto">
          <a:xfrm>
            <a:off x="963613" y="5481638"/>
            <a:ext cx="1766887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3225800" y="5481638"/>
            <a:ext cx="2687638" cy="38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4280" name="Group 8"/>
          <p:cNvGrpSpPr>
            <a:grpSpLocks/>
          </p:cNvGrpSpPr>
          <p:nvPr/>
        </p:nvGrpSpPr>
        <p:grpSpPr bwMode="auto">
          <a:xfrm>
            <a:off x="1466850" y="2114550"/>
            <a:ext cx="1401763" cy="796925"/>
            <a:chOff x="912" y="1200"/>
            <a:chExt cx="864" cy="528"/>
          </a:xfrm>
        </p:grpSpPr>
        <p:sp>
          <p:nvSpPr>
            <p:cNvPr id="54281" name="AutoShape 9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2" name="Rectangle 10"/>
            <p:cNvSpPr>
              <a:spLocks noChangeArrowheads="1"/>
            </p:cNvSpPr>
            <p:nvPr/>
          </p:nvSpPr>
          <p:spPr bwMode="auto">
            <a:xfrm>
              <a:off x="1008" y="1248"/>
              <a:ext cx="720" cy="473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54283" name="Group 11"/>
          <p:cNvGrpSpPr>
            <a:grpSpLocks/>
          </p:cNvGrpSpPr>
          <p:nvPr/>
        </p:nvGrpSpPr>
        <p:grpSpPr bwMode="auto">
          <a:xfrm>
            <a:off x="609600" y="3055938"/>
            <a:ext cx="1401763" cy="798512"/>
            <a:chOff x="384" y="1824"/>
            <a:chExt cx="864" cy="528"/>
          </a:xfrm>
        </p:grpSpPr>
        <p:sp>
          <p:nvSpPr>
            <p:cNvPr id="54284" name="AutoShape 12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5" name="Rectangle 13"/>
            <p:cNvSpPr>
              <a:spLocks noChangeArrowheads="1"/>
            </p:cNvSpPr>
            <p:nvPr/>
          </p:nvSpPr>
          <p:spPr bwMode="auto">
            <a:xfrm>
              <a:off x="480" y="1872"/>
              <a:ext cx="720" cy="403"/>
            </a:xfrm>
            <a:prstGeom prst="rect">
              <a:avLst/>
            </a:prstGeom>
            <a:solidFill>
              <a:srgbClr val="FF0000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54286" name="Group 14"/>
          <p:cNvGrpSpPr>
            <a:grpSpLocks/>
          </p:cNvGrpSpPr>
          <p:nvPr/>
        </p:nvGrpSpPr>
        <p:grpSpPr bwMode="auto">
          <a:xfrm>
            <a:off x="2235200" y="3038475"/>
            <a:ext cx="1403350" cy="798513"/>
            <a:chOff x="1392" y="1824"/>
            <a:chExt cx="864" cy="528"/>
          </a:xfrm>
        </p:grpSpPr>
        <p:sp>
          <p:nvSpPr>
            <p:cNvPr id="54287" name="AutoShape 15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88" name="Rectangle 16"/>
            <p:cNvSpPr>
              <a:spLocks noChangeArrowheads="1"/>
            </p:cNvSpPr>
            <p:nvPr/>
          </p:nvSpPr>
          <p:spPr bwMode="auto">
            <a:xfrm>
              <a:off x="1488" y="1872"/>
              <a:ext cx="72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54289" name="Group 17"/>
          <p:cNvGrpSpPr>
            <a:grpSpLocks/>
          </p:cNvGrpSpPr>
          <p:nvPr/>
        </p:nvGrpSpPr>
        <p:grpSpPr bwMode="auto">
          <a:xfrm>
            <a:off x="2246313" y="4941888"/>
            <a:ext cx="1401762" cy="796925"/>
            <a:chOff x="1392" y="3072"/>
            <a:chExt cx="864" cy="528"/>
          </a:xfrm>
        </p:grpSpPr>
        <p:sp>
          <p:nvSpPr>
            <p:cNvPr id="54290" name="AutoShape 18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1" name="Rectangle 19"/>
            <p:cNvSpPr>
              <a:spLocks noChangeArrowheads="1"/>
            </p:cNvSpPr>
            <p:nvPr/>
          </p:nvSpPr>
          <p:spPr bwMode="auto">
            <a:xfrm>
              <a:off x="1488" y="3120"/>
              <a:ext cx="720" cy="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54292" name="Group 20"/>
          <p:cNvGrpSpPr>
            <a:grpSpLocks/>
          </p:cNvGrpSpPr>
          <p:nvPr/>
        </p:nvGrpSpPr>
        <p:grpSpPr bwMode="auto">
          <a:xfrm>
            <a:off x="1246188" y="4003675"/>
            <a:ext cx="1401762" cy="796925"/>
            <a:chOff x="912" y="2448"/>
            <a:chExt cx="864" cy="528"/>
          </a:xfrm>
        </p:grpSpPr>
        <p:sp>
          <p:nvSpPr>
            <p:cNvPr id="54293" name="AutoShape 21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4" name="Rectangle 22"/>
            <p:cNvSpPr>
              <a:spLocks noChangeArrowheads="1"/>
            </p:cNvSpPr>
            <p:nvPr/>
          </p:nvSpPr>
          <p:spPr bwMode="auto">
            <a:xfrm>
              <a:off x="1008" y="2496"/>
              <a:ext cx="720" cy="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54295" name="Group 23"/>
          <p:cNvGrpSpPr>
            <a:grpSpLocks/>
          </p:cNvGrpSpPr>
          <p:nvPr/>
        </p:nvGrpSpPr>
        <p:grpSpPr bwMode="auto">
          <a:xfrm>
            <a:off x="2871788" y="4003675"/>
            <a:ext cx="1403350" cy="796925"/>
            <a:chOff x="1920" y="2448"/>
            <a:chExt cx="864" cy="528"/>
          </a:xfrm>
        </p:grpSpPr>
        <p:sp>
          <p:nvSpPr>
            <p:cNvPr id="54296" name="AutoShape 24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297" name="Rectangle 25"/>
            <p:cNvSpPr>
              <a:spLocks noChangeArrowheads="1"/>
            </p:cNvSpPr>
            <p:nvPr/>
          </p:nvSpPr>
          <p:spPr bwMode="auto">
            <a:xfrm>
              <a:off x="2016" y="2496"/>
              <a:ext cx="720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54298" name="Group 26"/>
          <p:cNvGrpSpPr>
            <a:grpSpLocks/>
          </p:cNvGrpSpPr>
          <p:nvPr/>
        </p:nvGrpSpPr>
        <p:grpSpPr bwMode="auto">
          <a:xfrm>
            <a:off x="4851400" y="4003675"/>
            <a:ext cx="1381125" cy="796925"/>
            <a:chOff x="2880" y="2448"/>
            <a:chExt cx="850" cy="528"/>
          </a:xfrm>
        </p:grpSpPr>
        <p:sp>
          <p:nvSpPr>
            <p:cNvPr id="54299" name="AutoShape 27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0" name="Rectangle 28"/>
            <p:cNvSpPr>
              <a:spLocks noChangeArrowheads="1"/>
            </p:cNvSpPr>
            <p:nvPr/>
          </p:nvSpPr>
          <p:spPr bwMode="auto">
            <a:xfrm>
              <a:off x="2974" y="2496"/>
              <a:ext cx="70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54301" name="Group 29"/>
          <p:cNvGrpSpPr>
            <a:grpSpLocks/>
          </p:cNvGrpSpPr>
          <p:nvPr/>
        </p:nvGrpSpPr>
        <p:grpSpPr bwMode="auto">
          <a:xfrm>
            <a:off x="5519738" y="4941888"/>
            <a:ext cx="1379537" cy="796925"/>
            <a:chOff x="3408" y="3072"/>
            <a:chExt cx="850" cy="528"/>
          </a:xfrm>
        </p:grpSpPr>
        <p:sp>
          <p:nvSpPr>
            <p:cNvPr id="54302" name="AutoShape 30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3" name="Rectangle 31"/>
            <p:cNvSpPr>
              <a:spLocks noChangeArrowheads="1"/>
            </p:cNvSpPr>
            <p:nvPr/>
          </p:nvSpPr>
          <p:spPr bwMode="auto">
            <a:xfrm>
              <a:off x="3502" y="3120"/>
              <a:ext cx="709" cy="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54304" name="Group 32"/>
          <p:cNvGrpSpPr>
            <a:grpSpLocks/>
          </p:cNvGrpSpPr>
          <p:nvPr/>
        </p:nvGrpSpPr>
        <p:grpSpPr bwMode="auto">
          <a:xfrm>
            <a:off x="5441950" y="3055938"/>
            <a:ext cx="1377950" cy="798512"/>
            <a:chOff x="3360" y="1824"/>
            <a:chExt cx="849" cy="528"/>
          </a:xfrm>
        </p:grpSpPr>
        <p:sp>
          <p:nvSpPr>
            <p:cNvPr id="54305" name="AutoShape 33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6" name="Rectangle 34"/>
            <p:cNvSpPr>
              <a:spLocks noChangeArrowheads="1"/>
            </p:cNvSpPr>
            <p:nvPr/>
          </p:nvSpPr>
          <p:spPr bwMode="auto">
            <a:xfrm>
              <a:off x="3454" y="1872"/>
              <a:ext cx="708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54307" name="Group 35"/>
          <p:cNvGrpSpPr>
            <a:grpSpLocks/>
          </p:cNvGrpSpPr>
          <p:nvPr/>
        </p:nvGrpSpPr>
        <p:grpSpPr bwMode="auto">
          <a:xfrm>
            <a:off x="6478588" y="4003675"/>
            <a:ext cx="1377950" cy="796925"/>
            <a:chOff x="3868" y="2448"/>
            <a:chExt cx="849" cy="528"/>
          </a:xfrm>
        </p:grpSpPr>
        <p:sp>
          <p:nvSpPr>
            <p:cNvPr id="54308" name="AutoShape 36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9" name="Rectangle 37"/>
            <p:cNvSpPr>
              <a:spLocks noChangeArrowheads="1"/>
            </p:cNvSpPr>
            <p:nvPr/>
          </p:nvSpPr>
          <p:spPr bwMode="auto">
            <a:xfrm>
              <a:off x="3962" y="2496"/>
              <a:ext cx="708" cy="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54310" name="Group 38"/>
          <p:cNvGrpSpPr>
            <a:grpSpLocks/>
          </p:cNvGrpSpPr>
          <p:nvPr/>
        </p:nvGrpSpPr>
        <p:grpSpPr bwMode="auto">
          <a:xfrm>
            <a:off x="7078663" y="3055938"/>
            <a:ext cx="1379537" cy="798512"/>
            <a:chOff x="4368" y="1824"/>
            <a:chExt cx="850" cy="528"/>
          </a:xfrm>
        </p:grpSpPr>
        <p:sp>
          <p:nvSpPr>
            <p:cNvPr id="54311" name="AutoShape 39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12" name="Rectangle 40"/>
            <p:cNvSpPr>
              <a:spLocks noChangeArrowheads="1"/>
            </p:cNvSpPr>
            <p:nvPr/>
          </p:nvSpPr>
          <p:spPr bwMode="auto">
            <a:xfrm>
              <a:off x="4462" y="1872"/>
              <a:ext cx="709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54313" name="Group 41"/>
          <p:cNvGrpSpPr>
            <a:grpSpLocks/>
          </p:cNvGrpSpPr>
          <p:nvPr/>
        </p:nvGrpSpPr>
        <p:grpSpPr bwMode="auto">
          <a:xfrm>
            <a:off x="6188075" y="2114550"/>
            <a:ext cx="1381125" cy="796925"/>
            <a:chOff x="3820" y="1200"/>
            <a:chExt cx="850" cy="528"/>
          </a:xfrm>
        </p:grpSpPr>
        <p:sp>
          <p:nvSpPr>
            <p:cNvPr id="54314" name="AutoShape 42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15" name="Rectangle 43"/>
            <p:cNvSpPr>
              <a:spLocks noChangeArrowheads="1"/>
            </p:cNvSpPr>
            <p:nvPr/>
          </p:nvSpPr>
          <p:spPr bwMode="auto">
            <a:xfrm>
              <a:off x="3914" y="1248"/>
              <a:ext cx="70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54316" name="Line 44"/>
          <p:cNvSpPr>
            <a:spLocks noChangeShapeType="1"/>
          </p:cNvSpPr>
          <p:nvPr/>
        </p:nvSpPr>
        <p:spPr bwMode="auto">
          <a:xfrm>
            <a:off x="2943225" y="2524125"/>
            <a:ext cx="354013" cy="450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17" name="Line 45"/>
          <p:cNvSpPr>
            <a:spLocks noChangeShapeType="1"/>
          </p:cNvSpPr>
          <p:nvPr/>
        </p:nvSpPr>
        <p:spPr bwMode="auto">
          <a:xfrm flipH="1">
            <a:off x="1174750" y="2476500"/>
            <a:ext cx="292100" cy="49847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18" name="Line 46"/>
          <p:cNvSpPr>
            <a:spLocks noChangeShapeType="1"/>
          </p:cNvSpPr>
          <p:nvPr/>
        </p:nvSpPr>
        <p:spPr bwMode="auto">
          <a:xfrm>
            <a:off x="3721100" y="3489325"/>
            <a:ext cx="352425" cy="4492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19" name="Line 47"/>
          <p:cNvSpPr>
            <a:spLocks noChangeShapeType="1"/>
          </p:cNvSpPr>
          <p:nvPr/>
        </p:nvSpPr>
        <p:spPr bwMode="auto">
          <a:xfrm>
            <a:off x="1935163" y="4797425"/>
            <a:ext cx="311150" cy="577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0" name="Line 48"/>
          <p:cNvSpPr>
            <a:spLocks noChangeShapeType="1"/>
          </p:cNvSpPr>
          <p:nvPr/>
        </p:nvSpPr>
        <p:spPr bwMode="auto">
          <a:xfrm flipH="1">
            <a:off x="3721100" y="4775200"/>
            <a:ext cx="282575" cy="577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1" name="Line 49"/>
          <p:cNvSpPr>
            <a:spLocks noChangeShapeType="1"/>
          </p:cNvSpPr>
          <p:nvPr/>
        </p:nvSpPr>
        <p:spPr bwMode="auto">
          <a:xfrm flipH="1">
            <a:off x="2093913" y="3492500"/>
            <a:ext cx="152400" cy="4460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2" name="Line 50"/>
          <p:cNvSpPr>
            <a:spLocks noChangeShapeType="1"/>
          </p:cNvSpPr>
          <p:nvPr/>
        </p:nvSpPr>
        <p:spPr bwMode="auto">
          <a:xfrm flipH="1">
            <a:off x="5205413" y="3419475"/>
            <a:ext cx="236537" cy="5191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3" name="Line 51"/>
          <p:cNvSpPr>
            <a:spLocks noChangeShapeType="1"/>
          </p:cNvSpPr>
          <p:nvPr/>
        </p:nvSpPr>
        <p:spPr bwMode="auto">
          <a:xfrm flipH="1">
            <a:off x="7962900" y="3875088"/>
            <a:ext cx="282575" cy="5143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4" name="Line 52"/>
          <p:cNvSpPr>
            <a:spLocks noChangeShapeType="1"/>
          </p:cNvSpPr>
          <p:nvPr/>
        </p:nvSpPr>
        <p:spPr bwMode="auto">
          <a:xfrm>
            <a:off x="5205413" y="4775200"/>
            <a:ext cx="314325" cy="52863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5" name="Line 53"/>
          <p:cNvSpPr>
            <a:spLocks noChangeShapeType="1"/>
          </p:cNvSpPr>
          <p:nvPr/>
        </p:nvSpPr>
        <p:spPr bwMode="auto">
          <a:xfrm flipH="1">
            <a:off x="6973888" y="4797425"/>
            <a:ext cx="338137" cy="555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6" name="Line 54"/>
          <p:cNvSpPr>
            <a:spLocks noChangeShapeType="1"/>
          </p:cNvSpPr>
          <p:nvPr/>
        </p:nvSpPr>
        <p:spPr bwMode="auto">
          <a:xfrm>
            <a:off x="6846888" y="3419475"/>
            <a:ext cx="196850" cy="51911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7" name="Line 55"/>
          <p:cNvSpPr>
            <a:spLocks noChangeShapeType="1"/>
          </p:cNvSpPr>
          <p:nvPr/>
        </p:nvSpPr>
        <p:spPr bwMode="auto">
          <a:xfrm>
            <a:off x="2209800" y="1676400"/>
            <a:ext cx="0" cy="36195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8" name="Line 56"/>
          <p:cNvSpPr>
            <a:spLocks noChangeShapeType="1"/>
          </p:cNvSpPr>
          <p:nvPr/>
        </p:nvSpPr>
        <p:spPr bwMode="auto">
          <a:xfrm>
            <a:off x="6934200" y="1676400"/>
            <a:ext cx="0" cy="3619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4329" name="Freeform 57"/>
          <p:cNvSpPr>
            <a:spLocks/>
          </p:cNvSpPr>
          <p:nvPr/>
        </p:nvSpPr>
        <p:spPr bwMode="auto">
          <a:xfrm>
            <a:off x="3721100" y="3295650"/>
            <a:ext cx="1697038" cy="2185988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30" name="Freeform 58"/>
          <p:cNvSpPr>
            <a:spLocks/>
          </p:cNvSpPr>
          <p:nvPr/>
        </p:nvSpPr>
        <p:spPr bwMode="auto">
          <a:xfrm>
            <a:off x="3721100" y="3232150"/>
            <a:ext cx="1766888" cy="2249488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rgbClr val="000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31" name="Freeform 59"/>
          <p:cNvSpPr>
            <a:spLocks/>
          </p:cNvSpPr>
          <p:nvPr/>
        </p:nvSpPr>
        <p:spPr bwMode="auto">
          <a:xfrm>
            <a:off x="2943225" y="2266950"/>
            <a:ext cx="2051050" cy="1736725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25400">
            <a:solidFill>
              <a:srgbClr val="0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32" name="Freeform 60"/>
          <p:cNvSpPr>
            <a:spLocks/>
          </p:cNvSpPr>
          <p:nvPr/>
        </p:nvSpPr>
        <p:spPr bwMode="auto">
          <a:xfrm>
            <a:off x="4216400" y="2266950"/>
            <a:ext cx="1979613" cy="1671638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rgbClr val="808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54333" name="AutoShape 61"/>
          <p:cNvCxnSpPr>
            <a:cxnSpLocks noChangeShapeType="1"/>
          </p:cNvCxnSpPr>
          <p:nvPr/>
        </p:nvCxnSpPr>
        <p:spPr bwMode="auto">
          <a:xfrm>
            <a:off x="7610475" y="2460625"/>
            <a:ext cx="282575" cy="51435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54334" name="AutoShape 62"/>
          <p:cNvCxnSpPr>
            <a:cxnSpLocks noChangeShapeType="1"/>
            <a:stCxn id="54332" idx="2"/>
            <a:endCxn id="54332" idx="2"/>
          </p:cNvCxnSpPr>
          <p:nvPr/>
        </p:nvCxnSpPr>
        <p:spPr bwMode="auto">
          <a:xfrm>
            <a:off x="6207125" y="226695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54335" name="Line 63"/>
          <p:cNvSpPr>
            <a:spLocks noChangeShapeType="1"/>
          </p:cNvSpPr>
          <p:nvPr/>
        </p:nvSpPr>
        <p:spPr bwMode="auto">
          <a:xfrm>
            <a:off x="892175" y="3875088"/>
            <a:ext cx="354013" cy="57785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36" name="Line 64"/>
          <p:cNvSpPr>
            <a:spLocks noChangeShapeType="1"/>
          </p:cNvSpPr>
          <p:nvPr/>
        </p:nvSpPr>
        <p:spPr bwMode="auto">
          <a:xfrm flipH="1">
            <a:off x="5913438" y="2589213"/>
            <a:ext cx="282575" cy="385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37" name="Freeform 65"/>
          <p:cNvSpPr>
            <a:spLocks/>
          </p:cNvSpPr>
          <p:nvPr/>
        </p:nvSpPr>
        <p:spPr bwMode="auto">
          <a:xfrm>
            <a:off x="228600" y="2743200"/>
            <a:ext cx="469900" cy="1270000"/>
          </a:xfrm>
          <a:custGeom>
            <a:avLst/>
            <a:gdLst/>
            <a:ahLst/>
            <a:cxnLst>
              <a:cxn ang="0">
                <a:pos x="248" y="664"/>
              </a:cxn>
              <a:cxn ang="0">
                <a:pos x="152" y="760"/>
              </a:cxn>
              <a:cxn ang="0">
                <a:pos x="8" y="424"/>
              </a:cxn>
              <a:cxn ang="0">
                <a:pos x="200" y="40"/>
              </a:cxn>
              <a:cxn ang="0">
                <a:pos x="296" y="184"/>
              </a:cxn>
            </a:cxnLst>
            <a:rect l="0" t="0" r="r" b="b"/>
            <a:pathLst>
              <a:path w="296" h="800">
                <a:moveTo>
                  <a:pt x="248" y="664"/>
                </a:moveTo>
                <a:cubicBezTo>
                  <a:pt x="220" y="732"/>
                  <a:pt x="192" y="800"/>
                  <a:pt x="152" y="760"/>
                </a:cubicBezTo>
                <a:cubicBezTo>
                  <a:pt x="112" y="720"/>
                  <a:pt x="0" y="544"/>
                  <a:pt x="8" y="424"/>
                </a:cubicBezTo>
                <a:cubicBezTo>
                  <a:pt x="16" y="304"/>
                  <a:pt x="152" y="80"/>
                  <a:pt x="200" y="40"/>
                </a:cubicBezTo>
                <a:cubicBezTo>
                  <a:pt x="248" y="0"/>
                  <a:pt x="272" y="92"/>
                  <a:pt x="296" y="184"/>
                </a:cubicBezTo>
              </a:path>
            </a:pathLst>
          </a:custGeom>
          <a:noFill/>
          <a:ln w="50800">
            <a:solidFill>
              <a:schemeClr val="hlink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38" name="Freeform 66"/>
          <p:cNvSpPr>
            <a:spLocks/>
          </p:cNvSpPr>
          <p:nvPr/>
        </p:nvSpPr>
        <p:spPr bwMode="auto">
          <a:xfrm flipH="1">
            <a:off x="8382000" y="2667000"/>
            <a:ext cx="444500" cy="1346200"/>
          </a:xfrm>
          <a:custGeom>
            <a:avLst/>
            <a:gdLst/>
            <a:ahLst/>
            <a:cxnLst>
              <a:cxn ang="0">
                <a:pos x="248" y="664"/>
              </a:cxn>
              <a:cxn ang="0">
                <a:pos x="152" y="760"/>
              </a:cxn>
              <a:cxn ang="0">
                <a:pos x="8" y="424"/>
              </a:cxn>
              <a:cxn ang="0">
                <a:pos x="200" y="40"/>
              </a:cxn>
              <a:cxn ang="0">
                <a:pos x="296" y="184"/>
              </a:cxn>
            </a:cxnLst>
            <a:rect l="0" t="0" r="r" b="b"/>
            <a:pathLst>
              <a:path w="296" h="800">
                <a:moveTo>
                  <a:pt x="248" y="664"/>
                </a:moveTo>
                <a:cubicBezTo>
                  <a:pt x="220" y="732"/>
                  <a:pt x="192" y="800"/>
                  <a:pt x="152" y="760"/>
                </a:cubicBezTo>
                <a:cubicBezTo>
                  <a:pt x="112" y="720"/>
                  <a:pt x="0" y="544"/>
                  <a:pt x="8" y="424"/>
                </a:cubicBezTo>
                <a:cubicBezTo>
                  <a:pt x="16" y="304"/>
                  <a:pt x="152" y="80"/>
                  <a:pt x="200" y="40"/>
                </a:cubicBezTo>
                <a:cubicBezTo>
                  <a:pt x="248" y="0"/>
                  <a:pt x="272" y="92"/>
                  <a:pt x="296" y="184"/>
                </a:cubicBezTo>
              </a:path>
            </a:pathLst>
          </a:custGeom>
          <a:noFill/>
          <a:ln w="508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54339" name="Text Box 67"/>
          <p:cNvSpPr txBox="1">
            <a:spLocks noChangeArrowheads="1"/>
          </p:cNvSpPr>
          <p:nvPr/>
        </p:nvSpPr>
        <p:spPr bwMode="auto">
          <a:xfrm>
            <a:off x="107950" y="2565400"/>
            <a:ext cx="6111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T4’</a:t>
            </a:r>
          </a:p>
        </p:txBody>
      </p:sp>
      <p:sp>
        <p:nvSpPr>
          <p:cNvPr id="54340" name="Text Box 68"/>
          <p:cNvSpPr txBox="1">
            <a:spLocks noChangeArrowheads="1"/>
          </p:cNvSpPr>
          <p:nvPr/>
        </p:nvSpPr>
        <p:spPr bwMode="auto">
          <a:xfrm>
            <a:off x="8459788" y="2492375"/>
            <a:ext cx="5762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T1’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4F57FF-8E5A-4EDB-804A-7D70830CA20C}" type="slidenum">
              <a:rPr lang="he-IL"/>
              <a:pPr/>
              <a:t>16</a:t>
            </a:fld>
            <a:endParaRPr lang="en-GB"/>
          </a:p>
        </p:txBody>
      </p:sp>
      <p:sp>
        <p:nvSpPr>
          <p:cNvPr id="863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Combinatorial explosion</a:t>
            </a:r>
          </a:p>
        </p:txBody>
      </p:sp>
      <p:sp>
        <p:nvSpPr>
          <p:cNvPr id="863235" name="Oval 3"/>
          <p:cNvSpPr>
            <a:spLocks noChangeArrowheads="1"/>
          </p:cNvSpPr>
          <p:nvPr/>
        </p:nvSpPr>
        <p:spPr bwMode="auto">
          <a:xfrm>
            <a:off x="2051050" y="2492375"/>
            <a:ext cx="649288" cy="6492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3236" name="Oval 4"/>
          <p:cNvSpPr>
            <a:spLocks noChangeArrowheads="1"/>
          </p:cNvSpPr>
          <p:nvPr/>
        </p:nvSpPr>
        <p:spPr bwMode="auto">
          <a:xfrm>
            <a:off x="2051050" y="4797425"/>
            <a:ext cx="649288" cy="6492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3237" name="Oval 5"/>
          <p:cNvSpPr>
            <a:spLocks noChangeArrowheads="1"/>
          </p:cNvSpPr>
          <p:nvPr/>
        </p:nvSpPr>
        <p:spPr bwMode="auto">
          <a:xfrm>
            <a:off x="2051050" y="3644900"/>
            <a:ext cx="649288" cy="6492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63238" name="AutoShape 6"/>
          <p:cNvCxnSpPr>
            <a:cxnSpLocks noChangeShapeType="1"/>
            <a:stCxn id="863235" idx="4"/>
            <a:endCxn id="863237" idx="0"/>
          </p:cNvCxnSpPr>
          <p:nvPr/>
        </p:nvCxnSpPr>
        <p:spPr bwMode="auto">
          <a:xfrm>
            <a:off x="2376488" y="3141663"/>
            <a:ext cx="0" cy="503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63239" name="AutoShape 7"/>
          <p:cNvCxnSpPr>
            <a:cxnSpLocks noChangeShapeType="1"/>
            <a:stCxn id="863237" idx="4"/>
            <a:endCxn id="863236" idx="0"/>
          </p:cNvCxnSpPr>
          <p:nvPr/>
        </p:nvCxnSpPr>
        <p:spPr bwMode="auto">
          <a:xfrm>
            <a:off x="2376488" y="4294188"/>
            <a:ext cx="0" cy="503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63240" name="AutoShape 8"/>
          <p:cNvCxnSpPr>
            <a:cxnSpLocks noChangeShapeType="1"/>
            <a:stCxn id="863236" idx="3"/>
            <a:endCxn id="863235" idx="1"/>
          </p:cNvCxnSpPr>
          <p:nvPr/>
        </p:nvCxnSpPr>
        <p:spPr bwMode="auto">
          <a:xfrm rot="5400000" flipH="1" flipV="1">
            <a:off x="765175" y="3968750"/>
            <a:ext cx="2763838" cy="1588"/>
          </a:xfrm>
          <a:prstGeom prst="curvedConnector5">
            <a:avLst>
              <a:gd name="adj1" fmla="val -11662"/>
              <a:gd name="adj2" fmla="val -31900000"/>
              <a:gd name="adj3" fmla="val 11171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863241" name="Text Box 9"/>
          <p:cNvSpPr txBox="1">
            <a:spLocks noChangeArrowheads="1"/>
          </p:cNvSpPr>
          <p:nvPr/>
        </p:nvSpPr>
        <p:spPr bwMode="auto">
          <a:xfrm>
            <a:off x="2411413" y="3213100"/>
            <a:ext cx="10080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:=1</a:t>
            </a:r>
          </a:p>
        </p:txBody>
      </p:sp>
      <p:sp>
        <p:nvSpPr>
          <p:cNvPr id="863242" name="Text Box 10"/>
          <p:cNvSpPr txBox="1">
            <a:spLocks noChangeArrowheads="1"/>
          </p:cNvSpPr>
          <p:nvPr/>
        </p:nvSpPr>
        <p:spPr bwMode="auto">
          <a:xfrm>
            <a:off x="900113" y="3644900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:=3</a:t>
            </a:r>
          </a:p>
        </p:txBody>
      </p:sp>
      <p:sp>
        <p:nvSpPr>
          <p:cNvPr id="863243" name="Text Box 11"/>
          <p:cNvSpPr txBox="1">
            <a:spLocks noChangeArrowheads="1"/>
          </p:cNvSpPr>
          <p:nvPr/>
        </p:nvSpPr>
        <p:spPr bwMode="auto">
          <a:xfrm>
            <a:off x="2484438" y="4365625"/>
            <a:ext cx="9350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:=2</a:t>
            </a:r>
          </a:p>
        </p:txBody>
      </p:sp>
      <p:sp>
        <p:nvSpPr>
          <p:cNvPr id="863244" name="Oval 12"/>
          <p:cNvSpPr>
            <a:spLocks noChangeArrowheads="1"/>
          </p:cNvSpPr>
          <p:nvPr/>
        </p:nvSpPr>
        <p:spPr bwMode="auto">
          <a:xfrm>
            <a:off x="6443663" y="2492375"/>
            <a:ext cx="649287" cy="6492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3245" name="Oval 13"/>
          <p:cNvSpPr>
            <a:spLocks noChangeArrowheads="1"/>
          </p:cNvSpPr>
          <p:nvPr/>
        </p:nvSpPr>
        <p:spPr bwMode="auto">
          <a:xfrm>
            <a:off x="6443663" y="4797425"/>
            <a:ext cx="649287" cy="6492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3246" name="Oval 14"/>
          <p:cNvSpPr>
            <a:spLocks noChangeArrowheads="1"/>
          </p:cNvSpPr>
          <p:nvPr/>
        </p:nvSpPr>
        <p:spPr bwMode="auto">
          <a:xfrm>
            <a:off x="6443663" y="3644900"/>
            <a:ext cx="649287" cy="649288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863247" name="AutoShape 15"/>
          <p:cNvCxnSpPr>
            <a:cxnSpLocks noChangeShapeType="1"/>
            <a:stCxn id="863244" idx="4"/>
            <a:endCxn id="863246" idx="0"/>
          </p:cNvCxnSpPr>
          <p:nvPr/>
        </p:nvCxnSpPr>
        <p:spPr bwMode="auto">
          <a:xfrm>
            <a:off x="6769100" y="3141663"/>
            <a:ext cx="0" cy="503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63248" name="AutoShape 16"/>
          <p:cNvCxnSpPr>
            <a:cxnSpLocks noChangeShapeType="1"/>
            <a:stCxn id="863246" idx="4"/>
            <a:endCxn id="863245" idx="0"/>
          </p:cNvCxnSpPr>
          <p:nvPr/>
        </p:nvCxnSpPr>
        <p:spPr bwMode="auto">
          <a:xfrm>
            <a:off x="6769100" y="4294188"/>
            <a:ext cx="0" cy="503237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63249" name="AutoShape 17"/>
          <p:cNvCxnSpPr>
            <a:cxnSpLocks noChangeShapeType="1"/>
            <a:stCxn id="863245" idx="3"/>
            <a:endCxn id="863244" idx="1"/>
          </p:cNvCxnSpPr>
          <p:nvPr/>
        </p:nvCxnSpPr>
        <p:spPr bwMode="auto">
          <a:xfrm rot="5400000" flipH="1" flipV="1">
            <a:off x="5157788" y="3968750"/>
            <a:ext cx="2763838" cy="1587"/>
          </a:xfrm>
          <a:prstGeom prst="curvedConnector5">
            <a:avLst>
              <a:gd name="adj1" fmla="val -11662"/>
              <a:gd name="adj2" fmla="val -31900000"/>
              <a:gd name="adj3" fmla="val 11171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863250" name="Text Box 18"/>
          <p:cNvSpPr txBox="1">
            <a:spLocks noChangeArrowheads="1"/>
          </p:cNvSpPr>
          <p:nvPr/>
        </p:nvSpPr>
        <p:spPr bwMode="auto">
          <a:xfrm>
            <a:off x="6804025" y="3213100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</a:t>
            </a:r>
            <a:r>
              <a:rPr lang="en-US" baseline="-25000"/>
              <a:t>n</a:t>
            </a:r>
            <a:r>
              <a:rPr lang="en-US"/>
              <a:t>:=1</a:t>
            </a:r>
          </a:p>
        </p:txBody>
      </p:sp>
      <p:sp>
        <p:nvSpPr>
          <p:cNvPr id="863251" name="Text Box 19"/>
          <p:cNvSpPr txBox="1">
            <a:spLocks noChangeArrowheads="1"/>
          </p:cNvSpPr>
          <p:nvPr/>
        </p:nvSpPr>
        <p:spPr bwMode="auto">
          <a:xfrm>
            <a:off x="5292725" y="3644900"/>
            <a:ext cx="863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</a:t>
            </a:r>
            <a:r>
              <a:rPr lang="en-US" baseline="-25000"/>
              <a:t>n</a:t>
            </a:r>
            <a:r>
              <a:rPr lang="en-US"/>
              <a:t>:=3</a:t>
            </a:r>
          </a:p>
        </p:txBody>
      </p:sp>
      <p:sp>
        <p:nvSpPr>
          <p:cNvPr id="863252" name="Text Box 20"/>
          <p:cNvSpPr txBox="1">
            <a:spLocks noChangeArrowheads="1"/>
          </p:cNvSpPr>
          <p:nvPr/>
        </p:nvSpPr>
        <p:spPr bwMode="auto">
          <a:xfrm>
            <a:off x="6877050" y="4365625"/>
            <a:ext cx="9350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V</a:t>
            </a:r>
            <a:r>
              <a:rPr lang="en-US" baseline="-25000"/>
              <a:t>n</a:t>
            </a:r>
            <a:r>
              <a:rPr lang="en-US"/>
              <a:t>:=2</a:t>
            </a:r>
          </a:p>
        </p:txBody>
      </p:sp>
      <p:sp>
        <p:nvSpPr>
          <p:cNvPr id="863253" name="Text Box 21"/>
          <p:cNvSpPr txBox="1">
            <a:spLocks noChangeArrowheads="1"/>
          </p:cNvSpPr>
          <p:nvPr/>
        </p:nvSpPr>
        <p:spPr bwMode="auto">
          <a:xfrm>
            <a:off x="3924300" y="3716338"/>
            <a:ext cx="792163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…</a:t>
            </a:r>
          </a:p>
        </p:txBody>
      </p:sp>
      <p:sp>
        <p:nvSpPr>
          <p:cNvPr id="863254" name="Line 22"/>
          <p:cNvSpPr>
            <a:spLocks noChangeShapeType="1"/>
          </p:cNvSpPr>
          <p:nvPr/>
        </p:nvSpPr>
        <p:spPr bwMode="auto">
          <a:xfrm>
            <a:off x="2411413" y="21336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3255" name="Line 23"/>
          <p:cNvSpPr>
            <a:spLocks noChangeShapeType="1"/>
          </p:cNvSpPr>
          <p:nvPr/>
        </p:nvSpPr>
        <p:spPr bwMode="auto">
          <a:xfrm>
            <a:off x="6804025" y="2133600"/>
            <a:ext cx="0" cy="3587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3256" name="Text Box 24"/>
          <p:cNvSpPr txBox="1">
            <a:spLocks noChangeArrowheads="1"/>
          </p:cNvSpPr>
          <p:nvPr/>
        </p:nvSpPr>
        <p:spPr bwMode="auto">
          <a:xfrm>
            <a:off x="2843213" y="5876925"/>
            <a:ext cx="28082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How many states?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A39454-2522-4F3A-994B-8ABB54B8B0A3}" type="slidenum">
              <a:rPr lang="he-IL"/>
              <a:pPr/>
              <a:t>17</a:t>
            </a:fld>
            <a:endParaRPr lang="en-GB"/>
          </a:p>
        </p:txBody>
      </p:sp>
      <p:sp>
        <p:nvSpPr>
          <p:cNvPr id="864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Global states</a:t>
            </a:r>
          </a:p>
        </p:txBody>
      </p:sp>
      <p:sp>
        <p:nvSpPr>
          <p:cNvPr id="8642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59563" y="5589588"/>
            <a:ext cx="2233612" cy="61595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3</a:t>
            </a:r>
            <a:r>
              <a:rPr lang="en-US" baseline="30000"/>
              <a:t>n  </a:t>
            </a:r>
            <a:r>
              <a:rPr lang="en-US"/>
              <a:t>states</a:t>
            </a:r>
          </a:p>
        </p:txBody>
      </p:sp>
      <p:sp>
        <p:nvSpPr>
          <p:cNvPr id="864260" name="Oval 4"/>
          <p:cNvSpPr>
            <a:spLocks noChangeArrowheads="1"/>
          </p:cNvSpPr>
          <p:nvPr/>
        </p:nvSpPr>
        <p:spPr bwMode="auto">
          <a:xfrm>
            <a:off x="3276600" y="2060575"/>
            <a:ext cx="2232025" cy="792163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=1,v</a:t>
            </a:r>
            <a:r>
              <a:rPr lang="en-US" baseline="-25000"/>
              <a:t>2</a:t>
            </a:r>
            <a:r>
              <a:rPr lang="en-US"/>
              <a:t>=1…v</a:t>
            </a:r>
            <a:r>
              <a:rPr lang="en-US" baseline="-25000"/>
              <a:t>n</a:t>
            </a:r>
            <a:r>
              <a:rPr lang="en-US"/>
              <a:t>=1</a:t>
            </a:r>
          </a:p>
        </p:txBody>
      </p:sp>
      <p:sp>
        <p:nvSpPr>
          <p:cNvPr id="864261" name="Oval 5"/>
          <p:cNvSpPr>
            <a:spLocks noChangeArrowheads="1"/>
          </p:cNvSpPr>
          <p:nvPr/>
        </p:nvSpPr>
        <p:spPr bwMode="auto">
          <a:xfrm>
            <a:off x="1403350" y="2852738"/>
            <a:ext cx="2232025" cy="7921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=2,v</a:t>
            </a:r>
            <a:r>
              <a:rPr lang="en-US" baseline="-25000"/>
              <a:t>2</a:t>
            </a:r>
            <a:r>
              <a:rPr lang="en-US"/>
              <a:t>=1…v</a:t>
            </a:r>
            <a:r>
              <a:rPr lang="en-US" baseline="-25000"/>
              <a:t>n</a:t>
            </a:r>
            <a:r>
              <a:rPr lang="en-US"/>
              <a:t>=1</a:t>
            </a:r>
          </a:p>
        </p:txBody>
      </p:sp>
      <p:sp>
        <p:nvSpPr>
          <p:cNvPr id="864262" name="Oval 6"/>
          <p:cNvSpPr>
            <a:spLocks noChangeArrowheads="1"/>
          </p:cNvSpPr>
          <p:nvPr/>
        </p:nvSpPr>
        <p:spPr bwMode="auto">
          <a:xfrm>
            <a:off x="5148263" y="2852738"/>
            <a:ext cx="2232025" cy="7921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=1,v</a:t>
            </a:r>
            <a:r>
              <a:rPr lang="en-US" baseline="-25000"/>
              <a:t>2</a:t>
            </a:r>
            <a:r>
              <a:rPr lang="en-US"/>
              <a:t>=1…v</a:t>
            </a:r>
            <a:r>
              <a:rPr lang="en-US" baseline="-25000"/>
              <a:t>n</a:t>
            </a:r>
            <a:r>
              <a:rPr lang="en-US"/>
              <a:t>=2</a:t>
            </a:r>
          </a:p>
        </p:txBody>
      </p:sp>
      <p:cxnSp>
        <p:nvCxnSpPr>
          <p:cNvPr id="864263" name="AutoShape 7"/>
          <p:cNvCxnSpPr>
            <a:cxnSpLocks noChangeShapeType="1"/>
            <a:stCxn id="864260" idx="3"/>
            <a:endCxn id="864261" idx="7"/>
          </p:cNvCxnSpPr>
          <p:nvPr/>
        </p:nvCxnSpPr>
        <p:spPr bwMode="auto">
          <a:xfrm flipH="1">
            <a:off x="3308350" y="2736850"/>
            <a:ext cx="295275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64264" name="AutoShape 8"/>
          <p:cNvCxnSpPr>
            <a:cxnSpLocks noChangeShapeType="1"/>
            <a:stCxn id="864260" idx="5"/>
            <a:endCxn id="864262" idx="1"/>
          </p:cNvCxnSpPr>
          <p:nvPr/>
        </p:nvCxnSpPr>
        <p:spPr bwMode="auto">
          <a:xfrm>
            <a:off x="5181600" y="2736850"/>
            <a:ext cx="293688" cy="2317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864265" name="Text Box 9"/>
          <p:cNvSpPr txBox="1">
            <a:spLocks noChangeArrowheads="1"/>
          </p:cNvSpPr>
          <p:nvPr/>
        </p:nvSpPr>
        <p:spPr bwMode="auto">
          <a:xfrm>
            <a:off x="4211638" y="2997200"/>
            <a:ext cx="5762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864266" name="Line 10"/>
          <p:cNvSpPr>
            <a:spLocks noChangeShapeType="1"/>
          </p:cNvSpPr>
          <p:nvPr/>
        </p:nvSpPr>
        <p:spPr bwMode="auto">
          <a:xfrm flipH="1">
            <a:off x="3924300" y="2852738"/>
            <a:ext cx="7143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67" name="Line 11"/>
          <p:cNvSpPr>
            <a:spLocks noChangeShapeType="1"/>
          </p:cNvSpPr>
          <p:nvPr/>
        </p:nvSpPr>
        <p:spPr bwMode="auto">
          <a:xfrm>
            <a:off x="4787900" y="2852738"/>
            <a:ext cx="71438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68" name="Oval 12"/>
          <p:cNvSpPr>
            <a:spLocks noChangeArrowheads="1"/>
          </p:cNvSpPr>
          <p:nvPr/>
        </p:nvSpPr>
        <p:spPr bwMode="auto">
          <a:xfrm>
            <a:off x="539750" y="4005263"/>
            <a:ext cx="2232025" cy="7921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=3,v</a:t>
            </a:r>
            <a:r>
              <a:rPr lang="en-US" baseline="-25000"/>
              <a:t>2</a:t>
            </a:r>
            <a:r>
              <a:rPr lang="en-US"/>
              <a:t>=1…v</a:t>
            </a:r>
            <a:r>
              <a:rPr lang="en-US" baseline="-25000"/>
              <a:t>n</a:t>
            </a:r>
            <a:r>
              <a:rPr lang="en-US"/>
              <a:t>=1</a:t>
            </a:r>
          </a:p>
        </p:txBody>
      </p:sp>
      <p:cxnSp>
        <p:nvCxnSpPr>
          <p:cNvPr id="864269" name="AutoShape 13"/>
          <p:cNvCxnSpPr>
            <a:cxnSpLocks noChangeShapeType="1"/>
            <a:stCxn id="864261" idx="3"/>
            <a:endCxn id="864268" idx="0"/>
          </p:cNvCxnSpPr>
          <p:nvPr/>
        </p:nvCxnSpPr>
        <p:spPr bwMode="auto">
          <a:xfrm flipH="1">
            <a:off x="1655763" y="3529013"/>
            <a:ext cx="74612" cy="476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64270" name="AutoShape 14"/>
          <p:cNvCxnSpPr>
            <a:cxnSpLocks noChangeShapeType="1"/>
            <a:stCxn id="864268" idx="1"/>
            <a:endCxn id="864260" idx="1"/>
          </p:cNvCxnSpPr>
          <p:nvPr/>
        </p:nvCxnSpPr>
        <p:spPr bwMode="auto">
          <a:xfrm rot="16200000">
            <a:off x="1262856" y="1780382"/>
            <a:ext cx="1944687" cy="2736850"/>
          </a:xfrm>
          <a:prstGeom prst="curvedConnector3">
            <a:avLst>
              <a:gd name="adj1" fmla="val 11771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864271" name="Text Box 15"/>
          <p:cNvSpPr txBox="1">
            <a:spLocks noChangeArrowheads="1"/>
          </p:cNvSpPr>
          <p:nvPr/>
        </p:nvSpPr>
        <p:spPr bwMode="auto">
          <a:xfrm>
            <a:off x="4211638" y="4221163"/>
            <a:ext cx="576262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864272" name="Text Box 16"/>
          <p:cNvSpPr txBox="1">
            <a:spLocks noChangeArrowheads="1"/>
          </p:cNvSpPr>
          <p:nvPr/>
        </p:nvSpPr>
        <p:spPr bwMode="auto">
          <a:xfrm>
            <a:off x="4211638" y="5445125"/>
            <a:ext cx="576262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/>
              <a:t>…</a:t>
            </a:r>
          </a:p>
        </p:txBody>
      </p:sp>
      <p:sp>
        <p:nvSpPr>
          <p:cNvPr id="864273" name="Oval 17"/>
          <p:cNvSpPr>
            <a:spLocks noChangeArrowheads="1"/>
          </p:cNvSpPr>
          <p:nvPr/>
        </p:nvSpPr>
        <p:spPr bwMode="auto">
          <a:xfrm>
            <a:off x="6084888" y="4005263"/>
            <a:ext cx="2232025" cy="792162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v</a:t>
            </a:r>
            <a:r>
              <a:rPr lang="en-US" baseline="-25000"/>
              <a:t>1</a:t>
            </a:r>
            <a:r>
              <a:rPr lang="en-US"/>
              <a:t>=1,v</a:t>
            </a:r>
            <a:r>
              <a:rPr lang="en-US" baseline="-25000"/>
              <a:t>2</a:t>
            </a:r>
            <a:r>
              <a:rPr lang="en-US"/>
              <a:t>=1…v</a:t>
            </a:r>
            <a:r>
              <a:rPr lang="en-US" baseline="-25000"/>
              <a:t>n</a:t>
            </a:r>
            <a:r>
              <a:rPr lang="en-US"/>
              <a:t>=3</a:t>
            </a:r>
          </a:p>
        </p:txBody>
      </p:sp>
      <p:cxnSp>
        <p:nvCxnSpPr>
          <p:cNvPr id="864274" name="AutoShape 18"/>
          <p:cNvCxnSpPr>
            <a:cxnSpLocks noChangeShapeType="1"/>
            <a:stCxn id="864273" idx="7"/>
            <a:endCxn id="864260" idx="7"/>
          </p:cNvCxnSpPr>
          <p:nvPr/>
        </p:nvCxnSpPr>
        <p:spPr bwMode="auto">
          <a:xfrm rot="5400000" flipH="1">
            <a:off x="5613400" y="1744663"/>
            <a:ext cx="1944687" cy="2808288"/>
          </a:xfrm>
          <a:prstGeom prst="curvedConnector3">
            <a:avLst>
              <a:gd name="adj1" fmla="val 11771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864275" name="AutoShape 19"/>
          <p:cNvCxnSpPr>
            <a:cxnSpLocks noChangeShapeType="1"/>
            <a:stCxn id="864262" idx="5"/>
            <a:endCxn id="864273" idx="0"/>
          </p:cNvCxnSpPr>
          <p:nvPr/>
        </p:nvCxnSpPr>
        <p:spPr bwMode="auto">
          <a:xfrm>
            <a:off x="7053263" y="3529013"/>
            <a:ext cx="147637" cy="47625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864276" name="Line 20"/>
          <p:cNvSpPr>
            <a:spLocks noChangeShapeType="1"/>
          </p:cNvSpPr>
          <p:nvPr/>
        </p:nvSpPr>
        <p:spPr bwMode="auto">
          <a:xfrm>
            <a:off x="1547813" y="4797425"/>
            <a:ext cx="1444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77" name="Line 21"/>
          <p:cNvSpPr>
            <a:spLocks noChangeShapeType="1"/>
          </p:cNvSpPr>
          <p:nvPr/>
        </p:nvSpPr>
        <p:spPr bwMode="auto">
          <a:xfrm flipH="1">
            <a:off x="7019925" y="4797425"/>
            <a:ext cx="21590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78" name="Line 22"/>
          <p:cNvSpPr>
            <a:spLocks noChangeShapeType="1"/>
          </p:cNvSpPr>
          <p:nvPr/>
        </p:nvSpPr>
        <p:spPr bwMode="auto">
          <a:xfrm flipH="1">
            <a:off x="4859338" y="1628775"/>
            <a:ext cx="504825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79" name="Line 23"/>
          <p:cNvSpPr>
            <a:spLocks noChangeShapeType="1"/>
          </p:cNvSpPr>
          <p:nvPr/>
        </p:nvSpPr>
        <p:spPr bwMode="auto">
          <a:xfrm>
            <a:off x="4356100" y="1700213"/>
            <a:ext cx="0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80" name="Line 24"/>
          <p:cNvSpPr>
            <a:spLocks noChangeShapeType="1"/>
          </p:cNvSpPr>
          <p:nvPr/>
        </p:nvSpPr>
        <p:spPr bwMode="auto">
          <a:xfrm>
            <a:off x="3132138" y="3573463"/>
            <a:ext cx="144462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864281" name="Line 25"/>
          <p:cNvSpPr>
            <a:spLocks noChangeShapeType="1"/>
          </p:cNvSpPr>
          <p:nvPr/>
        </p:nvSpPr>
        <p:spPr bwMode="auto">
          <a:xfrm flipH="1">
            <a:off x="5724525" y="3644900"/>
            <a:ext cx="14287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1E128131-C4DD-419C-9D79-9D3FA1ED83BA}" type="slidenum">
              <a:rPr lang="he-IL"/>
              <a:pPr/>
              <a:t>18</a:t>
            </a:fld>
            <a:endParaRPr lang="en-GB"/>
          </a:p>
        </p:txBody>
      </p:sp>
      <p:sp>
        <p:nvSpPr>
          <p:cNvPr id="563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2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ctr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Specification Formalisms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68210A-0B34-456F-9E72-EA9AE1F7BA2D}" type="slidenum">
              <a:rPr lang="he-IL"/>
              <a:pPr/>
              <a:t>19</a:t>
            </a:fld>
            <a:endParaRPr lang="en-GB"/>
          </a:p>
        </p:txBody>
      </p:sp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Properties of formalisms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i="1"/>
              <a:t>Formal.</a:t>
            </a:r>
            <a:r>
              <a:rPr lang="en-US" sz="2800"/>
              <a:t> Unique interpretation.</a:t>
            </a:r>
          </a:p>
          <a:p>
            <a:pPr>
              <a:lnSpc>
                <a:spcPct val="80000"/>
              </a:lnSpc>
            </a:pPr>
            <a:r>
              <a:rPr lang="en-US" sz="2800" i="1"/>
              <a:t>Intuitive.</a:t>
            </a:r>
            <a:r>
              <a:rPr lang="en-US" sz="2800"/>
              <a:t> Simple to understand (visual).</a:t>
            </a:r>
          </a:p>
          <a:p>
            <a:pPr>
              <a:lnSpc>
                <a:spcPct val="80000"/>
              </a:lnSpc>
            </a:pPr>
            <a:r>
              <a:rPr lang="en-US" sz="2800" i="1"/>
              <a:t>Succinct.</a:t>
            </a:r>
            <a:r>
              <a:rPr lang="en-US" sz="2800"/>
              <a:t> Spec. of reasonable size.</a:t>
            </a:r>
          </a:p>
          <a:p>
            <a:pPr>
              <a:lnSpc>
                <a:spcPct val="80000"/>
              </a:lnSpc>
            </a:pPr>
            <a:r>
              <a:rPr lang="en-US" sz="2800" i="1"/>
              <a:t>Effective.</a:t>
            </a:r>
            <a:endParaRPr lang="en-US" sz="2800"/>
          </a:p>
          <a:p>
            <a:pPr lvl="1">
              <a:lnSpc>
                <a:spcPct val="80000"/>
              </a:lnSpc>
            </a:pPr>
            <a:r>
              <a:rPr lang="en-US" sz="2400"/>
              <a:t>Check that there are no contradictions.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Check that the spec. is implementable.</a:t>
            </a:r>
          </a:p>
          <a:p>
            <a:pPr lvl="1">
              <a:lnSpc>
                <a:spcPct val="80000"/>
              </a:lnSpc>
            </a:pPr>
            <a:r>
              <a:rPr lang="en-US" sz="2400"/>
              <a:t>Check that the implementation satisfies spec.</a:t>
            </a:r>
          </a:p>
          <a:p>
            <a:pPr>
              <a:lnSpc>
                <a:spcPct val="80000"/>
              </a:lnSpc>
            </a:pPr>
            <a:r>
              <a:rPr lang="en-US" sz="2800" i="1"/>
              <a:t>Expressive.</a:t>
            </a:r>
            <a:endParaRPr lang="en-US" sz="2800"/>
          </a:p>
          <a:p>
            <a:pPr>
              <a:lnSpc>
                <a:spcPct val="80000"/>
              </a:lnSpc>
            </a:pPr>
            <a:r>
              <a:rPr lang="en-US" sz="2800"/>
              <a:t>May be used to generate initial code.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r>
              <a:rPr lang="en-US" sz="2800"/>
              <a:t>Specifying the </a:t>
            </a:r>
            <a:r>
              <a:rPr lang="en-US" sz="2800" i="1"/>
              <a:t>implementation</a:t>
            </a:r>
            <a:r>
              <a:rPr lang="en-US" sz="2800"/>
              <a:t> or its </a:t>
            </a:r>
            <a:r>
              <a:rPr lang="en-US" sz="2800" i="1"/>
              <a:t>properties</a:t>
            </a:r>
            <a:r>
              <a:rPr lang="en-US" sz="2800"/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F9D1EA-6CC7-478B-B759-59A52FB73FA5}" type="slidenum">
              <a:rPr lang="he-IL"/>
              <a:pPr/>
              <a:t>20</a:t>
            </a:fld>
            <a:endParaRPr lang="en-GB"/>
          </a:p>
        </p:txBody>
      </p:sp>
      <p:sp>
        <p:nvSpPr>
          <p:cNvPr id="5939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397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59398" name="Rectangle 6"/>
          <p:cNvSpPr>
            <a:spLocks noGrp="1" noChangeArrowheads="1"/>
          </p:cNvSpPr>
          <p:nvPr>
            <p:ph type="title"/>
          </p:nvPr>
        </p:nvSpPr>
        <p:spPr>
          <a:xfrm>
            <a:off x="1676400" y="381000"/>
            <a:ext cx="67818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he-IL"/>
              <a:t>A transition system</a:t>
            </a:r>
          </a:p>
        </p:txBody>
      </p:sp>
      <p:sp>
        <p:nvSpPr>
          <p:cNvPr id="59399" name="Rectangle 7"/>
          <p:cNvSpPr>
            <a:spLocks noGrp="1" noChangeArrowheads="1"/>
          </p:cNvSpPr>
          <p:nvPr>
            <p:ph type="body" idx="1"/>
          </p:nvPr>
        </p:nvSpPr>
        <p:spPr>
          <a:xfrm>
            <a:off x="838200" y="2133600"/>
            <a:ext cx="7772400" cy="3810000"/>
          </a:xfrm>
          <a:noFill/>
          <a:ln/>
        </p:spPr>
        <p:txBody>
          <a:bodyPr lIns="90488" tIns="44450" rIns="90488" bIns="44450"/>
          <a:lstStyle/>
          <a:p>
            <a:r>
              <a:rPr lang="en-US" altLang="he-IL" sz="2400"/>
              <a:t>A (finite) set of variables </a:t>
            </a:r>
            <a:r>
              <a:rPr lang="en-US" altLang="he-IL" sz="2400">
                <a:solidFill>
                  <a:schemeClr val="hlink"/>
                </a:solidFill>
              </a:rPr>
              <a:t>V</a:t>
            </a:r>
            <a:r>
              <a:rPr lang="en-US" altLang="he-IL" sz="2400"/>
              <a:t>.</a:t>
            </a:r>
          </a:p>
          <a:p>
            <a:r>
              <a:rPr lang="en-US" altLang="he-IL" sz="2400"/>
              <a:t>A set of states </a:t>
            </a:r>
            <a:r>
              <a:rPr lang="en-US" altLang="he-IL" sz="2400">
                <a:solidFill>
                  <a:schemeClr val="hlink"/>
                </a:solidFill>
                <a:latin typeface="Symbol" pitchFamily="18" charset="2"/>
              </a:rPr>
              <a:t></a:t>
            </a:r>
            <a:r>
              <a:rPr lang="en-US" altLang="he-IL" sz="2400"/>
              <a:t>.</a:t>
            </a:r>
          </a:p>
          <a:p>
            <a:r>
              <a:rPr lang="en-US" altLang="he-IL" sz="2400"/>
              <a:t>A (finite) set of transitions </a:t>
            </a:r>
            <a:r>
              <a:rPr lang="en-US" altLang="he-IL" sz="2400">
                <a:solidFill>
                  <a:schemeClr val="hlink"/>
                </a:solidFill>
              </a:rPr>
              <a:t>T</a:t>
            </a:r>
            <a:r>
              <a:rPr lang="en-US" altLang="he-IL" sz="2400"/>
              <a:t>, each transition </a:t>
            </a:r>
            <a:r>
              <a:rPr lang="en-US" altLang="he-IL" sz="2400">
                <a:solidFill>
                  <a:schemeClr val="hlink"/>
                </a:solidFill>
              </a:rPr>
              <a:t>e</a:t>
            </a:r>
            <a:r>
              <a:rPr lang="en-US" altLang="he-IL" sz="2400">
                <a:solidFill>
                  <a:schemeClr val="hlink"/>
                </a:solidFill>
                <a:sym typeface="Wingdings" pitchFamily="2" charset="2"/>
              </a:rPr>
              <a:t></a:t>
            </a:r>
            <a:r>
              <a:rPr lang="en-US" altLang="he-IL" sz="2400">
                <a:solidFill>
                  <a:schemeClr val="hlink"/>
                </a:solidFill>
              </a:rPr>
              <a:t>t</a:t>
            </a:r>
            <a:r>
              <a:rPr lang="en-US" altLang="he-IL" sz="2400"/>
              <a:t>  has</a:t>
            </a:r>
          </a:p>
          <a:p>
            <a:pPr lvl="1"/>
            <a:r>
              <a:rPr lang="en-US" altLang="he-IL" sz="2400"/>
              <a:t>an enabling condition </a:t>
            </a:r>
            <a:r>
              <a:rPr lang="en-US" altLang="he-IL" sz="2400">
                <a:solidFill>
                  <a:schemeClr val="hlink"/>
                </a:solidFill>
              </a:rPr>
              <a:t>e</a:t>
            </a:r>
            <a:r>
              <a:rPr lang="en-US" altLang="he-IL" sz="2400"/>
              <a:t> and a transformation </a:t>
            </a:r>
            <a:r>
              <a:rPr lang="en-US" altLang="he-IL" sz="2400">
                <a:solidFill>
                  <a:schemeClr val="hlink"/>
                </a:solidFill>
              </a:rPr>
              <a:t>t</a:t>
            </a:r>
            <a:r>
              <a:rPr lang="en-US" altLang="he-IL" sz="2400"/>
              <a:t>.</a:t>
            </a:r>
          </a:p>
          <a:p>
            <a:r>
              <a:rPr lang="en-US" altLang="he-IL" sz="2400"/>
              <a:t>An initial condition </a:t>
            </a:r>
            <a:r>
              <a:rPr lang="en-US" altLang="he-IL" sz="2400" i="1">
                <a:solidFill>
                  <a:schemeClr val="hlink"/>
                </a:solidFill>
              </a:rPr>
              <a:t>I</a:t>
            </a:r>
            <a:r>
              <a:rPr lang="en-US" altLang="he-IL" sz="2400"/>
              <a:t>.</a:t>
            </a:r>
          </a:p>
          <a:p>
            <a:r>
              <a:rPr lang="en-US" altLang="he-IL" sz="2400"/>
              <a:t>Denote by R(s, s’) the fact that s’ is a successor of s.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47CE2-5F2A-4270-BE08-9C9C125036E5}" type="slidenum">
              <a:rPr lang="he-IL"/>
              <a:pPr/>
              <a:t>21</a:t>
            </a:fld>
            <a:endParaRPr lang="en-GB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/>
              <a:t>The interleaving model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2017713"/>
            <a:ext cx="8574088" cy="4114800"/>
          </a:xfrm>
          <a:noFill/>
          <a:ln/>
        </p:spPr>
        <p:txBody>
          <a:bodyPr lIns="90488" tIns="44450" rIns="90488" bIns="44450"/>
          <a:lstStyle/>
          <a:p>
            <a:r>
              <a:rPr lang="en-US" altLang="he-IL" sz="2400"/>
              <a:t>An </a:t>
            </a:r>
            <a:r>
              <a:rPr lang="en-US" altLang="he-IL" sz="2400">
                <a:solidFill>
                  <a:schemeClr val="hlink"/>
                </a:solidFill>
              </a:rPr>
              <a:t>execution</a:t>
            </a:r>
            <a:r>
              <a:rPr lang="en-US" altLang="he-IL" sz="2400"/>
              <a:t> is a finite or infinite sequence of states </a:t>
            </a:r>
            <a:r>
              <a:rPr lang="en-US" altLang="he-IL" sz="2400">
                <a:solidFill>
                  <a:schemeClr val="hlink"/>
                </a:solidFill>
              </a:rPr>
              <a:t>s</a:t>
            </a:r>
            <a:r>
              <a:rPr lang="en-US" altLang="he-IL" sz="2400" baseline="-25000">
                <a:solidFill>
                  <a:schemeClr val="hlink"/>
                </a:solidFill>
              </a:rPr>
              <a:t>0</a:t>
            </a:r>
            <a:r>
              <a:rPr lang="en-US" altLang="he-IL" sz="2400">
                <a:solidFill>
                  <a:schemeClr val="hlink"/>
                </a:solidFill>
              </a:rPr>
              <a:t>, s</a:t>
            </a:r>
            <a:r>
              <a:rPr lang="en-US" altLang="he-IL" sz="2400" baseline="-25000">
                <a:solidFill>
                  <a:schemeClr val="hlink"/>
                </a:solidFill>
              </a:rPr>
              <a:t>1</a:t>
            </a:r>
            <a:r>
              <a:rPr lang="en-US" altLang="he-IL" sz="2400">
                <a:solidFill>
                  <a:schemeClr val="hlink"/>
                </a:solidFill>
              </a:rPr>
              <a:t>, s</a:t>
            </a:r>
            <a:r>
              <a:rPr lang="en-US" altLang="he-IL" sz="2400" baseline="-25000">
                <a:solidFill>
                  <a:schemeClr val="hlink"/>
                </a:solidFill>
              </a:rPr>
              <a:t>2</a:t>
            </a:r>
            <a:r>
              <a:rPr lang="en-US" altLang="he-IL" sz="2400">
                <a:solidFill>
                  <a:schemeClr val="hlink"/>
                </a:solidFill>
              </a:rPr>
              <a:t>, …</a:t>
            </a:r>
          </a:p>
          <a:p>
            <a:r>
              <a:rPr lang="en-US" altLang="he-IL" sz="2400"/>
              <a:t>The initial state satisfies the initial condition, I.e., </a:t>
            </a:r>
            <a:r>
              <a:rPr lang="en-US" altLang="he-IL" sz="2400" i="1">
                <a:solidFill>
                  <a:schemeClr val="hlink"/>
                </a:solidFill>
              </a:rPr>
              <a:t>I </a:t>
            </a:r>
            <a:r>
              <a:rPr lang="en-US" altLang="he-IL" sz="2400">
                <a:solidFill>
                  <a:schemeClr val="hlink"/>
                </a:solidFill>
              </a:rPr>
              <a:t>(s</a:t>
            </a:r>
            <a:r>
              <a:rPr lang="en-US" altLang="he-IL" sz="2400" baseline="-25000">
                <a:solidFill>
                  <a:schemeClr val="hlink"/>
                </a:solidFill>
              </a:rPr>
              <a:t>0</a:t>
            </a:r>
            <a:r>
              <a:rPr lang="en-US" altLang="he-IL" sz="2400">
                <a:solidFill>
                  <a:schemeClr val="hlink"/>
                </a:solidFill>
              </a:rPr>
              <a:t>)</a:t>
            </a:r>
            <a:r>
              <a:rPr lang="en-US" altLang="he-IL" sz="2400"/>
              <a:t>.</a:t>
            </a:r>
          </a:p>
          <a:p>
            <a:r>
              <a:rPr lang="en-US" altLang="he-IL" sz="2400"/>
              <a:t>Moving from one state s</a:t>
            </a:r>
            <a:r>
              <a:rPr lang="en-US" altLang="he-IL" sz="2400" baseline="-25000"/>
              <a:t>i</a:t>
            </a:r>
            <a:r>
              <a:rPr lang="en-US" altLang="he-IL" sz="2400"/>
              <a:t> to s</a:t>
            </a:r>
            <a:r>
              <a:rPr lang="en-US" altLang="he-IL" sz="2400" baseline="-25000"/>
              <a:t>i+1</a:t>
            </a:r>
            <a:r>
              <a:rPr lang="en-US" altLang="he-IL" sz="2400"/>
              <a:t> is by executing a transition </a:t>
            </a:r>
            <a:r>
              <a:rPr lang="en-US" altLang="he-IL" sz="2400">
                <a:solidFill>
                  <a:schemeClr val="hlink"/>
                </a:solidFill>
              </a:rPr>
              <a:t>e</a:t>
            </a:r>
            <a:r>
              <a:rPr lang="en-US" altLang="he-IL" sz="2400">
                <a:solidFill>
                  <a:schemeClr val="hlink"/>
                </a:solidFill>
                <a:sym typeface="Wingdings" pitchFamily="2" charset="2"/>
              </a:rPr>
              <a:t></a:t>
            </a:r>
            <a:r>
              <a:rPr lang="en-US" altLang="he-IL" sz="2400">
                <a:solidFill>
                  <a:schemeClr val="hlink"/>
                </a:solidFill>
              </a:rPr>
              <a:t>t</a:t>
            </a:r>
            <a:r>
              <a:rPr lang="en-US" altLang="he-IL" sz="2400"/>
              <a:t>:</a:t>
            </a:r>
          </a:p>
          <a:p>
            <a:pPr lvl="1"/>
            <a:r>
              <a:rPr lang="en-US" altLang="he-IL" sz="2400"/>
              <a:t>e(s</a:t>
            </a:r>
            <a:r>
              <a:rPr lang="en-US" altLang="he-IL" sz="2400" baseline="-25000"/>
              <a:t>i</a:t>
            </a:r>
            <a:r>
              <a:rPr lang="en-US" altLang="he-IL" sz="2400"/>
              <a:t>), I.e., s</a:t>
            </a:r>
            <a:r>
              <a:rPr lang="en-US" altLang="he-IL" sz="2400" baseline="-25000"/>
              <a:t>i</a:t>
            </a:r>
            <a:r>
              <a:rPr lang="en-US" altLang="he-IL" sz="2400"/>
              <a:t> satisfies e.</a:t>
            </a:r>
          </a:p>
          <a:p>
            <a:pPr lvl="1"/>
            <a:r>
              <a:rPr lang="en-US" altLang="he-IL" sz="2400"/>
              <a:t>s</a:t>
            </a:r>
            <a:r>
              <a:rPr lang="en-US" altLang="he-IL" sz="2400" baseline="-25000"/>
              <a:t>i+1</a:t>
            </a:r>
            <a:r>
              <a:rPr lang="en-US" altLang="he-IL" sz="2400"/>
              <a:t> is obtained by applying t to s</a:t>
            </a:r>
            <a:r>
              <a:rPr lang="en-US" altLang="he-IL" sz="2400" baseline="-25000"/>
              <a:t>i</a:t>
            </a:r>
            <a:r>
              <a:rPr lang="en-US" altLang="he-IL" sz="2400"/>
              <a:t>.</a:t>
            </a:r>
          </a:p>
          <a:p>
            <a:r>
              <a:rPr lang="en-US" altLang="he-IL" sz="2400"/>
              <a:t>Lets assume all sequences are </a:t>
            </a:r>
            <a:r>
              <a:rPr lang="en-US" altLang="he-IL" sz="2400" b="1"/>
              <a:t>infinite</a:t>
            </a:r>
            <a:r>
              <a:rPr lang="en-US" altLang="he-IL" sz="2400"/>
              <a:t> by extending finite ones by “</a:t>
            </a:r>
            <a:r>
              <a:rPr lang="en-US" altLang="he-IL" sz="2400" b="1"/>
              <a:t>stuttering</a:t>
            </a:r>
            <a:r>
              <a:rPr lang="en-US" altLang="he-IL" sz="2400"/>
              <a:t>” the last state.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0428D-5BC7-4FF0-BBC2-88A2F57D7266}" type="slidenum">
              <a:rPr lang="he-IL"/>
              <a:pPr/>
              <a:t>22</a:t>
            </a:fld>
            <a:endParaRPr lang="en-GB"/>
          </a:p>
        </p:txBody>
      </p:sp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Temporal logic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55650" y="2276475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/>
              <a:t>Dynamic, speaks about several “worlds” and the relation between them. </a:t>
            </a:r>
          </a:p>
          <a:p>
            <a:pPr>
              <a:lnSpc>
                <a:spcPct val="90000"/>
              </a:lnSpc>
            </a:pPr>
            <a:r>
              <a:rPr lang="en-GB"/>
              <a:t>Our “</a:t>
            </a:r>
            <a:r>
              <a:rPr lang="en-GB" b="1"/>
              <a:t>worlds</a:t>
            </a:r>
            <a:r>
              <a:rPr lang="en-GB"/>
              <a:t>” are the </a:t>
            </a:r>
            <a:r>
              <a:rPr lang="en-GB" b="1"/>
              <a:t>states</a:t>
            </a:r>
            <a:r>
              <a:rPr lang="en-GB"/>
              <a:t> in an execution.</a:t>
            </a:r>
          </a:p>
          <a:p>
            <a:pPr>
              <a:lnSpc>
                <a:spcPct val="90000"/>
              </a:lnSpc>
            </a:pPr>
            <a:r>
              <a:rPr lang="en-GB"/>
              <a:t>There is a linear relation between them, each two sequences in our execution are ordered.</a:t>
            </a:r>
          </a:p>
          <a:p>
            <a:pPr>
              <a:lnSpc>
                <a:spcPct val="90000"/>
              </a:lnSpc>
            </a:pPr>
            <a:r>
              <a:rPr lang="en-GB"/>
              <a:t>Interpretation: over an </a:t>
            </a:r>
            <a:r>
              <a:rPr lang="en-GB" b="1"/>
              <a:t>execution</a:t>
            </a:r>
            <a:r>
              <a:rPr lang="en-GB"/>
              <a:t>, later over </a:t>
            </a:r>
            <a:r>
              <a:rPr lang="en-GB" b="1"/>
              <a:t>all executions</a:t>
            </a:r>
            <a:r>
              <a:rPr lang="en-GB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BBFBE-6A12-4B86-9D26-87727A1E91DB}" type="slidenum">
              <a:rPr lang="he-IL"/>
              <a:pPr/>
              <a:t>23</a:t>
            </a:fld>
            <a:endParaRPr lang="en-GB"/>
          </a:p>
        </p:txBody>
      </p:sp>
      <p:sp>
        <p:nvSpPr>
          <p:cNvPr id="645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51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LTL: Syntax</a:t>
            </a:r>
          </a:p>
        </p:txBody>
      </p:sp>
      <p:sp>
        <p:nvSpPr>
          <p:cNvPr id="645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458200" cy="4495800"/>
          </a:xfrm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>
                <a:latin typeface="Symbol" pitchFamily="18" charset="2"/>
              </a:rPr>
              <a:t></a:t>
            </a:r>
            <a:r>
              <a:rPr lang="en-US"/>
              <a:t> ::= (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) | ¬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| </a:t>
            </a:r>
            <a:r>
              <a:rPr lang="en-US">
                <a:latin typeface="Symbol" pitchFamily="18" charset="2"/>
              </a:rPr>
              <a:t></a:t>
            </a:r>
            <a:r>
              <a:rPr lang="en-US"/>
              <a:t>/\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</a:t>
            </a:r>
            <a:r>
              <a:rPr lang="en-US">
                <a:latin typeface="Symbol" pitchFamily="18" charset="2"/>
              </a:rPr>
              <a:t></a:t>
            </a:r>
            <a:r>
              <a:rPr lang="en-US"/>
              <a:t>\/ </a:t>
            </a:r>
            <a:r>
              <a:rPr lang="en-US">
                <a:latin typeface="Symbol" pitchFamily="18" charset="2"/>
              </a:rPr>
              <a:t></a:t>
            </a:r>
            <a:r>
              <a:rPr lang="en-US" i="1"/>
              <a:t>U</a:t>
            </a:r>
            <a:r>
              <a:rPr lang="en-US">
                <a:latin typeface="Symbol" pitchFamily="18" charset="2"/>
              </a:rPr>
              <a:t></a:t>
            </a:r>
            <a:br>
              <a:rPr lang="en-US">
                <a:latin typeface="Symbol" pitchFamily="18" charset="2"/>
              </a:rPr>
            </a:br>
            <a:r>
              <a:rPr lang="en-US">
                <a:latin typeface="Symbol" pitchFamily="18" charset="2"/>
              </a:rPr>
              <a:t></a:t>
            </a:r>
            <a:r>
              <a:rPr lang="en-US"/>
              <a:t> |O </a:t>
            </a:r>
            <a:r>
              <a:rPr lang="en-US">
                <a:latin typeface="Symbol" pitchFamily="18" charset="2"/>
              </a:rPr>
              <a:t></a:t>
            </a:r>
            <a:r>
              <a:rPr lang="en-US"/>
              <a:t> | </a:t>
            </a:r>
            <a:r>
              <a:rPr lang="en-US" i="1"/>
              <a:t>p</a:t>
            </a:r>
          </a:p>
          <a:p>
            <a:pPr>
              <a:buFont typeface="Wingdings" pitchFamily="2" charset="2"/>
              <a:buNone/>
            </a:pPr>
            <a:r>
              <a:rPr lang="en-US">
                <a:latin typeface="Symbol" pitchFamily="18" charset="2"/>
              </a:rPr>
              <a:t></a:t>
            </a:r>
            <a:r>
              <a:rPr lang="en-US"/>
              <a:t>“box”, “always”, “forever”</a:t>
            </a:r>
            <a:endParaRPr lang="en-US">
              <a:latin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>
                <a:latin typeface="Symbol" pitchFamily="18" charset="2"/>
              </a:rPr>
              <a:t></a:t>
            </a:r>
            <a:r>
              <a:rPr lang="en-US"/>
              <a:t>“diamond”, “eventually”, “sometimes”</a:t>
            </a:r>
            <a:endParaRPr lang="en-US">
              <a:latin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/>
              <a:t>O </a:t>
            </a:r>
            <a:r>
              <a:rPr lang="en-US">
                <a:latin typeface="Symbol" pitchFamily="18" charset="2"/>
              </a:rPr>
              <a:t></a:t>
            </a:r>
            <a:r>
              <a:rPr lang="en-US"/>
              <a:t>“nexttime”</a:t>
            </a:r>
            <a:endParaRPr lang="en-US">
              <a:latin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>
                <a:latin typeface="Symbol" pitchFamily="18" charset="2"/>
              </a:rPr>
              <a:t></a:t>
            </a:r>
            <a:r>
              <a:rPr lang="en-US" i="1"/>
              <a:t>U</a:t>
            </a:r>
            <a:r>
              <a:rPr lang="en-US">
                <a:latin typeface="Symbol" pitchFamily="18" charset="2"/>
              </a:rPr>
              <a:t></a:t>
            </a:r>
            <a:r>
              <a:rPr lang="en-US"/>
              <a:t>“until”</a:t>
            </a:r>
          </a:p>
          <a:p>
            <a:pPr>
              <a:buFont typeface="Wingdings" pitchFamily="2" charset="2"/>
              <a:buNone/>
            </a:pPr>
            <a:r>
              <a:rPr lang="en-US"/>
              <a:t>Propositions </a:t>
            </a:r>
            <a:r>
              <a:rPr lang="en-US" i="1"/>
              <a:t>p</a:t>
            </a:r>
            <a:r>
              <a:rPr lang="en-US"/>
              <a:t>, </a:t>
            </a:r>
            <a:r>
              <a:rPr lang="en-US" i="1"/>
              <a:t>q</a:t>
            </a:r>
            <a:r>
              <a:rPr lang="en-US"/>
              <a:t>, </a:t>
            </a:r>
            <a:r>
              <a:rPr lang="en-US" i="1"/>
              <a:t>r</a:t>
            </a:r>
            <a:r>
              <a:rPr lang="en-US"/>
              <a:t>, … Each represents some state property (x&gt;y+1, z=t, at_CR, etc.)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25BAED-C2D3-4D16-95CE-5F0629B2F6A5}" type="slidenum">
              <a:rPr lang="he-IL"/>
              <a:pPr/>
              <a:t>24</a:t>
            </a:fld>
            <a:endParaRPr lang="en-GB"/>
          </a:p>
        </p:txBody>
      </p:sp>
      <p:sp>
        <p:nvSpPr>
          <p:cNvPr id="665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5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152400"/>
            <a:ext cx="88392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Semantics</a:t>
            </a:r>
            <a:r>
              <a:rPr lang="en-GB"/>
              <a:t> </a:t>
            </a:r>
            <a:r>
              <a:rPr lang="en-GB" sz="3600" i="1"/>
              <a:t>over </a:t>
            </a:r>
            <a:r>
              <a:rPr lang="en-GB" sz="3600" b="1" i="1"/>
              <a:t>suffixes</a:t>
            </a:r>
            <a:r>
              <a:rPr lang="en-GB" sz="3600" i="1"/>
              <a:t> of execution</a:t>
            </a:r>
            <a:endParaRPr lang="en-US" sz="3600" i="1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14400" y="1600200"/>
            <a:ext cx="7772400" cy="4114800"/>
          </a:xfrm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>
                <a:latin typeface="Symbol" pitchFamily="18" charset="2"/>
              </a:rPr>
              <a:t></a:t>
            </a:r>
          </a:p>
          <a:p>
            <a:pPr>
              <a:buFont typeface="Wingdings" pitchFamily="2" charset="2"/>
              <a:buNone/>
            </a:pPr>
            <a:endParaRPr lang="en-US">
              <a:latin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>
                <a:latin typeface="Symbol" pitchFamily="18" charset="2"/>
              </a:rPr>
              <a:t></a:t>
            </a:r>
          </a:p>
          <a:p>
            <a:pPr>
              <a:buFont typeface="Wingdings" pitchFamily="2" charset="2"/>
              <a:buNone/>
            </a:pPr>
            <a:endParaRPr lang="en-US">
              <a:latin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/>
              <a:t>O </a:t>
            </a:r>
            <a:r>
              <a:rPr lang="en-US">
                <a:latin typeface="Symbol" pitchFamily="18" charset="2"/>
              </a:rPr>
              <a:t></a:t>
            </a:r>
            <a:endParaRPr lang="en-US"/>
          </a:p>
          <a:p>
            <a:pPr>
              <a:buFont typeface="Wingdings" pitchFamily="2" charset="2"/>
              <a:buNone/>
            </a:pPr>
            <a:endParaRPr lang="en-US">
              <a:latin typeface="Symbol" pitchFamily="18" charset="2"/>
            </a:endParaRPr>
          </a:p>
          <a:p>
            <a:pPr>
              <a:buFont typeface="Wingdings" pitchFamily="2" charset="2"/>
              <a:buNone/>
            </a:pPr>
            <a:r>
              <a:rPr lang="en-US">
                <a:latin typeface="Symbol" pitchFamily="18" charset="2"/>
              </a:rPr>
              <a:t></a:t>
            </a:r>
            <a:r>
              <a:rPr lang="en-US" i="1"/>
              <a:t>U</a:t>
            </a:r>
            <a:r>
              <a:rPr lang="en-US">
                <a:latin typeface="Symbol" pitchFamily="18" charset="2"/>
              </a:rPr>
              <a:t></a:t>
            </a:r>
          </a:p>
        </p:txBody>
      </p:sp>
      <p:grpSp>
        <p:nvGrpSpPr>
          <p:cNvPr id="66615" name="Group 55"/>
          <p:cNvGrpSpPr>
            <a:grpSpLocks/>
          </p:cNvGrpSpPr>
          <p:nvPr/>
        </p:nvGrpSpPr>
        <p:grpSpPr bwMode="auto">
          <a:xfrm>
            <a:off x="1692275" y="1341438"/>
            <a:ext cx="6378575" cy="4787900"/>
            <a:chOff x="1114" y="676"/>
            <a:chExt cx="4018" cy="3016"/>
          </a:xfrm>
        </p:grpSpPr>
        <p:sp>
          <p:nvSpPr>
            <p:cNvPr id="66566" name="Rectangle 6"/>
            <p:cNvSpPr>
              <a:spLocks noChangeArrowheads="1"/>
            </p:cNvSpPr>
            <p:nvPr/>
          </p:nvSpPr>
          <p:spPr bwMode="auto">
            <a:xfrm>
              <a:off x="1492" y="676"/>
              <a:ext cx="3640" cy="664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67" name="Line 7"/>
            <p:cNvSpPr>
              <a:spLocks noChangeShapeType="1"/>
            </p:cNvSpPr>
            <p:nvPr/>
          </p:nvSpPr>
          <p:spPr bwMode="auto">
            <a:xfrm>
              <a:off x="1968" y="68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68" name="Line 8"/>
            <p:cNvSpPr>
              <a:spLocks noChangeShapeType="1"/>
            </p:cNvSpPr>
            <p:nvPr/>
          </p:nvSpPr>
          <p:spPr bwMode="auto">
            <a:xfrm>
              <a:off x="2496" y="68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69" name="Line 9"/>
            <p:cNvSpPr>
              <a:spLocks noChangeShapeType="1"/>
            </p:cNvSpPr>
            <p:nvPr/>
          </p:nvSpPr>
          <p:spPr bwMode="auto">
            <a:xfrm>
              <a:off x="3024" y="68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0" name="Line 10"/>
            <p:cNvSpPr>
              <a:spLocks noChangeShapeType="1"/>
            </p:cNvSpPr>
            <p:nvPr/>
          </p:nvSpPr>
          <p:spPr bwMode="auto">
            <a:xfrm>
              <a:off x="3552" y="68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1" name="Line 11"/>
            <p:cNvSpPr>
              <a:spLocks noChangeShapeType="1"/>
            </p:cNvSpPr>
            <p:nvPr/>
          </p:nvSpPr>
          <p:spPr bwMode="auto">
            <a:xfrm>
              <a:off x="4080" y="68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2" name="Line 12"/>
            <p:cNvSpPr>
              <a:spLocks noChangeShapeType="1"/>
            </p:cNvSpPr>
            <p:nvPr/>
          </p:nvSpPr>
          <p:spPr bwMode="auto">
            <a:xfrm>
              <a:off x="4608" y="68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3" name="Rectangle 13"/>
            <p:cNvSpPr>
              <a:spLocks noChangeArrowheads="1"/>
            </p:cNvSpPr>
            <p:nvPr/>
          </p:nvSpPr>
          <p:spPr bwMode="auto">
            <a:xfrm>
              <a:off x="1492" y="2212"/>
              <a:ext cx="3640" cy="664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4" name="Line 14"/>
            <p:cNvSpPr>
              <a:spLocks noChangeShapeType="1"/>
            </p:cNvSpPr>
            <p:nvPr/>
          </p:nvSpPr>
          <p:spPr bwMode="auto">
            <a:xfrm>
              <a:off x="1968" y="2218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5" name="Line 15"/>
            <p:cNvSpPr>
              <a:spLocks noChangeShapeType="1"/>
            </p:cNvSpPr>
            <p:nvPr/>
          </p:nvSpPr>
          <p:spPr bwMode="auto">
            <a:xfrm>
              <a:off x="2496" y="2218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6" name="Line 16"/>
            <p:cNvSpPr>
              <a:spLocks noChangeShapeType="1"/>
            </p:cNvSpPr>
            <p:nvPr/>
          </p:nvSpPr>
          <p:spPr bwMode="auto">
            <a:xfrm>
              <a:off x="3024" y="2218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7" name="Line 17"/>
            <p:cNvSpPr>
              <a:spLocks noChangeShapeType="1"/>
            </p:cNvSpPr>
            <p:nvPr/>
          </p:nvSpPr>
          <p:spPr bwMode="auto">
            <a:xfrm>
              <a:off x="3552" y="2218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8" name="Line 18"/>
            <p:cNvSpPr>
              <a:spLocks noChangeShapeType="1"/>
            </p:cNvSpPr>
            <p:nvPr/>
          </p:nvSpPr>
          <p:spPr bwMode="auto">
            <a:xfrm>
              <a:off x="4080" y="2218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79" name="Line 19"/>
            <p:cNvSpPr>
              <a:spLocks noChangeShapeType="1"/>
            </p:cNvSpPr>
            <p:nvPr/>
          </p:nvSpPr>
          <p:spPr bwMode="auto">
            <a:xfrm>
              <a:off x="4608" y="2218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0" name="Rectangle 20"/>
            <p:cNvSpPr>
              <a:spLocks noChangeArrowheads="1"/>
            </p:cNvSpPr>
            <p:nvPr/>
          </p:nvSpPr>
          <p:spPr bwMode="auto">
            <a:xfrm>
              <a:off x="1492" y="3028"/>
              <a:ext cx="3640" cy="664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1" name="Line 21"/>
            <p:cNvSpPr>
              <a:spLocks noChangeShapeType="1"/>
            </p:cNvSpPr>
            <p:nvPr/>
          </p:nvSpPr>
          <p:spPr bwMode="auto">
            <a:xfrm>
              <a:off x="1968" y="303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2" name="Line 22"/>
            <p:cNvSpPr>
              <a:spLocks noChangeShapeType="1"/>
            </p:cNvSpPr>
            <p:nvPr/>
          </p:nvSpPr>
          <p:spPr bwMode="auto">
            <a:xfrm>
              <a:off x="2496" y="303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3" name="Line 23"/>
            <p:cNvSpPr>
              <a:spLocks noChangeShapeType="1"/>
            </p:cNvSpPr>
            <p:nvPr/>
          </p:nvSpPr>
          <p:spPr bwMode="auto">
            <a:xfrm>
              <a:off x="3024" y="303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4" name="Line 24"/>
            <p:cNvSpPr>
              <a:spLocks noChangeShapeType="1"/>
            </p:cNvSpPr>
            <p:nvPr/>
          </p:nvSpPr>
          <p:spPr bwMode="auto">
            <a:xfrm>
              <a:off x="3552" y="303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5" name="Line 25"/>
            <p:cNvSpPr>
              <a:spLocks noChangeShapeType="1"/>
            </p:cNvSpPr>
            <p:nvPr/>
          </p:nvSpPr>
          <p:spPr bwMode="auto">
            <a:xfrm>
              <a:off x="4080" y="303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6" name="Line 26"/>
            <p:cNvSpPr>
              <a:spLocks noChangeShapeType="1"/>
            </p:cNvSpPr>
            <p:nvPr/>
          </p:nvSpPr>
          <p:spPr bwMode="auto">
            <a:xfrm>
              <a:off x="4608" y="303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587" name="Rectangle 27"/>
            <p:cNvSpPr>
              <a:spLocks noChangeArrowheads="1"/>
            </p:cNvSpPr>
            <p:nvPr/>
          </p:nvSpPr>
          <p:spPr bwMode="auto">
            <a:xfrm>
              <a:off x="3689" y="857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588" name="Rectangle 28"/>
            <p:cNvSpPr>
              <a:spLocks noChangeArrowheads="1"/>
            </p:cNvSpPr>
            <p:nvPr/>
          </p:nvSpPr>
          <p:spPr bwMode="auto">
            <a:xfrm>
              <a:off x="4217" y="3209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</a:t>
              </a:r>
            </a:p>
          </p:txBody>
        </p:sp>
        <p:sp>
          <p:nvSpPr>
            <p:cNvPr id="66589" name="Rectangle 29"/>
            <p:cNvSpPr>
              <a:spLocks noChangeArrowheads="1"/>
            </p:cNvSpPr>
            <p:nvPr/>
          </p:nvSpPr>
          <p:spPr bwMode="auto">
            <a:xfrm>
              <a:off x="1577" y="3209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590" name="Rectangle 30"/>
            <p:cNvSpPr>
              <a:spLocks noChangeArrowheads="1"/>
            </p:cNvSpPr>
            <p:nvPr/>
          </p:nvSpPr>
          <p:spPr bwMode="auto">
            <a:xfrm>
              <a:off x="2105" y="3209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591" name="Rectangle 31"/>
            <p:cNvSpPr>
              <a:spLocks noChangeArrowheads="1"/>
            </p:cNvSpPr>
            <p:nvPr/>
          </p:nvSpPr>
          <p:spPr bwMode="auto">
            <a:xfrm>
              <a:off x="2633" y="3209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592" name="Rectangle 32"/>
            <p:cNvSpPr>
              <a:spLocks noChangeArrowheads="1"/>
            </p:cNvSpPr>
            <p:nvPr/>
          </p:nvSpPr>
          <p:spPr bwMode="auto">
            <a:xfrm>
              <a:off x="3161" y="3209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593" name="Rectangle 33"/>
            <p:cNvSpPr>
              <a:spLocks noChangeArrowheads="1"/>
            </p:cNvSpPr>
            <p:nvPr/>
          </p:nvSpPr>
          <p:spPr bwMode="auto">
            <a:xfrm>
              <a:off x="3641" y="3209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594" name="Rectangle 34"/>
            <p:cNvSpPr>
              <a:spLocks noChangeArrowheads="1"/>
            </p:cNvSpPr>
            <p:nvPr/>
          </p:nvSpPr>
          <p:spPr bwMode="auto">
            <a:xfrm>
              <a:off x="2105" y="857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595" name="Rectangle 35"/>
            <p:cNvSpPr>
              <a:spLocks noChangeArrowheads="1"/>
            </p:cNvSpPr>
            <p:nvPr/>
          </p:nvSpPr>
          <p:spPr bwMode="auto">
            <a:xfrm>
              <a:off x="1577" y="857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grpSp>
          <p:nvGrpSpPr>
            <p:cNvPr id="66596" name="Group 36"/>
            <p:cNvGrpSpPr>
              <a:grpSpLocks/>
            </p:cNvGrpSpPr>
            <p:nvPr/>
          </p:nvGrpSpPr>
          <p:grpSpPr bwMode="auto">
            <a:xfrm>
              <a:off x="1492" y="1444"/>
              <a:ext cx="3640" cy="664"/>
              <a:chOff x="1492" y="1444"/>
              <a:chExt cx="3640" cy="664"/>
            </a:xfrm>
          </p:grpSpPr>
          <p:sp>
            <p:nvSpPr>
              <p:cNvPr id="66597" name="Rectangle 37"/>
              <p:cNvSpPr>
                <a:spLocks noChangeArrowheads="1"/>
              </p:cNvSpPr>
              <p:nvPr/>
            </p:nvSpPr>
            <p:spPr bwMode="auto">
              <a:xfrm>
                <a:off x="1492" y="1444"/>
                <a:ext cx="3640" cy="664"/>
              </a:xfrm>
              <a:prstGeom prst="rect">
                <a:avLst/>
              </a:prstGeom>
              <a:solidFill>
                <a:srgbClr val="FFFF00"/>
              </a:soli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8" name="Line 38"/>
              <p:cNvSpPr>
                <a:spLocks noChangeShapeType="1"/>
              </p:cNvSpPr>
              <p:nvPr/>
            </p:nvSpPr>
            <p:spPr bwMode="auto">
              <a:xfrm>
                <a:off x="1968" y="1450"/>
                <a:ext cx="0" cy="6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599" name="Line 39"/>
              <p:cNvSpPr>
                <a:spLocks noChangeShapeType="1"/>
              </p:cNvSpPr>
              <p:nvPr/>
            </p:nvSpPr>
            <p:spPr bwMode="auto">
              <a:xfrm>
                <a:off x="2496" y="1450"/>
                <a:ext cx="0" cy="6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0" name="Line 40"/>
              <p:cNvSpPr>
                <a:spLocks noChangeShapeType="1"/>
              </p:cNvSpPr>
              <p:nvPr/>
            </p:nvSpPr>
            <p:spPr bwMode="auto">
              <a:xfrm>
                <a:off x="3024" y="1450"/>
                <a:ext cx="0" cy="6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1" name="Line 41"/>
              <p:cNvSpPr>
                <a:spLocks noChangeShapeType="1"/>
              </p:cNvSpPr>
              <p:nvPr/>
            </p:nvSpPr>
            <p:spPr bwMode="auto">
              <a:xfrm>
                <a:off x="3552" y="1450"/>
                <a:ext cx="0" cy="6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2" name="Line 42"/>
              <p:cNvSpPr>
                <a:spLocks noChangeShapeType="1"/>
              </p:cNvSpPr>
              <p:nvPr/>
            </p:nvSpPr>
            <p:spPr bwMode="auto">
              <a:xfrm>
                <a:off x="4080" y="1450"/>
                <a:ext cx="0" cy="6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3" name="Line 43"/>
              <p:cNvSpPr>
                <a:spLocks noChangeShapeType="1"/>
              </p:cNvSpPr>
              <p:nvPr/>
            </p:nvSpPr>
            <p:spPr bwMode="auto">
              <a:xfrm>
                <a:off x="4608" y="1450"/>
                <a:ext cx="0" cy="6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604" name="Rectangle 44"/>
              <p:cNvSpPr>
                <a:spLocks noChangeArrowheads="1"/>
              </p:cNvSpPr>
              <p:nvPr/>
            </p:nvSpPr>
            <p:spPr bwMode="auto">
              <a:xfrm>
                <a:off x="4217" y="1625"/>
                <a:ext cx="302" cy="28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 lIns="90488" tIns="44450" rIns="90488" bIns="44450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r>
                  <a:rPr lang="en-US" sz="2400">
                    <a:latin typeface="Symbol" pitchFamily="18" charset="2"/>
                  </a:rPr>
                  <a:t></a:t>
                </a:r>
              </a:p>
            </p:txBody>
          </p:sp>
        </p:grpSp>
        <p:sp>
          <p:nvSpPr>
            <p:cNvPr id="66605" name="Rectangle 45"/>
            <p:cNvSpPr>
              <a:spLocks noChangeArrowheads="1"/>
            </p:cNvSpPr>
            <p:nvPr/>
          </p:nvSpPr>
          <p:spPr bwMode="auto">
            <a:xfrm>
              <a:off x="2057" y="2393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606" name="Rectangle 46"/>
            <p:cNvSpPr>
              <a:spLocks noChangeArrowheads="1"/>
            </p:cNvSpPr>
            <p:nvPr/>
          </p:nvSpPr>
          <p:spPr bwMode="auto">
            <a:xfrm>
              <a:off x="4697" y="905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607" name="Rectangle 47"/>
            <p:cNvSpPr>
              <a:spLocks noChangeArrowheads="1"/>
            </p:cNvSpPr>
            <p:nvPr/>
          </p:nvSpPr>
          <p:spPr bwMode="auto">
            <a:xfrm>
              <a:off x="4217" y="905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608" name="Rectangle 48"/>
            <p:cNvSpPr>
              <a:spLocks noChangeArrowheads="1"/>
            </p:cNvSpPr>
            <p:nvPr/>
          </p:nvSpPr>
          <p:spPr bwMode="auto">
            <a:xfrm>
              <a:off x="3161" y="857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609" name="Rectangle 49"/>
            <p:cNvSpPr>
              <a:spLocks noChangeArrowheads="1"/>
            </p:cNvSpPr>
            <p:nvPr/>
          </p:nvSpPr>
          <p:spPr bwMode="auto">
            <a:xfrm>
              <a:off x="2585" y="857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</a:p>
          </p:txBody>
        </p:sp>
        <p:sp>
          <p:nvSpPr>
            <p:cNvPr id="66610" name="Line 50"/>
            <p:cNvSpPr>
              <a:spLocks noChangeShapeType="1"/>
            </p:cNvSpPr>
            <p:nvPr/>
          </p:nvSpPr>
          <p:spPr bwMode="auto">
            <a:xfrm>
              <a:off x="1114" y="1056"/>
              <a:ext cx="4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11" name="Line 51"/>
            <p:cNvSpPr>
              <a:spLocks noChangeShapeType="1"/>
            </p:cNvSpPr>
            <p:nvPr/>
          </p:nvSpPr>
          <p:spPr bwMode="auto">
            <a:xfrm>
              <a:off x="1306" y="3312"/>
              <a:ext cx="27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12" name="Line 52"/>
            <p:cNvSpPr>
              <a:spLocks noChangeShapeType="1"/>
            </p:cNvSpPr>
            <p:nvPr/>
          </p:nvSpPr>
          <p:spPr bwMode="auto">
            <a:xfrm>
              <a:off x="1162" y="2544"/>
              <a:ext cx="41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613" name="Line 53"/>
            <p:cNvSpPr>
              <a:spLocks noChangeShapeType="1"/>
            </p:cNvSpPr>
            <p:nvPr/>
          </p:nvSpPr>
          <p:spPr bwMode="auto">
            <a:xfrm>
              <a:off x="1162" y="1776"/>
              <a:ext cx="46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1B69F6-EB3D-407A-ABD7-009AD5A78F43}" type="slidenum">
              <a:rPr lang="he-IL"/>
              <a:pPr/>
              <a:t>25</a:t>
            </a:fld>
            <a:endParaRPr lang="en-GB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Can discard some operators</a:t>
            </a:r>
          </a:p>
        </p:txBody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205038"/>
            <a:ext cx="7772400" cy="4114800"/>
          </a:xfrm>
        </p:spPr>
        <p:txBody>
          <a:bodyPr/>
          <a:lstStyle/>
          <a:p>
            <a:r>
              <a:rPr lang="en-GB"/>
              <a:t>Instead of &lt;&gt;</a:t>
            </a:r>
            <a:r>
              <a:rPr lang="en-GB" i="1"/>
              <a:t>p</a:t>
            </a:r>
            <a:r>
              <a:rPr lang="en-GB"/>
              <a:t>, write </a:t>
            </a:r>
            <a:r>
              <a:rPr lang="en-GB" i="1"/>
              <a:t>true U p</a:t>
            </a:r>
            <a:r>
              <a:rPr lang="en-GB"/>
              <a:t>.</a:t>
            </a:r>
          </a:p>
          <a:p>
            <a:r>
              <a:rPr lang="en-GB"/>
              <a:t>Instead of []</a:t>
            </a:r>
            <a:r>
              <a:rPr lang="en-GB" i="1"/>
              <a:t>p</a:t>
            </a:r>
            <a:r>
              <a:rPr lang="en-GB"/>
              <a:t>, we can write ¬(&lt;&gt;¬</a:t>
            </a:r>
            <a:r>
              <a:rPr lang="en-GB" i="1"/>
              <a:t>p</a:t>
            </a:r>
            <a:r>
              <a:rPr lang="en-GB"/>
              <a:t>),</a:t>
            </a:r>
            <a:br>
              <a:rPr lang="en-GB"/>
            </a:br>
            <a:r>
              <a:rPr lang="en-GB"/>
              <a:t>or ¬(</a:t>
            </a:r>
            <a:r>
              <a:rPr lang="en-GB" i="1"/>
              <a:t>true U </a:t>
            </a:r>
            <a:r>
              <a:rPr lang="en-GB"/>
              <a:t>¬</a:t>
            </a:r>
            <a:r>
              <a:rPr lang="en-GB" i="1"/>
              <a:t>p</a:t>
            </a:r>
            <a:r>
              <a:rPr lang="en-GB"/>
              <a:t>).</a:t>
            </a:r>
            <a:br>
              <a:rPr lang="en-GB"/>
            </a:br>
            <a:r>
              <a:rPr lang="en-GB"/>
              <a:t>Because []</a:t>
            </a:r>
            <a:r>
              <a:rPr lang="en-GB" i="1"/>
              <a:t>p</a:t>
            </a:r>
            <a:r>
              <a:rPr lang="en-GB"/>
              <a:t>=¬¬[]</a:t>
            </a:r>
            <a:r>
              <a:rPr lang="en-GB" i="1"/>
              <a:t>p.</a:t>
            </a:r>
            <a:br>
              <a:rPr lang="en-GB" i="1"/>
            </a:br>
            <a:r>
              <a:rPr lang="en-GB"/>
              <a:t>¬[]</a:t>
            </a:r>
            <a:r>
              <a:rPr lang="en-GB" i="1"/>
              <a:t>p</a:t>
            </a:r>
            <a:r>
              <a:rPr lang="en-GB"/>
              <a:t> means it is not true that p holds forever, or at some point ¬p holds or &lt;&gt;¬</a:t>
            </a:r>
            <a:r>
              <a:rPr lang="en-GB" i="1"/>
              <a:t>p</a:t>
            </a:r>
            <a:r>
              <a:rPr lang="en-GB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C6909-1E89-40B7-B930-1F3ED2B4C445}" type="slidenum">
              <a:rPr lang="he-IL"/>
              <a:pPr/>
              <a:t>26</a:t>
            </a:fld>
            <a:endParaRPr lang="en-GB"/>
          </a:p>
        </p:txBody>
      </p:sp>
      <p:sp>
        <p:nvSpPr>
          <p:cNvPr id="686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Combinations</a:t>
            </a:r>
          </a:p>
        </p:txBody>
      </p:sp>
      <p:sp>
        <p:nvSpPr>
          <p:cNvPr id="68613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[]&lt;&gt;</a:t>
            </a:r>
            <a:r>
              <a:rPr lang="en-US" i="1"/>
              <a:t>p</a:t>
            </a:r>
            <a:r>
              <a:rPr lang="en-US"/>
              <a:t>  “</a:t>
            </a:r>
            <a:r>
              <a:rPr lang="en-US" i="1"/>
              <a:t>p</a:t>
            </a:r>
            <a:r>
              <a:rPr lang="en-US"/>
              <a:t> will happen infinitely often”</a:t>
            </a:r>
          </a:p>
          <a:p>
            <a:r>
              <a:rPr lang="en-US"/>
              <a:t>&lt;&gt;[]</a:t>
            </a:r>
            <a:r>
              <a:rPr lang="en-US" i="1"/>
              <a:t>p</a:t>
            </a:r>
            <a:r>
              <a:rPr lang="en-US"/>
              <a:t>  “</a:t>
            </a:r>
            <a:r>
              <a:rPr lang="en-US" i="1"/>
              <a:t>p</a:t>
            </a:r>
            <a:r>
              <a:rPr lang="en-US"/>
              <a:t> will happen from some point forever”.</a:t>
            </a:r>
          </a:p>
          <a:p>
            <a:r>
              <a:rPr lang="en-US"/>
              <a:t>([]&lt;&gt;</a:t>
            </a:r>
            <a:r>
              <a:rPr lang="en-US" i="1"/>
              <a:t>p</a:t>
            </a:r>
            <a:r>
              <a:rPr lang="en-US"/>
              <a:t>) </a:t>
            </a:r>
            <a:r>
              <a:rPr lang="en-US">
                <a:sym typeface="Wingdings" pitchFamily="2" charset="2"/>
              </a:rPr>
              <a:t></a:t>
            </a:r>
            <a:r>
              <a:rPr lang="en-US"/>
              <a:t> ([]&lt;&gt;</a:t>
            </a:r>
            <a:r>
              <a:rPr lang="en-US" i="1"/>
              <a:t>q</a:t>
            </a:r>
            <a:r>
              <a:rPr lang="en-US"/>
              <a:t>)  “If </a:t>
            </a:r>
            <a:r>
              <a:rPr lang="en-US" i="1"/>
              <a:t>p</a:t>
            </a:r>
            <a:r>
              <a:rPr lang="en-US"/>
              <a:t> happens infinitely often, then </a:t>
            </a:r>
            <a:r>
              <a:rPr lang="en-US" i="1"/>
              <a:t>q</a:t>
            </a:r>
            <a:r>
              <a:rPr lang="en-US"/>
              <a:t> also happens infinitely often”.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206F8-F8AD-413E-ACA5-E35F4622DF58}" type="slidenum">
              <a:rPr lang="he-IL"/>
              <a:pPr/>
              <a:t>27</a:t>
            </a:fld>
            <a:endParaRPr lang="en-GB"/>
          </a:p>
        </p:txBody>
      </p:sp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Some relations: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1550" y="1828800"/>
            <a:ext cx="7943850" cy="4114800"/>
          </a:xfrm>
        </p:spPr>
        <p:txBody>
          <a:bodyPr/>
          <a:lstStyle/>
          <a:p>
            <a:r>
              <a:rPr lang="en-GB" sz="2800"/>
              <a:t>[](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/>
              <a:t>/\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/>
              <a:t>)=([]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/>
              <a:t>)/\([]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/>
              <a:t>)</a:t>
            </a:r>
          </a:p>
          <a:p>
            <a:r>
              <a:rPr lang="en-GB" sz="2800"/>
              <a:t>But &lt;&gt;(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/>
              <a:t>/\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/>
              <a:t>)</a:t>
            </a:r>
            <a:r>
              <a:rPr lang="en-GB" sz="2800">
                <a:sym typeface="Symbol" pitchFamily="18" charset="2"/>
              </a:rPr>
              <a:t>(&lt;&gt;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)/\(&lt;&gt;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>
                <a:sym typeface="Symbol" pitchFamily="18" charset="2"/>
              </a:rPr>
              <a:t>)</a:t>
            </a:r>
          </a:p>
          <a:p>
            <a:endParaRPr lang="en-GB" sz="2800">
              <a:sym typeface="Symbol" pitchFamily="18" charset="2"/>
            </a:endParaRPr>
          </a:p>
          <a:p>
            <a:endParaRPr lang="en-GB" sz="2800"/>
          </a:p>
          <a:p>
            <a:endParaRPr lang="en-GB" sz="2800"/>
          </a:p>
          <a:p>
            <a:r>
              <a:rPr lang="en-GB" sz="2800"/>
              <a:t>&lt;&gt;(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/>
              <a:t>\/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/>
              <a:t>)=(&lt;&gt;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/>
              <a:t>)\/(&lt;&gt;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/>
              <a:t>)</a:t>
            </a:r>
          </a:p>
          <a:p>
            <a:r>
              <a:rPr lang="en-GB" sz="2800"/>
              <a:t>But [](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/>
              <a:t>\/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/>
              <a:t>)</a:t>
            </a:r>
            <a:r>
              <a:rPr lang="en-GB" sz="2800">
                <a:sym typeface="Symbol" pitchFamily="18" charset="2"/>
              </a:rPr>
              <a:t>([]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)\/([]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>
                <a:sym typeface="Symbol" pitchFamily="18" charset="2"/>
              </a:rPr>
              <a:t>)</a:t>
            </a:r>
          </a:p>
        </p:txBody>
      </p:sp>
      <p:grpSp>
        <p:nvGrpSpPr>
          <p:cNvPr id="70660" name="Group 4"/>
          <p:cNvGrpSpPr>
            <a:grpSpLocks/>
          </p:cNvGrpSpPr>
          <p:nvPr/>
        </p:nvGrpSpPr>
        <p:grpSpPr bwMode="auto">
          <a:xfrm>
            <a:off x="1371600" y="3124200"/>
            <a:ext cx="5778500" cy="1054100"/>
            <a:chOff x="864" y="1968"/>
            <a:chExt cx="3640" cy="664"/>
          </a:xfrm>
        </p:grpSpPr>
        <p:sp>
          <p:nvSpPr>
            <p:cNvPr id="70661" name="Rectangle 5"/>
            <p:cNvSpPr>
              <a:spLocks noChangeArrowheads="1"/>
            </p:cNvSpPr>
            <p:nvPr/>
          </p:nvSpPr>
          <p:spPr bwMode="auto">
            <a:xfrm>
              <a:off x="864" y="1968"/>
              <a:ext cx="3640" cy="664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62" name="Line 6"/>
            <p:cNvSpPr>
              <a:spLocks noChangeShapeType="1"/>
            </p:cNvSpPr>
            <p:nvPr/>
          </p:nvSpPr>
          <p:spPr bwMode="auto">
            <a:xfrm>
              <a:off x="1340" y="197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63" name="Line 7"/>
            <p:cNvSpPr>
              <a:spLocks noChangeShapeType="1"/>
            </p:cNvSpPr>
            <p:nvPr/>
          </p:nvSpPr>
          <p:spPr bwMode="auto">
            <a:xfrm>
              <a:off x="1868" y="197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64" name="Line 8"/>
            <p:cNvSpPr>
              <a:spLocks noChangeShapeType="1"/>
            </p:cNvSpPr>
            <p:nvPr/>
          </p:nvSpPr>
          <p:spPr bwMode="auto">
            <a:xfrm>
              <a:off x="2396" y="197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65" name="Line 9"/>
            <p:cNvSpPr>
              <a:spLocks noChangeShapeType="1"/>
            </p:cNvSpPr>
            <p:nvPr/>
          </p:nvSpPr>
          <p:spPr bwMode="auto">
            <a:xfrm>
              <a:off x="2924" y="197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66" name="Line 10"/>
            <p:cNvSpPr>
              <a:spLocks noChangeShapeType="1"/>
            </p:cNvSpPr>
            <p:nvPr/>
          </p:nvSpPr>
          <p:spPr bwMode="auto">
            <a:xfrm>
              <a:off x="3452" y="197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67" name="Line 11"/>
            <p:cNvSpPr>
              <a:spLocks noChangeShapeType="1"/>
            </p:cNvSpPr>
            <p:nvPr/>
          </p:nvSpPr>
          <p:spPr bwMode="auto">
            <a:xfrm>
              <a:off x="3980" y="1974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68" name="Text Box 12"/>
            <p:cNvSpPr txBox="1">
              <a:spLocks noChangeArrowheads="1"/>
            </p:cNvSpPr>
            <p:nvPr/>
          </p:nvSpPr>
          <p:spPr bwMode="auto">
            <a:xfrm>
              <a:off x="3072" y="2160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  <a:endParaRPr lang="en-GB" sz="2400">
                <a:latin typeface="Symbol" pitchFamily="18" charset="2"/>
              </a:endParaRPr>
            </a:p>
          </p:txBody>
        </p:sp>
        <p:sp>
          <p:nvSpPr>
            <p:cNvPr id="70669" name="Text Box 13"/>
            <p:cNvSpPr txBox="1">
              <a:spLocks noChangeArrowheads="1"/>
            </p:cNvSpPr>
            <p:nvPr/>
          </p:nvSpPr>
          <p:spPr bwMode="auto">
            <a:xfrm>
              <a:off x="2016" y="2160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</a:t>
              </a:r>
              <a:endParaRPr lang="en-GB" sz="2400">
                <a:latin typeface="Symbol" pitchFamily="18" charset="2"/>
              </a:endParaRPr>
            </a:p>
          </p:txBody>
        </p:sp>
      </p:grpSp>
      <p:grpSp>
        <p:nvGrpSpPr>
          <p:cNvPr id="70670" name="Group 14"/>
          <p:cNvGrpSpPr>
            <a:grpSpLocks/>
          </p:cNvGrpSpPr>
          <p:nvPr/>
        </p:nvGrpSpPr>
        <p:grpSpPr bwMode="auto">
          <a:xfrm>
            <a:off x="1403350" y="5516563"/>
            <a:ext cx="5778500" cy="1054100"/>
            <a:chOff x="864" y="3456"/>
            <a:chExt cx="3640" cy="664"/>
          </a:xfrm>
        </p:grpSpPr>
        <p:sp>
          <p:nvSpPr>
            <p:cNvPr id="70671" name="Rectangle 15"/>
            <p:cNvSpPr>
              <a:spLocks noChangeArrowheads="1"/>
            </p:cNvSpPr>
            <p:nvPr/>
          </p:nvSpPr>
          <p:spPr bwMode="auto">
            <a:xfrm>
              <a:off x="864" y="3456"/>
              <a:ext cx="3640" cy="664"/>
            </a:xfrm>
            <a:prstGeom prst="rect">
              <a:avLst/>
            </a:prstGeom>
            <a:solidFill>
              <a:srgbClr val="FFFF00"/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2" name="Line 16"/>
            <p:cNvSpPr>
              <a:spLocks noChangeShapeType="1"/>
            </p:cNvSpPr>
            <p:nvPr/>
          </p:nvSpPr>
          <p:spPr bwMode="auto">
            <a:xfrm>
              <a:off x="1340" y="346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3" name="Line 17"/>
            <p:cNvSpPr>
              <a:spLocks noChangeShapeType="1"/>
            </p:cNvSpPr>
            <p:nvPr/>
          </p:nvSpPr>
          <p:spPr bwMode="auto">
            <a:xfrm>
              <a:off x="1868" y="346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4" name="Line 18"/>
            <p:cNvSpPr>
              <a:spLocks noChangeShapeType="1"/>
            </p:cNvSpPr>
            <p:nvPr/>
          </p:nvSpPr>
          <p:spPr bwMode="auto">
            <a:xfrm>
              <a:off x="2396" y="346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5" name="Line 19"/>
            <p:cNvSpPr>
              <a:spLocks noChangeShapeType="1"/>
            </p:cNvSpPr>
            <p:nvPr/>
          </p:nvSpPr>
          <p:spPr bwMode="auto">
            <a:xfrm>
              <a:off x="2924" y="346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6" name="Line 20"/>
            <p:cNvSpPr>
              <a:spLocks noChangeShapeType="1"/>
            </p:cNvSpPr>
            <p:nvPr/>
          </p:nvSpPr>
          <p:spPr bwMode="auto">
            <a:xfrm>
              <a:off x="3452" y="346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7" name="Line 21"/>
            <p:cNvSpPr>
              <a:spLocks noChangeShapeType="1"/>
            </p:cNvSpPr>
            <p:nvPr/>
          </p:nvSpPr>
          <p:spPr bwMode="auto">
            <a:xfrm>
              <a:off x="3980" y="3462"/>
              <a:ext cx="0" cy="65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0678" name="Text Box 22"/>
            <p:cNvSpPr txBox="1">
              <a:spLocks noChangeArrowheads="1"/>
            </p:cNvSpPr>
            <p:nvPr/>
          </p:nvSpPr>
          <p:spPr bwMode="auto">
            <a:xfrm>
              <a:off x="3120" y="3648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  <a:endParaRPr lang="en-GB" sz="2400">
                <a:latin typeface="Symbol" pitchFamily="18" charset="2"/>
              </a:endParaRPr>
            </a:p>
          </p:txBody>
        </p:sp>
        <p:sp>
          <p:nvSpPr>
            <p:cNvPr id="70679" name="Text Box 23"/>
            <p:cNvSpPr txBox="1">
              <a:spLocks noChangeArrowheads="1"/>
            </p:cNvSpPr>
            <p:nvPr/>
          </p:nvSpPr>
          <p:spPr bwMode="auto">
            <a:xfrm>
              <a:off x="1584" y="3504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  <a:endParaRPr lang="en-GB" sz="2400">
                <a:latin typeface="Symbol" pitchFamily="18" charset="2"/>
              </a:endParaRPr>
            </a:p>
          </p:txBody>
        </p:sp>
        <p:sp>
          <p:nvSpPr>
            <p:cNvPr id="70680" name="Text Box 24"/>
            <p:cNvSpPr txBox="1">
              <a:spLocks noChangeArrowheads="1"/>
            </p:cNvSpPr>
            <p:nvPr/>
          </p:nvSpPr>
          <p:spPr bwMode="auto">
            <a:xfrm>
              <a:off x="4128" y="3648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  <a:endParaRPr lang="en-GB" sz="2400">
                <a:latin typeface="Symbol" pitchFamily="18" charset="2"/>
              </a:endParaRPr>
            </a:p>
          </p:txBody>
        </p:sp>
        <p:sp>
          <p:nvSpPr>
            <p:cNvPr id="70681" name="Text Box 25"/>
            <p:cNvSpPr txBox="1">
              <a:spLocks noChangeArrowheads="1"/>
            </p:cNvSpPr>
            <p:nvPr/>
          </p:nvSpPr>
          <p:spPr bwMode="auto">
            <a:xfrm>
              <a:off x="1968" y="3648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</a:t>
              </a:r>
              <a:endParaRPr lang="en-GB" sz="2400">
                <a:latin typeface="Symbol" pitchFamily="18" charset="2"/>
              </a:endParaRPr>
            </a:p>
          </p:txBody>
        </p:sp>
        <p:sp>
          <p:nvSpPr>
            <p:cNvPr id="70682" name="Text Box 26"/>
            <p:cNvSpPr txBox="1">
              <a:spLocks noChangeArrowheads="1"/>
            </p:cNvSpPr>
            <p:nvPr/>
          </p:nvSpPr>
          <p:spPr bwMode="auto">
            <a:xfrm>
              <a:off x="1008" y="3648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</a:t>
              </a:r>
              <a:endParaRPr lang="en-GB" sz="2400">
                <a:latin typeface="Symbol" pitchFamily="18" charset="2"/>
              </a:endParaRPr>
            </a:p>
          </p:txBody>
        </p:sp>
        <p:sp>
          <p:nvSpPr>
            <p:cNvPr id="70683" name="Text Box 27"/>
            <p:cNvSpPr txBox="1">
              <a:spLocks noChangeArrowheads="1"/>
            </p:cNvSpPr>
            <p:nvPr/>
          </p:nvSpPr>
          <p:spPr bwMode="auto">
            <a:xfrm>
              <a:off x="2448" y="3792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</a:t>
              </a:r>
              <a:endParaRPr lang="en-GB" sz="2400">
                <a:latin typeface="Symbol" pitchFamily="18" charset="2"/>
              </a:endParaRPr>
            </a:p>
          </p:txBody>
        </p:sp>
        <p:sp>
          <p:nvSpPr>
            <p:cNvPr id="70684" name="Text Box 28"/>
            <p:cNvSpPr txBox="1">
              <a:spLocks noChangeArrowheads="1"/>
            </p:cNvSpPr>
            <p:nvPr/>
          </p:nvSpPr>
          <p:spPr bwMode="auto">
            <a:xfrm>
              <a:off x="3600" y="3648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</a:t>
              </a:r>
              <a:endParaRPr lang="en-GB" sz="2400">
                <a:latin typeface="Symbol" pitchFamily="18" charset="2"/>
              </a:endParaRPr>
            </a:p>
          </p:txBody>
        </p:sp>
        <p:sp>
          <p:nvSpPr>
            <p:cNvPr id="70685" name="Text Box 29"/>
            <p:cNvSpPr txBox="1">
              <a:spLocks noChangeArrowheads="1"/>
            </p:cNvSpPr>
            <p:nvPr/>
          </p:nvSpPr>
          <p:spPr bwMode="auto">
            <a:xfrm>
              <a:off x="2640" y="3504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</a:t>
              </a:r>
              <a:endParaRPr lang="en-GB" sz="2400">
                <a:latin typeface="Symbol" pitchFamily="18" charset="2"/>
              </a:endParaRPr>
            </a:p>
          </p:txBody>
        </p:sp>
        <p:sp>
          <p:nvSpPr>
            <p:cNvPr id="70686" name="Text Box 30"/>
            <p:cNvSpPr txBox="1">
              <a:spLocks noChangeArrowheads="1"/>
            </p:cNvSpPr>
            <p:nvPr/>
          </p:nvSpPr>
          <p:spPr bwMode="auto">
            <a:xfrm>
              <a:off x="1392" y="3744"/>
              <a:ext cx="240" cy="288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Symbol" pitchFamily="18" charset="2"/>
                </a:rPr>
                <a:t></a:t>
              </a:r>
              <a:endParaRPr lang="en-GB" sz="2400">
                <a:latin typeface="Symbol" pitchFamily="18" charset="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0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0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0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254DD6-1578-49F4-B807-479ED8E40EDB}" type="slidenum">
              <a:rPr lang="he-IL"/>
              <a:pPr/>
              <a:t>28</a:t>
            </a:fld>
            <a:endParaRPr lang="en-GB"/>
          </a:p>
        </p:txBody>
      </p:sp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What about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981200"/>
            <a:ext cx="6373812" cy="4267200"/>
          </a:xfrm>
        </p:spPr>
        <p:txBody>
          <a:bodyPr/>
          <a:lstStyle/>
          <a:p>
            <a:pPr>
              <a:lnSpc>
                <a:spcPct val="170000"/>
              </a:lnSpc>
            </a:pPr>
            <a:r>
              <a:rPr lang="en-GB"/>
              <a:t>([]&lt;&gt;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)/\([]&lt;&gt;</a:t>
            </a:r>
            <a:r>
              <a:rPr lang="en-US">
                <a:latin typeface="Symbol" pitchFamily="18" charset="2"/>
              </a:rPr>
              <a:t></a:t>
            </a:r>
            <a:r>
              <a:rPr lang="en-GB"/>
              <a:t>)=[]&lt;&gt;(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/\</a:t>
            </a:r>
            <a:r>
              <a:rPr lang="en-US">
                <a:latin typeface="Symbol" pitchFamily="18" charset="2"/>
              </a:rPr>
              <a:t></a:t>
            </a:r>
            <a:r>
              <a:rPr lang="en-GB"/>
              <a:t>)?</a:t>
            </a:r>
          </a:p>
          <a:p>
            <a:pPr>
              <a:lnSpc>
                <a:spcPct val="170000"/>
              </a:lnSpc>
            </a:pPr>
            <a:r>
              <a:rPr lang="en-GB"/>
              <a:t>([]&lt;&gt;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)\/([]&lt;&gt;</a:t>
            </a:r>
            <a:r>
              <a:rPr lang="en-US">
                <a:latin typeface="Symbol" pitchFamily="18" charset="2"/>
              </a:rPr>
              <a:t></a:t>
            </a:r>
            <a:r>
              <a:rPr lang="en-GB"/>
              <a:t>)=[]&lt;&gt;(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\/</a:t>
            </a:r>
            <a:r>
              <a:rPr lang="en-US">
                <a:latin typeface="Symbol" pitchFamily="18" charset="2"/>
              </a:rPr>
              <a:t></a:t>
            </a:r>
            <a:r>
              <a:rPr lang="en-GB"/>
              <a:t>)?</a:t>
            </a:r>
          </a:p>
          <a:p>
            <a:pPr>
              <a:lnSpc>
                <a:spcPct val="170000"/>
              </a:lnSpc>
            </a:pPr>
            <a:r>
              <a:rPr lang="en-GB"/>
              <a:t>(&lt;&gt;[]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)/\(&lt;&gt;[]</a:t>
            </a:r>
            <a:r>
              <a:rPr lang="en-US">
                <a:latin typeface="Symbol" pitchFamily="18" charset="2"/>
              </a:rPr>
              <a:t></a:t>
            </a:r>
            <a:r>
              <a:rPr lang="en-GB"/>
              <a:t>)=&lt;&gt;[](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/\</a:t>
            </a:r>
            <a:r>
              <a:rPr lang="en-US">
                <a:latin typeface="Symbol" pitchFamily="18" charset="2"/>
              </a:rPr>
              <a:t></a:t>
            </a:r>
            <a:r>
              <a:rPr lang="en-GB"/>
              <a:t>)?</a:t>
            </a:r>
          </a:p>
          <a:p>
            <a:pPr>
              <a:lnSpc>
                <a:spcPct val="170000"/>
              </a:lnSpc>
            </a:pPr>
            <a:r>
              <a:rPr lang="en-GB"/>
              <a:t>(&lt;&gt;[]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)\/(&lt;&gt;[]</a:t>
            </a:r>
            <a:r>
              <a:rPr lang="en-US">
                <a:latin typeface="Symbol" pitchFamily="18" charset="2"/>
              </a:rPr>
              <a:t></a:t>
            </a:r>
            <a:r>
              <a:rPr lang="en-GB"/>
              <a:t>)=&lt;&gt;[](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\/</a:t>
            </a:r>
            <a:r>
              <a:rPr lang="en-US">
                <a:latin typeface="Symbol" pitchFamily="18" charset="2"/>
              </a:rPr>
              <a:t></a:t>
            </a:r>
            <a:r>
              <a:rPr lang="en-GB"/>
              <a:t>)?</a:t>
            </a:r>
          </a:p>
        </p:txBody>
      </p:sp>
      <p:sp>
        <p:nvSpPr>
          <p:cNvPr id="71684" name="Text Box 4"/>
          <p:cNvSpPr txBox="1">
            <a:spLocks noChangeArrowheads="1"/>
          </p:cNvSpPr>
          <p:nvPr/>
        </p:nvSpPr>
        <p:spPr bwMode="auto">
          <a:xfrm>
            <a:off x="6553200" y="2286000"/>
            <a:ext cx="2362200" cy="579438"/>
          </a:xfrm>
          <a:prstGeom prst="rect">
            <a:avLst/>
          </a:prstGeom>
          <a:solidFill>
            <a:schemeClr val="accent1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3200"/>
              <a:t>No, just </a:t>
            </a:r>
            <a:r>
              <a:rPr lang="en-GB" sz="3200">
                <a:sym typeface="Wingdings" pitchFamily="2" charset="2"/>
              </a:rPr>
              <a:t></a:t>
            </a:r>
            <a:endParaRPr lang="en-GB" sz="2800"/>
          </a:p>
        </p:txBody>
      </p:sp>
      <p:sp>
        <p:nvSpPr>
          <p:cNvPr id="71685" name="Text Box 5"/>
          <p:cNvSpPr txBox="1">
            <a:spLocks noChangeArrowheads="1"/>
          </p:cNvSpPr>
          <p:nvPr/>
        </p:nvSpPr>
        <p:spPr bwMode="auto">
          <a:xfrm>
            <a:off x="6553200" y="3276600"/>
            <a:ext cx="1143000" cy="519113"/>
          </a:xfrm>
          <a:prstGeom prst="rect">
            <a:avLst/>
          </a:prstGeom>
          <a:solidFill>
            <a:schemeClr val="accent2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/>
              <a:t>Yes!!!</a:t>
            </a:r>
          </a:p>
        </p:txBody>
      </p:sp>
      <p:sp>
        <p:nvSpPr>
          <p:cNvPr id="71686" name="Text Box 6"/>
          <p:cNvSpPr txBox="1">
            <a:spLocks noChangeArrowheads="1"/>
          </p:cNvSpPr>
          <p:nvPr/>
        </p:nvSpPr>
        <p:spPr bwMode="auto">
          <a:xfrm>
            <a:off x="6553200" y="4191000"/>
            <a:ext cx="1143000" cy="519113"/>
          </a:xfrm>
          <a:prstGeom prst="rect">
            <a:avLst/>
          </a:prstGeom>
          <a:solidFill>
            <a:schemeClr val="hlink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/>
              <a:t>Yes!!!</a:t>
            </a:r>
          </a:p>
        </p:txBody>
      </p:sp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6553200" y="5105400"/>
            <a:ext cx="2362200" cy="579438"/>
          </a:xfrm>
          <a:prstGeom prst="rect">
            <a:avLst/>
          </a:prstGeom>
          <a:solidFill>
            <a:srgbClr val="990099"/>
          </a:solidFill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3200"/>
              <a:t>No, just </a:t>
            </a:r>
            <a:r>
              <a:rPr lang="en-GB" sz="3200">
                <a:sym typeface="Wingdings" pitchFamily="2" charset="2"/>
              </a:rPr>
              <a:t></a:t>
            </a:r>
            <a:endParaRPr lang="en-GB" sz="28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1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animBg="1" autoUpdateAnimBg="0"/>
      <p:bldP spid="71685" grpId="0" animBg="1" autoUpdateAnimBg="0"/>
      <p:bldP spid="71686" grpId="0" animBg="1" autoUpdateAnimBg="0"/>
      <p:bldP spid="71687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137B3-E8AB-40A0-A586-C9A09F14A59F}" type="slidenum">
              <a:rPr lang="he-IL"/>
              <a:pPr/>
              <a:t>29</a:t>
            </a:fld>
            <a:endParaRPr lang="en-GB"/>
          </a:p>
        </p:txBody>
      </p:sp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Formal semantic definition</a:t>
            </a:r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848600" cy="480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GB" sz="2800"/>
              <a:t>Let </a:t>
            </a:r>
            <a:r>
              <a:rPr lang="en-GB" sz="2800">
                <a:sym typeface="Symbol" pitchFamily="18" charset="2"/>
              </a:rPr>
              <a:t> be a sequence s</a:t>
            </a:r>
            <a:r>
              <a:rPr lang="en-GB" sz="2800" baseline="-25000">
                <a:sym typeface="Symbol" pitchFamily="18" charset="2"/>
              </a:rPr>
              <a:t>0</a:t>
            </a:r>
            <a:r>
              <a:rPr lang="en-GB" sz="2800">
                <a:sym typeface="Symbol" pitchFamily="18" charset="2"/>
              </a:rPr>
              <a:t> s</a:t>
            </a:r>
            <a:r>
              <a:rPr lang="en-GB" sz="2800" baseline="-25000">
                <a:sym typeface="Symbol" pitchFamily="18" charset="2"/>
              </a:rPr>
              <a:t>1</a:t>
            </a:r>
            <a:r>
              <a:rPr lang="en-GB" sz="2800">
                <a:sym typeface="Symbol" pitchFamily="18" charset="2"/>
              </a:rPr>
              <a:t> s</a:t>
            </a:r>
            <a:r>
              <a:rPr lang="en-GB" sz="2800" baseline="-25000">
                <a:sym typeface="Symbol" pitchFamily="18" charset="2"/>
              </a:rPr>
              <a:t>2</a:t>
            </a:r>
            <a:r>
              <a:rPr lang="en-GB" sz="2800">
                <a:sym typeface="Symbol" pitchFamily="18" charset="2"/>
              </a:rPr>
              <a:t> …</a:t>
            </a:r>
          </a:p>
          <a:p>
            <a:pPr>
              <a:lnSpc>
                <a:spcPct val="90000"/>
              </a:lnSpc>
            </a:pPr>
            <a:r>
              <a:rPr lang="en-GB" sz="2800"/>
              <a:t>Let </a:t>
            </a:r>
            <a:r>
              <a:rPr lang="en-GB" sz="2800">
                <a:sym typeface="Symbol" pitchFamily="18" charset="2"/>
              </a:rPr>
              <a:t>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be a suffix of : s</a:t>
            </a:r>
            <a:r>
              <a:rPr lang="en-GB" sz="2800" baseline="-25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s</a:t>
            </a:r>
            <a:r>
              <a:rPr lang="en-GB" sz="2800" baseline="-25000">
                <a:sym typeface="Symbol" pitchFamily="18" charset="2"/>
              </a:rPr>
              <a:t>i+1</a:t>
            </a:r>
            <a:r>
              <a:rPr lang="en-GB" sz="2800">
                <a:sym typeface="Symbol" pitchFamily="18" charset="2"/>
              </a:rPr>
              <a:t> s</a:t>
            </a:r>
            <a:r>
              <a:rPr lang="en-GB" sz="2800" baseline="-25000">
                <a:sym typeface="Symbol" pitchFamily="18" charset="2"/>
              </a:rPr>
              <a:t>i+2</a:t>
            </a:r>
            <a:r>
              <a:rPr lang="en-GB" sz="2800">
                <a:sym typeface="Symbol" pitchFamily="18" charset="2"/>
              </a:rPr>
              <a:t> … (</a:t>
            </a:r>
            <a:r>
              <a:rPr lang="en-GB" sz="2800" baseline="30000">
                <a:sym typeface="Symbol" pitchFamily="18" charset="2"/>
              </a:rPr>
              <a:t>0</a:t>
            </a:r>
            <a:r>
              <a:rPr lang="en-GB" sz="2800">
                <a:sym typeface="Symbol" pitchFamily="18" charset="2"/>
              </a:rPr>
              <a:t> = )</a:t>
            </a:r>
          </a:p>
          <a:p>
            <a:pPr>
              <a:lnSpc>
                <a:spcPct val="90000"/>
              </a:lnSpc>
            </a:pPr>
            <a:r>
              <a:rPr lang="en-GB" sz="2800">
                <a:sym typeface="Symbol" pitchFamily="18" charset="2"/>
              </a:rPr>
              <a:t>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p, where p a proposition, if s</a:t>
            </a:r>
            <a:r>
              <a:rPr lang="en-GB" sz="2800" baseline="-25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|=p.</a:t>
            </a:r>
          </a:p>
          <a:p>
            <a:pPr>
              <a:lnSpc>
                <a:spcPct val="90000"/>
              </a:lnSpc>
            </a:pPr>
            <a:r>
              <a:rPr lang="en-GB" sz="2800">
                <a:sym typeface="Symbol" pitchFamily="18" charset="2"/>
              </a:rPr>
              <a:t>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/\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>
                <a:sym typeface="Symbol" pitchFamily="18" charset="2"/>
              </a:rPr>
              <a:t> if 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 and 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>
                <a:sym typeface="Symbol" pitchFamily="18" charset="2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sz="2800">
                <a:sym typeface="Symbol" pitchFamily="18" charset="2"/>
              </a:rPr>
              <a:t>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\/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>
                <a:sym typeface="Symbol" pitchFamily="18" charset="2"/>
              </a:rPr>
              <a:t> if 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 or 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>
                <a:sym typeface="Symbol" pitchFamily="18" charset="2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sz="2800">
                <a:sym typeface="Symbol" pitchFamily="18" charset="2"/>
              </a:rPr>
              <a:t>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¬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 if it is not the case that 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sz="2800">
                <a:sym typeface="Symbol" pitchFamily="18" charset="2"/>
              </a:rPr>
              <a:t>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&lt;&gt;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 if for some ji, </a:t>
            </a:r>
            <a:r>
              <a:rPr lang="en-GB" sz="2800" baseline="30000">
                <a:sym typeface="Symbol" pitchFamily="18" charset="2"/>
              </a:rPr>
              <a:t>j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. </a:t>
            </a:r>
          </a:p>
          <a:p>
            <a:pPr>
              <a:lnSpc>
                <a:spcPct val="90000"/>
              </a:lnSpc>
            </a:pPr>
            <a:r>
              <a:rPr lang="en-GB" sz="2800">
                <a:sym typeface="Symbol" pitchFamily="18" charset="2"/>
              </a:rPr>
              <a:t>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[]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 if for each ji, </a:t>
            </a:r>
            <a:r>
              <a:rPr lang="en-GB" sz="2800" baseline="30000">
                <a:sym typeface="Symbol" pitchFamily="18" charset="2"/>
              </a:rPr>
              <a:t>j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.</a:t>
            </a:r>
          </a:p>
          <a:p>
            <a:pPr>
              <a:lnSpc>
                <a:spcPct val="90000"/>
              </a:lnSpc>
            </a:pPr>
            <a:r>
              <a:rPr lang="en-GB" sz="2800">
                <a:sym typeface="Symbol" pitchFamily="18" charset="2"/>
              </a:rPr>
              <a:t></a:t>
            </a:r>
            <a:r>
              <a:rPr lang="en-GB" sz="2800" baseline="30000">
                <a:sym typeface="Symbol" pitchFamily="18" charset="2"/>
              </a:rPr>
              <a:t>i</a:t>
            </a:r>
            <a:r>
              <a:rPr lang="en-GB" sz="2800">
                <a:sym typeface="Symbol" pitchFamily="18" charset="2"/>
              </a:rPr>
              <a:t> |= 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 i="1">
                <a:sym typeface="Symbol" pitchFamily="18" charset="2"/>
              </a:rPr>
              <a:t>U </a:t>
            </a:r>
            <a:r>
              <a:rPr lang="en-US" sz="2800">
                <a:latin typeface="Symbol" pitchFamily="18" charset="2"/>
              </a:rPr>
              <a:t></a:t>
            </a:r>
            <a:r>
              <a:rPr lang="en-GB" sz="2800">
                <a:sym typeface="Symbol" pitchFamily="18" charset="2"/>
              </a:rPr>
              <a:t> if for some ji, </a:t>
            </a:r>
            <a:r>
              <a:rPr lang="en-GB" sz="2800" baseline="30000">
                <a:sym typeface="Symbol" pitchFamily="18" charset="2"/>
              </a:rPr>
              <a:t>j</a:t>
            </a:r>
            <a:r>
              <a:rPr lang="en-GB" sz="2800">
                <a:sym typeface="Symbol" pitchFamily="18" charset="2"/>
              </a:rPr>
              <a:t>|=</a:t>
            </a:r>
            <a:r>
              <a:rPr lang="en-US" sz="2800">
                <a:latin typeface="Symbol" pitchFamily="18" charset="2"/>
              </a:rPr>
              <a:t>.</a:t>
            </a:r>
            <a:r>
              <a:rPr lang="en-GB" sz="2800">
                <a:sym typeface="Symbol" pitchFamily="18" charset="2"/>
              </a:rPr>
              <a:t/>
            </a:r>
            <a:br>
              <a:rPr lang="en-GB" sz="2800">
                <a:sym typeface="Symbol" pitchFamily="18" charset="2"/>
              </a:rPr>
            </a:br>
            <a:r>
              <a:rPr lang="en-GB" sz="2800">
                <a:sym typeface="Symbol" pitchFamily="18" charset="2"/>
              </a:rPr>
              <a:t>        and for each ik&lt;j, </a:t>
            </a:r>
            <a:r>
              <a:rPr lang="en-GB" sz="2800" baseline="30000">
                <a:sym typeface="Symbol" pitchFamily="18" charset="2"/>
              </a:rPr>
              <a:t>k</a:t>
            </a:r>
            <a:r>
              <a:rPr lang="en-GB" sz="2800">
                <a:sym typeface="Symbol" pitchFamily="18" charset="2"/>
              </a:rPr>
              <a:t> |=</a:t>
            </a:r>
            <a:r>
              <a:rPr lang="en-US" sz="2800">
                <a:latin typeface="Symbol" pitchFamily="18" charset="2"/>
              </a:rPr>
              <a:t></a:t>
            </a:r>
            <a:r>
              <a:rPr lang="en-GB" sz="2800">
                <a:sym typeface="Symbol" pitchFamily="18" charset="2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8EC064-90D8-45B3-A18C-552183512F7F}" type="slidenum">
              <a:rPr lang="he-IL"/>
              <a:pPr/>
              <a:t>30</a:t>
            </a:fld>
            <a:endParaRPr lang="en-GB"/>
          </a:p>
        </p:txBody>
      </p:sp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Then we interpret:</a:t>
            </a:r>
            <a:endParaRPr lang="en-US"/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i="1"/>
              <a:t>For a state:</a:t>
            </a:r>
            <a:r>
              <a:rPr lang="en-GB"/>
              <a:t/>
            </a:r>
            <a:br>
              <a:rPr lang="en-GB"/>
            </a:br>
            <a:r>
              <a:rPr lang="en-GB"/>
              <a:t>s|=</a:t>
            </a:r>
            <a:r>
              <a:rPr lang="en-GB" i="1"/>
              <a:t>p</a:t>
            </a:r>
            <a:r>
              <a:rPr lang="en-GB"/>
              <a:t> as in propositional logic.</a:t>
            </a:r>
          </a:p>
          <a:p>
            <a:pPr>
              <a:lnSpc>
                <a:spcPct val="90000"/>
              </a:lnSpc>
            </a:pPr>
            <a:r>
              <a:rPr lang="en-GB" i="1">
                <a:sym typeface="Symbol" pitchFamily="18" charset="2"/>
              </a:rPr>
              <a:t>For an execution:</a:t>
            </a:r>
            <a:br>
              <a:rPr lang="en-GB" i="1">
                <a:sym typeface="Symbol" pitchFamily="18" charset="2"/>
              </a:rPr>
            </a:br>
            <a:r>
              <a:rPr lang="en-GB">
                <a:sym typeface="Symbol" pitchFamily="18" charset="2"/>
              </a:rPr>
              <a:t></a:t>
            </a:r>
            <a:r>
              <a:rPr lang="en-GB"/>
              <a:t>|=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 is interpreted over a sequence, as in previous slide.</a:t>
            </a:r>
          </a:p>
          <a:p>
            <a:pPr>
              <a:lnSpc>
                <a:spcPct val="90000"/>
              </a:lnSpc>
            </a:pPr>
            <a:r>
              <a:rPr lang="en-GB" i="1"/>
              <a:t>For a system/program:</a:t>
            </a:r>
            <a:r>
              <a:rPr lang="en-GB"/>
              <a:t/>
            </a:r>
            <a:br>
              <a:rPr lang="en-GB"/>
            </a:br>
            <a:r>
              <a:rPr lang="en-GB"/>
              <a:t>P|=</a:t>
            </a:r>
            <a:r>
              <a:rPr lang="en-US">
                <a:latin typeface="Symbol" pitchFamily="18" charset="2"/>
              </a:rPr>
              <a:t></a:t>
            </a:r>
            <a:r>
              <a:rPr lang="en-GB">
                <a:latin typeface="Symbol" pitchFamily="18" charset="2"/>
              </a:rPr>
              <a:t> </a:t>
            </a:r>
            <a:r>
              <a:rPr lang="en-GB"/>
              <a:t>holds if </a:t>
            </a:r>
            <a:r>
              <a:rPr lang="en-GB">
                <a:sym typeface="Symbol" pitchFamily="18" charset="2"/>
              </a:rPr>
              <a:t></a:t>
            </a:r>
            <a:r>
              <a:rPr lang="en-GB"/>
              <a:t>|=</a:t>
            </a:r>
            <a:r>
              <a:rPr lang="en-US">
                <a:latin typeface="Symbol" pitchFamily="18" charset="2"/>
              </a:rPr>
              <a:t></a:t>
            </a:r>
            <a:r>
              <a:rPr lang="en-GB"/>
              <a:t> for every sequence </a:t>
            </a:r>
            <a:r>
              <a:rPr lang="en-GB">
                <a:sym typeface="Symbol" pitchFamily="18" charset="2"/>
              </a:rPr>
              <a:t></a:t>
            </a:r>
            <a:r>
              <a:rPr lang="en-GB"/>
              <a:t> of P.</a:t>
            </a:r>
          </a:p>
          <a:p>
            <a:pPr>
              <a:lnSpc>
                <a:spcPct val="90000"/>
              </a:lnSpc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AF9F9-D893-42CA-8A58-E9AE54F31D4A}" type="slidenum">
              <a:rPr lang="he-IL"/>
              <a:pPr/>
              <a:t>31</a:t>
            </a:fld>
            <a:endParaRPr lang="en-GB"/>
          </a:p>
        </p:txBody>
      </p:sp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Spring Example</a:t>
            </a:r>
          </a:p>
        </p:txBody>
      </p:sp>
      <p:sp>
        <p:nvSpPr>
          <p:cNvPr id="75779" name="Oval 3"/>
          <p:cNvSpPr>
            <a:spLocks noChangeArrowheads="1"/>
          </p:cNvSpPr>
          <p:nvPr/>
        </p:nvSpPr>
        <p:spPr bwMode="auto">
          <a:xfrm>
            <a:off x="1600200" y="2362200"/>
            <a:ext cx="1066800" cy="990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800"/>
              <a:t>s</a:t>
            </a:r>
            <a:r>
              <a:rPr lang="en-US" sz="2800" baseline="-25000"/>
              <a:t>1</a:t>
            </a:r>
          </a:p>
        </p:txBody>
      </p:sp>
      <p:sp>
        <p:nvSpPr>
          <p:cNvPr id="75780" name="Oval 4"/>
          <p:cNvSpPr>
            <a:spLocks noChangeArrowheads="1"/>
          </p:cNvSpPr>
          <p:nvPr/>
        </p:nvSpPr>
        <p:spPr bwMode="auto">
          <a:xfrm>
            <a:off x="5943600" y="2362200"/>
            <a:ext cx="1066800" cy="990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800"/>
              <a:t>s</a:t>
            </a:r>
            <a:r>
              <a:rPr lang="en-US" sz="2800" baseline="-25000"/>
              <a:t>3</a:t>
            </a:r>
          </a:p>
        </p:txBody>
      </p:sp>
      <p:sp>
        <p:nvSpPr>
          <p:cNvPr id="75781" name="Oval 5"/>
          <p:cNvSpPr>
            <a:spLocks noChangeArrowheads="1"/>
          </p:cNvSpPr>
          <p:nvPr/>
        </p:nvSpPr>
        <p:spPr bwMode="auto">
          <a:xfrm>
            <a:off x="3733800" y="2362200"/>
            <a:ext cx="1066800" cy="9906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0" hangingPunct="0"/>
            <a:r>
              <a:rPr lang="en-US" sz="2800"/>
              <a:t>s</a:t>
            </a:r>
            <a:r>
              <a:rPr lang="en-US" sz="2800" baseline="-25000"/>
              <a:t>2</a:t>
            </a:r>
          </a:p>
        </p:txBody>
      </p:sp>
      <p:sp>
        <p:nvSpPr>
          <p:cNvPr id="75782" name="Line 6"/>
          <p:cNvSpPr>
            <a:spLocks noChangeShapeType="1"/>
          </p:cNvSpPr>
          <p:nvPr/>
        </p:nvSpPr>
        <p:spPr bwMode="auto">
          <a:xfrm>
            <a:off x="1143000" y="28956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83" name="Line 7"/>
          <p:cNvSpPr>
            <a:spLocks noChangeShapeType="1"/>
          </p:cNvSpPr>
          <p:nvPr/>
        </p:nvSpPr>
        <p:spPr bwMode="auto">
          <a:xfrm>
            <a:off x="2667000" y="2895600"/>
            <a:ext cx="1066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84" name="Line 8"/>
          <p:cNvSpPr>
            <a:spLocks noChangeShapeType="1"/>
          </p:cNvSpPr>
          <p:nvPr/>
        </p:nvSpPr>
        <p:spPr bwMode="auto">
          <a:xfrm>
            <a:off x="4800600" y="2895600"/>
            <a:ext cx="11430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75785" name="AutoShape 9"/>
          <p:cNvCxnSpPr>
            <a:cxnSpLocks noChangeShapeType="1"/>
            <a:stCxn id="75781" idx="1"/>
            <a:endCxn id="75779" idx="7"/>
          </p:cNvCxnSpPr>
          <p:nvPr/>
        </p:nvCxnSpPr>
        <p:spPr bwMode="auto">
          <a:xfrm rot="16200000" flipH="1" flipV="1">
            <a:off x="3199606" y="1818482"/>
            <a:ext cx="1587" cy="1377950"/>
          </a:xfrm>
          <a:prstGeom prst="curvedConnector3">
            <a:avLst>
              <a:gd name="adj1" fmla="val -23500000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75786" name="Freeform 10"/>
          <p:cNvSpPr>
            <a:spLocks/>
          </p:cNvSpPr>
          <p:nvPr/>
        </p:nvSpPr>
        <p:spPr bwMode="auto">
          <a:xfrm>
            <a:off x="6705600" y="2197100"/>
            <a:ext cx="723900" cy="1244600"/>
          </a:xfrm>
          <a:custGeom>
            <a:avLst/>
            <a:gdLst/>
            <a:ahLst/>
            <a:cxnLst>
              <a:cxn ang="0">
                <a:pos x="0" y="152"/>
              </a:cxn>
              <a:cxn ang="0">
                <a:pos x="240" y="8"/>
              </a:cxn>
              <a:cxn ang="0">
                <a:pos x="432" y="200"/>
              </a:cxn>
              <a:cxn ang="0">
                <a:pos x="384" y="584"/>
              </a:cxn>
              <a:cxn ang="0">
                <a:pos x="240" y="776"/>
              </a:cxn>
              <a:cxn ang="0">
                <a:pos x="96" y="632"/>
              </a:cxn>
            </a:cxnLst>
            <a:rect l="0" t="0" r="r" b="b"/>
            <a:pathLst>
              <a:path w="456" h="784">
                <a:moveTo>
                  <a:pt x="0" y="152"/>
                </a:moveTo>
                <a:cubicBezTo>
                  <a:pt x="84" y="76"/>
                  <a:pt x="168" y="0"/>
                  <a:pt x="240" y="8"/>
                </a:cubicBezTo>
                <a:cubicBezTo>
                  <a:pt x="312" y="16"/>
                  <a:pt x="408" y="104"/>
                  <a:pt x="432" y="200"/>
                </a:cubicBezTo>
                <a:cubicBezTo>
                  <a:pt x="456" y="296"/>
                  <a:pt x="416" y="488"/>
                  <a:pt x="384" y="584"/>
                </a:cubicBezTo>
                <a:cubicBezTo>
                  <a:pt x="352" y="680"/>
                  <a:pt x="288" y="768"/>
                  <a:pt x="240" y="776"/>
                </a:cubicBezTo>
                <a:cubicBezTo>
                  <a:pt x="192" y="784"/>
                  <a:pt x="144" y="708"/>
                  <a:pt x="96" y="632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5787" name="Text Box 11"/>
          <p:cNvSpPr txBox="1">
            <a:spLocks noChangeArrowheads="1"/>
          </p:cNvSpPr>
          <p:nvPr/>
        </p:nvSpPr>
        <p:spPr bwMode="auto">
          <a:xfrm>
            <a:off x="2743200" y="3124200"/>
            <a:ext cx="8382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pull</a:t>
            </a:r>
          </a:p>
        </p:txBody>
      </p:sp>
      <p:sp>
        <p:nvSpPr>
          <p:cNvPr id="75788" name="Text Box 12"/>
          <p:cNvSpPr txBox="1">
            <a:spLocks noChangeArrowheads="1"/>
          </p:cNvSpPr>
          <p:nvPr/>
        </p:nvSpPr>
        <p:spPr bwMode="auto">
          <a:xfrm>
            <a:off x="2590800" y="2133600"/>
            <a:ext cx="1143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release</a:t>
            </a:r>
          </a:p>
        </p:txBody>
      </p:sp>
      <p:sp>
        <p:nvSpPr>
          <p:cNvPr id="75789" name="Text Box 13"/>
          <p:cNvSpPr txBox="1">
            <a:spLocks noChangeArrowheads="1"/>
          </p:cNvSpPr>
          <p:nvPr/>
        </p:nvSpPr>
        <p:spPr bwMode="auto">
          <a:xfrm>
            <a:off x="4724400" y="3124200"/>
            <a:ext cx="1371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/>
              <a:t>release</a:t>
            </a:r>
          </a:p>
        </p:txBody>
      </p:sp>
      <p:sp>
        <p:nvSpPr>
          <p:cNvPr id="75790" name="Text Box 14"/>
          <p:cNvSpPr txBox="1">
            <a:spLocks noChangeArrowheads="1"/>
          </p:cNvSpPr>
          <p:nvPr/>
        </p:nvSpPr>
        <p:spPr bwMode="auto">
          <a:xfrm>
            <a:off x="3352800" y="3505200"/>
            <a:ext cx="190500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i="1">
                <a:solidFill>
                  <a:schemeClr val="hlink"/>
                </a:solidFill>
              </a:rPr>
              <a:t>extended</a:t>
            </a:r>
          </a:p>
        </p:txBody>
      </p:sp>
      <p:sp>
        <p:nvSpPr>
          <p:cNvPr id="75791" name="Text Box 15"/>
          <p:cNvSpPr txBox="1">
            <a:spLocks noChangeArrowheads="1"/>
          </p:cNvSpPr>
          <p:nvPr/>
        </p:nvSpPr>
        <p:spPr bwMode="auto">
          <a:xfrm>
            <a:off x="5486400" y="3886200"/>
            <a:ext cx="213360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i="1">
                <a:solidFill>
                  <a:schemeClr val="hlink"/>
                </a:solidFill>
              </a:rPr>
              <a:t>malfunction</a:t>
            </a:r>
          </a:p>
        </p:txBody>
      </p:sp>
      <p:sp>
        <p:nvSpPr>
          <p:cNvPr id="75792" name="Text Box 16"/>
          <p:cNvSpPr txBox="1">
            <a:spLocks noChangeArrowheads="1"/>
          </p:cNvSpPr>
          <p:nvPr/>
        </p:nvSpPr>
        <p:spPr bwMode="auto">
          <a:xfrm>
            <a:off x="5638800" y="3429000"/>
            <a:ext cx="190500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i="1">
                <a:solidFill>
                  <a:schemeClr val="hlink"/>
                </a:solidFill>
              </a:rPr>
              <a:t>extended</a:t>
            </a:r>
          </a:p>
        </p:txBody>
      </p:sp>
      <p:sp>
        <p:nvSpPr>
          <p:cNvPr id="75793" name="Text Box 17"/>
          <p:cNvSpPr txBox="1">
            <a:spLocks noChangeArrowheads="1"/>
          </p:cNvSpPr>
          <p:nvPr/>
        </p:nvSpPr>
        <p:spPr bwMode="auto">
          <a:xfrm>
            <a:off x="1295400" y="4419600"/>
            <a:ext cx="6553200" cy="2100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tx2"/>
                </a:solidFill>
              </a:rPr>
              <a:t>r</a:t>
            </a:r>
            <a:r>
              <a:rPr lang="en-US" sz="2400" baseline="-25000">
                <a:solidFill>
                  <a:schemeClr val="tx2"/>
                </a:solidFill>
              </a:rPr>
              <a:t>0</a:t>
            </a:r>
            <a:r>
              <a:rPr lang="en-US" sz="2400">
                <a:solidFill>
                  <a:schemeClr val="tx2"/>
                </a:solidFill>
              </a:rPr>
              <a:t> = s</a:t>
            </a:r>
            <a:r>
              <a:rPr lang="en-US" sz="2400" baseline="-25000">
                <a:solidFill>
                  <a:schemeClr val="tx2"/>
                </a:solidFill>
              </a:rPr>
              <a:t>1</a:t>
            </a:r>
            <a:r>
              <a:rPr lang="en-US" sz="2400">
                <a:solidFill>
                  <a:schemeClr val="tx2"/>
                </a:solidFill>
              </a:rPr>
              <a:t> s</a:t>
            </a:r>
            <a:r>
              <a:rPr lang="en-US" sz="2400" baseline="-25000">
                <a:solidFill>
                  <a:schemeClr val="tx2"/>
                </a:solidFill>
              </a:rPr>
              <a:t>2</a:t>
            </a:r>
            <a:r>
              <a:rPr lang="en-US" sz="2400">
                <a:solidFill>
                  <a:schemeClr val="tx2"/>
                </a:solidFill>
              </a:rPr>
              <a:t> s</a:t>
            </a:r>
            <a:r>
              <a:rPr lang="en-US" sz="2400" baseline="-25000">
                <a:solidFill>
                  <a:schemeClr val="tx2"/>
                </a:solidFill>
              </a:rPr>
              <a:t>1</a:t>
            </a:r>
            <a:r>
              <a:rPr lang="en-US" sz="2400">
                <a:solidFill>
                  <a:schemeClr val="tx2"/>
                </a:solidFill>
              </a:rPr>
              <a:t> s</a:t>
            </a:r>
            <a:r>
              <a:rPr lang="en-US" sz="2400" baseline="-25000">
                <a:solidFill>
                  <a:schemeClr val="tx2"/>
                </a:solidFill>
              </a:rPr>
              <a:t>2</a:t>
            </a:r>
            <a:r>
              <a:rPr lang="en-US" sz="2400">
                <a:solidFill>
                  <a:schemeClr val="tx2"/>
                </a:solidFill>
              </a:rPr>
              <a:t> s</a:t>
            </a:r>
            <a:r>
              <a:rPr lang="en-US" sz="2400" baseline="-25000">
                <a:solidFill>
                  <a:schemeClr val="tx2"/>
                </a:solidFill>
              </a:rPr>
              <a:t>1</a:t>
            </a:r>
            <a:r>
              <a:rPr lang="en-US" sz="2400">
                <a:solidFill>
                  <a:schemeClr val="tx2"/>
                </a:solidFill>
              </a:rPr>
              <a:t> s</a:t>
            </a:r>
            <a:r>
              <a:rPr lang="en-US" sz="2400" baseline="-25000">
                <a:solidFill>
                  <a:schemeClr val="tx2"/>
                </a:solidFill>
              </a:rPr>
              <a:t>2</a:t>
            </a:r>
            <a:r>
              <a:rPr lang="en-US" sz="2400">
                <a:solidFill>
                  <a:schemeClr val="tx2"/>
                </a:solidFill>
              </a:rPr>
              <a:t> s</a:t>
            </a:r>
            <a:r>
              <a:rPr lang="en-US" sz="2400" baseline="-25000">
                <a:solidFill>
                  <a:schemeClr val="tx2"/>
                </a:solidFill>
              </a:rPr>
              <a:t>1</a:t>
            </a:r>
            <a:r>
              <a:rPr lang="en-US" sz="2400">
                <a:solidFill>
                  <a:schemeClr val="tx2"/>
                </a:solidFill>
              </a:rPr>
              <a:t> …</a:t>
            </a:r>
            <a:endParaRPr lang="en-US" sz="2400"/>
          </a:p>
          <a:p>
            <a:pPr eaLnBrk="0" hangingPunct="0">
              <a:spcBef>
                <a:spcPct val="50000"/>
              </a:spcBef>
            </a:pPr>
            <a:r>
              <a:rPr lang="en-US" sz="2400"/>
              <a:t>r</a:t>
            </a:r>
            <a:r>
              <a:rPr lang="en-US" sz="2400" baseline="-25000"/>
              <a:t>1</a:t>
            </a:r>
            <a:r>
              <a:rPr lang="en-US" sz="2400"/>
              <a:t> = s</a:t>
            </a:r>
            <a:r>
              <a:rPr lang="en-US" sz="2400" baseline="-25000"/>
              <a:t>1</a:t>
            </a:r>
            <a:r>
              <a:rPr lang="en-US" sz="2400"/>
              <a:t> s</a:t>
            </a:r>
            <a:r>
              <a:rPr lang="en-US" sz="2400" baseline="-25000"/>
              <a:t>2</a:t>
            </a:r>
            <a:r>
              <a:rPr lang="en-US" sz="2400"/>
              <a:t> s</a:t>
            </a:r>
            <a:r>
              <a:rPr lang="en-US" sz="2400" baseline="-25000"/>
              <a:t>3</a:t>
            </a:r>
            <a:r>
              <a:rPr lang="en-US" sz="2400"/>
              <a:t> s</a:t>
            </a:r>
            <a:r>
              <a:rPr lang="en-US" sz="2400" baseline="-25000"/>
              <a:t>3</a:t>
            </a:r>
            <a:r>
              <a:rPr lang="en-US" sz="2400"/>
              <a:t> s</a:t>
            </a:r>
            <a:r>
              <a:rPr lang="en-US" sz="2400" baseline="-25000"/>
              <a:t>3</a:t>
            </a:r>
            <a:r>
              <a:rPr lang="en-US" sz="2400"/>
              <a:t> s</a:t>
            </a:r>
            <a:r>
              <a:rPr lang="en-US" sz="2400" baseline="-25000"/>
              <a:t>3</a:t>
            </a:r>
            <a:r>
              <a:rPr lang="en-US" sz="2400"/>
              <a:t> s</a:t>
            </a:r>
            <a:r>
              <a:rPr lang="en-US" sz="2400" baseline="-25000"/>
              <a:t>3</a:t>
            </a:r>
            <a:r>
              <a:rPr lang="en-US" sz="2400"/>
              <a:t> …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/>
              <a:t>r</a:t>
            </a:r>
            <a:r>
              <a:rPr lang="en-US" sz="2400" baseline="-25000"/>
              <a:t>2</a:t>
            </a:r>
            <a:r>
              <a:rPr lang="en-US" sz="2400"/>
              <a:t> = s</a:t>
            </a:r>
            <a:r>
              <a:rPr lang="en-US" sz="2400" baseline="-25000"/>
              <a:t>1</a:t>
            </a:r>
            <a:r>
              <a:rPr lang="en-US" sz="2400"/>
              <a:t> s</a:t>
            </a:r>
            <a:r>
              <a:rPr lang="en-US" sz="2400" baseline="-25000"/>
              <a:t>2</a:t>
            </a:r>
            <a:r>
              <a:rPr lang="en-US" sz="2400"/>
              <a:t> s</a:t>
            </a:r>
            <a:r>
              <a:rPr lang="en-US" sz="2400" baseline="-25000"/>
              <a:t>1</a:t>
            </a:r>
            <a:r>
              <a:rPr lang="en-US" sz="2400"/>
              <a:t> s</a:t>
            </a:r>
            <a:r>
              <a:rPr lang="en-US" sz="2400" baseline="-25000"/>
              <a:t>2</a:t>
            </a:r>
            <a:r>
              <a:rPr lang="en-US" sz="2400"/>
              <a:t> s</a:t>
            </a:r>
            <a:r>
              <a:rPr lang="en-US" sz="2400" baseline="-25000"/>
              <a:t>3</a:t>
            </a:r>
            <a:r>
              <a:rPr lang="en-US" sz="2400"/>
              <a:t> s</a:t>
            </a:r>
            <a:r>
              <a:rPr lang="en-US" sz="2400" baseline="-25000"/>
              <a:t>3</a:t>
            </a:r>
            <a:r>
              <a:rPr lang="en-US" sz="2400"/>
              <a:t> s</a:t>
            </a:r>
            <a:r>
              <a:rPr lang="en-US" sz="2400" baseline="-25000"/>
              <a:t>3</a:t>
            </a:r>
            <a:r>
              <a:rPr lang="en-US" sz="2400"/>
              <a:t> …</a:t>
            </a:r>
          </a:p>
          <a:p>
            <a:pPr eaLnBrk="0" hangingPunct="0">
              <a:spcBef>
                <a:spcPct val="50000"/>
              </a:spcBef>
            </a:pPr>
            <a:r>
              <a:rPr lang="en-US" sz="2400"/>
              <a:t>…</a:t>
            </a:r>
          </a:p>
        </p:txBody>
      </p:sp>
      <p:pic>
        <p:nvPicPr>
          <p:cNvPr id="75794" name="Picture 18" descr="spr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0" y="152400"/>
            <a:ext cx="2060575" cy="19526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EB803-028A-4B9A-A4F9-0E17810A5C3C}" type="slidenum">
              <a:rPr lang="he-IL"/>
              <a:pPr/>
              <a:t>32</a:t>
            </a:fld>
            <a:endParaRPr lang="en-GB"/>
          </a:p>
        </p:txBody>
      </p: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LTL satisfaction by a single sequence</a:t>
            </a:r>
          </a:p>
        </p:txBody>
      </p:sp>
      <p:sp>
        <p:nvSpPr>
          <p:cNvPr id="76803" name="Text Box 3"/>
          <p:cNvSpPr txBox="1">
            <a:spLocks noChangeArrowheads="1"/>
          </p:cNvSpPr>
          <p:nvPr/>
        </p:nvSpPr>
        <p:spPr bwMode="auto">
          <a:xfrm>
            <a:off x="3505200" y="3657600"/>
            <a:ext cx="193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i="1">
                <a:solidFill>
                  <a:schemeClr val="hlink"/>
                </a:solidFill>
              </a:rPr>
              <a:t>malfunction</a:t>
            </a:r>
          </a:p>
        </p:txBody>
      </p:sp>
      <p:grpSp>
        <p:nvGrpSpPr>
          <p:cNvPr id="76804" name="Group 4"/>
          <p:cNvGrpSpPr>
            <a:grpSpLocks/>
          </p:cNvGrpSpPr>
          <p:nvPr/>
        </p:nvGrpSpPr>
        <p:grpSpPr bwMode="auto">
          <a:xfrm>
            <a:off x="533400" y="2362200"/>
            <a:ext cx="4445000" cy="1411288"/>
            <a:chOff x="720" y="1296"/>
            <a:chExt cx="2800" cy="889"/>
          </a:xfrm>
        </p:grpSpPr>
        <p:sp>
          <p:nvSpPr>
            <p:cNvPr id="76805" name="Oval 5"/>
            <p:cNvSpPr>
              <a:spLocks noChangeArrowheads="1"/>
            </p:cNvSpPr>
            <p:nvPr/>
          </p:nvSpPr>
          <p:spPr bwMode="auto">
            <a:xfrm>
              <a:off x="920" y="1443"/>
              <a:ext cx="466" cy="42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2800"/>
                <a:t>s</a:t>
              </a:r>
              <a:r>
                <a:rPr lang="en-US" sz="2800" baseline="-25000"/>
                <a:t>1</a:t>
              </a:r>
            </a:p>
          </p:txBody>
        </p:sp>
        <p:sp>
          <p:nvSpPr>
            <p:cNvPr id="76806" name="Oval 6"/>
            <p:cNvSpPr>
              <a:spLocks noChangeArrowheads="1"/>
            </p:cNvSpPr>
            <p:nvPr/>
          </p:nvSpPr>
          <p:spPr bwMode="auto">
            <a:xfrm>
              <a:off x="2819" y="1443"/>
              <a:ext cx="466" cy="42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2800"/>
                <a:t>s</a:t>
              </a:r>
              <a:r>
                <a:rPr lang="en-US" sz="2800" baseline="-25000"/>
                <a:t>3</a:t>
              </a:r>
            </a:p>
          </p:txBody>
        </p:sp>
        <p:sp>
          <p:nvSpPr>
            <p:cNvPr id="76807" name="Oval 7"/>
            <p:cNvSpPr>
              <a:spLocks noChangeArrowheads="1"/>
            </p:cNvSpPr>
            <p:nvPr/>
          </p:nvSpPr>
          <p:spPr bwMode="auto">
            <a:xfrm>
              <a:off x="1853" y="1443"/>
              <a:ext cx="466" cy="42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2800"/>
                <a:t>s</a:t>
              </a:r>
              <a:r>
                <a:rPr lang="en-US" sz="2800" baseline="-25000"/>
                <a:t>2</a:t>
              </a:r>
            </a:p>
          </p:txBody>
        </p:sp>
        <p:sp>
          <p:nvSpPr>
            <p:cNvPr id="76808" name="Line 8"/>
            <p:cNvSpPr>
              <a:spLocks noChangeShapeType="1"/>
            </p:cNvSpPr>
            <p:nvPr/>
          </p:nvSpPr>
          <p:spPr bwMode="auto">
            <a:xfrm>
              <a:off x="720" y="1673"/>
              <a:ext cx="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809" name="Line 9"/>
            <p:cNvSpPr>
              <a:spLocks noChangeShapeType="1"/>
            </p:cNvSpPr>
            <p:nvPr/>
          </p:nvSpPr>
          <p:spPr bwMode="auto">
            <a:xfrm>
              <a:off x="1386" y="1673"/>
              <a:ext cx="4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810" name="Line 10"/>
            <p:cNvSpPr>
              <a:spLocks noChangeShapeType="1"/>
            </p:cNvSpPr>
            <p:nvPr/>
          </p:nvSpPr>
          <p:spPr bwMode="auto">
            <a:xfrm>
              <a:off x="2319" y="1673"/>
              <a:ext cx="5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cxnSp>
          <p:nvCxnSpPr>
            <p:cNvPr id="76811" name="AutoShape 11"/>
            <p:cNvCxnSpPr>
              <a:cxnSpLocks noChangeShapeType="1"/>
              <a:stCxn id="76807" idx="1"/>
              <a:endCxn id="76805" idx="7"/>
            </p:cNvCxnSpPr>
            <p:nvPr/>
          </p:nvCxnSpPr>
          <p:spPr bwMode="auto">
            <a:xfrm rot="16200000" flipH="1" flipV="1">
              <a:off x="1619" y="1204"/>
              <a:ext cx="1" cy="603"/>
            </a:xfrm>
            <a:prstGeom prst="curvedConnector3">
              <a:avLst>
                <a:gd name="adj1" fmla="val -235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76812" name="Freeform 12"/>
            <p:cNvSpPr>
              <a:spLocks/>
            </p:cNvSpPr>
            <p:nvPr/>
          </p:nvSpPr>
          <p:spPr bwMode="auto">
            <a:xfrm>
              <a:off x="3152" y="1371"/>
              <a:ext cx="317" cy="537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240" y="8"/>
                </a:cxn>
                <a:cxn ang="0">
                  <a:pos x="432" y="200"/>
                </a:cxn>
                <a:cxn ang="0">
                  <a:pos x="384" y="584"/>
                </a:cxn>
                <a:cxn ang="0">
                  <a:pos x="240" y="776"/>
                </a:cxn>
                <a:cxn ang="0">
                  <a:pos x="96" y="632"/>
                </a:cxn>
              </a:cxnLst>
              <a:rect l="0" t="0" r="r" b="b"/>
              <a:pathLst>
                <a:path w="456" h="784">
                  <a:moveTo>
                    <a:pt x="0" y="152"/>
                  </a:moveTo>
                  <a:cubicBezTo>
                    <a:pt x="84" y="76"/>
                    <a:pt x="168" y="0"/>
                    <a:pt x="240" y="8"/>
                  </a:cubicBezTo>
                  <a:cubicBezTo>
                    <a:pt x="312" y="16"/>
                    <a:pt x="408" y="104"/>
                    <a:pt x="432" y="200"/>
                  </a:cubicBezTo>
                  <a:cubicBezTo>
                    <a:pt x="456" y="296"/>
                    <a:pt x="416" y="488"/>
                    <a:pt x="384" y="584"/>
                  </a:cubicBezTo>
                  <a:cubicBezTo>
                    <a:pt x="352" y="680"/>
                    <a:pt x="288" y="768"/>
                    <a:pt x="240" y="776"/>
                  </a:cubicBezTo>
                  <a:cubicBezTo>
                    <a:pt x="192" y="784"/>
                    <a:pt x="144" y="708"/>
                    <a:pt x="96" y="63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813" name="Text Box 13"/>
            <p:cNvSpPr txBox="1">
              <a:spLocks noChangeArrowheads="1"/>
            </p:cNvSpPr>
            <p:nvPr/>
          </p:nvSpPr>
          <p:spPr bwMode="auto">
            <a:xfrm>
              <a:off x="1392" y="1680"/>
              <a:ext cx="596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/>
                <a:t>pull</a:t>
              </a:r>
            </a:p>
          </p:txBody>
        </p:sp>
        <p:sp>
          <p:nvSpPr>
            <p:cNvPr id="76814" name="Text Box 14"/>
            <p:cNvSpPr txBox="1">
              <a:spLocks noChangeArrowheads="1"/>
            </p:cNvSpPr>
            <p:nvPr/>
          </p:nvSpPr>
          <p:spPr bwMode="auto">
            <a:xfrm>
              <a:off x="1344" y="1296"/>
              <a:ext cx="720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/>
                <a:t>release</a:t>
              </a:r>
            </a:p>
          </p:txBody>
        </p:sp>
        <p:sp>
          <p:nvSpPr>
            <p:cNvPr id="76815" name="Text Box 15"/>
            <p:cNvSpPr txBox="1">
              <a:spLocks noChangeArrowheads="1"/>
            </p:cNvSpPr>
            <p:nvPr/>
          </p:nvSpPr>
          <p:spPr bwMode="auto">
            <a:xfrm>
              <a:off x="2256" y="1680"/>
              <a:ext cx="690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/>
                <a:t>release</a:t>
              </a:r>
            </a:p>
          </p:txBody>
        </p:sp>
        <p:sp>
          <p:nvSpPr>
            <p:cNvPr id="76816" name="Text Box 16"/>
            <p:cNvSpPr txBox="1">
              <a:spLocks noChangeArrowheads="1"/>
            </p:cNvSpPr>
            <p:nvPr/>
          </p:nvSpPr>
          <p:spPr bwMode="auto">
            <a:xfrm>
              <a:off x="1686" y="1935"/>
              <a:ext cx="83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i="1">
                  <a:solidFill>
                    <a:schemeClr val="hlink"/>
                  </a:solidFill>
                </a:rPr>
                <a:t>extended</a:t>
              </a:r>
            </a:p>
          </p:txBody>
        </p:sp>
        <p:sp>
          <p:nvSpPr>
            <p:cNvPr id="76817" name="Text Box 17"/>
            <p:cNvSpPr txBox="1">
              <a:spLocks noChangeArrowheads="1"/>
            </p:cNvSpPr>
            <p:nvPr/>
          </p:nvSpPr>
          <p:spPr bwMode="auto">
            <a:xfrm>
              <a:off x="2685" y="1904"/>
              <a:ext cx="835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i="1">
                  <a:solidFill>
                    <a:schemeClr val="hlink"/>
                  </a:solidFill>
                </a:rPr>
                <a:t>extended</a:t>
              </a:r>
            </a:p>
          </p:txBody>
        </p:sp>
      </p:grpSp>
      <p:sp>
        <p:nvSpPr>
          <p:cNvPr id="76818" name="Text Box 18"/>
          <p:cNvSpPr txBox="1">
            <a:spLocks noChangeArrowheads="1"/>
          </p:cNvSpPr>
          <p:nvPr/>
        </p:nvSpPr>
        <p:spPr bwMode="auto">
          <a:xfrm>
            <a:off x="4800600" y="1981200"/>
            <a:ext cx="4038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folHlink"/>
                </a:solidFill>
              </a:rPr>
              <a:t>r</a:t>
            </a:r>
            <a:r>
              <a:rPr lang="en-US" sz="2400" baseline="-25000">
                <a:solidFill>
                  <a:schemeClr val="folHlink"/>
                </a:solidFill>
              </a:rPr>
              <a:t>2</a:t>
            </a:r>
            <a:r>
              <a:rPr lang="en-US" sz="2400">
                <a:solidFill>
                  <a:schemeClr val="folHlink"/>
                </a:solidFill>
              </a:rPr>
              <a:t> = s</a:t>
            </a:r>
            <a:r>
              <a:rPr lang="en-US" sz="2400" baseline="-25000">
                <a:solidFill>
                  <a:schemeClr val="folHlink"/>
                </a:solidFill>
              </a:rPr>
              <a:t>1</a:t>
            </a:r>
            <a:r>
              <a:rPr lang="en-US" sz="2400">
                <a:solidFill>
                  <a:schemeClr val="folHlink"/>
                </a:solidFill>
              </a:rPr>
              <a:t> s</a:t>
            </a:r>
            <a:r>
              <a:rPr lang="en-US" sz="2400" baseline="-25000">
                <a:solidFill>
                  <a:schemeClr val="folHlink"/>
                </a:solidFill>
              </a:rPr>
              <a:t>2</a:t>
            </a:r>
            <a:r>
              <a:rPr lang="en-US" sz="2400">
                <a:solidFill>
                  <a:schemeClr val="folHlink"/>
                </a:solidFill>
              </a:rPr>
              <a:t> s</a:t>
            </a:r>
            <a:r>
              <a:rPr lang="en-US" sz="2400" baseline="-25000">
                <a:solidFill>
                  <a:schemeClr val="folHlink"/>
                </a:solidFill>
              </a:rPr>
              <a:t>1</a:t>
            </a:r>
            <a:r>
              <a:rPr lang="en-US" sz="2400">
                <a:solidFill>
                  <a:schemeClr val="folHlink"/>
                </a:solidFill>
              </a:rPr>
              <a:t> s</a:t>
            </a:r>
            <a:r>
              <a:rPr lang="en-US" sz="2400" baseline="-25000">
                <a:solidFill>
                  <a:schemeClr val="folHlink"/>
                </a:solidFill>
              </a:rPr>
              <a:t>2</a:t>
            </a:r>
            <a:r>
              <a:rPr lang="en-US" sz="2400">
                <a:solidFill>
                  <a:schemeClr val="folHlink"/>
                </a:solidFill>
              </a:rPr>
              <a:t> s</a:t>
            </a:r>
            <a:r>
              <a:rPr lang="en-US" sz="2400" baseline="-25000">
                <a:solidFill>
                  <a:schemeClr val="folHlink"/>
                </a:solidFill>
              </a:rPr>
              <a:t>3</a:t>
            </a:r>
            <a:r>
              <a:rPr lang="en-US" sz="2400">
                <a:solidFill>
                  <a:schemeClr val="folHlink"/>
                </a:solidFill>
              </a:rPr>
              <a:t> s</a:t>
            </a:r>
            <a:r>
              <a:rPr lang="en-US" sz="2400" baseline="-25000">
                <a:solidFill>
                  <a:schemeClr val="folHlink"/>
                </a:solidFill>
              </a:rPr>
              <a:t>3</a:t>
            </a:r>
            <a:r>
              <a:rPr lang="en-US" sz="2400">
                <a:solidFill>
                  <a:schemeClr val="folHlink"/>
                </a:solidFill>
              </a:rPr>
              <a:t> s</a:t>
            </a:r>
            <a:r>
              <a:rPr lang="en-US" sz="2400" baseline="-25000">
                <a:solidFill>
                  <a:schemeClr val="folHlink"/>
                </a:solidFill>
              </a:rPr>
              <a:t>3</a:t>
            </a:r>
            <a:r>
              <a:rPr lang="en-US" sz="2400">
                <a:solidFill>
                  <a:schemeClr val="folHlink"/>
                </a:solidFill>
              </a:rPr>
              <a:t> …</a:t>
            </a:r>
          </a:p>
        </p:txBody>
      </p:sp>
      <p:sp>
        <p:nvSpPr>
          <p:cNvPr id="76819" name="Text Box 19"/>
          <p:cNvSpPr txBox="1">
            <a:spLocks noChangeArrowheads="1"/>
          </p:cNvSpPr>
          <p:nvPr/>
        </p:nvSpPr>
        <p:spPr bwMode="auto">
          <a:xfrm>
            <a:off x="914400" y="3962400"/>
            <a:ext cx="3505200" cy="2682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r</a:t>
            </a:r>
            <a:r>
              <a:rPr lang="en-US" sz="2000" baseline="-25000"/>
              <a:t>2</a:t>
            </a:r>
            <a:r>
              <a:rPr lang="en-US" sz="2000"/>
              <a:t> |= extended 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r</a:t>
            </a:r>
            <a:r>
              <a:rPr lang="en-US" sz="2000" baseline="-25000"/>
              <a:t>2</a:t>
            </a:r>
            <a:r>
              <a:rPr lang="en-US" sz="2000"/>
              <a:t> |= O extended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r</a:t>
            </a:r>
            <a:r>
              <a:rPr lang="en-US" sz="2000" baseline="-25000"/>
              <a:t>2</a:t>
            </a:r>
            <a:r>
              <a:rPr lang="en-US" sz="2000"/>
              <a:t> |= O O extended ??</a:t>
            </a:r>
          </a:p>
          <a:p>
            <a:pPr eaLnBrk="0" hangingPunct="0">
              <a:spcBef>
                <a:spcPct val="50000"/>
              </a:spcBef>
              <a:buFont typeface="Symbol" pitchFamily="18" charset="2"/>
              <a:buNone/>
            </a:pPr>
            <a:r>
              <a:rPr lang="en-US" sz="2000"/>
              <a:t>r</a:t>
            </a:r>
            <a:r>
              <a:rPr lang="en-US" sz="2000" baseline="-25000"/>
              <a:t>2</a:t>
            </a:r>
            <a:r>
              <a:rPr lang="en-US" sz="2000"/>
              <a:t> |= &lt;&gt; extended ??</a:t>
            </a:r>
          </a:p>
          <a:p>
            <a:pPr eaLnBrk="0" hangingPunct="0">
              <a:spcBef>
                <a:spcPct val="50000"/>
              </a:spcBef>
              <a:buFont typeface="Symbol" pitchFamily="18" charset="2"/>
              <a:buNone/>
            </a:pPr>
            <a:r>
              <a:rPr lang="en-US" sz="2000"/>
              <a:t>r</a:t>
            </a:r>
            <a:r>
              <a:rPr lang="en-US" sz="2000" baseline="-25000"/>
              <a:t>2</a:t>
            </a:r>
            <a:r>
              <a:rPr lang="en-US" sz="2000"/>
              <a:t> |= [] extended ??</a:t>
            </a:r>
          </a:p>
          <a:p>
            <a:pPr eaLnBrk="0" hangingPunct="0">
              <a:spcBef>
                <a:spcPct val="50000"/>
              </a:spcBef>
              <a:buFont typeface="Symbol" pitchFamily="18" charset="2"/>
              <a:buNone/>
            </a:pPr>
            <a:endParaRPr lang="en-US" sz="2000"/>
          </a:p>
        </p:txBody>
      </p:sp>
      <p:sp>
        <p:nvSpPr>
          <p:cNvPr id="76820" name="Text Box 20"/>
          <p:cNvSpPr txBox="1">
            <a:spLocks noChangeArrowheads="1"/>
          </p:cNvSpPr>
          <p:nvPr/>
        </p:nvSpPr>
        <p:spPr bwMode="auto">
          <a:xfrm>
            <a:off x="4343400" y="4114800"/>
            <a:ext cx="4495800" cy="1768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r</a:t>
            </a:r>
            <a:r>
              <a:rPr lang="en-US" sz="2000" baseline="-25000"/>
              <a:t>2</a:t>
            </a:r>
            <a:r>
              <a:rPr lang="en-US" sz="2000"/>
              <a:t> |= &lt;&gt;[] extended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r</a:t>
            </a:r>
            <a:r>
              <a:rPr lang="en-US" sz="2000" baseline="-25000"/>
              <a:t>2</a:t>
            </a:r>
            <a:r>
              <a:rPr lang="en-US" sz="2000"/>
              <a:t> |= </a:t>
            </a:r>
            <a:r>
              <a:rPr lang="en-US"/>
              <a:t>¬ </a:t>
            </a:r>
            <a:r>
              <a:rPr lang="en-US" sz="2000"/>
              <a:t>&lt;&gt;[] extended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r</a:t>
            </a:r>
            <a:r>
              <a:rPr lang="en-US" sz="2000" baseline="-25000"/>
              <a:t>2</a:t>
            </a:r>
            <a:r>
              <a:rPr lang="en-US" sz="2000"/>
              <a:t> |= (¬extended) </a:t>
            </a:r>
            <a:r>
              <a:rPr lang="en-US" sz="2000" i="1"/>
              <a:t>U</a:t>
            </a:r>
            <a:r>
              <a:rPr lang="en-US" sz="2000"/>
              <a:t> malfunction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r</a:t>
            </a:r>
            <a:r>
              <a:rPr lang="en-US" sz="2000" baseline="-25000"/>
              <a:t>2</a:t>
            </a:r>
            <a:r>
              <a:rPr lang="en-US" sz="2000"/>
              <a:t> |= [](¬extended-&gt;O extended) 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AE28C3-14E4-4E10-95A2-5BC0EE10CEB0}" type="slidenum">
              <a:rPr lang="he-IL"/>
              <a:pPr/>
              <a:t>33</a:t>
            </a:fld>
            <a:endParaRPr lang="en-GB"/>
          </a:p>
        </p:txBody>
      </p:sp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LTL satisfaction by a system</a:t>
            </a:r>
          </a:p>
        </p:txBody>
      </p:sp>
      <p:sp>
        <p:nvSpPr>
          <p:cNvPr id="77827" name="Text Box 3"/>
          <p:cNvSpPr txBox="1">
            <a:spLocks noChangeArrowheads="1"/>
          </p:cNvSpPr>
          <p:nvPr/>
        </p:nvSpPr>
        <p:spPr bwMode="auto">
          <a:xfrm>
            <a:off x="3505200" y="3657600"/>
            <a:ext cx="1939925" cy="396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 i="1">
                <a:solidFill>
                  <a:schemeClr val="hlink"/>
                </a:solidFill>
              </a:rPr>
              <a:t>malfunction</a:t>
            </a:r>
          </a:p>
        </p:txBody>
      </p:sp>
      <p:grpSp>
        <p:nvGrpSpPr>
          <p:cNvPr id="77828" name="Group 4"/>
          <p:cNvGrpSpPr>
            <a:grpSpLocks/>
          </p:cNvGrpSpPr>
          <p:nvPr/>
        </p:nvGrpSpPr>
        <p:grpSpPr bwMode="auto">
          <a:xfrm>
            <a:off x="533400" y="2362200"/>
            <a:ext cx="4445000" cy="1411288"/>
            <a:chOff x="720" y="1296"/>
            <a:chExt cx="2800" cy="889"/>
          </a:xfrm>
        </p:grpSpPr>
        <p:sp>
          <p:nvSpPr>
            <p:cNvPr id="77829" name="Oval 5"/>
            <p:cNvSpPr>
              <a:spLocks noChangeArrowheads="1"/>
            </p:cNvSpPr>
            <p:nvPr/>
          </p:nvSpPr>
          <p:spPr bwMode="auto">
            <a:xfrm>
              <a:off x="920" y="1443"/>
              <a:ext cx="466" cy="42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2800"/>
                <a:t>s</a:t>
              </a:r>
              <a:r>
                <a:rPr lang="en-US" sz="2800" baseline="-25000"/>
                <a:t>1</a:t>
              </a:r>
            </a:p>
          </p:txBody>
        </p:sp>
        <p:sp>
          <p:nvSpPr>
            <p:cNvPr id="77830" name="Oval 6"/>
            <p:cNvSpPr>
              <a:spLocks noChangeArrowheads="1"/>
            </p:cNvSpPr>
            <p:nvPr/>
          </p:nvSpPr>
          <p:spPr bwMode="auto">
            <a:xfrm>
              <a:off x="2819" y="1443"/>
              <a:ext cx="466" cy="42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2800"/>
                <a:t>s</a:t>
              </a:r>
              <a:r>
                <a:rPr lang="en-US" sz="2800" baseline="-25000"/>
                <a:t>3</a:t>
              </a:r>
            </a:p>
          </p:txBody>
        </p:sp>
        <p:sp>
          <p:nvSpPr>
            <p:cNvPr id="77831" name="Oval 7"/>
            <p:cNvSpPr>
              <a:spLocks noChangeArrowheads="1"/>
            </p:cNvSpPr>
            <p:nvPr/>
          </p:nvSpPr>
          <p:spPr bwMode="auto">
            <a:xfrm>
              <a:off x="1853" y="1443"/>
              <a:ext cx="466" cy="427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US" sz="2800"/>
                <a:t>s</a:t>
              </a:r>
              <a:r>
                <a:rPr lang="en-US" sz="2800" baseline="-25000"/>
                <a:t>2</a:t>
              </a:r>
            </a:p>
          </p:txBody>
        </p:sp>
        <p:sp>
          <p:nvSpPr>
            <p:cNvPr id="77832" name="Line 8"/>
            <p:cNvSpPr>
              <a:spLocks noChangeShapeType="1"/>
            </p:cNvSpPr>
            <p:nvPr/>
          </p:nvSpPr>
          <p:spPr bwMode="auto">
            <a:xfrm>
              <a:off x="720" y="1673"/>
              <a:ext cx="2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7833" name="Line 9"/>
            <p:cNvSpPr>
              <a:spLocks noChangeShapeType="1"/>
            </p:cNvSpPr>
            <p:nvPr/>
          </p:nvSpPr>
          <p:spPr bwMode="auto">
            <a:xfrm>
              <a:off x="1386" y="1673"/>
              <a:ext cx="46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7834" name="Line 10"/>
            <p:cNvSpPr>
              <a:spLocks noChangeShapeType="1"/>
            </p:cNvSpPr>
            <p:nvPr/>
          </p:nvSpPr>
          <p:spPr bwMode="auto">
            <a:xfrm>
              <a:off x="2319" y="1673"/>
              <a:ext cx="5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cxnSp>
          <p:nvCxnSpPr>
            <p:cNvPr id="77835" name="AutoShape 11"/>
            <p:cNvCxnSpPr>
              <a:cxnSpLocks noChangeShapeType="1"/>
              <a:stCxn id="77831" idx="1"/>
              <a:endCxn id="77829" idx="7"/>
            </p:cNvCxnSpPr>
            <p:nvPr/>
          </p:nvCxnSpPr>
          <p:spPr bwMode="auto">
            <a:xfrm rot="16200000" flipH="1" flipV="1">
              <a:off x="1619" y="1204"/>
              <a:ext cx="1" cy="603"/>
            </a:xfrm>
            <a:prstGeom prst="curvedConnector3">
              <a:avLst>
                <a:gd name="adj1" fmla="val -235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77836" name="Freeform 12"/>
            <p:cNvSpPr>
              <a:spLocks/>
            </p:cNvSpPr>
            <p:nvPr/>
          </p:nvSpPr>
          <p:spPr bwMode="auto">
            <a:xfrm>
              <a:off x="3152" y="1371"/>
              <a:ext cx="317" cy="537"/>
            </a:xfrm>
            <a:custGeom>
              <a:avLst/>
              <a:gdLst/>
              <a:ahLst/>
              <a:cxnLst>
                <a:cxn ang="0">
                  <a:pos x="0" y="152"/>
                </a:cxn>
                <a:cxn ang="0">
                  <a:pos x="240" y="8"/>
                </a:cxn>
                <a:cxn ang="0">
                  <a:pos x="432" y="200"/>
                </a:cxn>
                <a:cxn ang="0">
                  <a:pos x="384" y="584"/>
                </a:cxn>
                <a:cxn ang="0">
                  <a:pos x="240" y="776"/>
                </a:cxn>
                <a:cxn ang="0">
                  <a:pos x="96" y="632"/>
                </a:cxn>
              </a:cxnLst>
              <a:rect l="0" t="0" r="r" b="b"/>
              <a:pathLst>
                <a:path w="456" h="784">
                  <a:moveTo>
                    <a:pt x="0" y="152"/>
                  </a:moveTo>
                  <a:cubicBezTo>
                    <a:pt x="84" y="76"/>
                    <a:pt x="168" y="0"/>
                    <a:pt x="240" y="8"/>
                  </a:cubicBezTo>
                  <a:cubicBezTo>
                    <a:pt x="312" y="16"/>
                    <a:pt x="408" y="104"/>
                    <a:pt x="432" y="200"/>
                  </a:cubicBezTo>
                  <a:cubicBezTo>
                    <a:pt x="456" y="296"/>
                    <a:pt x="416" y="488"/>
                    <a:pt x="384" y="584"/>
                  </a:cubicBezTo>
                  <a:cubicBezTo>
                    <a:pt x="352" y="680"/>
                    <a:pt x="288" y="768"/>
                    <a:pt x="240" y="776"/>
                  </a:cubicBezTo>
                  <a:cubicBezTo>
                    <a:pt x="192" y="784"/>
                    <a:pt x="144" y="708"/>
                    <a:pt x="96" y="63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7837" name="Text Box 13"/>
            <p:cNvSpPr txBox="1">
              <a:spLocks noChangeArrowheads="1"/>
            </p:cNvSpPr>
            <p:nvPr/>
          </p:nvSpPr>
          <p:spPr bwMode="auto">
            <a:xfrm>
              <a:off x="1392" y="1680"/>
              <a:ext cx="596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/>
                <a:t>pull</a:t>
              </a:r>
            </a:p>
          </p:txBody>
        </p:sp>
        <p:sp>
          <p:nvSpPr>
            <p:cNvPr id="77838" name="Text Box 14"/>
            <p:cNvSpPr txBox="1">
              <a:spLocks noChangeArrowheads="1"/>
            </p:cNvSpPr>
            <p:nvPr/>
          </p:nvSpPr>
          <p:spPr bwMode="auto">
            <a:xfrm>
              <a:off x="1344" y="1296"/>
              <a:ext cx="720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/>
                <a:t>release</a:t>
              </a:r>
            </a:p>
          </p:txBody>
        </p:sp>
        <p:sp>
          <p:nvSpPr>
            <p:cNvPr id="77839" name="Text Box 15"/>
            <p:cNvSpPr txBox="1">
              <a:spLocks noChangeArrowheads="1"/>
            </p:cNvSpPr>
            <p:nvPr/>
          </p:nvSpPr>
          <p:spPr bwMode="auto">
            <a:xfrm>
              <a:off x="2256" y="1680"/>
              <a:ext cx="690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/>
                <a:t>release</a:t>
              </a:r>
            </a:p>
          </p:txBody>
        </p:sp>
        <p:sp>
          <p:nvSpPr>
            <p:cNvPr id="77840" name="Text Box 16"/>
            <p:cNvSpPr txBox="1">
              <a:spLocks noChangeArrowheads="1"/>
            </p:cNvSpPr>
            <p:nvPr/>
          </p:nvSpPr>
          <p:spPr bwMode="auto">
            <a:xfrm>
              <a:off x="1686" y="1935"/>
              <a:ext cx="834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i="1">
                  <a:solidFill>
                    <a:schemeClr val="hlink"/>
                  </a:solidFill>
                </a:rPr>
                <a:t>extended</a:t>
              </a:r>
            </a:p>
          </p:txBody>
        </p:sp>
        <p:sp>
          <p:nvSpPr>
            <p:cNvPr id="77841" name="Text Box 17"/>
            <p:cNvSpPr txBox="1">
              <a:spLocks noChangeArrowheads="1"/>
            </p:cNvSpPr>
            <p:nvPr/>
          </p:nvSpPr>
          <p:spPr bwMode="auto">
            <a:xfrm>
              <a:off x="2685" y="1904"/>
              <a:ext cx="835" cy="2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000" i="1">
                  <a:solidFill>
                    <a:schemeClr val="hlink"/>
                  </a:solidFill>
                </a:rPr>
                <a:t>extended</a:t>
              </a:r>
            </a:p>
          </p:txBody>
        </p:sp>
      </p:grpSp>
      <p:sp>
        <p:nvSpPr>
          <p:cNvPr id="77842" name="Text Box 18"/>
          <p:cNvSpPr txBox="1">
            <a:spLocks noChangeArrowheads="1"/>
          </p:cNvSpPr>
          <p:nvPr/>
        </p:nvSpPr>
        <p:spPr bwMode="auto">
          <a:xfrm>
            <a:off x="914400" y="3962400"/>
            <a:ext cx="3505200" cy="26828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P |= extended 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P |= O extended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P |= O O extended ??</a:t>
            </a:r>
          </a:p>
          <a:p>
            <a:pPr eaLnBrk="0" hangingPunct="0">
              <a:spcBef>
                <a:spcPct val="50000"/>
              </a:spcBef>
              <a:buFont typeface="Symbol" pitchFamily="18" charset="2"/>
              <a:buNone/>
            </a:pPr>
            <a:r>
              <a:rPr lang="en-US" sz="2000"/>
              <a:t>P |= &lt;&gt; extended ??</a:t>
            </a:r>
          </a:p>
          <a:p>
            <a:pPr eaLnBrk="0" hangingPunct="0">
              <a:spcBef>
                <a:spcPct val="50000"/>
              </a:spcBef>
              <a:buFont typeface="Symbol" pitchFamily="18" charset="2"/>
              <a:buNone/>
            </a:pPr>
            <a:r>
              <a:rPr lang="en-US" sz="2000"/>
              <a:t>P|= [] extended ??</a:t>
            </a:r>
          </a:p>
          <a:p>
            <a:pPr eaLnBrk="0" hangingPunct="0">
              <a:spcBef>
                <a:spcPct val="50000"/>
              </a:spcBef>
              <a:buFont typeface="Symbol" pitchFamily="18" charset="2"/>
              <a:buNone/>
            </a:pPr>
            <a:endParaRPr lang="en-US" sz="2000"/>
          </a:p>
        </p:txBody>
      </p:sp>
      <p:sp>
        <p:nvSpPr>
          <p:cNvPr id="77843" name="Text Box 19"/>
          <p:cNvSpPr txBox="1">
            <a:spLocks noChangeArrowheads="1"/>
          </p:cNvSpPr>
          <p:nvPr/>
        </p:nvSpPr>
        <p:spPr bwMode="auto">
          <a:xfrm>
            <a:off x="4343400" y="4114800"/>
            <a:ext cx="4495800" cy="17684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P |= &lt;&gt;[] extended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P |= </a:t>
            </a:r>
            <a:r>
              <a:rPr lang="en-US"/>
              <a:t>¬ </a:t>
            </a:r>
            <a:r>
              <a:rPr lang="en-US" sz="2000"/>
              <a:t>&lt;&gt;[] extended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P |= (¬extended) </a:t>
            </a:r>
            <a:r>
              <a:rPr lang="en-US" sz="2000" i="1"/>
              <a:t>U</a:t>
            </a:r>
            <a:r>
              <a:rPr lang="en-US" sz="2000"/>
              <a:t> malfunction ??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P |= [](¬extended-&gt;O extended) ??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8C1A7-127E-4A51-9A83-BEE1F89BAADB}" type="slidenum">
              <a:rPr lang="he-IL"/>
              <a:pPr/>
              <a:t>34</a:t>
            </a:fld>
            <a:endParaRPr lang="en-GB"/>
          </a:p>
        </p:txBody>
      </p:sp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More specifications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[] (PC0=NC0 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 &lt;&gt; PC0=CR0)</a:t>
            </a:r>
          </a:p>
          <a:p>
            <a:r>
              <a:rPr lang="en-GB"/>
              <a:t>[] (PC0=NC0 </a:t>
            </a:r>
            <a:r>
              <a:rPr lang="en-GB" i="1"/>
              <a:t>U</a:t>
            </a:r>
            <a:r>
              <a:rPr lang="en-GB"/>
              <a:t>  Turn=0)</a:t>
            </a:r>
          </a:p>
          <a:p>
            <a:r>
              <a:rPr lang="en-GB"/>
              <a:t>Try at home:</a:t>
            </a:r>
            <a:br>
              <a:rPr lang="en-GB"/>
            </a:br>
            <a:r>
              <a:rPr lang="en-GB"/>
              <a:t>- The processes alternate in entering their critical sections.</a:t>
            </a:r>
            <a:br>
              <a:rPr lang="en-GB"/>
            </a:br>
            <a:r>
              <a:rPr lang="en-GB"/>
              <a:t>- Each process enters its critical section infinitely often.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97072E-FD66-4741-81DD-1842206ACF4D}" type="slidenum">
              <a:rPr lang="he-IL"/>
              <a:pPr/>
              <a:t>35</a:t>
            </a:fld>
            <a:endParaRPr lang="en-GB"/>
          </a:p>
        </p:txBody>
      </p:sp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Proof system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" y="2017713"/>
            <a:ext cx="4840288" cy="4114800"/>
          </a:xfrm>
        </p:spPr>
        <p:txBody>
          <a:bodyPr/>
          <a:lstStyle/>
          <a:p>
            <a:r>
              <a:rPr lang="en-GB"/>
              <a:t>¬&lt;&gt;p&lt;--&gt;[]¬p</a:t>
            </a:r>
          </a:p>
          <a:p>
            <a:r>
              <a:rPr lang="en-GB"/>
              <a:t>[](p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q)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([]p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[]q)</a:t>
            </a:r>
          </a:p>
          <a:p>
            <a:r>
              <a:rPr lang="en-GB"/>
              <a:t>[]p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(p/\O[]p)</a:t>
            </a:r>
          </a:p>
          <a:p>
            <a:r>
              <a:rPr lang="en-GB"/>
              <a:t>O¬p&lt;--&gt;¬Op</a:t>
            </a:r>
          </a:p>
          <a:p>
            <a:r>
              <a:rPr lang="en-GB"/>
              <a:t>[](p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Op)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(p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[]p)</a:t>
            </a:r>
          </a:p>
          <a:p>
            <a:r>
              <a:rPr lang="en-GB"/>
              <a:t>(pUq)&lt;--&gt;(q\/(p/\O(pUq)))</a:t>
            </a:r>
          </a:p>
          <a:p>
            <a:r>
              <a:rPr lang="en-GB"/>
              <a:t>(pUq)</a:t>
            </a:r>
            <a:r>
              <a:rPr lang="en-GB">
                <a:sym typeface="Wingdings" pitchFamily="2" charset="2"/>
              </a:rPr>
              <a:t></a:t>
            </a:r>
            <a:r>
              <a:rPr lang="en-GB"/>
              <a:t>&lt;&gt;q</a:t>
            </a:r>
          </a:p>
        </p:txBody>
      </p:sp>
      <p:sp>
        <p:nvSpPr>
          <p:cNvPr id="798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GB"/>
              <a:t>+ propositional logic axiomatization.</a:t>
            </a:r>
          </a:p>
          <a:p>
            <a:r>
              <a:rPr lang="en-GB"/>
              <a:t>+ proof rule:</a:t>
            </a:r>
            <a:br>
              <a:rPr lang="en-GB"/>
            </a:br>
            <a:r>
              <a:rPr lang="en-GB"/>
              <a:t>   _</a:t>
            </a:r>
            <a:r>
              <a:rPr lang="en-GB" u="sng"/>
              <a:t>p</a:t>
            </a:r>
            <a:r>
              <a:rPr lang="en-GB"/>
              <a:t>_</a:t>
            </a:r>
            <a:br>
              <a:rPr lang="en-GB"/>
            </a:br>
            <a:r>
              <a:rPr lang="en-GB"/>
              <a:t>   []p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CAC8A6-4F11-4EDE-8206-D94E004783A9}" type="slidenum">
              <a:rPr lang="he-IL"/>
              <a:pPr/>
              <a:t>36</a:t>
            </a:fld>
            <a:endParaRPr lang="en-GB"/>
          </a:p>
        </p:txBody>
      </p:sp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Traffic light example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743200"/>
            <a:ext cx="7772400" cy="12192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GB">
                <a:solidFill>
                  <a:srgbClr val="008000"/>
                </a:solidFill>
              </a:rPr>
              <a:t>     Green</a:t>
            </a:r>
            <a:r>
              <a:rPr lang="en-GB"/>
              <a:t> </a:t>
            </a:r>
            <a:r>
              <a:rPr lang="en-GB">
                <a:sym typeface="Wingdings" pitchFamily="2" charset="2"/>
              </a:rPr>
              <a:t></a:t>
            </a:r>
            <a:r>
              <a:rPr lang="en-GB"/>
              <a:t> </a:t>
            </a:r>
            <a:r>
              <a:rPr lang="en-GB">
                <a:solidFill>
                  <a:schemeClr val="accent2"/>
                </a:solidFill>
              </a:rPr>
              <a:t>Yellow</a:t>
            </a:r>
            <a:r>
              <a:rPr lang="en-GB"/>
              <a:t> </a:t>
            </a:r>
            <a:r>
              <a:rPr lang="en-GB">
                <a:sym typeface="Wingdings" pitchFamily="2" charset="2"/>
              </a:rPr>
              <a:t></a:t>
            </a:r>
            <a:r>
              <a:rPr lang="en-GB"/>
              <a:t> </a:t>
            </a:r>
            <a:r>
              <a:rPr lang="en-GB">
                <a:solidFill>
                  <a:schemeClr val="hlink"/>
                </a:solidFill>
              </a:rPr>
              <a:t>Red</a:t>
            </a:r>
            <a:r>
              <a:rPr lang="en-GB"/>
              <a:t> </a:t>
            </a:r>
            <a:br>
              <a:rPr lang="en-GB"/>
            </a:br>
            <a:r>
              <a:rPr lang="en-GB"/>
              <a:t>Always has exactly one light:</a:t>
            </a:r>
          </a:p>
        </p:txBody>
      </p:sp>
      <p:pic>
        <p:nvPicPr>
          <p:cNvPr id="80900" name="Picture 4" descr="trafic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86600" y="457200"/>
            <a:ext cx="1524000" cy="2032000"/>
          </a:xfrm>
          <a:prstGeom prst="rect">
            <a:avLst/>
          </a:prstGeom>
          <a:noFill/>
        </p:spPr>
      </p:pic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609600" y="3962400"/>
            <a:ext cx="792480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/>
              <a:t>[](¬(</a:t>
            </a:r>
            <a:r>
              <a:rPr lang="en-GB" sz="2800">
                <a:solidFill>
                  <a:srgbClr val="008000"/>
                </a:solidFill>
              </a:rPr>
              <a:t>gr</a:t>
            </a:r>
            <a:r>
              <a:rPr lang="en-GB" sz="2800"/>
              <a:t>/\</a:t>
            </a:r>
            <a:r>
              <a:rPr lang="en-GB" sz="2800">
                <a:solidFill>
                  <a:schemeClr val="accent2"/>
                </a:solidFill>
              </a:rPr>
              <a:t>ye</a:t>
            </a:r>
            <a:r>
              <a:rPr lang="en-GB" sz="2800"/>
              <a:t>)/\¬(</a:t>
            </a:r>
            <a:r>
              <a:rPr lang="en-GB" sz="2800">
                <a:solidFill>
                  <a:schemeClr val="accent2"/>
                </a:solidFill>
              </a:rPr>
              <a:t>ye</a:t>
            </a:r>
            <a:r>
              <a:rPr lang="en-GB" sz="2800"/>
              <a:t>/\</a:t>
            </a:r>
            <a:r>
              <a:rPr lang="en-GB" sz="2800">
                <a:solidFill>
                  <a:schemeClr val="hlink"/>
                </a:solidFill>
              </a:rPr>
              <a:t>re</a:t>
            </a:r>
            <a:r>
              <a:rPr lang="en-GB" sz="2800"/>
              <a:t>)/\¬(</a:t>
            </a:r>
            <a:r>
              <a:rPr lang="en-GB" sz="2800">
                <a:solidFill>
                  <a:schemeClr val="hlink"/>
                </a:solidFill>
              </a:rPr>
              <a:t>re</a:t>
            </a:r>
            <a:r>
              <a:rPr lang="en-GB" sz="2800"/>
              <a:t>/\</a:t>
            </a:r>
            <a:r>
              <a:rPr lang="en-GB" sz="2800">
                <a:solidFill>
                  <a:srgbClr val="008000"/>
                </a:solidFill>
              </a:rPr>
              <a:t>gr</a:t>
            </a:r>
            <a:r>
              <a:rPr lang="en-GB" sz="2800"/>
              <a:t>)/\(</a:t>
            </a:r>
            <a:r>
              <a:rPr lang="en-GB" sz="2800">
                <a:solidFill>
                  <a:srgbClr val="008000"/>
                </a:solidFill>
              </a:rPr>
              <a:t>gr</a:t>
            </a:r>
            <a:r>
              <a:rPr lang="en-GB" sz="2800"/>
              <a:t>\/</a:t>
            </a:r>
            <a:r>
              <a:rPr lang="en-GB" sz="2800">
                <a:solidFill>
                  <a:schemeClr val="accent2"/>
                </a:solidFill>
              </a:rPr>
              <a:t>ye</a:t>
            </a:r>
            <a:r>
              <a:rPr lang="en-GB" sz="2800"/>
              <a:t>\/</a:t>
            </a:r>
            <a:r>
              <a:rPr lang="en-GB" sz="2800">
                <a:solidFill>
                  <a:schemeClr val="hlink"/>
                </a:solidFill>
              </a:rPr>
              <a:t>re</a:t>
            </a:r>
            <a:r>
              <a:rPr lang="en-GB" sz="2800"/>
              <a:t>))</a:t>
            </a:r>
          </a:p>
        </p:txBody>
      </p:sp>
      <p:sp>
        <p:nvSpPr>
          <p:cNvPr id="80902" name="Rectangle 6"/>
          <p:cNvSpPr>
            <a:spLocks noChangeArrowheads="1"/>
          </p:cNvSpPr>
          <p:nvPr/>
        </p:nvSpPr>
        <p:spPr bwMode="auto">
          <a:xfrm>
            <a:off x="609600" y="4724400"/>
            <a:ext cx="5294313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None/>
            </a:pPr>
            <a:r>
              <a:rPr lang="en-GB" sz="3200"/>
              <a:t>Correct change of color:</a:t>
            </a:r>
          </a:p>
        </p:txBody>
      </p:sp>
      <p:sp>
        <p:nvSpPr>
          <p:cNvPr id="80903" name="Text Box 7"/>
          <p:cNvSpPr txBox="1">
            <a:spLocks noChangeArrowheads="1"/>
          </p:cNvSpPr>
          <p:nvPr/>
        </p:nvSpPr>
        <p:spPr bwMode="auto">
          <a:xfrm>
            <a:off x="762000" y="5486400"/>
            <a:ext cx="44958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/>
              <a:t>[]((</a:t>
            </a:r>
            <a:r>
              <a:rPr lang="en-GB" sz="2400">
                <a:solidFill>
                  <a:srgbClr val="008000"/>
                </a:solidFill>
              </a:rPr>
              <a:t>gr</a:t>
            </a:r>
            <a:r>
              <a:rPr lang="en-GB" sz="2400" i="1"/>
              <a:t>U </a:t>
            </a:r>
            <a:r>
              <a:rPr lang="en-GB" sz="2400">
                <a:solidFill>
                  <a:schemeClr val="accent2"/>
                </a:solidFill>
              </a:rPr>
              <a:t>ye</a:t>
            </a:r>
            <a:r>
              <a:rPr lang="en-GB" sz="2400"/>
              <a:t>)\/(</a:t>
            </a:r>
            <a:r>
              <a:rPr lang="en-GB" sz="2400">
                <a:solidFill>
                  <a:schemeClr val="accent2"/>
                </a:solidFill>
              </a:rPr>
              <a:t>ye</a:t>
            </a:r>
            <a:r>
              <a:rPr lang="en-GB" sz="2400" i="1"/>
              <a:t>U </a:t>
            </a:r>
            <a:r>
              <a:rPr lang="en-GB" sz="2400">
                <a:solidFill>
                  <a:schemeClr val="hlink"/>
                </a:solidFill>
              </a:rPr>
              <a:t>re</a:t>
            </a:r>
            <a:r>
              <a:rPr lang="en-GB" sz="2400"/>
              <a:t>)\/(</a:t>
            </a:r>
            <a:r>
              <a:rPr lang="en-GB" sz="2400">
                <a:solidFill>
                  <a:schemeClr val="hlink"/>
                </a:solidFill>
              </a:rPr>
              <a:t>re</a:t>
            </a:r>
            <a:r>
              <a:rPr lang="en-GB" sz="2400" i="1"/>
              <a:t>U </a:t>
            </a:r>
            <a:r>
              <a:rPr lang="en-GB" sz="2400">
                <a:solidFill>
                  <a:srgbClr val="008000"/>
                </a:solidFill>
              </a:rPr>
              <a:t>gr</a:t>
            </a:r>
            <a:r>
              <a:rPr lang="en-GB" sz="2400"/>
              <a:t>))</a:t>
            </a:r>
            <a:endParaRPr lang="en-GB"/>
          </a:p>
        </p:txBody>
      </p:sp>
      <p:sp>
        <p:nvSpPr>
          <p:cNvPr id="80908" name="Freeform 12"/>
          <p:cNvSpPr>
            <a:spLocks/>
          </p:cNvSpPr>
          <p:nvPr/>
        </p:nvSpPr>
        <p:spPr bwMode="auto">
          <a:xfrm>
            <a:off x="611188" y="2708275"/>
            <a:ext cx="5507037" cy="360363"/>
          </a:xfrm>
          <a:custGeom>
            <a:avLst/>
            <a:gdLst/>
            <a:ahLst/>
            <a:cxnLst>
              <a:cxn ang="0">
                <a:pos x="3106" y="227"/>
              </a:cxn>
              <a:cxn ang="0">
                <a:pos x="3242" y="182"/>
              </a:cxn>
              <a:cxn ang="0">
                <a:pos x="3061" y="91"/>
              </a:cxn>
              <a:cxn ang="0">
                <a:pos x="1746" y="0"/>
              </a:cxn>
              <a:cxn ang="0">
                <a:pos x="249" y="91"/>
              </a:cxn>
              <a:cxn ang="0">
                <a:pos x="249" y="227"/>
              </a:cxn>
            </a:cxnLst>
            <a:rect l="0" t="0" r="r" b="b"/>
            <a:pathLst>
              <a:path w="3310" h="227">
                <a:moveTo>
                  <a:pt x="3106" y="227"/>
                </a:moveTo>
                <a:cubicBezTo>
                  <a:pt x="3177" y="216"/>
                  <a:pt x="3249" y="205"/>
                  <a:pt x="3242" y="182"/>
                </a:cubicBezTo>
                <a:cubicBezTo>
                  <a:pt x="3235" y="159"/>
                  <a:pt x="3310" y="121"/>
                  <a:pt x="3061" y="91"/>
                </a:cubicBezTo>
                <a:cubicBezTo>
                  <a:pt x="2812" y="61"/>
                  <a:pt x="2215" y="0"/>
                  <a:pt x="1746" y="0"/>
                </a:cubicBezTo>
                <a:cubicBezTo>
                  <a:pt x="1277" y="0"/>
                  <a:pt x="498" y="53"/>
                  <a:pt x="249" y="91"/>
                </a:cubicBezTo>
                <a:cubicBezTo>
                  <a:pt x="0" y="129"/>
                  <a:pt x="124" y="178"/>
                  <a:pt x="249" y="227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stealth" w="lg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09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09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09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901" grpId="0" autoUpdateAnimBg="0"/>
      <p:bldP spid="80902" grpId="0" autoUpdateAnimBg="0"/>
      <p:bldP spid="80903" grpId="0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73551E-B63B-4E6D-BBA1-588188F68B78}" type="slidenum">
              <a:rPr lang="he-IL"/>
              <a:pPr/>
              <a:t>37</a:t>
            </a:fld>
            <a:endParaRPr lang="en-GB"/>
          </a:p>
        </p:txBody>
      </p:sp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Another kind of traffic light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017713"/>
            <a:ext cx="8497888" cy="1182687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GB">
                <a:solidFill>
                  <a:srgbClr val="008000"/>
                </a:solidFill>
              </a:rPr>
              <a:t>       Green</a:t>
            </a:r>
            <a:r>
              <a:rPr lang="en-GB">
                <a:sym typeface="Wingdings" pitchFamily="2" charset="2"/>
              </a:rPr>
              <a:t></a:t>
            </a:r>
            <a:r>
              <a:rPr lang="en-GB">
                <a:solidFill>
                  <a:schemeClr val="accent2"/>
                </a:solidFill>
              </a:rPr>
              <a:t>Yellow</a:t>
            </a:r>
            <a:r>
              <a:rPr lang="en-GB">
                <a:sym typeface="Wingdings" pitchFamily="2" charset="2"/>
              </a:rPr>
              <a:t></a:t>
            </a:r>
            <a:r>
              <a:rPr lang="en-GB">
                <a:solidFill>
                  <a:schemeClr val="hlink"/>
                </a:solidFill>
              </a:rPr>
              <a:t>Red</a:t>
            </a:r>
            <a:r>
              <a:rPr lang="en-GB">
                <a:sym typeface="Wingdings" pitchFamily="2" charset="2"/>
              </a:rPr>
              <a:t></a:t>
            </a:r>
            <a:r>
              <a:rPr lang="en-GB">
                <a:solidFill>
                  <a:schemeClr val="accent2"/>
                </a:solidFill>
              </a:rPr>
              <a:t>Yellow</a:t>
            </a:r>
            <a:endParaRPr lang="en-GB"/>
          </a:p>
          <a:p>
            <a:pPr>
              <a:buFont typeface="Wingdings" pitchFamily="2" charset="2"/>
              <a:buNone/>
            </a:pPr>
            <a:r>
              <a:rPr lang="en-GB"/>
              <a:t>First attempt:</a:t>
            </a:r>
          </a:p>
        </p:txBody>
      </p:sp>
      <p:sp>
        <p:nvSpPr>
          <p:cNvPr id="81924" name="Text Box 4"/>
          <p:cNvSpPr txBox="1">
            <a:spLocks noChangeArrowheads="1"/>
          </p:cNvSpPr>
          <p:nvPr/>
        </p:nvSpPr>
        <p:spPr bwMode="auto">
          <a:xfrm>
            <a:off x="457200" y="3352800"/>
            <a:ext cx="8229600" cy="519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800"/>
              <a:t>[](((</a:t>
            </a:r>
            <a:r>
              <a:rPr lang="en-GB" sz="2800">
                <a:solidFill>
                  <a:srgbClr val="008000"/>
                </a:solidFill>
              </a:rPr>
              <a:t>gr</a:t>
            </a:r>
            <a:r>
              <a:rPr lang="en-GB" sz="2800"/>
              <a:t>\/</a:t>
            </a:r>
            <a:r>
              <a:rPr lang="en-GB" sz="2800">
                <a:solidFill>
                  <a:schemeClr val="hlink"/>
                </a:solidFill>
              </a:rPr>
              <a:t>re</a:t>
            </a:r>
            <a:r>
              <a:rPr lang="en-GB" sz="2800"/>
              <a:t>) </a:t>
            </a:r>
            <a:r>
              <a:rPr lang="en-GB" sz="2800" i="1"/>
              <a:t>U </a:t>
            </a:r>
            <a:r>
              <a:rPr lang="en-GB" sz="2800">
                <a:solidFill>
                  <a:schemeClr val="accent2"/>
                </a:solidFill>
              </a:rPr>
              <a:t>ye</a:t>
            </a:r>
            <a:r>
              <a:rPr lang="en-GB" sz="2800"/>
              <a:t>)\/(</a:t>
            </a:r>
            <a:r>
              <a:rPr lang="en-GB" sz="2800">
                <a:solidFill>
                  <a:schemeClr val="accent2"/>
                </a:solidFill>
              </a:rPr>
              <a:t>ye </a:t>
            </a:r>
            <a:r>
              <a:rPr lang="en-GB" sz="2800" i="1"/>
              <a:t>U</a:t>
            </a:r>
            <a:r>
              <a:rPr lang="en-GB" sz="2800"/>
              <a:t> (</a:t>
            </a:r>
            <a:r>
              <a:rPr lang="en-GB" sz="2800">
                <a:solidFill>
                  <a:srgbClr val="008000"/>
                </a:solidFill>
              </a:rPr>
              <a:t>gr</a:t>
            </a:r>
            <a:r>
              <a:rPr lang="en-GB" sz="2800"/>
              <a:t>\/</a:t>
            </a:r>
            <a:r>
              <a:rPr lang="en-GB" sz="2800">
                <a:solidFill>
                  <a:schemeClr val="hlink"/>
                </a:solidFill>
              </a:rPr>
              <a:t>re</a:t>
            </a:r>
            <a:r>
              <a:rPr lang="en-GB" sz="2800"/>
              <a:t>)))</a:t>
            </a:r>
            <a:endParaRPr lang="en-GB"/>
          </a:p>
        </p:txBody>
      </p:sp>
      <p:sp>
        <p:nvSpPr>
          <p:cNvPr id="81925" name="Line 5"/>
          <p:cNvSpPr>
            <a:spLocks noChangeShapeType="1"/>
          </p:cNvSpPr>
          <p:nvPr/>
        </p:nvSpPr>
        <p:spPr bwMode="auto">
          <a:xfrm>
            <a:off x="381000" y="3200400"/>
            <a:ext cx="510540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6" name="Line 6"/>
          <p:cNvSpPr>
            <a:spLocks noChangeShapeType="1"/>
          </p:cNvSpPr>
          <p:nvPr/>
        </p:nvSpPr>
        <p:spPr bwMode="auto">
          <a:xfrm flipV="1">
            <a:off x="381000" y="3200400"/>
            <a:ext cx="5181600" cy="7620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927" name="Text Box 7"/>
          <p:cNvSpPr txBox="1">
            <a:spLocks noChangeArrowheads="1"/>
          </p:cNvSpPr>
          <p:nvPr/>
        </p:nvSpPr>
        <p:spPr bwMode="auto">
          <a:xfrm>
            <a:off x="533400" y="4191000"/>
            <a:ext cx="5257800" cy="5794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3200"/>
              <a:t>Correct specification:</a:t>
            </a:r>
          </a:p>
        </p:txBody>
      </p:sp>
      <p:sp>
        <p:nvSpPr>
          <p:cNvPr id="81928" name="Text Box 8"/>
          <p:cNvSpPr txBox="1">
            <a:spLocks noChangeArrowheads="1"/>
          </p:cNvSpPr>
          <p:nvPr/>
        </p:nvSpPr>
        <p:spPr bwMode="auto">
          <a:xfrm>
            <a:off x="609600" y="4876800"/>
            <a:ext cx="5029200" cy="15525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400"/>
              <a:t>[](  (</a:t>
            </a:r>
            <a:r>
              <a:rPr lang="en-GB" sz="2400">
                <a:solidFill>
                  <a:srgbClr val="008000"/>
                </a:solidFill>
              </a:rPr>
              <a:t>gr</a:t>
            </a:r>
            <a:r>
              <a:rPr lang="en-GB" sz="2400">
                <a:sym typeface="Wingdings" pitchFamily="2" charset="2"/>
              </a:rPr>
              <a:t></a:t>
            </a:r>
            <a:r>
              <a:rPr lang="en-GB" sz="2400"/>
              <a:t>(</a:t>
            </a:r>
            <a:r>
              <a:rPr lang="en-GB" sz="2400">
                <a:solidFill>
                  <a:srgbClr val="008000"/>
                </a:solidFill>
              </a:rPr>
              <a:t>gr</a:t>
            </a:r>
            <a:r>
              <a:rPr lang="en-GB" sz="2400"/>
              <a:t> </a:t>
            </a:r>
            <a:r>
              <a:rPr lang="en-GB" sz="2400" i="1"/>
              <a:t>U</a:t>
            </a:r>
            <a:r>
              <a:rPr lang="en-GB" sz="2400"/>
              <a:t> (</a:t>
            </a:r>
            <a:r>
              <a:rPr lang="en-GB" sz="2400">
                <a:solidFill>
                  <a:schemeClr val="accent2"/>
                </a:solidFill>
              </a:rPr>
              <a:t>ye </a:t>
            </a:r>
            <a:r>
              <a:rPr lang="en-GB" sz="2400"/>
              <a:t>/\ ( </a:t>
            </a:r>
            <a:r>
              <a:rPr lang="en-GB" sz="2400">
                <a:solidFill>
                  <a:schemeClr val="accent2"/>
                </a:solidFill>
              </a:rPr>
              <a:t>ye</a:t>
            </a:r>
            <a:r>
              <a:rPr lang="en-GB" sz="2400"/>
              <a:t> </a:t>
            </a:r>
            <a:r>
              <a:rPr lang="en-GB" sz="2400" i="1"/>
              <a:t>U</a:t>
            </a:r>
            <a:r>
              <a:rPr lang="en-GB" sz="2400"/>
              <a:t> </a:t>
            </a:r>
            <a:r>
              <a:rPr lang="en-GB" sz="2400">
                <a:solidFill>
                  <a:schemeClr val="hlink"/>
                </a:solidFill>
              </a:rPr>
              <a:t>re</a:t>
            </a:r>
            <a:r>
              <a:rPr lang="en-GB" sz="2400"/>
              <a:t> ))))</a:t>
            </a:r>
          </a:p>
          <a:p>
            <a:pPr eaLnBrk="0" hangingPunct="0">
              <a:spcBef>
                <a:spcPct val="50000"/>
              </a:spcBef>
            </a:pPr>
            <a:r>
              <a:rPr lang="en-GB" sz="2400"/>
              <a:t>   /\(</a:t>
            </a:r>
            <a:r>
              <a:rPr lang="en-GB" sz="2400">
                <a:solidFill>
                  <a:schemeClr val="hlink"/>
                </a:solidFill>
              </a:rPr>
              <a:t>re</a:t>
            </a:r>
            <a:r>
              <a:rPr lang="en-GB" sz="2400">
                <a:sym typeface="Wingdings" pitchFamily="2" charset="2"/>
              </a:rPr>
              <a:t></a:t>
            </a:r>
            <a:r>
              <a:rPr lang="en-GB" sz="2400"/>
              <a:t>(</a:t>
            </a:r>
            <a:r>
              <a:rPr lang="en-GB" sz="2400">
                <a:solidFill>
                  <a:schemeClr val="hlink"/>
                </a:solidFill>
              </a:rPr>
              <a:t>re</a:t>
            </a:r>
            <a:r>
              <a:rPr lang="en-GB" sz="2400"/>
              <a:t> </a:t>
            </a:r>
            <a:r>
              <a:rPr lang="en-GB" sz="2400" i="1"/>
              <a:t>U</a:t>
            </a:r>
            <a:r>
              <a:rPr lang="en-GB" sz="2400"/>
              <a:t> (</a:t>
            </a:r>
            <a:r>
              <a:rPr lang="en-GB" sz="2400">
                <a:solidFill>
                  <a:schemeClr val="accent2"/>
                </a:solidFill>
              </a:rPr>
              <a:t>ye</a:t>
            </a:r>
            <a:r>
              <a:rPr lang="en-GB" sz="2400"/>
              <a:t> /\ ( </a:t>
            </a:r>
            <a:r>
              <a:rPr lang="en-GB" sz="2400">
                <a:solidFill>
                  <a:schemeClr val="accent2"/>
                </a:solidFill>
              </a:rPr>
              <a:t>ye</a:t>
            </a:r>
            <a:r>
              <a:rPr lang="en-GB" sz="2400"/>
              <a:t> </a:t>
            </a:r>
            <a:r>
              <a:rPr lang="en-GB" sz="2400" i="1"/>
              <a:t>U</a:t>
            </a:r>
            <a:r>
              <a:rPr lang="en-GB" sz="2400"/>
              <a:t> </a:t>
            </a:r>
            <a:r>
              <a:rPr lang="en-GB" sz="2400">
                <a:solidFill>
                  <a:srgbClr val="008000"/>
                </a:solidFill>
              </a:rPr>
              <a:t>gr</a:t>
            </a:r>
            <a:r>
              <a:rPr lang="en-GB" sz="2400"/>
              <a:t> ))))</a:t>
            </a:r>
          </a:p>
          <a:p>
            <a:pPr eaLnBrk="0" hangingPunct="0">
              <a:spcBef>
                <a:spcPct val="50000"/>
              </a:spcBef>
            </a:pPr>
            <a:r>
              <a:rPr lang="en-GB" sz="2400"/>
              <a:t>   /\(</a:t>
            </a:r>
            <a:r>
              <a:rPr lang="en-GB" sz="2400">
                <a:solidFill>
                  <a:schemeClr val="accent2"/>
                </a:solidFill>
              </a:rPr>
              <a:t>ye</a:t>
            </a:r>
            <a:r>
              <a:rPr lang="en-GB" sz="2400">
                <a:sym typeface="Wingdings" pitchFamily="2" charset="2"/>
              </a:rPr>
              <a:t></a:t>
            </a:r>
            <a:r>
              <a:rPr lang="en-GB" sz="2400"/>
              <a:t>(</a:t>
            </a:r>
            <a:r>
              <a:rPr lang="en-GB" sz="2400">
                <a:solidFill>
                  <a:schemeClr val="accent2"/>
                </a:solidFill>
              </a:rPr>
              <a:t>ye</a:t>
            </a:r>
            <a:r>
              <a:rPr lang="en-GB" sz="2400"/>
              <a:t> </a:t>
            </a:r>
            <a:r>
              <a:rPr lang="en-GB" sz="2400" i="1"/>
              <a:t>U</a:t>
            </a:r>
            <a:r>
              <a:rPr lang="en-GB" sz="2400"/>
              <a:t> (</a:t>
            </a:r>
            <a:r>
              <a:rPr lang="en-GB" sz="2400">
                <a:solidFill>
                  <a:srgbClr val="008000"/>
                </a:solidFill>
              </a:rPr>
              <a:t>gr</a:t>
            </a:r>
            <a:r>
              <a:rPr lang="en-GB" sz="2400"/>
              <a:t> \/ </a:t>
            </a:r>
            <a:r>
              <a:rPr lang="en-GB" sz="2400">
                <a:solidFill>
                  <a:schemeClr val="hlink"/>
                </a:solidFill>
              </a:rPr>
              <a:t>re</a:t>
            </a:r>
            <a:r>
              <a:rPr lang="en-GB" sz="2400"/>
              <a:t>))))</a:t>
            </a:r>
          </a:p>
        </p:txBody>
      </p:sp>
      <p:grpSp>
        <p:nvGrpSpPr>
          <p:cNvPr id="81929" name="Group 9"/>
          <p:cNvGrpSpPr>
            <a:grpSpLocks/>
          </p:cNvGrpSpPr>
          <p:nvPr/>
        </p:nvGrpSpPr>
        <p:grpSpPr bwMode="auto">
          <a:xfrm>
            <a:off x="4876800" y="5791200"/>
            <a:ext cx="3505200" cy="838200"/>
            <a:chOff x="3072" y="3648"/>
            <a:chExt cx="2208" cy="528"/>
          </a:xfrm>
        </p:grpSpPr>
        <p:sp>
          <p:nvSpPr>
            <p:cNvPr id="81930" name="Rectangle 10"/>
            <p:cNvSpPr>
              <a:spLocks noChangeArrowheads="1"/>
            </p:cNvSpPr>
            <p:nvPr/>
          </p:nvSpPr>
          <p:spPr bwMode="auto">
            <a:xfrm>
              <a:off x="3600" y="3648"/>
              <a:ext cx="1680" cy="528"/>
            </a:xfrm>
            <a:prstGeom prst="rect">
              <a:avLst/>
            </a:prstGeom>
            <a:solidFill>
              <a:srgbClr val="CCFFFF">
                <a:alpha val="50000"/>
              </a:srgb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r>
                <a:rPr lang="en-GB"/>
                <a:t>Needed only when we</a:t>
              </a:r>
            </a:p>
            <a:p>
              <a:pPr algn="ctr" eaLnBrk="0" hangingPunct="0"/>
              <a:r>
                <a:rPr lang="en-GB"/>
                <a:t>can start with yellow</a:t>
              </a:r>
            </a:p>
          </p:txBody>
        </p:sp>
        <p:sp>
          <p:nvSpPr>
            <p:cNvPr id="81931" name="Line 11"/>
            <p:cNvSpPr>
              <a:spLocks noChangeShapeType="1"/>
            </p:cNvSpPr>
            <p:nvPr/>
          </p:nvSpPr>
          <p:spPr bwMode="auto">
            <a:xfrm flipH="1">
              <a:off x="3072" y="3888"/>
              <a:ext cx="528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1937" name="Freeform 17"/>
          <p:cNvSpPr>
            <a:spLocks/>
          </p:cNvSpPr>
          <p:nvPr/>
        </p:nvSpPr>
        <p:spPr bwMode="auto">
          <a:xfrm>
            <a:off x="574675" y="1831975"/>
            <a:ext cx="6831013" cy="517525"/>
          </a:xfrm>
          <a:custGeom>
            <a:avLst/>
            <a:gdLst/>
            <a:ahLst/>
            <a:cxnLst>
              <a:cxn ang="0">
                <a:pos x="4015" y="326"/>
              </a:cxn>
              <a:cxn ang="0">
                <a:pos x="4196" y="235"/>
              </a:cxn>
              <a:cxn ang="0">
                <a:pos x="3970" y="144"/>
              </a:cxn>
              <a:cxn ang="0">
                <a:pos x="2200" y="8"/>
              </a:cxn>
              <a:cxn ang="0">
                <a:pos x="295" y="190"/>
              </a:cxn>
              <a:cxn ang="0">
                <a:pos x="431" y="326"/>
              </a:cxn>
            </a:cxnLst>
            <a:rect l="0" t="0" r="r" b="b"/>
            <a:pathLst>
              <a:path w="4303" h="326">
                <a:moveTo>
                  <a:pt x="4015" y="326"/>
                </a:moveTo>
                <a:cubicBezTo>
                  <a:pt x="4109" y="295"/>
                  <a:pt x="4203" y="265"/>
                  <a:pt x="4196" y="235"/>
                </a:cubicBezTo>
                <a:cubicBezTo>
                  <a:pt x="4189" y="205"/>
                  <a:pt x="4303" y="182"/>
                  <a:pt x="3970" y="144"/>
                </a:cubicBezTo>
                <a:cubicBezTo>
                  <a:pt x="3637" y="106"/>
                  <a:pt x="2812" y="0"/>
                  <a:pt x="2200" y="8"/>
                </a:cubicBezTo>
                <a:cubicBezTo>
                  <a:pt x="1588" y="16"/>
                  <a:pt x="590" y="137"/>
                  <a:pt x="295" y="190"/>
                </a:cubicBezTo>
                <a:cubicBezTo>
                  <a:pt x="0" y="243"/>
                  <a:pt x="215" y="284"/>
                  <a:pt x="431" y="326"/>
                </a:cubicBezTo>
              </a:path>
            </a:pathLst>
          </a:custGeom>
          <a:noFill/>
          <a:ln w="63500">
            <a:solidFill>
              <a:schemeClr val="tx1"/>
            </a:solidFill>
            <a:round/>
            <a:headEnd/>
            <a:tailEnd type="stealth" w="lg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1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1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19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19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4" grpId="0" autoUpdateAnimBg="0"/>
      <p:bldP spid="81925" grpId="0" animBg="1"/>
      <p:bldP spid="81926" grpId="0" animBg="1"/>
      <p:bldP spid="81927" grpId="0" autoUpdateAnimBg="0"/>
      <p:bldP spid="81928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523A62-F4D5-4B01-ABD0-1A4AF2E9A0FB}" type="slidenum">
              <a:rPr lang="he-IL"/>
              <a:pPr/>
              <a:t>38</a:t>
            </a:fld>
            <a:endParaRPr lang="en-GB"/>
          </a:p>
        </p:txBody>
      </p:sp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Properties of sequential programs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82688" y="2017713"/>
            <a:ext cx="7808912" cy="4611687"/>
          </a:xfrm>
        </p:spPr>
        <p:txBody>
          <a:bodyPr/>
          <a:lstStyle/>
          <a:p>
            <a:r>
              <a:rPr lang="en-GB">
                <a:solidFill>
                  <a:srgbClr val="990099"/>
                </a:solidFill>
              </a:rPr>
              <a:t>init</a:t>
            </a:r>
            <a:r>
              <a:rPr lang="en-GB"/>
              <a:t>-when the program starts and satisfies the initial condition.</a:t>
            </a:r>
          </a:p>
          <a:p>
            <a:r>
              <a:rPr lang="en-GB">
                <a:solidFill>
                  <a:srgbClr val="666699"/>
                </a:solidFill>
              </a:rPr>
              <a:t>finish</a:t>
            </a:r>
            <a:r>
              <a:rPr lang="en-GB"/>
              <a:t>-when the program terminates and nothing is enabled.</a:t>
            </a:r>
          </a:p>
          <a:p>
            <a:r>
              <a:rPr lang="en-GB">
                <a:solidFill>
                  <a:schemeClr val="hlink"/>
                </a:solidFill>
              </a:rPr>
              <a:t>Partial correctness:</a:t>
            </a:r>
            <a:r>
              <a:rPr lang="en-GB"/>
              <a:t> </a:t>
            </a:r>
            <a:r>
              <a:rPr lang="en-GB">
                <a:solidFill>
                  <a:srgbClr val="990099"/>
                </a:solidFill>
              </a:rPr>
              <a:t>init</a:t>
            </a:r>
            <a:r>
              <a:rPr lang="en-GB">
                <a:solidFill>
                  <a:srgbClr val="008000"/>
                </a:solidFill>
              </a:rPr>
              <a:t>/\[](</a:t>
            </a:r>
            <a:r>
              <a:rPr lang="en-GB">
                <a:solidFill>
                  <a:srgbClr val="666699"/>
                </a:solidFill>
              </a:rPr>
              <a:t>finish</a:t>
            </a:r>
            <a:r>
              <a:rPr lang="en-GB">
                <a:solidFill>
                  <a:srgbClr val="008000"/>
                </a:solidFill>
                <a:sym typeface="Wingdings" pitchFamily="2" charset="2"/>
              </a:rPr>
              <a:t></a:t>
            </a:r>
            <a:r>
              <a:rPr lang="en-GB">
                <a:solidFill>
                  <a:srgbClr val="008000"/>
                </a:solidFill>
                <a:sym typeface="Symbol" pitchFamily="18" charset="2"/>
              </a:rPr>
              <a:t>)</a:t>
            </a:r>
          </a:p>
          <a:p>
            <a:r>
              <a:rPr lang="en-GB">
                <a:solidFill>
                  <a:schemeClr val="hlink"/>
                </a:solidFill>
                <a:sym typeface="Symbol" pitchFamily="18" charset="2"/>
              </a:rPr>
              <a:t>Termination:</a:t>
            </a:r>
            <a:r>
              <a:rPr lang="en-GB">
                <a:sym typeface="Symbol" pitchFamily="18" charset="2"/>
              </a:rPr>
              <a:t> </a:t>
            </a:r>
            <a:r>
              <a:rPr lang="en-GB">
                <a:solidFill>
                  <a:srgbClr val="990099"/>
                </a:solidFill>
                <a:sym typeface="Symbol" pitchFamily="18" charset="2"/>
              </a:rPr>
              <a:t>init</a:t>
            </a:r>
            <a:r>
              <a:rPr lang="en-GB">
                <a:solidFill>
                  <a:srgbClr val="008000"/>
                </a:solidFill>
                <a:sym typeface="Symbol" pitchFamily="18" charset="2"/>
              </a:rPr>
              <a:t>/\&lt;&gt;</a:t>
            </a:r>
            <a:r>
              <a:rPr lang="en-GB">
                <a:solidFill>
                  <a:srgbClr val="666699"/>
                </a:solidFill>
                <a:sym typeface="Symbol" pitchFamily="18" charset="2"/>
              </a:rPr>
              <a:t>finish</a:t>
            </a:r>
            <a:endParaRPr lang="en-GB">
              <a:sym typeface="Symbol" pitchFamily="18" charset="2"/>
            </a:endParaRPr>
          </a:p>
          <a:p>
            <a:r>
              <a:rPr lang="en-GB">
                <a:solidFill>
                  <a:schemeClr val="hlink"/>
                </a:solidFill>
                <a:sym typeface="Symbol" pitchFamily="18" charset="2"/>
              </a:rPr>
              <a:t>Total correctness:</a:t>
            </a:r>
            <a:r>
              <a:rPr lang="en-GB">
                <a:sym typeface="Symbol" pitchFamily="18" charset="2"/>
              </a:rPr>
              <a:t> </a:t>
            </a:r>
            <a:r>
              <a:rPr lang="en-GB">
                <a:solidFill>
                  <a:srgbClr val="990099"/>
                </a:solidFill>
                <a:sym typeface="Symbol" pitchFamily="18" charset="2"/>
              </a:rPr>
              <a:t>init</a:t>
            </a:r>
            <a:r>
              <a:rPr lang="en-GB">
                <a:solidFill>
                  <a:srgbClr val="008000"/>
                </a:solidFill>
                <a:sym typeface="Symbol" pitchFamily="18" charset="2"/>
              </a:rPr>
              <a:t>/\&lt;&gt;(</a:t>
            </a:r>
            <a:r>
              <a:rPr lang="en-GB">
                <a:solidFill>
                  <a:srgbClr val="666699"/>
                </a:solidFill>
                <a:sym typeface="Symbol" pitchFamily="18" charset="2"/>
              </a:rPr>
              <a:t>finish</a:t>
            </a:r>
            <a:r>
              <a:rPr lang="en-GB">
                <a:solidFill>
                  <a:srgbClr val="008000"/>
                </a:solidFill>
                <a:sym typeface="Symbol" pitchFamily="18" charset="2"/>
              </a:rPr>
              <a:t>/\ )</a:t>
            </a:r>
            <a:endParaRPr lang="en-GB">
              <a:sym typeface="Symbol" pitchFamily="18" charset="2"/>
            </a:endParaRPr>
          </a:p>
          <a:p>
            <a:r>
              <a:rPr lang="en-GB">
                <a:solidFill>
                  <a:schemeClr val="hlink"/>
                </a:solidFill>
                <a:sym typeface="Symbol" pitchFamily="18" charset="2"/>
              </a:rPr>
              <a:t>Invariant:</a:t>
            </a:r>
            <a:r>
              <a:rPr lang="en-GB">
                <a:sym typeface="Symbol" pitchFamily="18" charset="2"/>
              </a:rPr>
              <a:t> </a:t>
            </a:r>
            <a:r>
              <a:rPr lang="en-GB">
                <a:solidFill>
                  <a:srgbClr val="990099"/>
                </a:solidFill>
                <a:sym typeface="Symbol" pitchFamily="18" charset="2"/>
              </a:rPr>
              <a:t>init</a:t>
            </a:r>
            <a:r>
              <a:rPr lang="en-GB">
                <a:solidFill>
                  <a:srgbClr val="008000"/>
                </a:solidFill>
                <a:sym typeface="Symbol" pitchFamily="18" charset="2"/>
              </a:rPr>
              <a:t>/\[]</a:t>
            </a:r>
            <a:endParaRPr lang="en-GB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24BB0-51AB-46D5-8D04-270E368C156F}" type="slidenum">
              <a:rPr lang="he-IL"/>
              <a:pPr/>
              <a:t>39</a:t>
            </a:fld>
            <a:endParaRPr lang="en-GB"/>
          </a:p>
        </p:txBody>
      </p:sp>
      <p:sp>
        <p:nvSpPr>
          <p:cNvPr id="839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9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3972" name="Rectangle 4"/>
          <p:cNvSpPr>
            <a:spLocks noGrp="1" noChangeArrowheads="1"/>
          </p:cNvSpPr>
          <p:nvPr>
            <p:ph type="title"/>
          </p:nvPr>
        </p:nvSpPr>
        <p:spPr>
          <a:xfrm>
            <a:off x="1187450" y="533400"/>
            <a:ext cx="7129463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Automata over finite words</a:t>
            </a:r>
          </a:p>
        </p:txBody>
      </p:sp>
      <p:sp>
        <p:nvSpPr>
          <p:cNvPr id="8397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66800" y="1828800"/>
            <a:ext cx="7772400" cy="29718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80000"/>
              </a:lnSpc>
            </a:pPr>
            <a:r>
              <a:rPr lang="en-US"/>
              <a:t> </a:t>
            </a:r>
            <a:r>
              <a:rPr lang="en-US" sz="2800"/>
              <a:t>A=&lt;</a:t>
            </a:r>
            <a:r>
              <a:rPr lang="en-US" sz="2800">
                <a:latin typeface="Symbol" pitchFamily="18" charset="2"/>
              </a:rPr>
              <a:t></a:t>
            </a:r>
            <a:r>
              <a:rPr lang="en-US" sz="2800"/>
              <a:t>, S, </a:t>
            </a:r>
            <a:r>
              <a:rPr lang="en-US" sz="2800">
                <a:latin typeface="Symbol" pitchFamily="18" charset="2"/>
              </a:rPr>
              <a:t></a:t>
            </a:r>
            <a:r>
              <a:rPr lang="en-US" sz="2800"/>
              <a:t>, I, F&gt;</a:t>
            </a:r>
          </a:p>
          <a:p>
            <a:pPr>
              <a:lnSpc>
                <a:spcPct val="80000"/>
              </a:lnSpc>
            </a:pPr>
            <a:r>
              <a:rPr lang="en-US" sz="2800"/>
              <a:t> </a:t>
            </a:r>
            <a:r>
              <a:rPr lang="en-US" sz="2800">
                <a:latin typeface="Symbol" pitchFamily="18" charset="2"/>
              </a:rPr>
              <a:t></a:t>
            </a:r>
            <a:r>
              <a:rPr lang="en-US" sz="2800"/>
              <a:t> (finite) - the alphabet.</a:t>
            </a:r>
          </a:p>
          <a:p>
            <a:pPr>
              <a:lnSpc>
                <a:spcPct val="80000"/>
              </a:lnSpc>
            </a:pPr>
            <a:r>
              <a:rPr lang="en-US" sz="2800"/>
              <a:t> S (finite) - the states.</a:t>
            </a:r>
          </a:p>
          <a:p>
            <a:pPr>
              <a:lnSpc>
                <a:spcPct val="80000"/>
              </a:lnSpc>
            </a:pPr>
            <a:r>
              <a:rPr lang="en-US" sz="2800"/>
              <a:t> </a:t>
            </a:r>
            <a:r>
              <a:rPr lang="en-US" sz="2800">
                <a:latin typeface="Symbol" pitchFamily="18" charset="2"/>
              </a:rPr>
              <a:t></a:t>
            </a:r>
            <a:r>
              <a:rPr lang="en-US" sz="2800"/>
              <a:t> </a:t>
            </a:r>
            <a:r>
              <a:rPr lang="en-US" sz="2800">
                <a:sym typeface="Symbol" pitchFamily="18" charset="2"/>
              </a:rPr>
              <a:t></a:t>
            </a:r>
            <a:r>
              <a:rPr lang="en-US" sz="2800"/>
              <a:t> S x </a:t>
            </a:r>
            <a:r>
              <a:rPr lang="en-US" sz="2800">
                <a:latin typeface="Symbol" pitchFamily="18" charset="2"/>
              </a:rPr>
              <a:t></a:t>
            </a:r>
            <a:r>
              <a:rPr lang="en-US" sz="2800"/>
              <a:t> x S - the transition relation.</a:t>
            </a:r>
          </a:p>
          <a:p>
            <a:pPr>
              <a:lnSpc>
                <a:spcPct val="80000"/>
              </a:lnSpc>
            </a:pPr>
            <a:r>
              <a:rPr lang="en-US" sz="2800"/>
              <a:t> I </a:t>
            </a:r>
            <a:r>
              <a:rPr lang="en-US" sz="2800">
                <a:sym typeface="Symbol" pitchFamily="18" charset="2"/>
              </a:rPr>
              <a:t></a:t>
            </a:r>
            <a:r>
              <a:rPr lang="en-US" sz="2800"/>
              <a:t> S - the starting states.</a:t>
            </a:r>
          </a:p>
          <a:p>
            <a:pPr>
              <a:lnSpc>
                <a:spcPct val="80000"/>
              </a:lnSpc>
            </a:pPr>
            <a:r>
              <a:rPr lang="en-US" sz="2800"/>
              <a:t> F </a:t>
            </a:r>
            <a:r>
              <a:rPr lang="en-US" sz="2800">
                <a:sym typeface="Symbol" pitchFamily="18" charset="2"/>
              </a:rPr>
              <a:t></a:t>
            </a:r>
            <a:r>
              <a:rPr lang="en-US" sz="2800"/>
              <a:t> S - the accepting states.</a:t>
            </a:r>
          </a:p>
        </p:txBody>
      </p:sp>
      <p:grpSp>
        <p:nvGrpSpPr>
          <p:cNvPr id="83974" name="Group 6"/>
          <p:cNvGrpSpPr>
            <a:grpSpLocks/>
          </p:cNvGrpSpPr>
          <p:nvPr/>
        </p:nvGrpSpPr>
        <p:grpSpPr bwMode="auto">
          <a:xfrm>
            <a:off x="1981200" y="4495800"/>
            <a:ext cx="5334000" cy="1520825"/>
            <a:chOff x="1248" y="2832"/>
            <a:chExt cx="3360" cy="958"/>
          </a:xfrm>
        </p:grpSpPr>
        <p:sp>
          <p:nvSpPr>
            <p:cNvPr id="83975" name="Oval 7"/>
            <p:cNvSpPr>
              <a:spLocks noChangeArrowheads="1"/>
            </p:cNvSpPr>
            <p:nvPr/>
          </p:nvSpPr>
          <p:spPr bwMode="auto">
            <a:xfrm>
              <a:off x="1785" y="3131"/>
              <a:ext cx="470" cy="47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6" name="Oval 8"/>
            <p:cNvSpPr>
              <a:spLocks noChangeArrowheads="1"/>
            </p:cNvSpPr>
            <p:nvPr/>
          </p:nvSpPr>
          <p:spPr bwMode="auto">
            <a:xfrm>
              <a:off x="3410" y="3179"/>
              <a:ext cx="470" cy="47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3977" name="Rectangle 9"/>
            <p:cNvSpPr>
              <a:spLocks noChangeArrowheads="1"/>
            </p:cNvSpPr>
            <p:nvPr/>
          </p:nvSpPr>
          <p:spPr bwMode="auto">
            <a:xfrm>
              <a:off x="1248" y="3216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83978" name="Rectangle 10"/>
            <p:cNvSpPr>
              <a:spLocks noChangeArrowheads="1"/>
            </p:cNvSpPr>
            <p:nvPr/>
          </p:nvSpPr>
          <p:spPr bwMode="auto">
            <a:xfrm>
              <a:off x="2784" y="2928"/>
              <a:ext cx="25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83979" name="Rectangle 11"/>
            <p:cNvSpPr>
              <a:spLocks noChangeArrowheads="1"/>
            </p:cNvSpPr>
            <p:nvPr/>
          </p:nvSpPr>
          <p:spPr bwMode="auto">
            <a:xfrm>
              <a:off x="2784" y="3504"/>
              <a:ext cx="295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83980" name="Rectangle 12"/>
            <p:cNvSpPr>
              <a:spLocks noChangeArrowheads="1"/>
            </p:cNvSpPr>
            <p:nvPr/>
          </p:nvSpPr>
          <p:spPr bwMode="auto">
            <a:xfrm>
              <a:off x="4164" y="3216"/>
              <a:ext cx="44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83981" name="Rectangle 13"/>
            <p:cNvSpPr>
              <a:spLocks noChangeArrowheads="1"/>
            </p:cNvSpPr>
            <p:nvPr/>
          </p:nvSpPr>
          <p:spPr bwMode="auto">
            <a:xfrm>
              <a:off x="1920" y="3216"/>
              <a:ext cx="29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83982" name="Rectangle 14"/>
            <p:cNvSpPr>
              <a:spLocks noChangeArrowheads="1"/>
            </p:cNvSpPr>
            <p:nvPr/>
          </p:nvSpPr>
          <p:spPr bwMode="auto">
            <a:xfrm>
              <a:off x="3552" y="3264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1</a:t>
              </a:r>
            </a:p>
          </p:txBody>
        </p:sp>
        <p:cxnSp>
          <p:nvCxnSpPr>
            <p:cNvPr id="83983" name="AutoShape 15"/>
            <p:cNvCxnSpPr>
              <a:cxnSpLocks noChangeShapeType="1"/>
              <a:stCxn id="83976" idx="0"/>
              <a:endCxn id="83975" idx="0"/>
            </p:cNvCxnSpPr>
            <p:nvPr/>
          </p:nvCxnSpPr>
          <p:spPr bwMode="auto">
            <a:xfrm rot="5400000" flipH="1">
              <a:off x="2809" y="2342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3984" name="AutoShape 16"/>
            <p:cNvCxnSpPr>
              <a:cxnSpLocks noChangeShapeType="1"/>
              <a:stCxn id="83975" idx="4"/>
              <a:endCxn id="83976" idx="4"/>
            </p:cNvCxnSpPr>
            <p:nvPr/>
          </p:nvCxnSpPr>
          <p:spPr bwMode="auto">
            <a:xfrm rot="16200000" flipH="1">
              <a:off x="2809" y="2814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3985" name="AutoShape 17"/>
            <p:cNvCxnSpPr>
              <a:cxnSpLocks noChangeShapeType="1"/>
              <a:stCxn id="83976" idx="7"/>
              <a:endCxn id="83976" idx="5"/>
            </p:cNvCxnSpPr>
            <p:nvPr/>
          </p:nvCxnSpPr>
          <p:spPr bwMode="auto">
            <a:xfrm rot="5400000" flipV="1">
              <a:off x="3645" y="3414"/>
              <a:ext cx="334" cy="1"/>
            </a:xfrm>
            <a:prstGeom prst="curvedConnector5">
              <a:avLst>
                <a:gd name="adj1" fmla="val -34435"/>
                <a:gd name="adj2" fmla="val 37200000"/>
                <a:gd name="adj3" fmla="val 13472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3986" name="AutoShape 18"/>
            <p:cNvCxnSpPr>
              <a:cxnSpLocks noChangeShapeType="1"/>
              <a:stCxn id="83975" idx="3"/>
              <a:endCxn id="83975" idx="1"/>
            </p:cNvCxnSpPr>
            <p:nvPr/>
          </p:nvCxnSpPr>
          <p:spPr bwMode="auto">
            <a:xfrm rot="5400000" flipH="1" flipV="1">
              <a:off x="1688" y="3366"/>
              <a:ext cx="334" cy="1"/>
            </a:xfrm>
            <a:prstGeom prst="curvedConnector5">
              <a:avLst>
                <a:gd name="adj1" fmla="val -39523"/>
                <a:gd name="adj2" fmla="val -38500000"/>
                <a:gd name="adj3" fmla="val 14161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83987" name="Line 19"/>
            <p:cNvSpPr>
              <a:spLocks noChangeShapeType="1"/>
            </p:cNvSpPr>
            <p:nvPr/>
          </p:nvSpPr>
          <p:spPr bwMode="auto">
            <a:xfrm>
              <a:off x="1680" y="2832"/>
              <a:ext cx="24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6498AA-477F-4711-A167-DAB403ECA9EB}" type="slidenum">
              <a:rPr lang="he-IL"/>
              <a:pPr/>
              <a:t>40</a:t>
            </a:fld>
            <a:endParaRPr lang="en-GB"/>
          </a:p>
        </p:txBody>
      </p:sp>
      <p:sp>
        <p:nvSpPr>
          <p:cNvPr id="860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6020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533400"/>
            <a:ext cx="64770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The transition relation</a:t>
            </a:r>
          </a:p>
        </p:txBody>
      </p:sp>
      <p:sp>
        <p:nvSpPr>
          <p:cNvPr id="8602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276600" y="1916113"/>
            <a:ext cx="2590800" cy="2233612"/>
          </a:xfrm>
          <a:noFill/>
          <a:ln/>
        </p:spPr>
        <p:txBody>
          <a:bodyPr lIns="90488" tIns="44450" rIns="90488" bIns="44450"/>
          <a:lstStyle/>
          <a:p>
            <a:r>
              <a:rPr lang="en-US" sz="2800"/>
              <a:t>(s</a:t>
            </a:r>
            <a:r>
              <a:rPr lang="en-US" sz="2800" baseline="-25000"/>
              <a:t>0</a:t>
            </a:r>
            <a:r>
              <a:rPr lang="en-US" sz="2800"/>
              <a:t>, </a:t>
            </a:r>
            <a:r>
              <a:rPr lang="en-US" sz="2800" i="1"/>
              <a:t>a</a:t>
            </a:r>
            <a:r>
              <a:rPr lang="en-US" sz="2800"/>
              <a:t>, s</a:t>
            </a:r>
            <a:r>
              <a:rPr lang="en-US" sz="2800" baseline="-25000"/>
              <a:t>0</a:t>
            </a:r>
            <a:r>
              <a:rPr lang="en-US" sz="2800"/>
              <a:t>)</a:t>
            </a:r>
          </a:p>
          <a:p>
            <a:r>
              <a:rPr lang="en-US" sz="2800"/>
              <a:t>(s</a:t>
            </a:r>
            <a:r>
              <a:rPr lang="en-US" sz="2800" baseline="-25000"/>
              <a:t>0</a:t>
            </a:r>
            <a:r>
              <a:rPr lang="en-US" sz="2800"/>
              <a:t>, </a:t>
            </a:r>
            <a:r>
              <a:rPr lang="en-US" sz="2800" i="1"/>
              <a:t>b</a:t>
            </a:r>
            <a:r>
              <a:rPr lang="en-US" sz="2800"/>
              <a:t>, s</a:t>
            </a:r>
            <a:r>
              <a:rPr lang="en-US" sz="2800" baseline="-25000"/>
              <a:t>1</a:t>
            </a:r>
            <a:r>
              <a:rPr lang="en-US" sz="2800"/>
              <a:t>)</a:t>
            </a:r>
          </a:p>
          <a:p>
            <a:r>
              <a:rPr lang="en-US" sz="2800"/>
              <a:t>(s</a:t>
            </a:r>
            <a:r>
              <a:rPr lang="en-US" sz="2800" baseline="-25000"/>
              <a:t>1</a:t>
            </a:r>
            <a:r>
              <a:rPr lang="en-US" sz="2800"/>
              <a:t>, </a:t>
            </a:r>
            <a:r>
              <a:rPr lang="en-US" sz="2800" i="1"/>
              <a:t>a</a:t>
            </a:r>
            <a:r>
              <a:rPr lang="en-US" sz="2800"/>
              <a:t>, s</a:t>
            </a:r>
            <a:r>
              <a:rPr lang="en-US" sz="2800" baseline="-25000"/>
              <a:t>0</a:t>
            </a:r>
            <a:r>
              <a:rPr lang="en-US" sz="2800"/>
              <a:t>)</a:t>
            </a:r>
          </a:p>
          <a:p>
            <a:r>
              <a:rPr lang="en-US" sz="2800"/>
              <a:t>(s</a:t>
            </a:r>
            <a:r>
              <a:rPr lang="en-US" sz="2800" baseline="-25000"/>
              <a:t>1</a:t>
            </a:r>
            <a:r>
              <a:rPr lang="en-US" sz="2800"/>
              <a:t>, </a:t>
            </a:r>
            <a:r>
              <a:rPr lang="en-US" sz="2800" i="1"/>
              <a:t>b</a:t>
            </a:r>
            <a:r>
              <a:rPr lang="en-US" sz="2800"/>
              <a:t>, s</a:t>
            </a:r>
            <a:r>
              <a:rPr lang="en-US" sz="2800" baseline="-25000"/>
              <a:t>1</a:t>
            </a:r>
            <a:r>
              <a:rPr lang="en-US" sz="2800"/>
              <a:t>)</a:t>
            </a:r>
          </a:p>
        </p:txBody>
      </p:sp>
      <p:grpSp>
        <p:nvGrpSpPr>
          <p:cNvPr id="86022" name="Group 6"/>
          <p:cNvGrpSpPr>
            <a:grpSpLocks/>
          </p:cNvGrpSpPr>
          <p:nvPr/>
        </p:nvGrpSpPr>
        <p:grpSpPr bwMode="auto">
          <a:xfrm>
            <a:off x="2133600" y="4267200"/>
            <a:ext cx="5334000" cy="1520825"/>
            <a:chOff x="1248" y="2832"/>
            <a:chExt cx="3360" cy="958"/>
          </a:xfrm>
        </p:grpSpPr>
        <p:sp>
          <p:nvSpPr>
            <p:cNvPr id="86023" name="Oval 7"/>
            <p:cNvSpPr>
              <a:spLocks noChangeArrowheads="1"/>
            </p:cNvSpPr>
            <p:nvPr/>
          </p:nvSpPr>
          <p:spPr bwMode="auto">
            <a:xfrm>
              <a:off x="1785" y="3131"/>
              <a:ext cx="470" cy="47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24" name="Oval 8"/>
            <p:cNvSpPr>
              <a:spLocks noChangeArrowheads="1"/>
            </p:cNvSpPr>
            <p:nvPr/>
          </p:nvSpPr>
          <p:spPr bwMode="auto">
            <a:xfrm>
              <a:off x="3410" y="3179"/>
              <a:ext cx="470" cy="47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025" name="Rectangle 9"/>
            <p:cNvSpPr>
              <a:spLocks noChangeArrowheads="1"/>
            </p:cNvSpPr>
            <p:nvPr/>
          </p:nvSpPr>
          <p:spPr bwMode="auto">
            <a:xfrm>
              <a:off x="1248" y="3216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86026" name="Rectangle 10"/>
            <p:cNvSpPr>
              <a:spLocks noChangeArrowheads="1"/>
            </p:cNvSpPr>
            <p:nvPr/>
          </p:nvSpPr>
          <p:spPr bwMode="auto">
            <a:xfrm>
              <a:off x="2784" y="2928"/>
              <a:ext cx="25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86027" name="Rectangle 11"/>
            <p:cNvSpPr>
              <a:spLocks noChangeArrowheads="1"/>
            </p:cNvSpPr>
            <p:nvPr/>
          </p:nvSpPr>
          <p:spPr bwMode="auto">
            <a:xfrm>
              <a:off x="2784" y="3504"/>
              <a:ext cx="295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86028" name="Rectangle 12"/>
            <p:cNvSpPr>
              <a:spLocks noChangeArrowheads="1"/>
            </p:cNvSpPr>
            <p:nvPr/>
          </p:nvSpPr>
          <p:spPr bwMode="auto">
            <a:xfrm>
              <a:off x="4164" y="3216"/>
              <a:ext cx="44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86029" name="Rectangle 13"/>
            <p:cNvSpPr>
              <a:spLocks noChangeArrowheads="1"/>
            </p:cNvSpPr>
            <p:nvPr/>
          </p:nvSpPr>
          <p:spPr bwMode="auto">
            <a:xfrm>
              <a:off x="1920" y="3216"/>
              <a:ext cx="29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86030" name="Rectangle 14"/>
            <p:cNvSpPr>
              <a:spLocks noChangeArrowheads="1"/>
            </p:cNvSpPr>
            <p:nvPr/>
          </p:nvSpPr>
          <p:spPr bwMode="auto">
            <a:xfrm>
              <a:off x="3552" y="3264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1</a:t>
              </a:r>
            </a:p>
          </p:txBody>
        </p:sp>
        <p:cxnSp>
          <p:nvCxnSpPr>
            <p:cNvPr id="86031" name="AutoShape 15"/>
            <p:cNvCxnSpPr>
              <a:cxnSpLocks noChangeShapeType="1"/>
              <a:stCxn id="86024" idx="0"/>
              <a:endCxn id="86023" idx="0"/>
            </p:cNvCxnSpPr>
            <p:nvPr/>
          </p:nvCxnSpPr>
          <p:spPr bwMode="auto">
            <a:xfrm rot="5400000" flipH="1">
              <a:off x="2809" y="2342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6032" name="AutoShape 16"/>
            <p:cNvCxnSpPr>
              <a:cxnSpLocks noChangeShapeType="1"/>
              <a:stCxn id="86023" idx="4"/>
              <a:endCxn id="86024" idx="4"/>
            </p:cNvCxnSpPr>
            <p:nvPr/>
          </p:nvCxnSpPr>
          <p:spPr bwMode="auto">
            <a:xfrm rot="16200000" flipH="1">
              <a:off x="2809" y="2814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6033" name="AutoShape 17"/>
            <p:cNvCxnSpPr>
              <a:cxnSpLocks noChangeShapeType="1"/>
              <a:stCxn id="86024" idx="7"/>
              <a:endCxn id="86024" idx="5"/>
            </p:cNvCxnSpPr>
            <p:nvPr/>
          </p:nvCxnSpPr>
          <p:spPr bwMode="auto">
            <a:xfrm rot="5400000" flipV="1">
              <a:off x="3645" y="3414"/>
              <a:ext cx="334" cy="1"/>
            </a:xfrm>
            <a:prstGeom prst="curvedConnector5">
              <a:avLst>
                <a:gd name="adj1" fmla="val -34435"/>
                <a:gd name="adj2" fmla="val 37200000"/>
                <a:gd name="adj3" fmla="val 13472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6034" name="AutoShape 18"/>
            <p:cNvCxnSpPr>
              <a:cxnSpLocks noChangeShapeType="1"/>
              <a:stCxn id="86023" idx="3"/>
              <a:endCxn id="86023" idx="1"/>
            </p:cNvCxnSpPr>
            <p:nvPr/>
          </p:nvCxnSpPr>
          <p:spPr bwMode="auto">
            <a:xfrm rot="5400000" flipH="1" flipV="1">
              <a:off x="1688" y="3366"/>
              <a:ext cx="334" cy="1"/>
            </a:xfrm>
            <a:prstGeom prst="curvedConnector5">
              <a:avLst>
                <a:gd name="adj1" fmla="val -39523"/>
                <a:gd name="adj2" fmla="val -38500000"/>
                <a:gd name="adj3" fmla="val 14161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86035" name="Line 19"/>
            <p:cNvSpPr>
              <a:spLocks noChangeShapeType="1"/>
            </p:cNvSpPr>
            <p:nvPr/>
          </p:nvSpPr>
          <p:spPr bwMode="auto">
            <a:xfrm>
              <a:off x="1680" y="2832"/>
              <a:ext cx="24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C488F3-3760-41DE-B713-5FFF3F76EF27}" type="slidenum">
              <a:rPr lang="he-IL"/>
              <a:pPr/>
              <a:t>41</a:t>
            </a:fld>
            <a:endParaRPr lang="en-GB"/>
          </a:p>
        </p:txBody>
      </p:sp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1331913" y="404813"/>
            <a:ext cx="4724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A </a:t>
            </a:r>
            <a:r>
              <a:rPr lang="en-US" i="1"/>
              <a:t>run</a:t>
            </a:r>
            <a:r>
              <a:rPr lang="en-US"/>
              <a:t> over a word</a:t>
            </a:r>
          </a:p>
        </p:txBody>
      </p:sp>
      <p:sp>
        <p:nvSpPr>
          <p:cNvPr id="8806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219200" y="1828800"/>
            <a:ext cx="7772400" cy="2392363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80000"/>
              </a:lnSpc>
            </a:pPr>
            <a:r>
              <a:rPr lang="en-US" sz="2800"/>
              <a:t>A word over </a:t>
            </a:r>
            <a:r>
              <a:rPr lang="en-US" sz="2800">
                <a:latin typeface="Symbol" pitchFamily="18" charset="2"/>
              </a:rPr>
              <a:t></a:t>
            </a:r>
            <a:r>
              <a:rPr lang="en-US" sz="2800"/>
              <a:t>, e.g., </a:t>
            </a:r>
            <a:r>
              <a:rPr lang="en-US" sz="2800" i="1"/>
              <a:t>abaab</a:t>
            </a:r>
            <a:r>
              <a:rPr lang="en-US" sz="2800"/>
              <a:t>.</a:t>
            </a:r>
          </a:p>
          <a:p>
            <a:pPr>
              <a:lnSpc>
                <a:spcPct val="80000"/>
              </a:lnSpc>
            </a:pPr>
            <a:r>
              <a:rPr lang="en-US" sz="2800"/>
              <a:t>A sequence of states, e.g. s</a:t>
            </a:r>
            <a:r>
              <a:rPr lang="en-US" sz="2800" baseline="-25000"/>
              <a:t>0</a:t>
            </a:r>
            <a:r>
              <a:rPr lang="en-US" sz="2800"/>
              <a:t> s</a:t>
            </a:r>
            <a:r>
              <a:rPr lang="en-US" sz="2800" baseline="-25000"/>
              <a:t>0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 s</a:t>
            </a:r>
            <a:r>
              <a:rPr lang="en-US" sz="2800" baseline="-25000"/>
              <a:t>0</a:t>
            </a:r>
            <a:r>
              <a:rPr lang="en-US" sz="2800"/>
              <a:t> s</a:t>
            </a:r>
            <a:r>
              <a:rPr lang="en-US" sz="2800" baseline="-25000"/>
              <a:t>0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.</a:t>
            </a:r>
          </a:p>
          <a:p>
            <a:pPr>
              <a:lnSpc>
                <a:spcPct val="80000"/>
              </a:lnSpc>
            </a:pPr>
            <a:r>
              <a:rPr lang="en-US" sz="2800"/>
              <a:t>Starts with an initial state.</a:t>
            </a:r>
          </a:p>
          <a:p>
            <a:pPr>
              <a:lnSpc>
                <a:spcPct val="80000"/>
              </a:lnSpc>
            </a:pPr>
            <a:r>
              <a:rPr lang="en-US" sz="2800"/>
              <a:t>Follows the transition relation (s</a:t>
            </a:r>
            <a:r>
              <a:rPr lang="en-US" sz="2800" baseline="-25000"/>
              <a:t>i</a:t>
            </a:r>
            <a:r>
              <a:rPr lang="en-US" sz="2800"/>
              <a:t>, </a:t>
            </a:r>
            <a:r>
              <a:rPr lang="en-US" sz="2800" i="1"/>
              <a:t>c</a:t>
            </a:r>
            <a:r>
              <a:rPr lang="en-US" sz="2800" i="1" baseline="-25000"/>
              <a:t>i </a:t>
            </a:r>
            <a:r>
              <a:rPr lang="en-US" sz="2800"/>
              <a:t>, s</a:t>
            </a:r>
            <a:r>
              <a:rPr lang="en-US" sz="2800" baseline="-25000"/>
              <a:t>i+1</a:t>
            </a:r>
            <a:r>
              <a:rPr lang="en-US" sz="2800"/>
              <a:t>).</a:t>
            </a:r>
          </a:p>
          <a:p>
            <a:pPr>
              <a:lnSpc>
                <a:spcPct val="80000"/>
              </a:lnSpc>
            </a:pPr>
            <a:r>
              <a:rPr lang="en-US" sz="2800"/>
              <a:t>Accepting if ends at accepting state.</a:t>
            </a:r>
            <a:endParaRPr lang="en-US"/>
          </a:p>
        </p:txBody>
      </p:sp>
      <p:grpSp>
        <p:nvGrpSpPr>
          <p:cNvPr id="88070" name="Group 6"/>
          <p:cNvGrpSpPr>
            <a:grpSpLocks/>
          </p:cNvGrpSpPr>
          <p:nvPr/>
        </p:nvGrpSpPr>
        <p:grpSpPr bwMode="auto">
          <a:xfrm>
            <a:off x="2057400" y="4419600"/>
            <a:ext cx="5334000" cy="1520825"/>
            <a:chOff x="1248" y="2832"/>
            <a:chExt cx="3360" cy="958"/>
          </a:xfrm>
        </p:grpSpPr>
        <p:sp>
          <p:nvSpPr>
            <p:cNvPr id="88071" name="Oval 7"/>
            <p:cNvSpPr>
              <a:spLocks noChangeArrowheads="1"/>
            </p:cNvSpPr>
            <p:nvPr/>
          </p:nvSpPr>
          <p:spPr bwMode="auto">
            <a:xfrm>
              <a:off x="1785" y="3131"/>
              <a:ext cx="470" cy="47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72" name="Oval 8"/>
            <p:cNvSpPr>
              <a:spLocks noChangeArrowheads="1"/>
            </p:cNvSpPr>
            <p:nvPr/>
          </p:nvSpPr>
          <p:spPr bwMode="auto">
            <a:xfrm>
              <a:off x="3410" y="3179"/>
              <a:ext cx="470" cy="47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8073" name="Rectangle 9"/>
            <p:cNvSpPr>
              <a:spLocks noChangeArrowheads="1"/>
            </p:cNvSpPr>
            <p:nvPr/>
          </p:nvSpPr>
          <p:spPr bwMode="auto">
            <a:xfrm>
              <a:off x="1248" y="3216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88074" name="Rectangle 10"/>
            <p:cNvSpPr>
              <a:spLocks noChangeArrowheads="1"/>
            </p:cNvSpPr>
            <p:nvPr/>
          </p:nvSpPr>
          <p:spPr bwMode="auto">
            <a:xfrm>
              <a:off x="2784" y="2928"/>
              <a:ext cx="25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88075" name="Rectangle 11"/>
            <p:cNvSpPr>
              <a:spLocks noChangeArrowheads="1"/>
            </p:cNvSpPr>
            <p:nvPr/>
          </p:nvSpPr>
          <p:spPr bwMode="auto">
            <a:xfrm>
              <a:off x="2784" y="3504"/>
              <a:ext cx="295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88076" name="Rectangle 12"/>
            <p:cNvSpPr>
              <a:spLocks noChangeArrowheads="1"/>
            </p:cNvSpPr>
            <p:nvPr/>
          </p:nvSpPr>
          <p:spPr bwMode="auto">
            <a:xfrm>
              <a:off x="4164" y="3216"/>
              <a:ext cx="44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88077" name="Rectangle 13"/>
            <p:cNvSpPr>
              <a:spLocks noChangeArrowheads="1"/>
            </p:cNvSpPr>
            <p:nvPr/>
          </p:nvSpPr>
          <p:spPr bwMode="auto">
            <a:xfrm>
              <a:off x="1920" y="3216"/>
              <a:ext cx="29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88078" name="Rectangle 14"/>
            <p:cNvSpPr>
              <a:spLocks noChangeArrowheads="1"/>
            </p:cNvSpPr>
            <p:nvPr/>
          </p:nvSpPr>
          <p:spPr bwMode="auto">
            <a:xfrm>
              <a:off x="3552" y="3264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1</a:t>
              </a:r>
            </a:p>
          </p:txBody>
        </p:sp>
        <p:cxnSp>
          <p:nvCxnSpPr>
            <p:cNvPr id="88079" name="AutoShape 15"/>
            <p:cNvCxnSpPr>
              <a:cxnSpLocks noChangeShapeType="1"/>
              <a:stCxn id="88072" idx="0"/>
              <a:endCxn id="88071" idx="0"/>
            </p:cNvCxnSpPr>
            <p:nvPr/>
          </p:nvCxnSpPr>
          <p:spPr bwMode="auto">
            <a:xfrm rot="5400000" flipH="1">
              <a:off x="2809" y="2342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8080" name="AutoShape 16"/>
            <p:cNvCxnSpPr>
              <a:cxnSpLocks noChangeShapeType="1"/>
              <a:stCxn id="88071" idx="4"/>
              <a:endCxn id="88072" idx="4"/>
            </p:cNvCxnSpPr>
            <p:nvPr/>
          </p:nvCxnSpPr>
          <p:spPr bwMode="auto">
            <a:xfrm rot="16200000" flipH="1">
              <a:off x="2809" y="2814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8081" name="AutoShape 17"/>
            <p:cNvCxnSpPr>
              <a:cxnSpLocks noChangeShapeType="1"/>
              <a:stCxn id="88072" idx="7"/>
              <a:endCxn id="88072" idx="5"/>
            </p:cNvCxnSpPr>
            <p:nvPr/>
          </p:nvCxnSpPr>
          <p:spPr bwMode="auto">
            <a:xfrm rot="5400000" flipV="1">
              <a:off x="3645" y="3414"/>
              <a:ext cx="334" cy="1"/>
            </a:xfrm>
            <a:prstGeom prst="curvedConnector5">
              <a:avLst>
                <a:gd name="adj1" fmla="val -34435"/>
                <a:gd name="adj2" fmla="val 37200000"/>
                <a:gd name="adj3" fmla="val 13472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88082" name="AutoShape 18"/>
            <p:cNvCxnSpPr>
              <a:cxnSpLocks noChangeShapeType="1"/>
              <a:stCxn id="88071" idx="3"/>
              <a:endCxn id="88071" idx="1"/>
            </p:cNvCxnSpPr>
            <p:nvPr/>
          </p:nvCxnSpPr>
          <p:spPr bwMode="auto">
            <a:xfrm rot="5400000" flipH="1" flipV="1">
              <a:off x="1688" y="3366"/>
              <a:ext cx="334" cy="1"/>
            </a:xfrm>
            <a:prstGeom prst="curvedConnector5">
              <a:avLst>
                <a:gd name="adj1" fmla="val -39523"/>
                <a:gd name="adj2" fmla="val -38500000"/>
                <a:gd name="adj3" fmla="val 14161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88083" name="Line 19"/>
            <p:cNvSpPr>
              <a:spLocks noChangeShapeType="1"/>
            </p:cNvSpPr>
            <p:nvPr/>
          </p:nvSpPr>
          <p:spPr bwMode="auto">
            <a:xfrm>
              <a:off x="1680" y="2832"/>
              <a:ext cx="24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FA5156-0BB1-4102-AC54-3E672F2D1468}" type="slidenum">
              <a:rPr lang="he-IL"/>
              <a:pPr/>
              <a:t>42</a:t>
            </a:fld>
            <a:endParaRPr lang="en-GB"/>
          </a:p>
        </p:txBody>
      </p:sp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>
          <a:xfrm>
            <a:off x="1403350" y="476250"/>
            <a:ext cx="6264275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The </a:t>
            </a:r>
            <a:r>
              <a:rPr lang="en-US" i="1"/>
              <a:t>language</a:t>
            </a:r>
            <a:r>
              <a:rPr lang="en-US"/>
              <a:t> of an automaton</a:t>
            </a:r>
          </a:p>
        </p:txBody>
      </p:sp>
      <p:sp>
        <p:nvSpPr>
          <p:cNvPr id="9011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87450" y="2060575"/>
            <a:ext cx="7232650" cy="2105025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70000"/>
              </a:lnSpc>
            </a:pPr>
            <a:r>
              <a:rPr lang="en-US" sz="2800"/>
              <a:t>The words that are accepted by the automaton.</a:t>
            </a:r>
          </a:p>
          <a:p>
            <a:pPr>
              <a:lnSpc>
                <a:spcPct val="70000"/>
              </a:lnSpc>
            </a:pPr>
            <a:r>
              <a:rPr lang="en-US" sz="2800"/>
              <a:t>Includes </a:t>
            </a:r>
            <a:r>
              <a:rPr lang="en-US" sz="2800" i="1"/>
              <a:t>aabbba</a:t>
            </a:r>
            <a:r>
              <a:rPr lang="en-US" sz="2800"/>
              <a:t>, </a:t>
            </a:r>
            <a:r>
              <a:rPr lang="en-US" sz="2800" i="1"/>
              <a:t>abbbba</a:t>
            </a:r>
            <a:r>
              <a:rPr lang="en-US" sz="2800"/>
              <a:t>.</a:t>
            </a:r>
          </a:p>
          <a:p>
            <a:pPr>
              <a:lnSpc>
                <a:spcPct val="70000"/>
              </a:lnSpc>
            </a:pPr>
            <a:r>
              <a:rPr lang="en-US" sz="2800"/>
              <a:t>Does not include </a:t>
            </a:r>
            <a:r>
              <a:rPr lang="en-US" sz="2800" i="1"/>
              <a:t>abab</a:t>
            </a:r>
            <a:r>
              <a:rPr lang="en-US" sz="2800"/>
              <a:t>, </a:t>
            </a:r>
            <a:r>
              <a:rPr lang="en-US" sz="2800" i="1"/>
              <a:t>abbb</a:t>
            </a:r>
            <a:r>
              <a:rPr lang="en-US" sz="2800"/>
              <a:t>.</a:t>
            </a:r>
          </a:p>
          <a:p>
            <a:pPr>
              <a:lnSpc>
                <a:spcPct val="70000"/>
              </a:lnSpc>
            </a:pPr>
            <a:r>
              <a:rPr lang="en-US" sz="2800"/>
              <a:t>What is the language?</a:t>
            </a:r>
          </a:p>
        </p:txBody>
      </p:sp>
      <p:grpSp>
        <p:nvGrpSpPr>
          <p:cNvPr id="90118" name="Group 6"/>
          <p:cNvGrpSpPr>
            <a:grpSpLocks/>
          </p:cNvGrpSpPr>
          <p:nvPr/>
        </p:nvGrpSpPr>
        <p:grpSpPr bwMode="auto">
          <a:xfrm>
            <a:off x="2286000" y="4343400"/>
            <a:ext cx="5334000" cy="1520825"/>
            <a:chOff x="1248" y="2832"/>
            <a:chExt cx="3360" cy="958"/>
          </a:xfrm>
        </p:grpSpPr>
        <p:sp>
          <p:nvSpPr>
            <p:cNvPr id="90119" name="Oval 7"/>
            <p:cNvSpPr>
              <a:spLocks noChangeArrowheads="1"/>
            </p:cNvSpPr>
            <p:nvPr/>
          </p:nvSpPr>
          <p:spPr bwMode="auto">
            <a:xfrm>
              <a:off x="1785" y="3131"/>
              <a:ext cx="470" cy="47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0" name="Oval 8"/>
            <p:cNvSpPr>
              <a:spLocks noChangeArrowheads="1"/>
            </p:cNvSpPr>
            <p:nvPr/>
          </p:nvSpPr>
          <p:spPr bwMode="auto">
            <a:xfrm>
              <a:off x="3410" y="3179"/>
              <a:ext cx="470" cy="47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0121" name="Rectangle 9"/>
            <p:cNvSpPr>
              <a:spLocks noChangeArrowheads="1"/>
            </p:cNvSpPr>
            <p:nvPr/>
          </p:nvSpPr>
          <p:spPr bwMode="auto">
            <a:xfrm>
              <a:off x="1248" y="3216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90122" name="Rectangle 10"/>
            <p:cNvSpPr>
              <a:spLocks noChangeArrowheads="1"/>
            </p:cNvSpPr>
            <p:nvPr/>
          </p:nvSpPr>
          <p:spPr bwMode="auto">
            <a:xfrm>
              <a:off x="2784" y="2928"/>
              <a:ext cx="25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90123" name="Rectangle 11"/>
            <p:cNvSpPr>
              <a:spLocks noChangeArrowheads="1"/>
            </p:cNvSpPr>
            <p:nvPr/>
          </p:nvSpPr>
          <p:spPr bwMode="auto">
            <a:xfrm>
              <a:off x="2784" y="3504"/>
              <a:ext cx="295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90124" name="Rectangle 12"/>
            <p:cNvSpPr>
              <a:spLocks noChangeArrowheads="1"/>
            </p:cNvSpPr>
            <p:nvPr/>
          </p:nvSpPr>
          <p:spPr bwMode="auto">
            <a:xfrm>
              <a:off x="4164" y="3216"/>
              <a:ext cx="44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90125" name="Rectangle 13"/>
            <p:cNvSpPr>
              <a:spLocks noChangeArrowheads="1"/>
            </p:cNvSpPr>
            <p:nvPr/>
          </p:nvSpPr>
          <p:spPr bwMode="auto">
            <a:xfrm>
              <a:off x="1920" y="3216"/>
              <a:ext cx="29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90126" name="Rectangle 14"/>
            <p:cNvSpPr>
              <a:spLocks noChangeArrowheads="1"/>
            </p:cNvSpPr>
            <p:nvPr/>
          </p:nvSpPr>
          <p:spPr bwMode="auto">
            <a:xfrm>
              <a:off x="3552" y="3264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1</a:t>
              </a:r>
            </a:p>
          </p:txBody>
        </p:sp>
        <p:cxnSp>
          <p:nvCxnSpPr>
            <p:cNvPr id="90127" name="AutoShape 15"/>
            <p:cNvCxnSpPr>
              <a:cxnSpLocks noChangeShapeType="1"/>
              <a:stCxn id="90120" idx="0"/>
              <a:endCxn id="90119" idx="0"/>
            </p:cNvCxnSpPr>
            <p:nvPr/>
          </p:nvCxnSpPr>
          <p:spPr bwMode="auto">
            <a:xfrm rot="5400000" flipH="1">
              <a:off x="2809" y="2342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0128" name="AutoShape 16"/>
            <p:cNvCxnSpPr>
              <a:cxnSpLocks noChangeShapeType="1"/>
              <a:stCxn id="90119" idx="4"/>
              <a:endCxn id="90120" idx="4"/>
            </p:cNvCxnSpPr>
            <p:nvPr/>
          </p:nvCxnSpPr>
          <p:spPr bwMode="auto">
            <a:xfrm rot="16200000" flipH="1">
              <a:off x="2809" y="2814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0129" name="AutoShape 17"/>
            <p:cNvCxnSpPr>
              <a:cxnSpLocks noChangeShapeType="1"/>
              <a:stCxn id="90120" idx="7"/>
              <a:endCxn id="90120" idx="5"/>
            </p:cNvCxnSpPr>
            <p:nvPr/>
          </p:nvCxnSpPr>
          <p:spPr bwMode="auto">
            <a:xfrm rot="5400000" flipV="1">
              <a:off x="3645" y="3414"/>
              <a:ext cx="334" cy="1"/>
            </a:xfrm>
            <a:prstGeom prst="curvedConnector5">
              <a:avLst>
                <a:gd name="adj1" fmla="val -34435"/>
                <a:gd name="adj2" fmla="val 37200000"/>
                <a:gd name="adj3" fmla="val 13472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0130" name="AutoShape 18"/>
            <p:cNvCxnSpPr>
              <a:cxnSpLocks noChangeShapeType="1"/>
              <a:stCxn id="90119" idx="3"/>
              <a:endCxn id="90119" idx="1"/>
            </p:cNvCxnSpPr>
            <p:nvPr/>
          </p:nvCxnSpPr>
          <p:spPr bwMode="auto">
            <a:xfrm rot="5400000" flipH="1" flipV="1">
              <a:off x="1688" y="3366"/>
              <a:ext cx="334" cy="1"/>
            </a:xfrm>
            <a:prstGeom prst="curvedConnector5">
              <a:avLst>
                <a:gd name="adj1" fmla="val -39523"/>
                <a:gd name="adj2" fmla="val -38500000"/>
                <a:gd name="adj3" fmla="val 14161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90131" name="Line 19"/>
            <p:cNvSpPr>
              <a:spLocks noChangeShapeType="1"/>
            </p:cNvSpPr>
            <p:nvPr/>
          </p:nvSpPr>
          <p:spPr bwMode="auto">
            <a:xfrm>
              <a:off x="1680" y="2832"/>
              <a:ext cx="24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031497-FFF8-4267-82ED-3BFFAEAF18BB}" type="slidenum">
              <a:rPr lang="he-IL"/>
              <a:pPr/>
              <a:t>43</a:t>
            </a:fld>
            <a:endParaRPr lang="en-GB"/>
          </a:p>
        </p:txBody>
      </p:sp>
      <p:sp>
        <p:nvSpPr>
          <p:cNvPr id="921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Nondeterministic automaton</a:t>
            </a:r>
            <a:endParaRPr lang="en-US"/>
          </a:p>
        </p:txBody>
      </p:sp>
      <p:sp>
        <p:nvSpPr>
          <p:cNvPr id="92165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Transitions: (s</a:t>
            </a:r>
            <a:r>
              <a:rPr lang="en-US" baseline="-25000"/>
              <a:t>0</a:t>
            </a:r>
            <a:r>
              <a:rPr lang="en-US"/>
              <a:t>,</a:t>
            </a:r>
            <a:r>
              <a:rPr lang="en-US" i="1"/>
              <a:t>a </a:t>
            </a:r>
            <a:r>
              <a:rPr lang="en-US"/>
              <a:t>,s</a:t>
            </a:r>
            <a:r>
              <a:rPr lang="en-US" baseline="-25000"/>
              <a:t>0</a:t>
            </a:r>
            <a:r>
              <a:rPr lang="en-US"/>
              <a:t>), (s</a:t>
            </a:r>
            <a:r>
              <a:rPr lang="en-US" baseline="-25000"/>
              <a:t>0</a:t>
            </a:r>
            <a:r>
              <a:rPr lang="en-US"/>
              <a:t>,</a:t>
            </a:r>
            <a:r>
              <a:rPr lang="en-US" i="1"/>
              <a:t>b </a:t>
            </a:r>
            <a:r>
              <a:rPr lang="en-US"/>
              <a:t>,s</a:t>
            </a:r>
            <a:r>
              <a:rPr lang="en-US" baseline="-25000"/>
              <a:t>0</a:t>
            </a:r>
            <a:r>
              <a:rPr lang="en-US"/>
              <a:t>), </a:t>
            </a:r>
            <a:br>
              <a:rPr lang="en-US"/>
            </a:br>
            <a:r>
              <a:rPr lang="en-US"/>
              <a:t>(s</a:t>
            </a:r>
            <a:r>
              <a:rPr lang="en-US" baseline="-25000"/>
              <a:t>0</a:t>
            </a:r>
            <a:r>
              <a:rPr lang="en-US"/>
              <a:t>,</a:t>
            </a:r>
            <a:r>
              <a:rPr lang="en-US" i="1"/>
              <a:t>a </a:t>
            </a:r>
            <a:r>
              <a:rPr lang="en-US"/>
              <a:t>,s</a:t>
            </a:r>
            <a:r>
              <a:rPr lang="en-US" baseline="-25000"/>
              <a:t>1</a:t>
            </a:r>
            <a:r>
              <a:rPr lang="en-US"/>
              <a:t>),(s</a:t>
            </a:r>
            <a:r>
              <a:rPr lang="en-US" baseline="-25000"/>
              <a:t>1</a:t>
            </a:r>
            <a:r>
              <a:rPr lang="en-US"/>
              <a:t>,</a:t>
            </a:r>
            <a:r>
              <a:rPr lang="en-US" i="1"/>
              <a:t>a </a:t>
            </a:r>
            <a:r>
              <a:rPr lang="en-US"/>
              <a:t>,s</a:t>
            </a:r>
            <a:r>
              <a:rPr lang="en-US" baseline="-25000"/>
              <a:t>1</a:t>
            </a:r>
            <a:r>
              <a:rPr lang="en-US"/>
              <a:t>).</a:t>
            </a:r>
          </a:p>
          <a:p>
            <a:r>
              <a:rPr lang="en-US"/>
              <a:t>What is the language of this automaton?</a:t>
            </a:r>
          </a:p>
        </p:txBody>
      </p:sp>
      <p:sp>
        <p:nvSpPr>
          <p:cNvPr id="92167" name="Oval 7"/>
          <p:cNvSpPr>
            <a:spLocks noChangeArrowheads="1"/>
          </p:cNvSpPr>
          <p:nvPr/>
        </p:nvSpPr>
        <p:spPr bwMode="auto">
          <a:xfrm>
            <a:off x="3141663" y="4638675"/>
            <a:ext cx="749300" cy="749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8" name="Oval 8"/>
          <p:cNvSpPr>
            <a:spLocks noChangeArrowheads="1"/>
          </p:cNvSpPr>
          <p:nvPr/>
        </p:nvSpPr>
        <p:spPr bwMode="auto">
          <a:xfrm>
            <a:off x="5715000" y="4648200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69" name="Line 9"/>
          <p:cNvSpPr>
            <a:spLocks noChangeShapeType="1"/>
          </p:cNvSpPr>
          <p:nvPr/>
        </p:nvSpPr>
        <p:spPr bwMode="auto">
          <a:xfrm>
            <a:off x="2743200" y="4495800"/>
            <a:ext cx="457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2170" name="Rectangle 10"/>
          <p:cNvSpPr>
            <a:spLocks noChangeArrowheads="1"/>
          </p:cNvSpPr>
          <p:nvPr/>
        </p:nvSpPr>
        <p:spPr bwMode="auto">
          <a:xfrm>
            <a:off x="2362200" y="5105400"/>
            <a:ext cx="6096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a,b</a:t>
            </a:r>
          </a:p>
        </p:txBody>
      </p:sp>
      <p:sp>
        <p:nvSpPr>
          <p:cNvPr id="92171" name="Rectangle 11"/>
          <p:cNvSpPr>
            <a:spLocks noChangeArrowheads="1"/>
          </p:cNvSpPr>
          <p:nvPr/>
        </p:nvSpPr>
        <p:spPr bwMode="auto">
          <a:xfrm>
            <a:off x="4800600" y="49530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</a:t>
            </a:r>
          </a:p>
        </p:txBody>
      </p:sp>
      <p:sp>
        <p:nvSpPr>
          <p:cNvPr id="92172" name="Rectangle 12"/>
          <p:cNvSpPr>
            <a:spLocks noChangeArrowheads="1"/>
          </p:cNvSpPr>
          <p:nvPr/>
        </p:nvSpPr>
        <p:spPr bwMode="auto">
          <a:xfrm>
            <a:off x="6934200" y="4773613"/>
            <a:ext cx="708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</a:t>
            </a:r>
          </a:p>
        </p:txBody>
      </p:sp>
      <p:sp>
        <p:nvSpPr>
          <p:cNvPr id="92173" name="Rectangle 13"/>
          <p:cNvSpPr>
            <a:spLocks noChangeArrowheads="1"/>
          </p:cNvSpPr>
          <p:nvPr/>
        </p:nvSpPr>
        <p:spPr bwMode="auto">
          <a:xfrm>
            <a:off x="3352800" y="4773613"/>
            <a:ext cx="4794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92174" name="Rectangle 14"/>
          <p:cNvSpPr>
            <a:spLocks noChangeArrowheads="1"/>
          </p:cNvSpPr>
          <p:nvPr/>
        </p:nvSpPr>
        <p:spPr bwMode="auto">
          <a:xfrm>
            <a:off x="5867400" y="4724400"/>
            <a:ext cx="5334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cxnSp>
        <p:nvCxnSpPr>
          <p:cNvPr id="92175" name="AutoShape 15"/>
          <p:cNvCxnSpPr>
            <a:cxnSpLocks noChangeShapeType="1"/>
            <a:stCxn id="92167" idx="6"/>
            <a:endCxn id="92168" idx="2"/>
          </p:cNvCxnSpPr>
          <p:nvPr/>
        </p:nvCxnSpPr>
        <p:spPr bwMode="auto">
          <a:xfrm>
            <a:off x="3890963" y="5013325"/>
            <a:ext cx="1824037" cy="95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2176" name="AutoShape 16"/>
          <p:cNvCxnSpPr>
            <a:cxnSpLocks noChangeShapeType="1"/>
            <a:stCxn id="92168" idx="7"/>
            <a:endCxn id="92168" idx="5"/>
          </p:cNvCxnSpPr>
          <p:nvPr/>
        </p:nvCxnSpPr>
        <p:spPr bwMode="auto">
          <a:xfrm rot="5400000" flipV="1">
            <a:off x="6090444" y="5022057"/>
            <a:ext cx="530225" cy="1587"/>
          </a:xfrm>
          <a:prstGeom prst="curvedConnector5">
            <a:avLst>
              <a:gd name="adj1" fmla="val -34134"/>
              <a:gd name="adj2" fmla="val 35800000"/>
              <a:gd name="adj3" fmla="val 134431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2177" name="AutoShape 17"/>
          <p:cNvCxnSpPr>
            <a:cxnSpLocks noChangeShapeType="1"/>
            <a:stCxn id="92167" idx="4"/>
            <a:endCxn id="92167" idx="2"/>
          </p:cNvCxnSpPr>
          <p:nvPr/>
        </p:nvCxnSpPr>
        <p:spPr bwMode="auto">
          <a:xfrm rot="16200000" flipV="1">
            <a:off x="3141663" y="5013325"/>
            <a:ext cx="374650" cy="374650"/>
          </a:xfrm>
          <a:prstGeom prst="curvedConnector4">
            <a:avLst>
              <a:gd name="adj1" fmla="val -61019"/>
              <a:gd name="adj2" fmla="val 161019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79C0E0-CE41-4C05-8991-E3AE8FBC4DE1}" type="slidenum">
              <a:rPr lang="he-IL"/>
              <a:pPr/>
              <a:t>44</a:t>
            </a:fld>
            <a:endParaRPr lang="en-GB"/>
          </a:p>
        </p:txBody>
      </p:sp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2" name="Rectangle 4"/>
          <p:cNvSpPr>
            <a:spLocks noGrp="1" noChangeArrowheads="1"/>
          </p:cNvSpPr>
          <p:nvPr>
            <p:ph type="title"/>
          </p:nvPr>
        </p:nvSpPr>
        <p:spPr>
          <a:xfrm>
            <a:off x="1143000" y="381000"/>
            <a:ext cx="7459663" cy="1462088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sz="3600"/>
              <a:t>Equivalent deterministic automaton</a:t>
            </a:r>
          </a:p>
        </p:txBody>
      </p:sp>
      <p:sp>
        <p:nvSpPr>
          <p:cNvPr id="94213" name="Oval 5"/>
          <p:cNvSpPr>
            <a:spLocks noChangeArrowheads="1"/>
          </p:cNvSpPr>
          <p:nvPr/>
        </p:nvSpPr>
        <p:spPr bwMode="auto">
          <a:xfrm>
            <a:off x="2836863" y="4513263"/>
            <a:ext cx="749300" cy="749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4" name="Oval 6"/>
          <p:cNvSpPr>
            <a:spLocks noChangeArrowheads="1"/>
          </p:cNvSpPr>
          <p:nvPr/>
        </p:nvSpPr>
        <p:spPr bwMode="auto">
          <a:xfrm>
            <a:off x="5410200" y="4495800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5" name="Line 7"/>
          <p:cNvSpPr>
            <a:spLocks noChangeShapeType="1"/>
          </p:cNvSpPr>
          <p:nvPr/>
        </p:nvSpPr>
        <p:spPr bwMode="auto">
          <a:xfrm>
            <a:off x="2389188" y="4446588"/>
            <a:ext cx="504825" cy="2000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16" name="Rectangle 8"/>
          <p:cNvSpPr>
            <a:spLocks noChangeArrowheads="1"/>
          </p:cNvSpPr>
          <p:nvPr/>
        </p:nvSpPr>
        <p:spPr bwMode="auto">
          <a:xfrm>
            <a:off x="2209800" y="4953000"/>
            <a:ext cx="3270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b</a:t>
            </a:r>
          </a:p>
        </p:txBody>
      </p:sp>
      <p:sp>
        <p:nvSpPr>
          <p:cNvPr id="94217" name="Rectangle 9"/>
          <p:cNvSpPr>
            <a:spLocks noChangeArrowheads="1"/>
          </p:cNvSpPr>
          <p:nvPr/>
        </p:nvSpPr>
        <p:spPr bwMode="auto">
          <a:xfrm>
            <a:off x="4419600" y="41910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</a:t>
            </a:r>
          </a:p>
        </p:txBody>
      </p:sp>
      <p:sp>
        <p:nvSpPr>
          <p:cNvPr id="94218" name="Rectangle 10"/>
          <p:cNvSpPr>
            <a:spLocks noChangeArrowheads="1"/>
          </p:cNvSpPr>
          <p:nvPr/>
        </p:nvSpPr>
        <p:spPr bwMode="auto">
          <a:xfrm>
            <a:off x="6705600" y="46482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</a:t>
            </a:r>
          </a:p>
        </p:txBody>
      </p:sp>
      <p:sp>
        <p:nvSpPr>
          <p:cNvPr id="94219" name="Rectangle 11"/>
          <p:cNvSpPr>
            <a:spLocks noChangeArrowheads="1"/>
          </p:cNvSpPr>
          <p:nvPr/>
        </p:nvSpPr>
        <p:spPr bwMode="auto">
          <a:xfrm>
            <a:off x="3048000" y="4648200"/>
            <a:ext cx="4794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94220" name="Rectangle 12"/>
          <p:cNvSpPr>
            <a:spLocks noChangeArrowheads="1"/>
          </p:cNvSpPr>
          <p:nvPr/>
        </p:nvSpPr>
        <p:spPr bwMode="auto">
          <a:xfrm>
            <a:off x="5562600" y="4648200"/>
            <a:ext cx="4572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sp>
        <p:nvSpPr>
          <p:cNvPr id="94221" name="Rectangle 13"/>
          <p:cNvSpPr>
            <a:spLocks noChangeArrowheads="1"/>
          </p:cNvSpPr>
          <p:nvPr/>
        </p:nvSpPr>
        <p:spPr bwMode="auto">
          <a:xfrm>
            <a:off x="4495800" y="51054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b</a:t>
            </a:r>
          </a:p>
        </p:txBody>
      </p:sp>
      <p:sp>
        <p:nvSpPr>
          <p:cNvPr id="94222" name="Oval 14"/>
          <p:cNvSpPr>
            <a:spLocks noChangeArrowheads="1"/>
          </p:cNvSpPr>
          <p:nvPr/>
        </p:nvSpPr>
        <p:spPr bwMode="auto">
          <a:xfrm>
            <a:off x="2760663" y="2276475"/>
            <a:ext cx="749300" cy="749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23" name="Oval 15"/>
          <p:cNvSpPr>
            <a:spLocks noChangeArrowheads="1"/>
          </p:cNvSpPr>
          <p:nvPr/>
        </p:nvSpPr>
        <p:spPr bwMode="auto">
          <a:xfrm>
            <a:off x="5334000" y="2286000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24" name="Line 16"/>
          <p:cNvSpPr>
            <a:spLocks noChangeShapeType="1"/>
          </p:cNvSpPr>
          <p:nvPr/>
        </p:nvSpPr>
        <p:spPr bwMode="auto">
          <a:xfrm>
            <a:off x="2362200" y="2133600"/>
            <a:ext cx="457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4225" name="Rectangle 17"/>
          <p:cNvSpPr>
            <a:spLocks noChangeArrowheads="1"/>
          </p:cNvSpPr>
          <p:nvPr/>
        </p:nvSpPr>
        <p:spPr bwMode="auto">
          <a:xfrm>
            <a:off x="1908175" y="2708275"/>
            <a:ext cx="6826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a,b</a:t>
            </a:r>
          </a:p>
        </p:txBody>
      </p:sp>
      <p:sp>
        <p:nvSpPr>
          <p:cNvPr id="94226" name="Rectangle 18"/>
          <p:cNvSpPr>
            <a:spLocks noChangeArrowheads="1"/>
          </p:cNvSpPr>
          <p:nvPr/>
        </p:nvSpPr>
        <p:spPr bwMode="auto">
          <a:xfrm>
            <a:off x="4419600" y="25908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</a:t>
            </a:r>
          </a:p>
        </p:txBody>
      </p:sp>
      <p:sp>
        <p:nvSpPr>
          <p:cNvPr id="94227" name="Rectangle 19"/>
          <p:cNvSpPr>
            <a:spLocks noChangeArrowheads="1"/>
          </p:cNvSpPr>
          <p:nvPr/>
        </p:nvSpPr>
        <p:spPr bwMode="auto">
          <a:xfrm>
            <a:off x="6553200" y="24384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</a:t>
            </a:r>
          </a:p>
        </p:txBody>
      </p:sp>
      <p:sp>
        <p:nvSpPr>
          <p:cNvPr id="94228" name="Rectangle 20"/>
          <p:cNvSpPr>
            <a:spLocks noChangeArrowheads="1"/>
          </p:cNvSpPr>
          <p:nvPr/>
        </p:nvSpPr>
        <p:spPr bwMode="auto">
          <a:xfrm>
            <a:off x="2971800" y="2411413"/>
            <a:ext cx="4794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94229" name="Rectangle 21"/>
          <p:cNvSpPr>
            <a:spLocks noChangeArrowheads="1"/>
          </p:cNvSpPr>
          <p:nvPr/>
        </p:nvSpPr>
        <p:spPr bwMode="auto">
          <a:xfrm>
            <a:off x="5562600" y="2438400"/>
            <a:ext cx="4572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cxnSp>
        <p:nvCxnSpPr>
          <p:cNvPr id="94230" name="AutoShape 22"/>
          <p:cNvCxnSpPr>
            <a:cxnSpLocks noChangeShapeType="1"/>
            <a:stCxn id="94222" idx="6"/>
            <a:endCxn id="94223" idx="2"/>
          </p:cNvCxnSpPr>
          <p:nvPr/>
        </p:nvCxnSpPr>
        <p:spPr bwMode="auto">
          <a:xfrm>
            <a:off x="3509963" y="2651125"/>
            <a:ext cx="1824037" cy="95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4231" name="AutoShape 23"/>
          <p:cNvCxnSpPr>
            <a:cxnSpLocks noChangeShapeType="1"/>
            <a:stCxn id="94223" idx="7"/>
            <a:endCxn id="94223" idx="5"/>
          </p:cNvCxnSpPr>
          <p:nvPr/>
        </p:nvCxnSpPr>
        <p:spPr bwMode="auto">
          <a:xfrm rot="5400000" flipV="1">
            <a:off x="5709444" y="2659857"/>
            <a:ext cx="530225" cy="1587"/>
          </a:xfrm>
          <a:prstGeom prst="curvedConnector5">
            <a:avLst>
              <a:gd name="adj1" fmla="val -34134"/>
              <a:gd name="adj2" fmla="val 35800000"/>
              <a:gd name="adj3" fmla="val 134431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4232" name="AutoShape 24"/>
          <p:cNvCxnSpPr>
            <a:cxnSpLocks noChangeShapeType="1"/>
          </p:cNvCxnSpPr>
          <p:nvPr/>
        </p:nvCxnSpPr>
        <p:spPr bwMode="auto">
          <a:xfrm rot="16200000" flipV="1">
            <a:off x="2819400" y="4876800"/>
            <a:ext cx="374650" cy="374650"/>
          </a:xfrm>
          <a:prstGeom prst="curvedConnector4">
            <a:avLst>
              <a:gd name="adj1" fmla="val -61019"/>
              <a:gd name="adj2" fmla="val 161019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4233" name="AutoShape 25"/>
          <p:cNvCxnSpPr>
            <a:cxnSpLocks noChangeShapeType="1"/>
            <a:stCxn id="94214" idx="7"/>
            <a:endCxn id="94214" idx="5"/>
          </p:cNvCxnSpPr>
          <p:nvPr/>
        </p:nvCxnSpPr>
        <p:spPr bwMode="auto">
          <a:xfrm rot="5400000" flipV="1">
            <a:off x="5785644" y="4869657"/>
            <a:ext cx="530225" cy="1587"/>
          </a:xfrm>
          <a:prstGeom prst="curvedConnector5">
            <a:avLst>
              <a:gd name="adj1" fmla="val -34134"/>
              <a:gd name="adj2" fmla="val 40700000"/>
              <a:gd name="adj3" fmla="val 141616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4234" name="AutoShape 26"/>
          <p:cNvCxnSpPr>
            <a:cxnSpLocks noChangeShapeType="1"/>
            <a:stCxn id="94213" idx="7"/>
            <a:endCxn id="94214" idx="1"/>
          </p:cNvCxnSpPr>
          <p:nvPr/>
        </p:nvCxnSpPr>
        <p:spPr bwMode="auto">
          <a:xfrm flipV="1">
            <a:off x="3476625" y="4605338"/>
            <a:ext cx="2043113" cy="174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4235" name="AutoShape 27"/>
          <p:cNvCxnSpPr>
            <a:cxnSpLocks noChangeShapeType="1"/>
            <a:stCxn id="94214" idx="3"/>
            <a:endCxn id="94213" idx="5"/>
          </p:cNvCxnSpPr>
          <p:nvPr/>
        </p:nvCxnSpPr>
        <p:spPr bwMode="auto">
          <a:xfrm flipH="1">
            <a:off x="3476625" y="5135563"/>
            <a:ext cx="2043113" cy="17462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94236" name="AutoShape 28"/>
          <p:cNvCxnSpPr>
            <a:cxnSpLocks noChangeShapeType="1"/>
          </p:cNvCxnSpPr>
          <p:nvPr/>
        </p:nvCxnSpPr>
        <p:spPr bwMode="auto">
          <a:xfrm rot="16200000" flipV="1">
            <a:off x="2771775" y="2636838"/>
            <a:ext cx="374650" cy="374650"/>
          </a:xfrm>
          <a:prstGeom prst="curvedConnector4">
            <a:avLst>
              <a:gd name="adj1" fmla="val -61019"/>
              <a:gd name="adj2" fmla="val 161019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423890-D501-4673-B7E4-D53FBE495B05}" type="slidenum">
              <a:rPr lang="he-IL"/>
              <a:pPr/>
              <a:t>45</a:t>
            </a:fld>
            <a:endParaRPr lang="en-GB"/>
          </a:p>
        </p:txBody>
      </p:sp>
      <p:sp>
        <p:nvSpPr>
          <p:cNvPr id="962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>
          <a:xfrm>
            <a:off x="1447800" y="533400"/>
            <a:ext cx="7010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Automata over infinite words</a:t>
            </a:r>
            <a:endParaRPr lang="en-US"/>
          </a:p>
        </p:txBody>
      </p:sp>
      <p:sp>
        <p:nvSpPr>
          <p:cNvPr id="9626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371600" y="1752600"/>
            <a:ext cx="7772400" cy="2362200"/>
          </a:xfrm>
          <a:noFill/>
          <a:ln/>
        </p:spPr>
        <p:txBody>
          <a:bodyPr lIns="90488" tIns="44450" rIns="90488" bIns="44450"/>
          <a:lstStyle/>
          <a:p>
            <a:r>
              <a:rPr lang="en-US"/>
              <a:t>Similar definition.</a:t>
            </a:r>
          </a:p>
          <a:p>
            <a:r>
              <a:rPr lang="en-US"/>
              <a:t>Runs on infinite words over </a:t>
            </a:r>
            <a:r>
              <a:rPr lang="en-US">
                <a:latin typeface="Symbol" pitchFamily="18" charset="2"/>
              </a:rPr>
              <a:t></a:t>
            </a:r>
            <a:r>
              <a:rPr lang="en-US"/>
              <a:t>.</a:t>
            </a:r>
          </a:p>
          <a:p>
            <a:r>
              <a:rPr lang="en-US"/>
              <a:t>Accepts when an accepting state occurs infinitely often in a run.</a:t>
            </a:r>
          </a:p>
        </p:txBody>
      </p:sp>
      <p:grpSp>
        <p:nvGrpSpPr>
          <p:cNvPr id="96262" name="Group 6"/>
          <p:cNvGrpSpPr>
            <a:grpSpLocks/>
          </p:cNvGrpSpPr>
          <p:nvPr/>
        </p:nvGrpSpPr>
        <p:grpSpPr bwMode="auto">
          <a:xfrm>
            <a:off x="2057400" y="4343400"/>
            <a:ext cx="5334000" cy="1520825"/>
            <a:chOff x="1248" y="2832"/>
            <a:chExt cx="3360" cy="958"/>
          </a:xfrm>
        </p:grpSpPr>
        <p:sp>
          <p:nvSpPr>
            <p:cNvPr id="96263" name="Oval 7"/>
            <p:cNvSpPr>
              <a:spLocks noChangeArrowheads="1"/>
            </p:cNvSpPr>
            <p:nvPr/>
          </p:nvSpPr>
          <p:spPr bwMode="auto">
            <a:xfrm>
              <a:off x="1785" y="3131"/>
              <a:ext cx="470" cy="47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4" name="Oval 8"/>
            <p:cNvSpPr>
              <a:spLocks noChangeArrowheads="1"/>
            </p:cNvSpPr>
            <p:nvPr/>
          </p:nvSpPr>
          <p:spPr bwMode="auto">
            <a:xfrm>
              <a:off x="3410" y="3179"/>
              <a:ext cx="470" cy="47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6265" name="Rectangle 9"/>
            <p:cNvSpPr>
              <a:spLocks noChangeArrowheads="1"/>
            </p:cNvSpPr>
            <p:nvPr/>
          </p:nvSpPr>
          <p:spPr bwMode="auto">
            <a:xfrm>
              <a:off x="1248" y="3216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96266" name="Rectangle 10"/>
            <p:cNvSpPr>
              <a:spLocks noChangeArrowheads="1"/>
            </p:cNvSpPr>
            <p:nvPr/>
          </p:nvSpPr>
          <p:spPr bwMode="auto">
            <a:xfrm>
              <a:off x="2784" y="2928"/>
              <a:ext cx="25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96267" name="Rectangle 11"/>
            <p:cNvSpPr>
              <a:spLocks noChangeArrowheads="1"/>
            </p:cNvSpPr>
            <p:nvPr/>
          </p:nvSpPr>
          <p:spPr bwMode="auto">
            <a:xfrm>
              <a:off x="2784" y="3504"/>
              <a:ext cx="295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96268" name="Rectangle 12"/>
            <p:cNvSpPr>
              <a:spLocks noChangeArrowheads="1"/>
            </p:cNvSpPr>
            <p:nvPr/>
          </p:nvSpPr>
          <p:spPr bwMode="auto">
            <a:xfrm>
              <a:off x="4164" y="3216"/>
              <a:ext cx="44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96269" name="Rectangle 13"/>
            <p:cNvSpPr>
              <a:spLocks noChangeArrowheads="1"/>
            </p:cNvSpPr>
            <p:nvPr/>
          </p:nvSpPr>
          <p:spPr bwMode="auto">
            <a:xfrm>
              <a:off x="1920" y="3216"/>
              <a:ext cx="29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96270" name="Rectangle 14"/>
            <p:cNvSpPr>
              <a:spLocks noChangeArrowheads="1"/>
            </p:cNvSpPr>
            <p:nvPr/>
          </p:nvSpPr>
          <p:spPr bwMode="auto">
            <a:xfrm>
              <a:off x="3552" y="3264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1</a:t>
              </a:r>
            </a:p>
          </p:txBody>
        </p:sp>
        <p:cxnSp>
          <p:nvCxnSpPr>
            <p:cNvPr id="96271" name="AutoShape 15"/>
            <p:cNvCxnSpPr>
              <a:cxnSpLocks noChangeShapeType="1"/>
              <a:stCxn id="96264" idx="0"/>
              <a:endCxn id="96263" idx="0"/>
            </p:cNvCxnSpPr>
            <p:nvPr/>
          </p:nvCxnSpPr>
          <p:spPr bwMode="auto">
            <a:xfrm rot="5400000" flipH="1">
              <a:off x="2809" y="2342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6272" name="AutoShape 16"/>
            <p:cNvCxnSpPr>
              <a:cxnSpLocks noChangeShapeType="1"/>
              <a:stCxn id="96263" idx="4"/>
              <a:endCxn id="96264" idx="4"/>
            </p:cNvCxnSpPr>
            <p:nvPr/>
          </p:nvCxnSpPr>
          <p:spPr bwMode="auto">
            <a:xfrm rot="16200000" flipH="1">
              <a:off x="2809" y="2814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6273" name="AutoShape 17"/>
            <p:cNvCxnSpPr>
              <a:cxnSpLocks noChangeShapeType="1"/>
              <a:stCxn id="96264" idx="7"/>
              <a:endCxn id="96264" idx="5"/>
            </p:cNvCxnSpPr>
            <p:nvPr/>
          </p:nvCxnSpPr>
          <p:spPr bwMode="auto">
            <a:xfrm rot="5400000" flipV="1">
              <a:off x="3645" y="3414"/>
              <a:ext cx="334" cy="1"/>
            </a:xfrm>
            <a:prstGeom prst="curvedConnector5">
              <a:avLst>
                <a:gd name="adj1" fmla="val -34435"/>
                <a:gd name="adj2" fmla="val 37200000"/>
                <a:gd name="adj3" fmla="val 13472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6274" name="AutoShape 18"/>
            <p:cNvCxnSpPr>
              <a:cxnSpLocks noChangeShapeType="1"/>
              <a:stCxn id="96263" idx="3"/>
              <a:endCxn id="96263" idx="1"/>
            </p:cNvCxnSpPr>
            <p:nvPr/>
          </p:nvCxnSpPr>
          <p:spPr bwMode="auto">
            <a:xfrm rot="5400000" flipH="1" flipV="1">
              <a:off x="1688" y="3366"/>
              <a:ext cx="334" cy="1"/>
            </a:xfrm>
            <a:prstGeom prst="curvedConnector5">
              <a:avLst>
                <a:gd name="adj1" fmla="val -39523"/>
                <a:gd name="adj2" fmla="val -38500000"/>
                <a:gd name="adj3" fmla="val 14161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96275" name="Line 19"/>
            <p:cNvSpPr>
              <a:spLocks noChangeShapeType="1"/>
            </p:cNvSpPr>
            <p:nvPr/>
          </p:nvSpPr>
          <p:spPr bwMode="auto">
            <a:xfrm>
              <a:off x="1680" y="2832"/>
              <a:ext cx="24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E935B-A3AC-4BE2-B6CF-846C30C01910}" type="slidenum">
              <a:rPr lang="he-IL"/>
              <a:pPr/>
              <a:t>46</a:t>
            </a:fld>
            <a:endParaRPr lang="en-GB"/>
          </a:p>
        </p:txBody>
      </p:sp>
      <p:sp>
        <p:nvSpPr>
          <p:cNvPr id="983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>
          <a:xfrm>
            <a:off x="1187450" y="533400"/>
            <a:ext cx="7561263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Automata over infinite words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295400" y="1752600"/>
            <a:ext cx="7315200" cy="2286000"/>
          </a:xfrm>
          <a:noFill/>
          <a:ln/>
        </p:spPr>
        <p:txBody>
          <a:bodyPr lIns="90488" tIns="44450" rIns="90488" bIns="44450"/>
          <a:lstStyle/>
          <a:p>
            <a:r>
              <a:rPr lang="en-US"/>
              <a:t>Consider the word  </a:t>
            </a:r>
            <a:r>
              <a:rPr lang="en-US" i="1"/>
              <a:t>abababab</a:t>
            </a:r>
            <a:r>
              <a:rPr lang="en-US"/>
              <a:t>…</a:t>
            </a:r>
          </a:p>
          <a:p>
            <a:r>
              <a:rPr lang="en-US"/>
              <a:t>There is a run    s</a:t>
            </a:r>
            <a:r>
              <a:rPr lang="en-US" baseline="-25000"/>
              <a:t>0</a:t>
            </a:r>
            <a:r>
              <a:rPr lang="en-US"/>
              <a:t>s</a:t>
            </a:r>
            <a:r>
              <a:rPr lang="en-US" baseline="-25000"/>
              <a:t>0</a:t>
            </a:r>
            <a:r>
              <a:rPr lang="en-US"/>
              <a:t>s</a:t>
            </a:r>
            <a:r>
              <a:rPr lang="en-US" baseline="-25000"/>
              <a:t>1</a:t>
            </a:r>
            <a:r>
              <a:rPr lang="en-US"/>
              <a:t>s</a:t>
            </a:r>
            <a:r>
              <a:rPr lang="en-US" baseline="-25000"/>
              <a:t>0</a:t>
            </a:r>
            <a:r>
              <a:rPr lang="en-US"/>
              <a:t>s</a:t>
            </a:r>
            <a:r>
              <a:rPr lang="en-US" baseline="-25000"/>
              <a:t>1</a:t>
            </a:r>
            <a:r>
              <a:rPr lang="en-US"/>
              <a:t>s</a:t>
            </a:r>
            <a:r>
              <a:rPr lang="en-US" baseline="-25000"/>
              <a:t>0</a:t>
            </a:r>
            <a:r>
              <a:rPr lang="en-US"/>
              <a:t>s</a:t>
            </a:r>
            <a:r>
              <a:rPr lang="en-US" baseline="-25000"/>
              <a:t>1</a:t>
            </a:r>
            <a:r>
              <a:rPr lang="en-US"/>
              <a:t> …</a:t>
            </a:r>
          </a:p>
          <a:p>
            <a:r>
              <a:rPr lang="en-US"/>
              <a:t>This run in accepting, since s</a:t>
            </a:r>
            <a:r>
              <a:rPr lang="en-US" baseline="-25000"/>
              <a:t>0</a:t>
            </a:r>
            <a:r>
              <a:rPr lang="en-US"/>
              <a:t> appears infinitely many times.</a:t>
            </a:r>
          </a:p>
        </p:txBody>
      </p:sp>
      <p:grpSp>
        <p:nvGrpSpPr>
          <p:cNvPr id="98310" name="Group 6"/>
          <p:cNvGrpSpPr>
            <a:grpSpLocks/>
          </p:cNvGrpSpPr>
          <p:nvPr/>
        </p:nvGrpSpPr>
        <p:grpSpPr bwMode="auto">
          <a:xfrm>
            <a:off x="1752600" y="4343400"/>
            <a:ext cx="5334000" cy="1520825"/>
            <a:chOff x="1248" y="2832"/>
            <a:chExt cx="3360" cy="958"/>
          </a:xfrm>
        </p:grpSpPr>
        <p:sp>
          <p:nvSpPr>
            <p:cNvPr id="98311" name="Oval 7"/>
            <p:cNvSpPr>
              <a:spLocks noChangeArrowheads="1"/>
            </p:cNvSpPr>
            <p:nvPr/>
          </p:nvSpPr>
          <p:spPr bwMode="auto">
            <a:xfrm>
              <a:off x="1785" y="3131"/>
              <a:ext cx="470" cy="47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2" name="Oval 8"/>
            <p:cNvSpPr>
              <a:spLocks noChangeArrowheads="1"/>
            </p:cNvSpPr>
            <p:nvPr/>
          </p:nvSpPr>
          <p:spPr bwMode="auto">
            <a:xfrm>
              <a:off x="3410" y="3179"/>
              <a:ext cx="470" cy="47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8313" name="Rectangle 9"/>
            <p:cNvSpPr>
              <a:spLocks noChangeArrowheads="1"/>
            </p:cNvSpPr>
            <p:nvPr/>
          </p:nvSpPr>
          <p:spPr bwMode="auto">
            <a:xfrm>
              <a:off x="1248" y="3216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98314" name="Rectangle 10"/>
            <p:cNvSpPr>
              <a:spLocks noChangeArrowheads="1"/>
            </p:cNvSpPr>
            <p:nvPr/>
          </p:nvSpPr>
          <p:spPr bwMode="auto">
            <a:xfrm>
              <a:off x="2784" y="2928"/>
              <a:ext cx="25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98315" name="Rectangle 11"/>
            <p:cNvSpPr>
              <a:spLocks noChangeArrowheads="1"/>
            </p:cNvSpPr>
            <p:nvPr/>
          </p:nvSpPr>
          <p:spPr bwMode="auto">
            <a:xfrm>
              <a:off x="2784" y="3504"/>
              <a:ext cx="295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98316" name="Rectangle 12"/>
            <p:cNvSpPr>
              <a:spLocks noChangeArrowheads="1"/>
            </p:cNvSpPr>
            <p:nvPr/>
          </p:nvSpPr>
          <p:spPr bwMode="auto">
            <a:xfrm>
              <a:off x="4164" y="3216"/>
              <a:ext cx="44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98317" name="Rectangle 13"/>
            <p:cNvSpPr>
              <a:spLocks noChangeArrowheads="1"/>
            </p:cNvSpPr>
            <p:nvPr/>
          </p:nvSpPr>
          <p:spPr bwMode="auto">
            <a:xfrm>
              <a:off x="1920" y="3216"/>
              <a:ext cx="29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98318" name="Rectangle 14"/>
            <p:cNvSpPr>
              <a:spLocks noChangeArrowheads="1"/>
            </p:cNvSpPr>
            <p:nvPr/>
          </p:nvSpPr>
          <p:spPr bwMode="auto">
            <a:xfrm>
              <a:off x="3552" y="3264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1</a:t>
              </a:r>
            </a:p>
          </p:txBody>
        </p:sp>
        <p:cxnSp>
          <p:nvCxnSpPr>
            <p:cNvPr id="98319" name="AutoShape 15"/>
            <p:cNvCxnSpPr>
              <a:cxnSpLocks noChangeShapeType="1"/>
              <a:stCxn id="98312" idx="0"/>
              <a:endCxn id="98311" idx="0"/>
            </p:cNvCxnSpPr>
            <p:nvPr/>
          </p:nvCxnSpPr>
          <p:spPr bwMode="auto">
            <a:xfrm rot="5400000" flipH="1">
              <a:off x="2809" y="2342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8320" name="AutoShape 16"/>
            <p:cNvCxnSpPr>
              <a:cxnSpLocks noChangeShapeType="1"/>
              <a:stCxn id="98311" idx="4"/>
              <a:endCxn id="98312" idx="4"/>
            </p:cNvCxnSpPr>
            <p:nvPr/>
          </p:nvCxnSpPr>
          <p:spPr bwMode="auto">
            <a:xfrm rot="16200000" flipH="1">
              <a:off x="2809" y="2814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8321" name="AutoShape 17"/>
            <p:cNvCxnSpPr>
              <a:cxnSpLocks noChangeShapeType="1"/>
              <a:stCxn id="98312" idx="7"/>
              <a:endCxn id="98312" idx="5"/>
            </p:cNvCxnSpPr>
            <p:nvPr/>
          </p:nvCxnSpPr>
          <p:spPr bwMode="auto">
            <a:xfrm rot="5400000" flipV="1">
              <a:off x="3645" y="3414"/>
              <a:ext cx="334" cy="1"/>
            </a:xfrm>
            <a:prstGeom prst="curvedConnector5">
              <a:avLst>
                <a:gd name="adj1" fmla="val -34435"/>
                <a:gd name="adj2" fmla="val 37200000"/>
                <a:gd name="adj3" fmla="val 13472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98322" name="AutoShape 18"/>
            <p:cNvCxnSpPr>
              <a:cxnSpLocks noChangeShapeType="1"/>
              <a:stCxn id="98311" idx="3"/>
              <a:endCxn id="98311" idx="1"/>
            </p:cNvCxnSpPr>
            <p:nvPr/>
          </p:nvCxnSpPr>
          <p:spPr bwMode="auto">
            <a:xfrm rot="5400000" flipH="1" flipV="1">
              <a:off x="1688" y="3366"/>
              <a:ext cx="334" cy="1"/>
            </a:xfrm>
            <a:prstGeom prst="curvedConnector5">
              <a:avLst>
                <a:gd name="adj1" fmla="val -39523"/>
                <a:gd name="adj2" fmla="val -38500000"/>
                <a:gd name="adj3" fmla="val 14161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98323" name="Line 19"/>
            <p:cNvSpPr>
              <a:spLocks noChangeShapeType="1"/>
            </p:cNvSpPr>
            <p:nvPr/>
          </p:nvSpPr>
          <p:spPr bwMode="auto">
            <a:xfrm>
              <a:off x="1680" y="2832"/>
              <a:ext cx="24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B1FF0A-04F5-403C-ABAF-CDE461BE7CBA}" type="slidenum">
              <a:rPr lang="he-IL"/>
              <a:pPr/>
              <a:t>47</a:t>
            </a:fld>
            <a:endParaRPr lang="en-GB"/>
          </a:p>
        </p:txBody>
      </p:sp>
      <p:sp>
        <p:nvSpPr>
          <p:cNvPr id="1003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0356" name="Rectangle 4"/>
          <p:cNvSpPr>
            <a:spLocks noGrp="1" noChangeArrowheads="1"/>
          </p:cNvSpPr>
          <p:nvPr>
            <p:ph type="title"/>
          </p:nvPr>
        </p:nvSpPr>
        <p:spPr>
          <a:xfrm>
            <a:off x="1905000" y="457200"/>
            <a:ext cx="3581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/>
              <a:t>Other runs</a:t>
            </a:r>
          </a:p>
        </p:txBody>
      </p:sp>
      <p:sp>
        <p:nvSpPr>
          <p:cNvPr id="10035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371600" y="1828800"/>
            <a:ext cx="7010400" cy="2286000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80000"/>
              </a:lnSpc>
            </a:pPr>
            <a:r>
              <a:rPr lang="en-US" sz="2800"/>
              <a:t>For the word  </a:t>
            </a:r>
            <a:r>
              <a:rPr lang="en-US" sz="2800" i="1"/>
              <a:t>bbbbb</a:t>
            </a:r>
            <a:r>
              <a:rPr lang="en-US" sz="2800"/>
              <a:t>… the run is </a:t>
            </a:r>
            <a:br>
              <a:rPr lang="en-US" sz="2800"/>
            </a:br>
            <a:r>
              <a:rPr lang="en-US" sz="2800"/>
              <a:t>s</a:t>
            </a:r>
            <a:r>
              <a:rPr lang="en-US" sz="2800" baseline="-25000"/>
              <a:t>0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… and is not accepting.</a:t>
            </a:r>
          </a:p>
          <a:p>
            <a:pPr>
              <a:lnSpc>
                <a:spcPct val="80000"/>
              </a:lnSpc>
            </a:pPr>
            <a:r>
              <a:rPr lang="en-US" sz="2800"/>
              <a:t>For the word   </a:t>
            </a:r>
            <a:r>
              <a:rPr lang="en-US" sz="2800" i="1"/>
              <a:t>aaabbbbb</a:t>
            </a:r>
            <a:r>
              <a:rPr lang="en-US" sz="2800"/>
              <a:t> …, the</a:t>
            </a:r>
            <a:br>
              <a:rPr lang="en-US" sz="2800"/>
            </a:br>
            <a:r>
              <a:rPr lang="en-US" sz="2800"/>
              <a:t>run is s</a:t>
            </a:r>
            <a:r>
              <a:rPr lang="en-US" sz="2800" baseline="-25000"/>
              <a:t>0</a:t>
            </a:r>
            <a:r>
              <a:rPr lang="en-US" sz="2800"/>
              <a:t> s</a:t>
            </a:r>
            <a:r>
              <a:rPr lang="en-US" sz="2800" baseline="-25000"/>
              <a:t>0</a:t>
            </a:r>
            <a:r>
              <a:rPr lang="en-US" sz="2800"/>
              <a:t> s</a:t>
            </a:r>
            <a:r>
              <a:rPr lang="en-US" sz="2800" baseline="-25000"/>
              <a:t>0</a:t>
            </a:r>
            <a:r>
              <a:rPr lang="en-US" sz="2800"/>
              <a:t> s</a:t>
            </a:r>
            <a:r>
              <a:rPr lang="en-US" sz="2800" baseline="-25000"/>
              <a:t>0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 s</a:t>
            </a:r>
            <a:r>
              <a:rPr lang="en-US" sz="2800" baseline="-25000"/>
              <a:t>1</a:t>
            </a:r>
            <a:r>
              <a:rPr lang="en-US" sz="2800"/>
              <a:t> …</a:t>
            </a:r>
          </a:p>
          <a:p>
            <a:pPr>
              <a:lnSpc>
                <a:spcPct val="80000"/>
              </a:lnSpc>
            </a:pPr>
            <a:r>
              <a:rPr lang="en-US" sz="2800"/>
              <a:t>What is the run for </a:t>
            </a:r>
            <a:r>
              <a:rPr lang="en-US" sz="2800" i="1"/>
              <a:t>ababbabbb</a:t>
            </a:r>
            <a:r>
              <a:rPr lang="en-US" sz="2800"/>
              <a:t> …?</a:t>
            </a:r>
          </a:p>
        </p:txBody>
      </p:sp>
      <p:grpSp>
        <p:nvGrpSpPr>
          <p:cNvPr id="100358" name="Group 6"/>
          <p:cNvGrpSpPr>
            <a:grpSpLocks/>
          </p:cNvGrpSpPr>
          <p:nvPr/>
        </p:nvGrpSpPr>
        <p:grpSpPr bwMode="auto">
          <a:xfrm>
            <a:off x="1752600" y="4343400"/>
            <a:ext cx="5334000" cy="1520825"/>
            <a:chOff x="1248" y="2832"/>
            <a:chExt cx="3360" cy="958"/>
          </a:xfrm>
        </p:grpSpPr>
        <p:sp>
          <p:nvSpPr>
            <p:cNvPr id="100359" name="Oval 7"/>
            <p:cNvSpPr>
              <a:spLocks noChangeArrowheads="1"/>
            </p:cNvSpPr>
            <p:nvPr/>
          </p:nvSpPr>
          <p:spPr bwMode="auto">
            <a:xfrm>
              <a:off x="1785" y="3131"/>
              <a:ext cx="470" cy="47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60" name="Oval 8"/>
            <p:cNvSpPr>
              <a:spLocks noChangeArrowheads="1"/>
            </p:cNvSpPr>
            <p:nvPr/>
          </p:nvSpPr>
          <p:spPr bwMode="auto">
            <a:xfrm>
              <a:off x="3410" y="3179"/>
              <a:ext cx="470" cy="47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61" name="Rectangle 9"/>
            <p:cNvSpPr>
              <a:spLocks noChangeArrowheads="1"/>
            </p:cNvSpPr>
            <p:nvPr/>
          </p:nvSpPr>
          <p:spPr bwMode="auto">
            <a:xfrm>
              <a:off x="1248" y="3216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00362" name="Rectangle 10"/>
            <p:cNvSpPr>
              <a:spLocks noChangeArrowheads="1"/>
            </p:cNvSpPr>
            <p:nvPr/>
          </p:nvSpPr>
          <p:spPr bwMode="auto">
            <a:xfrm>
              <a:off x="2784" y="2928"/>
              <a:ext cx="25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00363" name="Rectangle 11"/>
            <p:cNvSpPr>
              <a:spLocks noChangeArrowheads="1"/>
            </p:cNvSpPr>
            <p:nvPr/>
          </p:nvSpPr>
          <p:spPr bwMode="auto">
            <a:xfrm>
              <a:off x="2784" y="3504"/>
              <a:ext cx="295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00364" name="Rectangle 12"/>
            <p:cNvSpPr>
              <a:spLocks noChangeArrowheads="1"/>
            </p:cNvSpPr>
            <p:nvPr/>
          </p:nvSpPr>
          <p:spPr bwMode="auto">
            <a:xfrm>
              <a:off x="4164" y="3216"/>
              <a:ext cx="44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00365" name="Rectangle 13"/>
            <p:cNvSpPr>
              <a:spLocks noChangeArrowheads="1"/>
            </p:cNvSpPr>
            <p:nvPr/>
          </p:nvSpPr>
          <p:spPr bwMode="auto">
            <a:xfrm>
              <a:off x="1920" y="3216"/>
              <a:ext cx="29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00366" name="Rectangle 14"/>
            <p:cNvSpPr>
              <a:spLocks noChangeArrowheads="1"/>
            </p:cNvSpPr>
            <p:nvPr/>
          </p:nvSpPr>
          <p:spPr bwMode="auto">
            <a:xfrm>
              <a:off x="3552" y="3264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1</a:t>
              </a:r>
            </a:p>
          </p:txBody>
        </p:sp>
        <p:cxnSp>
          <p:nvCxnSpPr>
            <p:cNvPr id="100367" name="AutoShape 15"/>
            <p:cNvCxnSpPr>
              <a:cxnSpLocks noChangeShapeType="1"/>
              <a:stCxn id="100360" idx="0"/>
              <a:endCxn id="100359" idx="0"/>
            </p:cNvCxnSpPr>
            <p:nvPr/>
          </p:nvCxnSpPr>
          <p:spPr bwMode="auto">
            <a:xfrm rot="5400000" flipH="1">
              <a:off x="2809" y="2342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0368" name="AutoShape 16"/>
            <p:cNvCxnSpPr>
              <a:cxnSpLocks noChangeShapeType="1"/>
              <a:stCxn id="100359" idx="4"/>
              <a:endCxn id="100360" idx="4"/>
            </p:cNvCxnSpPr>
            <p:nvPr/>
          </p:nvCxnSpPr>
          <p:spPr bwMode="auto">
            <a:xfrm rot="16200000" flipH="1">
              <a:off x="2809" y="2814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0369" name="AutoShape 17"/>
            <p:cNvCxnSpPr>
              <a:cxnSpLocks noChangeShapeType="1"/>
              <a:stCxn id="100360" idx="7"/>
              <a:endCxn id="100360" idx="5"/>
            </p:cNvCxnSpPr>
            <p:nvPr/>
          </p:nvCxnSpPr>
          <p:spPr bwMode="auto">
            <a:xfrm rot="5400000" flipV="1">
              <a:off x="3645" y="3414"/>
              <a:ext cx="334" cy="1"/>
            </a:xfrm>
            <a:prstGeom prst="curvedConnector5">
              <a:avLst>
                <a:gd name="adj1" fmla="val -34435"/>
                <a:gd name="adj2" fmla="val 37200000"/>
                <a:gd name="adj3" fmla="val 13472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0370" name="AutoShape 18"/>
            <p:cNvCxnSpPr>
              <a:cxnSpLocks noChangeShapeType="1"/>
              <a:stCxn id="100359" idx="3"/>
              <a:endCxn id="100359" idx="1"/>
            </p:cNvCxnSpPr>
            <p:nvPr/>
          </p:nvCxnSpPr>
          <p:spPr bwMode="auto">
            <a:xfrm rot="5400000" flipH="1" flipV="1">
              <a:off x="1688" y="3366"/>
              <a:ext cx="334" cy="1"/>
            </a:xfrm>
            <a:prstGeom prst="curvedConnector5">
              <a:avLst>
                <a:gd name="adj1" fmla="val -39523"/>
                <a:gd name="adj2" fmla="val -38500000"/>
                <a:gd name="adj3" fmla="val 14161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00371" name="Line 19"/>
            <p:cNvSpPr>
              <a:spLocks noChangeShapeType="1"/>
            </p:cNvSpPr>
            <p:nvPr/>
          </p:nvSpPr>
          <p:spPr bwMode="auto">
            <a:xfrm>
              <a:off x="1680" y="2832"/>
              <a:ext cx="24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A9B36F-B812-4CC1-AD07-10D09EF62EAA}" type="slidenum">
              <a:rPr lang="he-IL"/>
              <a:pPr/>
              <a:t>48</a:t>
            </a:fld>
            <a:endParaRPr lang="en-GB"/>
          </a:p>
        </p:txBody>
      </p:sp>
      <p:sp>
        <p:nvSpPr>
          <p:cNvPr id="10240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03" name="Rectangle 3"/>
          <p:cNvSpPr>
            <a:spLocks noChangeArrowheads="1"/>
          </p:cNvSpPr>
          <p:nvPr/>
        </p:nvSpPr>
        <p:spPr bwMode="auto">
          <a:xfrm>
            <a:off x="533400" y="5181600"/>
            <a:ext cx="8229600" cy="1524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Nondeterministic automaton</a:t>
            </a:r>
            <a:endParaRPr lang="en-US"/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43000" y="2209800"/>
            <a:ext cx="6970713" cy="1600200"/>
          </a:xfrm>
          <a:noFill/>
          <a:ln/>
        </p:spPr>
        <p:txBody>
          <a:bodyPr lIns="90488" tIns="44450" rIns="90488" bIns="44450"/>
          <a:lstStyle/>
          <a:p>
            <a:r>
              <a:rPr lang="en-US" sz="2800"/>
              <a:t>What is the language of this automaton?</a:t>
            </a:r>
          </a:p>
          <a:p>
            <a:r>
              <a:rPr lang="en-US" sz="2800"/>
              <a:t>What is the LTL specification if </a:t>
            </a:r>
            <a:br>
              <a:rPr lang="en-US" sz="2800"/>
            </a:br>
            <a:r>
              <a:rPr lang="en-US" sz="2800" i="1"/>
              <a:t>b</a:t>
            </a:r>
            <a:r>
              <a:rPr lang="en-US" sz="2800"/>
              <a:t> -- PC0=CR0, </a:t>
            </a:r>
            <a:r>
              <a:rPr lang="en-US" sz="2800" i="1"/>
              <a:t>a </a:t>
            </a:r>
            <a:r>
              <a:rPr lang="en-US" sz="2800"/>
              <a:t>=¬</a:t>
            </a:r>
            <a:r>
              <a:rPr lang="en-US" sz="2800" i="1"/>
              <a:t>b</a:t>
            </a:r>
            <a:r>
              <a:rPr lang="en-US" sz="2800"/>
              <a:t>?</a:t>
            </a: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304800" y="5334000"/>
            <a:ext cx="8610600" cy="1004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GB" sz="2400"/>
              <a:t>Can you find a deterministic automaton with same language?</a:t>
            </a:r>
          </a:p>
          <a:p>
            <a:pPr eaLnBrk="0" hangingPunct="0">
              <a:spcBef>
                <a:spcPct val="50000"/>
              </a:spcBef>
              <a:buFontTx/>
              <a:buChar char="•"/>
            </a:pPr>
            <a:r>
              <a:rPr lang="en-GB" sz="2400"/>
              <a:t>Can you prove there is no such deterministic automaton?</a:t>
            </a:r>
            <a:endParaRPr lang="en-US" sz="2400"/>
          </a:p>
        </p:txBody>
      </p:sp>
      <p:sp>
        <p:nvSpPr>
          <p:cNvPr id="102408" name="Oval 8"/>
          <p:cNvSpPr>
            <a:spLocks noChangeArrowheads="1"/>
          </p:cNvSpPr>
          <p:nvPr/>
        </p:nvSpPr>
        <p:spPr bwMode="auto">
          <a:xfrm>
            <a:off x="2684463" y="4181475"/>
            <a:ext cx="749300" cy="74930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09" name="Oval 9"/>
          <p:cNvSpPr>
            <a:spLocks noChangeArrowheads="1"/>
          </p:cNvSpPr>
          <p:nvPr/>
        </p:nvSpPr>
        <p:spPr bwMode="auto">
          <a:xfrm>
            <a:off x="5257800" y="4191000"/>
            <a:ext cx="749300" cy="749300"/>
          </a:xfrm>
          <a:prstGeom prst="ellipse">
            <a:avLst/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10" name="Line 10"/>
          <p:cNvSpPr>
            <a:spLocks noChangeShapeType="1"/>
          </p:cNvSpPr>
          <p:nvPr/>
        </p:nvSpPr>
        <p:spPr bwMode="auto">
          <a:xfrm>
            <a:off x="2286000" y="4038600"/>
            <a:ext cx="4572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2411" name="Rectangle 11"/>
          <p:cNvSpPr>
            <a:spLocks noChangeArrowheads="1"/>
          </p:cNvSpPr>
          <p:nvPr/>
        </p:nvSpPr>
        <p:spPr bwMode="auto">
          <a:xfrm>
            <a:off x="1763713" y="4652963"/>
            <a:ext cx="6096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a,b</a:t>
            </a:r>
          </a:p>
        </p:txBody>
      </p:sp>
      <p:sp>
        <p:nvSpPr>
          <p:cNvPr id="102412" name="Rectangle 12"/>
          <p:cNvSpPr>
            <a:spLocks noChangeArrowheads="1"/>
          </p:cNvSpPr>
          <p:nvPr/>
        </p:nvSpPr>
        <p:spPr bwMode="auto">
          <a:xfrm>
            <a:off x="4343400" y="44958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</a:t>
            </a:r>
          </a:p>
        </p:txBody>
      </p:sp>
      <p:sp>
        <p:nvSpPr>
          <p:cNvPr id="102413" name="Rectangle 13"/>
          <p:cNvSpPr>
            <a:spLocks noChangeArrowheads="1"/>
          </p:cNvSpPr>
          <p:nvPr/>
        </p:nvSpPr>
        <p:spPr bwMode="auto">
          <a:xfrm>
            <a:off x="6477000" y="4343400"/>
            <a:ext cx="3810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 i="1">
                <a:latin typeface="Times New Roman" pitchFamily="18" charset="0"/>
              </a:rPr>
              <a:t>a</a:t>
            </a:r>
          </a:p>
        </p:txBody>
      </p:sp>
      <p:sp>
        <p:nvSpPr>
          <p:cNvPr id="102414" name="Rectangle 14"/>
          <p:cNvSpPr>
            <a:spLocks noChangeArrowheads="1"/>
          </p:cNvSpPr>
          <p:nvPr/>
        </p:nvSpPr>
        <p:spPr bwMode="auto">
          <a:xfrm>
            <a:off x="2895600" y="4316413"/>
            <a:ext cx="4794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0</a:t>
            </a:r>
          </a:p>
        </p:txBody>
      </p:sp>
      <p:sp>
        <p:nvSpPr>
          <p:cNvPr id="102415" name="Rectangle 15"/>
          <p:cNvSpPr>
            <a:spLocks noChangeArrowheads="1"/>
          </p:cNvSpPr>
          <p:nvPr/>
        </p:nvSpPr>
        <p:spPr bwMode="auto">
          <a:xfrm>
            <a:off x="5486400" y="4343400"/>
            <a:ext cx="457200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s</a:t>
            </a:r>
            <a:r>
              <a:rPr lang="en-US" sz="2400" baseline="-25000">
                <a:latin typeface="Times New Roman" pitchFamily="18" charset="0"/>
              </a:rPr>
              <a:t>1</a:t>
            </a:r>
          </a:p>
        </p:txBody>
      </p:sp>
      <p:cxnSp>
        <p:nvCxnSpPr>
          <p:cNvPr id="102416" name="AutoShape 16"/>
          <p:cNvCxnSpPr>
            <a:cxnSpLocks noChangeShapeType="1"/>
            <a:stCxn id="102408" idx="6"/>
            <a:endCxn id="102409" idx="2"/>
          </p:cNvCxnSpPr>
          <p:nvPr/>
        </p:nvCxnSpPr>
        <p:spPr bwMode="auto">
          <a:xfrm>
            <a:off x="3433763" y="4556125"/>
            <a:ext cx="1824037" cy="9525"/>
          </a:xfrm>
          <a:prstGeom prst="straightConnector1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02417" name="AutoShape 17"/>
          <p:cNvCxnSpPr>
            <a:cxnSpLocks noChangeShapeType="1"/>
            <a:stCxn id="102409" idx="7"/>
            <a:endCxn id="102409" idx="5"/>
          </p:cNvCxnSpPr>
          <p:nvPr/>
        </p:nvCxnSpPr>
        <p:spPr bwMode="auto">
          <a:xfrm rot="5400000" flipV="1">
            <a:off x="5633244" y="4564857"/>
            <a:ext cx="530225" cy="1587"/>
          </a:xfrm>
          <a:prstGeom prst="curvedConnector5">
            <a:avLst>
              <a:gd name="adj1" fmla="val -34134"/>
              <a:gd name="adj2" fmla="val 35800000"/>
              <a:gd name="adj3" fmla="val 134431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cxnSp>
        <p:nvCxnSpPr>
          <p:cNvPr id="102418" name="AutoShape 18"/>
          <p:cNvCxnSpPr>
            <a:cxnSpLocks noChangeShapeType="1"/>
          </p:cNvCxnSpPr>
          <p:nvPr/>
        </p:nvCxnSpPr>
        <p:spPr bwMode="auto">
          <a:xfrm rot="16200000" flipV="1">
            <a:off x="2700338" y="4581525"/>
            <a:ext cx="374650" cy="374650"/>
          </a:xfrm>
          <a:prstGeom prst="curvedConnector4">
            <a:avLst>
              <a:gd name="adj1" fmla="val -61019"/>
              <a:gd name="adj2" fmla="val 161019"/>
            </a:avLst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ACEB4B-1301-4FCC-A0CB-C1161610BE6F}" type="slidenum">
              <a:rPr lang="he-IL"/>
              <a:pPr/>
              <a:t>49</a:t>
            </a:fld>
            <a:endParaRPr lang="en-GB"/>
          </a:p>
        </p:txBody>
      </p:sp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No deterministic automaton for (</a:t>
            </a:r>
            <a:r>
              <a:rPr lang="en-GB" i="1"/>
              <a:t>a</a:t>
            </a:r>
            <a:r>
              <a:rPr lang="en-GB"/>
              <a:t>+</a:t>
            </a:r>
            <a:r>
              <a:rPr lang="en-GB" i="1"/>
              <a:t>b</a:t>
            </a:r>
            <a:r>
              <a:rPr lang="en-GB"/>
              <a:t>)*</a:t>
            </a:r>
            <a:r>
              <a:rPr lang="en-GB" i="1"/>
              <a:t>a</a:t>
            </a:r>
            <a:r>
              <a:rPr lang="el-GR" baseline="30000"/>
              <a:t>ω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GB" sz="2400"/>
              <a:t>In a deterministic automaton there is one run for each word.</a:t>
            </a:r>
          </a:p>
          <a:p>
            <a:pPr>
              <a:lnSpc>
                <a:spcPct val="80000"/>
              </a:lnSpc>
            </a:pPr>
            <a:r>
              <a:rPr lang="en-GB" sz="2400"/>
              <a:t>After some sequence of </a:t>
            </a:r>
            <a:r>
              <a:rPr lang="en-GB" sz="2400" i="1"/>
              <a:t>a</a:t>
            </a:r>
            <a:r>
              <a:rPr lang="en-GB" sz="2400"/>
              <a:t>’s, i.e., </a:t>
            </a:r>
            <a:r>
              <a:rPr lang="en-GB" sz="2400" i="1"/>
              <a:t>aaa…a</a:t>
            </a:r>
            <a:r>
              <a:rPr lang="en-GB" sz="2400"/>
              <a:t> must reach some accepting state.</a:t>
            </a:r>
          </a:p>
          <a:p>
            <a:pPr>
              <a:lnSpc>
                <a:spcPct val="80000"/>
              </a:lnSpc>
            </a:pPr>
            <a:r>
              <a:rPr lang="en-GB" sz="2400"/>
              <a:t>Now add </a:t>
            </a:r>
            <a:r>
              <a:rPr lang="en-GB" sz="2400" i="1"/>
              <a:t>b</a:t>
            </a:r>
            <a:r>
              <a:rPr lang="en-GB" sz="2400"/>
              <a:t>, obtaining </a:t>
            </a:r>
            <a:r>
              <a:rPr lang="en-GB" sz="2400" i="1"/>
              <a:t>aaa…ab</a:t>
            </a:r>
            <a:r>
              <a:rPr lang="en-GB" sz="2400"/>
              <a:t>.</a:t>
            </a:r>
          </a:p>
          <a:p>
            <a:pPr>
              <a:lnSpc>
                <a:spcPct val="80000"/>
              </a:lnSpc>
            </a:pPr>
            <a:r>
              <a:rPr lang="en-GB" sz="2400"/>
              <a:t>After some more </a:t>
            </a:r>
            <a:r>
              <a:rPr lang="en-GB" sz="2400" i="1"/>
              <a:t>a</a:t>
            </a:r>
            <a:r>
              <a:rPr lang="en-GB" sz="2400"/>
              <a:t>’s, i.e., </a:t>
            </a:r>
            <a:r>
              <a:rPr lang="en-GB" sz="2400" i="1"/>
              <a:t>aaa…abaaa…a</a:t>
            </a:r>
            <a:r>
              <a:rPr lang="en-GB" sz="2400"/>
              <a:t> must reach some accepting state.</a:t>
            </a:r>
          </a:p>
          <a:p>
            <a:pPr>
              <a:lnSpc>
                <a:spcPct val="80000"/>
              </a:lnSpc>
            </a:pPr>
            <a:r>
              <a:rPr lang="en-GB" sz="2400"/>
              <a:t>Now add </a:t>
            </a:r>
            <a:r>
              <a:rPr lang="en-GB" sz="2400" i="1"/>
              <a:t>b</a:t>
            </a:r>
            <a:r>
              <a:rPr lang="en-GB" sz="2400"/>
              <a:t>, obtaining </a:t>
            </a:r>
            <a:r>
              <a:rPr lang="en-GB" sz="2400" i="1"/>
              <a:t>aaa…abaaa…ab</a:t>
            </a:r>
            <a:r>
              <a:rPr lang="en-GB" sz="2400"/>
              <a:t>.</a:t>
            </a:r>
          </a:p>
          <a:p>
            <a:pPr>
              <a:lnSpc>
                <a:spcPct val="80000"/>
              </a:lnSpc>
            </a:pPr>
            <a:r>
              <a:rPr lang="en-GB" sz="2400"/>
              <a:t>Continuing this way, one obtains a run that has infinitely many </a:t>
            </a:r>
            <a:r>
              <a:rPr lang="en-GB" sz="2400" i="1"/>
              <a:t>b</a:t>
            </a:r>
            <a:r>
              <a:rPr lang="en-GB" sz="2400"/>
              <a:t>’s but reaches an accepting state</a:t>
            </a:r>
            <a:br>
              <a:rPr lang="en-GB" sz="2400"/>
            </a:br>
            <a:r>
              <a:rPr lang="en-GB" sz="2400"/>
              <a:t>(in a finite automaton, at least one would repeat) infinitely often.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4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44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44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44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44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44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1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6FF1EF-3D07-4E5E-9BB9-4B5B4B68005D}" type="slidenum">
              <a:rPr lang="he-IL"/>
              <a:pPr/>
              <a:t>50</a:t>
            </a:fld>
            <a:endParaRPr lang="en-GB"/>
          </a:p>
        </p:txBody>
      </p:sp>
      <p:sp>
        <p:nvSpPr>
          <p:cNvPr id="10547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4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title"/>
          </p:nvPr>
        </p:nvSpPr>
        <p:spPr>
          <a:xfrm>
            <a:off x="990600" y="457200"/>
            <a:ext cx="77724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Specification using Automata</a:t>
            </a:r>
            <a:endParaRPr lang="en-U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143000" y="1828800"/>
            <a:ext cx="7391400" cy="2133600"/>
          </a:xfrm>
          <a:noFill/>
          <a:ln/>
        </p:spPr>
        <p:txBody>
          <a:bodyPr lIns="90488" tIns="44450" rIns="90488" bIns="44450"/>
          <a:lstStyle/>
          <a:p>
            <a:r>
              <a:rPr lang="en-US" sz="2400"/>
              <a:t>Let each letter correspond to some propositional property.</a:t>
            </a:r>
          </a:p>
          <a:p>
            <a:r>
              <a:rPr lang="en-US" sz="2400"/>
              <a:t>Example:     </a:t>
            </a:r>
            <a:r>
              <a:rPr lang="en-US" sz="2400" i="1"/>
              <a:t>a</a:t>
            </a:r>
            <a:r>
              <a:rPr lang="en-US" sz="2400"/>
              <a:t> -- P0 enters critical section,</a:t>
            </a:r>
            <a:br>
              <a:rPr lang="en-US" sz="2400"/>
            </a:br>
            <a:r>
              <a:rPr lang="en-US" sz="2400"/>
              <a:t>                  </a:t>
            </a:r>
            <a:r>
              <a:rPr lang="en-US" sz="2400" i="1"/>
              <a:t>b</a:t>
            </a:r>
            <a:r>
              <a:rPr lang="en-US" sz="2400"/>
              <a:t> -- P0 does not enter section.</a:t>
            </a:r>
          </a:p>
          <a:p>
            <a:r>
              <a:rPr lang="en-US" sz="2400"/>
              <a:t>[]&lt;&gt;PC0=CR0</a:t>
            </a:r>
          </a:p>
        </p:txBody>
      </p:sp>
      <p:grpSp>
        <p:nvGrpSpPr>
          <p:cNvPr id="105478" name="Group 6"/>
          <p:cNvGrpSpPr>
            <a:grpSpLocks/>
          </p:cNvGrpSpPr>
          <p:nvPr/>
        </p:nvGrpSpPr>
        <p:grpSpPr bwMode="auto">
          <a:xfrm>
            <a:off x="2133600" y="4419600"/>
            <a:ext cx="5334000" cy="1520825"/>
            <a:chOff x="1248" y="2832"/>
            <a:chExt cx="3360" cy="958"/>
          </a:xfrm>
        </p:grpSpPr>
        <p:sp>
          <p:nvSpPr>
            <p:cNvPr id="105479" name="Oval 7"/>
            <p:cNvSpPr>
              <a:spLocks noChangeArrowheads="1"/>
            </p:cNvSpPr>
            <p:nvPr/>
          </p:nvSpPr>
          <p:spPr bwMode="auto">
            <a:xfrm>
              <a:off x="1785" y="3131"/>
              <a:ext cx="470" cy="47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0" name="Oval 8"/>
            <p:cNvSpPr>
              <a:spLocks noChangeArrowheads="1"/>
            </p:cNvSpPr>
            <p:nvPr/>
          </p:nvSpPr>
          <p:spPr bwMode="auto">
            <a:xfrm>
              <a:off x="3410" y="3179"/>
              <a:ext cx="470" cy="47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5481" name="Rectangle 9"/>
            <p:cNvSpPr>
              <a:spLocks noChangeArrowheads="1"/>
            </p:cNvSpPr>
            <p:nvPr/>
          </p:nvSpPr>
          <p:spPr bwMode="auto">
            <a:xfrm>
              <a:off x="1248" y="3216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05482" name="Rectangle 10"/>
            <p:cNvSpPr>
              <a:spLocks noChangeArrowheads="1"/>
            </p:cNvSpPr>
            <p:nvPr/>
          </p:nvSpPr>
          <p:spPr bwMode="auto">
            <a:xfrm>
              <a:off x="2784" y="2928"/>
              <a:ext cx="25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05483" name="Rectangle 11"/>
            <p:cNvSpPr>
              <a:spLocks noChangeArrowheads="1"/>
            </p:cNvSpPr>
            <p:nvPr/>
          </p:nvSpPr>
          <p:spPr bwMode="auto">
            <a:xfrm>
              <a:off x="2784" y="3504"/>
              <a:ext cx="295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05484" name="Rectangle 12"/>
            <p:cNvSpPr>
              <a:spLocks noChangeArrowheads="1"/>
            </p:cNvSpPr>
            <p:nvPr/>
          </p:nvSpPr>
          <p:spPr bwMode="auto">
            <a:xfrm>
              <a:off x="4164" y="3216"/>
              <a:ext cx="444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05485" name="Rectangle 13"/>
            <p:cNvSpPr>
              <a:spLocks noChangeArrowheads="1"/>
            </p:cNvSpPr>
            <p:nvPr/>
          </p:nvSpPr>
          <p:spPr bwMode="auto">
            <a:xfrm>
              <a:off x="1920" y="3216"/>
              <a:ext cx="29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05486" name="Rectangle 14"/>
            <p:cNvSpPr>
              <a:spLocks noChangeArrowheads="1"/>
            </p:cNvSpPr>
            <p:nvPr/>
          </p:nvSpPr>
          <p:spPr bwMode="auto">
            <a:xfrm>
              <a:off x="3552" y="3264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1</a:t>
              </a:r>
            </a:p>
          </p:txBody>
        </p:sp>
        <p:cxnSp>
          <p:nvCxnSpPr>
            <p:cNvPr id="105487" name="AutoShape 15"/>
            <p:cNvCxnSpPr>
              <a:cxnSpLocks noChangeShapeType="1"/>
              <a:stCxn id="105480" idx="0"/>
              <a:endCxn id="105479" idx="0"/>
            </p:cNvCxnSpPr>
            <p:nvPr/>
          </p:nvCxnSpPr>
          <p:spPr bwMode="auto">
            <a:xfrm rot="5400000" flipH="1">
              <a:off x="2809" y="2342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5488" name="AutoShape 16"/>
            <p:cNvCxnSpPr>
              <a:cxnSpLocks noChangeShapeType="1"/>
              <a:stCxn id="105479" idx="4"/>
              <a:endCxn id="105480" idx="4"/>
            </p:cNvCxnSpPr>
            <p:nvPr/>
          </p:nvCxnSpPr>
          <p:spPr bwMode="auto">
            <a:xfrm rot="16200000" flipH="1">
              <a:off x="2809" y="2814"/>
              <a:ext cx="48" cy="1625"/>
            </a:xfrm>
            <a:prstGeom prst="curvedConnector3">
              <a:avLst>
                <a:gd name="adj1" fmla="val 40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5489" name="AutoShape 17"/>
            <p:cNvCxnSpPr>
              <a:cxnSpLocks noChangeShapeType="1"/>
              <a:stCxn id="105480" idx="7"/>
              <a:endCxn id="105480" idx="5"/>
            </p:cNvCxnSpPr>
            <p:nvPr/>
          </p:nvCxnSpPr>
          <p:spPr bwMode="auto">
            <a:xfrm rot="5400000" flipV="1">
              <a:off x="3645" y="3414"/>
              <a:ext cx="334" cy="1"/>
            </a:xfrm>
            <a:prstGeom prst="curvedConnector5">
              <a:avLst>
                <a:gd name="adj1" fmla="val -34435"/>
                <a:gd name="adj2" fmla="val 37200000"/>
                <a:gd name="adj3" fmla="val 134727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5490" name="AutoShape 18"/>
            <p:cNvCxnSpPr>
              <a:cxnSpLocks noChangeShapeType="1"/>
              <a:stCxn id="105479" idx="3"/>
              <a:endCxn id="105479" idx="1"/>
            </p:cNvCxnSpPr>
            <p:nvPr/>
          </p:nvCxnSpPr>
          <p:spPr bwMode="auto">
            <a:xfrm rot="5400000" flipH="1" flipV="1">
              <a:off x="1688" y="3366"/>
              <a:ext cx="334" cy="1"/>
            </a:xfrm>
            <a:prstGeom prst="curvedConnector5">
              <a:avLst>
                <a:gd name="adj1" fmla="val -39523"/>
                <a:gd name="adj2" fmla="val -38500000"/>
                <a:gd name="adj3" fmla="val 141616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sp>
          <p:nvSpPr>
            <p:cNvPr id="105491" name="Line 19"/>
            <p:cNvSpPr>
              <a:spLocks noChangeShapeType="1"/>
            </p:cNvSpPr>
            <p:nvPr/>
          </p:nvSpPr>
          <p:spPr bwMode="auto">
            <a:xfrm>
              <a:off x="1680" y="2832"/>
              <a:ext cx="24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2A4395-31E9-4696-A94A-A4A5999042C6}" type="slidenum">
              <a:rPr lang="he-IL"/>
              <a:pPr/>
              <a:t>51</a:t>
            </a:fld>
            <a:endParaRPr lang="en-GB"/>
          </a:p>
        </p:txBody>
      </p:sp>
      <p:sp>
        <p:nvSpPr>
          <p:cNvPr id="10752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52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524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Mutual Exclusion</a:t>
            </a:r>
          </a:p>
        </p:txBody>
      </p:sp>
      <p:sp>
        <p:nvSpPr>
          <p:cNvPr id="1075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398588" y="2017713"/>
            <a:ext cx="7340600" cy="2097087"/>
          </a:xfrm>
          <a:noFill/>
          <a:ln/>
        </p:spPr>
        <p:txBody>
          <a:bodyPr lIns="90488" tIns="44450" rIns="90488" bIns="44450"/>
          <a:lstStyle/>
          <a:p>
            <a:pPr>
              <a:lnSpc>
                <a:spcPct val="80000"/>
              </a:lnSpc>
            </a:pPr>
            <a:r>
              <a:rPr lang="en-US" i="1"/>
              <a:t>a</a:t>
            </a:r>
            <a:r>
              <a:rPr lang="en-US"/>
              <a:t> -- PC0=CR0/\PC1=CR1</a:t>
            </a:r>
          </a:p>
          <a:p>
            <a:pPr>
              <a:lnSpc>
                <a:spcPct val="80000"/>
              </a:lnSpc>
            </a:pPr>
            <a:r>
              <a:rPr lang="en-US" i="1"/>
              <a:t>b</a:t>
            </a:r>
            <a:r>
              <a:rPr lang="en-US"/>
              <a:t> -- ¬(PC0=CR0/\PC1=CR1)</a:t>
            </a:r>
          </a:p>
          <a:p>
            <a:pPr>
              <a:lnSpc>
                <a:spcPct val="80000"/>
              </a:lnSpc>
            </a:pPr>
            <a:r>
              <a:rPr lang="en-US" i="1"/>
              <a:t>c</a:t>
            </a:r>
            <a:r>
              <a:rPr lang="en-US"/>
              <a:t> -- true</a:t>
            </a:r>
          </a:p>
          <a:p>
            <a:pPr>
              <a:lnSpc>
                <a:spcPct val="80000"/>
              </a:lnSpc>
            </a:pPr>
            <a:r>
              <a:rPr lang="en-US"/>
              <a:t>[]¬(PC0=CR0/\PC1=CR1)</a:t>
            </a:r>
          </a:p>
        </p:txBody>
      </p:sp>
      <p:grpSp>
        <p:nvGrpSpPr>
          <p:cNvPr id="107526" name="Group 6"/>
          <p:cNvGrpSpPr>
            <a:grpSpLocks/>
          </p:cNvGrpSpPr>
          <p:nvPr/>
        </p:nvGrpSpPr>
        <p:grpSpPr bwMode="auto">
          <a:xfrm>
            <a:off x="2209800" y="4572000"/>
            <a:ext cx="4648200" cy="911225"/>
            <a:chOff x="1632" y="3360"/>
            <a:chExt cx="2928" cy="574"/>
          </a:xfrm>
        </p:grpSpPr>
        <p:sp>
          <p:nvSpPr>
            <p:cNvPr id="107527" name="Oval 7"/>
            <p:cNvSpPr>
              <a:spLocks noChangeArrowheads="1"/>
            </p:cNvSpPr>
            <p:nvPr/>
          </p:nvSpPr>
          <p:spPr bwMode="auto">
            <a:xfrm>
              <a:off x="1931" y="3450"/>
              <a:ext cx="472" cy="472"/>
            </a:xfrm>
            <a:prstGeom prst="ellipse">
              <a:avLst/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8" name="Oval 8"/>
            <p:cNvSpPr>
              <a:spLocks noChangeArrowheads="1"/>
            </p:cNvSpPr>
            <p:nvPr/>
          </p:nvSpPr>
          <p:spPr bwMode="auto">
            <a:xfrm>
              <a:off x="3552" y="3456"/>
              <a:ext cx="472" cy="472"/>
            </a:xfrm>
            <a:prstGeom prst="ellipse">
              <a:avLst/>
            </a:prstGeom>
            <a:solidFill>
              <a:schemeClr val="accent2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29" name="Line 9"/>
            <p:cNvSpPr>
              <a:spLocks noChangeShapeType="1"/>
            </p:cNvSpPr>
            <p:nvPr/>
          </p:nvSpPr>
          <p:spPr bwMode="auto">
            <a:xfrm>
              <a:off x="1680" y="3360"/>
              <a:ext cx="288" cy="1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7530" name="Rectangle 10"/>
            <p:cNvSpPr>
              <a:spLocks noChangeArrowheads="1"/>
            </p:cNvSpPr>
            <p:nvPr/>
          </p:nvSpPr>
          <p:spPr bwMode="auto">
            <a:xfrm>
              <a:off x="1632" y="3600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b</a:t>
              </a:r>
            </a:p>
          </p:txBody>
        </p:sp>
        <p:sp>
          <p:nvSpPr>
            <p:cNvPr id="107531" name="Rectangle 11"/>
            <p:cNvSpPr>
              <a:spLocks noChangeArrowheads="1"/>
            </p:cNvSpPr>
            <p:nvPr/>
          </p:nvSpPr>
          <p:spPr bwMode="auto">
            <a:xfrm>
              <a:off x="2976" y="3648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a</a:t>
              </a:r>
            </a:p>
          </p:txBody>
        </p:sp>
        <p:sp>
          <p:nvSpPr>
            <p:cNvPr id="107532" name="Rectangle 12"/>
            <p:cNvSpPr>
              <a:spLocks noChangeArrowheads="1"/>
            </p:cNvSpPr>
            <p:nvPr/>
          </p:nvSpPr>
          <p:spPr bwMode="auto">
            <a:xfrm>
              <a:off x="4320" y="3552"/>
              <a:ext cx="240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 i="1"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107533" name="Rectangle 13"/>
            <p:cNvSpPr>
              <a:spLocks noChangeArrowheads="1"/>
            </p:cNvSpPr>
            <p:nvPr/>
          </p:nvSpPr>
          <p:spPr bwMode="auto">
            <a:xfrm>
              <a:off x="2064" y="3535"/>
              <a:ext cx="302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07534" name="Rectangle 14"/>
            <p:cNvSpPr>
              <a:spLocks noChangeArrowheads="1"/>
            </p:cNvSpPr>
            <p:nvPr/>
          </p:nvSpPr>
          <p:spPr bwMode="auto">
            <a:xfrm>
              <a:off x="3696" y="3552"/>
              <a:ext cx="288" cy="28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8" tIns="44450" rIns="90488" bIns="44450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s</a:t>
              </a:r>
              <a:r>
                <a:rPr lang="en-US" sz="2400" baseline="-25000">
                  <a:latin typeface="Times New Roman" pitchFamily="18" charset="0"/>
                </a:rPr>
                <a:t>1</a:t>
              </a:r>
            </a:p>
          </p:txBody>
        </p:sp>
        <p:cxnSp>
          <p:nvCxnSpPr>
            <p:cNvPr id="107535" name="AutoShape 15"/>
            <p:cNvCxnSpPr>
              <a:cxnSpLocks noChangeShapeType="1"/>
              <a:stCxn id="107527" idx="6"/>
              <a:endCxn id="107528" idx="2"/>
            </p:cNvCxnSpPr>
            <p:nvPr/>
          </p:nvCxnSpPr>
          <p:spPr bwMode="auto">
            <a:xfrm>
              <a:off x="2403" y="3686"/>
              <a:ext cx="1149" cy="6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7536" name="AutoShape 16"/>
            <p:cNvCxnSpPr>
              <a:cxnSpLocks noChangeShapeType="1"/>
              <a:stCxn id="107528" idx="7"/>
              <a:endCxn id="107528" idx="5"/>
            </p:cNvCxnSpPr>
            <p:nvPr/>
          </p:nvCxnSpPr>
          <p:spPr bwMode="auto">
            <a:xfrm rot="5400000" flipV="1">
              <a:off x="3789" y="3691"/>
              <a:ext cx="334" cy="1"/>
            </a:xfrm>
            <a:prstGeom prst="curvedConnector5">
              <a:avLst>
                <a:gd name="adj1" fmla="val -34134"/>
                <a:gd name="adj2" fmla="val 30800000"/>
                <a:gd name="adj3" fmla="val 134431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  <p:cxnSp>
          <p:nvCxnSpPr>
            <p:cNvPr id="107537" name="AutoShape 17"/>
            <p:cNvCxnSpPr>
              <a:cxnSpLocks noChangeShapeType="1"/>
              <a:stCxn id="107527" idx="4"/>
              <a:endCxn id="107527" idx="2"/>
            </p:cNvCxnSpPr>
            <p:nvPr/>
          </p:nvCxnSpPr>
          <p:spPr bwMode="auto">
            <a:xfrm rot="16200000" flipV="1">
              <a:off x="1931" y="3686"/>
              <a:ext cx="236" cy="236"/>
            </a:xfrm>
            <a:prstGeom prst="curvedConnector4">
              <a:avLst>
                <a:gd name="adj1" fmla="val -61019"/>
                <a:gd name="adj2" fmla="val 161019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</p:cxnSp>
      </p:grp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72D098-26FA-4036-8C0C-0E07102D3F7E}" type="slidenum">
              <a:rPr lang="he-IL"/>
              <a:pPr/>
              <a:t>52</a:t>
            </a:fld>
            <a:endParaRPr lang="en-GB"/>
          </a:p>
        </p:txBody>
      </p:sp>
      <p:sp>
        <p:nvSpPr>
          <p:cNvPr id="10957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2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57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981200"/>
            <a:ext cx="3810000" cy="3657600"/>
          </a:xfrm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altLang="he-IL" sz="2400"/>
              <a:t>L0:While True do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   NC0:wait(Turn=0);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   CR0:Turn=1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endwhile ||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L1:While True do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   NC1:wait(Turn=1);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   CR1:Turn=0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endwhile</a:t>
            </a:r>
          </a:p>
        </p:txBody>
      </p:sp>
      <p:sp>
        <p:nvSpPr>
          <p:cNvPr id="10957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990600"/>
            <a:ext cx="4114800" cy="4419600"/>
          </a:xfrm>
          <a:noFill/>
          <a:ln/>
        </p:spPr>
        <p:txBody>
          <a:bodyPr lIns="90488" tIns="44450" rIns="90488" bIns="44450"/>
          <a:lstStyle/>
          <a:p>
            <a:pPr>
              <a:buFont typeface="Wingdings" pitchFamily="2" charset="2"/>
              <a:buNone/>
            </a:pPr>
            <a:r>
              <a:rPr lang="en-US" altLang="he-IL" sz="2400"/>
              <a:t>T0:PC0=L0</a:t>
            </a:r>
            <a:r>
              <a:rPr lang="en-US" altLang="he-IL" sz="2400">
                <a:sym typeface="Wingdings" pitchFamily="2" charset="2"/>
              </a:rPr>
              <a:t></a:t>
            </a:r>
            <a:r>
              <a:rPr lang="en-US" altLang="he-IL" sz="2400"/>
              <a:t>PC0=NC0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T1:PC0=NC0/\Turn=0</a:t>
            </a:r>
            <a:r>
              <a:rPr lang="en-US" altLang="he-IL" sz="2400">
                <a:sym typeface="Wingdings" pitchFamily="2" charset="2"/>
              </a:rPr>
              <a:t></a:t>
            </a:r>
            <a:endParaRPr lang="en-US" altLang="he-IL" sz="2400"/>
          </a:p>
          <a:p>
            <a:pPr>
              <a:buFont typeface="Wingdings" pitchFamily="2" charset="2"/>
              <a:buNone/>
            </a:pPr>
            <a:r>
              <a:rPr lang="en-US" altLang="he-IL" sz="2400"/>
              <a:t>      PC0:=CR0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T2:PC0=CR0</a:t>
            </a:r>
            <a:r>
              <a:rPr lang="en-US" altLang="he-IL" sz="2400">
                <a:sym typeface="Wingdings" pitchFamily="2" charset="2"/>
              </a:rPr>
              <a:t></a:t>
            </a:r>
            <a:endParaRPr lang="en-US" altLang="he-IL" sz="2400"/>
          </a:p>
          <a:p>
            <a:pPr>
              <a:buFont typeface="Wingdings" pitchFamily="2" charset="2"/>
              <a:buNone/>
            </a:pPr>
            <a:r>
              <a:rPr lang="en-US" altLang="he-IL" sz="2400"/>
              <a:t>      (PC0,Turn):=(L0,1)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T3:PC1==L1</a:t>
            </a:r>
            <a:r>
              <a:rPr lang="en-US" altLang="he-IL" sz="2400">
                <a:sym typeface="Wingdings" pitchFamily="2" charset="2"/>
              </a:rPr>
              <a:t></a:t>
            </a:r>
            <a:r>
              <a:rPr lang="en-US" altLang="he-IL" sz="2400"/>
              <a:t>PC1=NC1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T4:PC1=NC1/\Turn=1</a:t>
            </a:r>
            <a:r>
              <a:rPr lang="en-US" altLang="he-IL" sz="2400">
                <a:sym typeface="Wingdings" pitchFamily="2" charset="2"/>
              </a:rPr>
              <a:t></a:t>
            </a:r>
            <a:endParaRPr lang="en-US" altLang="he-IL" sz="2400"/>
          </a:p>
          <a:p>
            <a:pPr>
              <a:buFont typeface="Wingdings" pitchFamily="2" charset="2"/>
              <a:buNone/>
            </a:pPr>
            <a:r>
              <a:rPr lang="en-US" altLang="he-IL" sz="2400"/>
              <a:t>      PC1:=CR1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T5:PC1=CR1</a:t>
            </a:r>
            <a:r>
              <a:rPr lang="en-US" altLang="he-IL" sz="2400">
                <a:sym typeface="Wingdings" pitchFamily="2" charset="2"/>
              </a:rPr>
              <a:t></a:t>
            </a:r>
            <a:endParaRPr lang="en-US" altLang="he-IL" sz="2400"/>
          </a:p>
          <a:p>
            <a:pPr>
              <a:buFont typeface="Wingdings" pitchFamily="2" charset="2"/>
              <a:buNone/>
            </a:pPr>
            <a:r>
              <a:rPr lang="en-US" altLang="he-IL" sz="2400"/>
              <a:t>      (PC1,Turn):=(L1,0)</a:t>
            </a:r>
          </a:p>
          <a:p>
            <a:pPr>
              <a:buFont typeface="Wingdings" pitchFamily="2" charset="2"/>
              <a:buNone/>
            </a:pPr>
            <a:r>
              <a:rPr lang="en-US" altLang="he-IL" sz="2400"/>
              <a:t>     </a:t>
            </a:r>
          </a:p>
        </p:txBody>
      </p:sp>
      <p:sp>
        <p:nvSpPr>
          <p:cNvPr id="109576" name="Rectangle 8"/>
          <p:cNvSpPr>
            <a:spLocks noChangeArrowheads="1"/>
          </p:cNvSpPr>
          <p:nvPr/>
        </p:nvSpPr>
        <p:spPr bwMode="auto">
          <a:xfrm>
            <a:off x="2362200" y="5562600"/>
            <a:ext cx="3733800" cy="466725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altLang="he-IL" sz="2400">
                <a:latin typeface="Times New Roman" pitchFamily="18" charset="0"/>
              </a:rPr>
              <a:t>Initially: PC0=L0/\PC1=L1</a:t>
            </a:r>
          </a:p>
        </p:txBody>
      </p:sp>
      <p:sp>
        <p:nvSpPr>
          <p:cNvPr id="109577" name="Text Box 9"/>
          <p:cNvSpPr txBox="1">
            <a:spLocks noChangeArrowheads="1"/>
          </p:cNvSpPr>
          <p:nvPr/>
        </p:nvSpPr>
        <p:spPr bwMode="auto">
          <a:xfrm>
            <a:off x="1143000" y="381000"/>
            <a:ext cx="3657600" cy="9461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/>
              <a:t>Apply now to our program:</a:t>
            </a:r>
            <a:endParaRPr lang="en-GB" sz="280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810A71-7776-42EA-A860-2A99D1D0DF5C}" type="slidenum">
              <a:rPr lang="he-IL"/>
              <a:pPr/>
              <a:t>53</a:t>
            </a:fld>
            <a:endParaRPr lang="en-GB"/>
          </a:p>
        </p:txBody>
      </p:sp>
      <p:sp>
        <p:nvSpPr>
          <p:cNvPr id="11161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1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20" name="Rectangle 4"/>
          <p:cNvSpPr>
            <a:spLocks noGrp="1" noChangeArrowheads="1"/>
          </p:cNvSpPr>
          <p:nvPr>
            <p:ph type="title"/>
          </p:nvPr>
        </p:nvSpPr>
        <p:spPr>
          <a:xfrm>
            <a:off x="1371600" y="152400"/>
            <a:ext cx="5638800" cy="1462088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he-IL"/>
              <a:t>The state space</a:t>
            </a:r>
          </a:p>
        </p:txBody>
      </p:sp>
      <p:sp>
        <p:nvSpPr>
          <p:cNvPr id="111621" name="Rectangle 5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22" name="Rectangle 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1623" name="Group 7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111624" name="AutoShape 8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5" name="Rectangle 9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111626" name="Group 10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111627" name="AutoShape 11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28" name="Rectangle 12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11629" name="Group 13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111630" name="AutoShape 14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31" name="Rectangle 15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11632" name="Group 16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111633" name="AutoShape 17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34" name="Rectangle 18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111635" name="Group 19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111636" name="AutoShape 20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37" name="Rectangle 21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11638" name="Group 22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111639" name="AutoShape 23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40" name="Rectangle 24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111641" name="Group 25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111642" name="AutoShape 26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43" name="Rectangle 27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111644" name="Group 28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111645" name="AutoShape 29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46" name="Rectangle 30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111647" name="Group 31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111648" name="AutoShape 32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49" name="Rectangle 33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11650" name="Group 34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111651" name="AutoShape 35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2" name="Rectangle 36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11653" name="Group 37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111654" name="AutoShape 38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5" name="Rectangle 39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11656" name="Group 40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111657" name="AutoShape 41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1658" name="Rectangle 42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111659" name="Line 43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0" name="Line 44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1" name="Line 45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2" name="Line 46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3" name="Line 47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4" name="Line 48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5" name="Line 49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6" name="Line 50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7" name="Line 51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8" name="Line 52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69" name="Line 53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70" name="Line 54"/>
          <p:cNvSpPr>
            <a:spLocks noChangeShapeType="1"/>
          </p:cNvSpPr>
          <p:nvPr/>
        </p:nvSpPr>
        <p:spPr bwMode="auto">
          <a:xfrm>
            <a:off x="19812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71" name="Line 55"/>
          <p:cNvSpPr>
            <a:spLocks noChangeShapeType="1"/>
          </p:cNvSpPr>
          <p:nvPr/>
        </p:nvSpPr>
        <p:spPr bwMode="auto">
          <a:xfrm>
            <a:off x="70866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672" name="Freeform 56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73" name="Freeform 57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rgbClr val="000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74" name="Freeform 58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25400">
            <a:solidFill>
              <a:srgbClr val="0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75" name="Freeform 59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rgbClr val="808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11676" name="AutoShape 60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111677" name="AutoShape 61"/>
          <p:cNvCxnSpPr>
            <a:cxnSpLocks noChangeShapeType="1"/>
            <a:stCxn id="111675" idx="2"/>
            <a:endCxn id="111675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11678" name="Line 62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679" name="Line 63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EDAF2-AC9C-4AB6-A256-84BDF70867C7}" type="slidenum">
              <a:rPr lang="he-IL"/>
              <a:pPr/>
              <a:t>54</a:t>
            </a:fld>
            <a:endParaRPr lang="en-GB"/>
          </a:p>
        </p:txBody>
      </p:sp>
      <p:sp>
        <p:nvSpPr>
          <p:cNvPr id="11366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6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68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228600"/>
            <a:ext cx="7772400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en-US" sz="4000"/>
              <a:t>[]¬(</a:t>
            </a:r>
            <a:r>
              <a:rPr lang="en-US" altLang="he-IL" sz="4000"/>
              <a:t>PC0=CR0/\PC1=CR1)</a:t>
            </a:r>
            <a:br>
              <a:rPr lang="en-US" altLang="he-IL" sz="4000"/>
            </a:br>
            <a:r>
              <a:rPr lang="en-US" altLang="he-IL" sz="4000" i="1"/>
              <a:t>(Mutual exclusion)</a:t>
            </a:r>
            <a:endParaRPr lang="en-US" altLang="he-IL"/>
          </a:p>
        </p:txBody>
      </p:sp>
      <p:sp>
        <p:nvSpPr>
          <p:cNvPr id="113669" name="Rectangle 5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670" name="Rectangle 6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3671" name="Group 7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113672" name="AutoShape 8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73" name="Rectangle 9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113674" name="Group 10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113675" name="AutoShape 11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76" name="Rectangle 12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13677" name="Group 13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113678" name="AutoShape 14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79" name="Rectangle 15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13680" name="Group 16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113681" name="AutoShape 17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82" name="Rectangle 18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113683" name="Group 19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113684" name="AutoShape 20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85" name="Rectangle 21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13686" name="Group 22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113687" name="AutoShape 23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88" name="Rectangle 24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113689" name="Group 25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113690" name="AutoShape 26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91" name="Rectangle 27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113692" name="Group 28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113693" name="AutoShape 29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94" name="Rectangle 30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113695" name="Group 31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113696" name="AutoShape 32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697" name="Rectangle 33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13698" name="Group 34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113699" name="AutoShape 35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00" name="Rectangle 36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13701" name="Group 37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113702" name="AutoShape 38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03" name="Rectangle 39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13704" name="Group 40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113705" name="AutoShape 41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3706" name="Rectangle 42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113707" name="Line 43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08" name="Line 44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09" name="Line 45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0" name="Line 46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1" name="Line 47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2" name="Line 48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3" name="Line 49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4" name="Line 50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5" name="Line 51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6" name="Line 52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7" name="Line 53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8" name="Line 54"/>
          <p:cNvSpPr>
            <a:spLocks noChangeShapeType="1"/>
          </p:cNvSpPr>
          <p:nvPr/>
        </p:nvSpPr>
        <p:spPr bwMode="auto">
          <a:xfrm>
            <a:off x="19812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19" name="Line 55"/>
          <p:cNvSpPr>
            <a:spLocks noChangeShapeType="1"/>
          </p:cNvSpPr>
          <p:nvPr/>
        </p:nvSpPr>
        <p:spPr bwMode="auto">
          <a:xfrm>
            <a:off x="70866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720" name="Freeform 56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25400">
            <a:solidFill>
              <a:srgbClr val="8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721" name="Freeform 57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rgbClr val="000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722" name="Freeform 58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25400">
            <a:solidFill>
              <a:srgbClr val="00808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723" name="Freeform 59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rgbClr val="808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13724" name="AutoShape 60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113725" name="AutoShape 61"/>
          <p:cNvCxnSpPr>
            <a:cxnSpLocks noChangeShapeType="1"/>
            <a:stCxn id="113723" idx="2"/>
            <a:endCxn id="113723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13726" name="Line 62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3727" name="Line 63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304136-A1DD-4A46-B03E-BA6DC4F26FC3}" type="slidenum">
              <a:rPr lang="he-IL"/>
              <a:pPr/>
              <a:t>55</a:t>
            </a:fld>
            <a:endParaRPr lang="en-GB"/>
          </a:p>
        </p:txBody>
      </p:sp>
      <p:sp>
        <p:nvSpPr>
          <p:cNvPr id="11571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1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16" name="Rectangle 4"/>
          <p:cNvSpPr>
            <a:spLocks noGrp="1" noChangeArrowheads="1"/>
          </p:cNvSpPr>
          <p:nvPr>
            <p:ph type="title"/>
          </p:nvPr>
        </p:nvSpPr>
        <p:spPr>
          <a:xfrm>
            <a:off x="1447800" y="457200"/>
            <a:ext cx="7010400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en-US"/>
              <a:t>[](</a:t>
            </a:r>
            <a:r>
              <a:rPr lang="en-US" altLang="he-IL"/>
              <a:t>Turn=0 </a:t>
            </a:r>
            <a:r>
              <a:rPr lang="en-US" altLang="he-IL">
                <a:sym typeface="Wingdings" pitchFamily="2" charset="2"/>
              </a:rPr>
              <a:t></a:t>
            </a:r>
            <a:r>
              <a:rPr lang="en-US" altLang="he-IL"/>
              <a:t>&lt;&gt;Turn=1)</a:t>
            </a:r>
          </a:p>
        </p:txBody>
      </p:sp>
      <p:grpSp>
        <p:nvGrpSpPr>
          <p:cNvPr id="115717" name="Group 5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115718" name="AutoShape 6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19" name="Rectangle 7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115720" name="Group 8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115721" name="AutoShape 9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22" name="Rectangle 10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15723" name="Group 11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115724" name="AutoShape 12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25" name="Rectangle 13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15726" name="Group 14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115727" name="AutoShape 15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28" name="Rectangle 16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115729" name="Group 17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115730" name="AutoShape 18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rgbClr val="FF0000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31" name="Rectangle 19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15732" name="Group 20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115733" name="AutoShape 21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34" name="Rectangle 22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115735" name="Group 23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115736" name="AutoShape 24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37" name="Rectangle 25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115738" name="Group 26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115739" name="AutoShape 27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40" name="Rectangle 28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115741" name="Group 29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115742" name="AutoShape 30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hlink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43" name="Rectangle 31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15744" name="Group 32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115745" name="AutoShape 33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46" name="Rectangle 34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15747" name="Group 35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115748" name="AutoShape 36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49" name="Rectangle 37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15750" name="Group 38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115751" name="AutoShape 39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5752" name="Rectangle 40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115753" name="Line 41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54" name="Line 42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55" name="Line 43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56" name="Line 44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57" name="Line 45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58" name="Line 46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59" name="Line 47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60" name="Line 48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61" name="Line 49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62" name="Line 50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63" name="Line 51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64" name="Line 52"/>
          <p:cNvSpPr>
            <a:spLocks noChangeShapeType="1"/>
          </p:cNvSpPr>
          <p:nvPr/>
        </p:nvSpPr>
        <p:spPr bwMode="auto">
          <a:xfrm>
            <a:off x="1981200" y="1752600"/>
            <a:ext cx="0" cy="4286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65" name="Line 53"/>
          <p:cNvSpPr>
            <a:spLocks noChangeShapeType="1"/>
          </p:cNvSpPr>
          <p:nvPr/>
        </p:nvSpPr>
        <p:spPr bwMode="auto">
          <a:xfrm>
            <a:off x="70866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5766" name="Freeform 54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67" name="Freeform 55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68" name="Freeform 56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69" name="Freeform 57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15770" name="AutoShape 58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115771" name="AutoShape 59"/>
          <p:cNvCxnSpPr>
            <a:cxnSpLocks noChangeShapeType="1"/>
            <a:stCxn id="115769" idx="2"/>
            <a:endCxn id="115769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15772" name="Line 60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5773" name="Line 61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49047F-3A08-44A9-B030-43DBB3A5E1BE}" type="slidenum">
              <a:rPr lang="he-IL"/>
              <a:pPr/>
              <a:t>56</a:t>
            </a:fld>
            <a:endParaRPr lang="en-GB"/>
          </a:p>
        </p:txBody>
      </p:sp>
      <p:sp>
        <p:nvSpPr>
          <p:cNvPr id="117762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63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64" name="Rectangle 4"/>
          <p:cNvSpPr>
            <a:spLocks noGrp="1" noChangeArrowheads="1"/>
          </p:cNvSpPr>
          <p:nvPr>
            <p:ph type="title"/>
          </p:nvPr>
        </p:nvSpPr>
        <p:spPr>
          <a:xfrm>
            <a:off x="1066800" y="457200"/>
            <a:ext cx="7391400" cy="1143000"/>
          </a:xfrm>
          <a:noFill/>
          <a:ln/>
        </p:spPr>
        <p:txBody>
          <a:bodyPr lIns="92075" tIns="46038" rIns="92075" bIns="46038" anchor="ctr"/>
          <a:lstStyle/>
          <a:p>
            <a:r>
              <a:rPr lang="en-US" altLang="he-IL" sz="3600" i="1"/>
              <a:t>Interleaving</a:t>
            </a:r>
            <a:r>
              <a:rPr lang="en-US" altLang="he-IL" sz="3600"/>
              <a:t> semantics:</a:t>
            </a:r>
            <a:br>
              <a:rPr lang="en-US" altLang="he-IL" sz="3600"/>
            </a:br>
            <a:r>
              <a:rPr lang="en-US" altLang="he-IL" sz="3600"/>
              <a:t>Execute one transition at a time.</a:t>
            </a:r>
            <a:endParaRPr lang="en-US" altLang="he-IL"/>
          </a:p>
        </p:txBody>
      </p:sp>
      <p:grpSp>
        <p:nvGrpSpPr>
          <p:cNvPr id="117765" name="Group 5"/>
          <p:cNvGrpSpPr>
            <a:grpSpLocks/>
          </p:cNvGrpSpPr>
          <p:nvPr/>
        </p:nvGrpSpPr>
        <p:grpSpPr bwMode="auto">
          <a:xfrm>
            <a:off x="1447800" y="2181225"/>
            <a:ext cx="1371600" cy="782638"/>
            <a:chOff x="912" y="1200"/>
            <a:chExt cx="864" cy="532"/>
          </a:xfrm>
        </p:grpSpPr>
        <p:sp>
          <p:nvSpPr>
            <p:cNvPr id="117766" name="AutoShape 6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67" name="Rectangle 7"/>
            <p:cNvSpPr>
              <a:spLocks noChangeArrowheads="1"/>
            </p:cNvSpPr>
            <p:nvPr/>
          </p:nvSpPr>
          <p:spPr bwMode="auto">
            <a:xfrm>
              <a:off x="1008" y="1248"/>
              <a:ext cx="720" cy="4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117768" name="Group 8"/>
          <p:cNvGrpSpPr>
            <a:grpSpLocks/>
          </p:cNvGrpSpPr>
          <p:nvPr/>
        </p:nvGrpSpPr>
        <p:grpSpPr bwMode="auto">
          <a:xfrm>
            <a:off x="609600" y="3100388"/>
            <a:ext cx="1371600" cy="776287"/>
            <a:chOff x="384" y="1824"/>
            <a:chExt cx="864" cy="528"/>
          </a:xfrm>
        </p:grpSpPr>
        <p:sp>
          <p:nvSpPr>
            <p:cNvPr id="117769" name="AutoShape 9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70" name="Rectangle 10"/>
            <p:cNvSpPr>
              <a:spLocks noChangeArrowheads="1"/>
            </p:cNvSpPr>
            <p:nvPr/>
          </p:nvSpPr>
          <p:spPr bwMode="auto">
            <a:xfrm>
              <a:off x="480" y="1872"/>
              <a:ext cx="720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17771" name="Group 11"/>
          <p:cNvGrpSpPr>
            <a:grpSpLocks/>
          </p:cNvGrpSpPr>
          <p:nvPr/>
        </p:nvGrpSpPr>
        <p:grpSpPr bwMode="auto">
          <a:xfrm>
            <a:off x="2209800" y="4937125"/>
            <a:ext cx="1371600" cy="777875"/>
            <a:chOff x="1392" y="3072"/>
            <a:chExt cx="864" cy="528"/>
          </a:xfrm>
        </p:grpSpPr>
        <p:sp>
          <p:nvSpPr>
            <p:cNvPr id="117772" name="AutoShape 12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73" name="Rectangle 13"/>
            <p:cNvSpPr>
              <a:spLocks noChangeArrowheads="1"/>
            </p:cNvSpPr>
            <p:nvPr/>
          </p:nvSpPr>
          <p:spPr bwMode="auto">
            <a:xfrm>
              <a:off x="1488" y="3120"/>
              <a:ext cx="720" cy="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117774" name="Group 14"/>
          <p:cNvGrpSpPr>
            <a:grpSpLocks/>
          </p:cNvGrpSpPr>
          <p:nvPr/>
        </p:nvGrpSpPr>
        <p:grpSpPr bwMode="auto">
          <a:xfrm>
            <a:off x="1447800" y="4017963"/>
            <a:ext cx="1371600" cy="777875"/>
            <a:chOff x="912" y="2448"/>
            <a:chExt cx="864" cy="528"/>
          </a:xfrm>
        </p:grpSpPr>
        <p:sp>
          <p:nvSpPr>
            <p:cNvPr id="117775" name="AutoShape 15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76" name="Rectangle 16"/>
            <p:cNvSpPr>
              <a:spLocks noChangeArrowheads="1"/>
            </p:cNvSpPr>
            <p:nvPr/>
          </p:nvSpPr>
          <p:spPr bwMode="auto">
            <a:xfrm>
              <a:off x="1008" y="2496"/>
              <a:ext cx="720" cy="4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17777" name="Group 17"/>
          <p:cNvGrpSpPr>
            <a:grpSpLocks/>
          </p:cNvGrpSpPr>
          <p:nvPr/>
        </p:nvGrpSpPr>
        <p:grpSpPr bwMode="auto">
          <a:xfrm>
            <a:off x="4572000" y="4017963"/>
            <a:ext cx="1349375" cy="777875"/>
            <a:chOff x="2880" y="2448"/>
            <a:chExt cx="850" cy="528"/>
          </a:xfrm>
        </p:grpSpPr>
        <p:sp>
          <p:nvSpPr>
            <p:cNvPr id="117778" name="AutoShape 18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79" name="Rectangle 19"/>
            <p:cNvSpPr>
              <a:spLocks noChangeArrowheads="1"/>
            </p:cNvSpPr>
            <p:nvPr/>
          </p:nvSpPr>
          <p:spPr bwMode="auto">
            <a:xfrm>
              <a:off x="2974" y="2496"/>
              <a:ext cx="709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117780" name="Group 20"/>
          <p:cNvGrpSpPr>
            <a:grpSpLocks/>
          </p:cNvGrpSpPr>
          <p:nvPr/>
        </p:nvGrpSpPr>
        <p:grpSpPr bwMode="auto">
          <a:xfrm>
            <a:off x="5334000" y="3100388"/>
            <a:ext cx="1347788" cy="776287"/>
            <a:chOff x="3360" y="1824"/>
            <a:chExt cx="849" cy="528"/>
          </a:xfrm>
        </p:grpSpPr>
        <p:sp>
          <p:nvSpPr>
            <p:cNvPr id="117781" name="AutoShape 21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7782" name="Rectangle 22"/>
            <p:cNvSpPr>
              <a:spLocks noChangeArrowheads="1"/>
            </p:cNvSpPr>
            <p:nvPr/>
          </p:nvSpPr>
          <p:spPr bwMode="auto">
            <a:xfrm>
              <a:off x="3454" y="1872"/>
              <a:ext cx="708" cy="4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sp>
        <p:nvSpPr>
          <p:cNvPr id="117783" name="Line 23"/>
          <p:cNvSpPr>
            <a:spLocks noChangeShapeType="1"/>
          </p:cNvSpPr>
          <p:nvPr/>
        </p:nvSpPr>
        <p:spPr bwMode="auto">
          <a:xfrm flipH="1">
            <a:off x="1219200" y="2535238"/>
            <a:ext cx="228600" cy="5127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84" name="Line 24"/>
          <p:cNvSpPr>
            <a:spLocks noChangeShapeType="1"/>
          </p:cNvSpPr>
          <p:nvPr/>
        </p:nvSpPr>
        <p:spPr bwMode="auto">
          <a:xfrm>
            <a:off x="1144588" y="3878263"/>
            <a:ext cx="303212" cy="4937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85" name="Line 25"/>
          <p:cNvSpPr>
            <a:spLocks noChangeShapeType="1"/>
          </p:cNvSpPr>
          <p:nvPr/>
        </p:nvSpPr>
        <p:spPr bwMode="auto">
          <a:xfrm>
            <a:off x="1906588" y="4797425"/>
            <a:ext cx="303212" cy="5635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86" name="Line 26"/>
          <p:cNvSpPr>
            <a:spLocks noChangeShapeType="1"/>
          </p:cNvSpPr>
          <p:nvPr/>
        </p:nvSpPr>
        <p:spPr bwMode="auto">
          <a:xfrm flipH="1">
            <a:off x="5105400" y="3581400"/>
            <a:ext cx="22860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87" name="Line 27"/>
          <p:cNvSpPr>
            <a:spLocks noChangeShapeType="1"/>
          </p:cNvSpPr>
          <p:nvPr/>
        </p:nvSpPr>
        <p:spPr bwMode="auto">
          <a:xfrm>
            <a:off x="2133600" y="1752600"/>
            <a:ext cx="0" cy="352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788" name="Text Box 28"/>
          <p:cNvSpPr txBox="1">
            <a:spLocks noChangeArrowheads="1"/>
          </p:cNvSpPr>
          <p:nvPr/>
        </p:nvSpPr>
        <p:spPr bwMode="auto">
          <a:xfrm>
            <a:off x="3886200" y="5791200"/>
            <a:ext cx="51054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GB" sz="2000"/>
              <a:t>Need to check the property</a:t>
            </a:r>
          </a:p>
          <a:p>
            <a:pPr eaLnBrk="0" hangingPunct="0">
              <a:spcBef>
                <a:spcPct val="50000"/>
              </a:spcBef>
            </a:pPr>
            <a:r>
              <a:rPr lang="en-GB" sz="2000" b="1"/>
              <a:t>for every possible interleaving!</a:t>
            </a:r>
            <a:endParaRPr lang="en-GB" sz="2000"/>
          </a:p>
        </p:txBody>
      </p:sp>
      <p:sp>
        <p:nvSpPr>
          <p:cNvPr id="117789" name="Freeform 29"/>
          <p:cNvSpPr>
            <a:spLocks/>
          </p:cNvSpPr>
          <p:nvPr/>
        </p:nvSpPr>
        <p:spPr bwMode="auto">
          <a:xfrm>
            <a:off x="3657600" y="3352800"/>
            <a:ext cx="1676400" cy="2057400"/>
          </a:xfrm>
          <a:custGeom>
            <a:avLst/>
            <a:gdLst/>
            <a:ahLst/>
            <a:cxnLst>
              <a:cxn ang="0">
                <a:pos x="0" y="1296"/>
              </a:cxn>
              <a:cxn ang="0">
                <a:pos x="384" y="960"/>
              </a:cxn>
              <a:cxn ang="0">
                <a:pos x="576" y="288"/>
              </a:cxn>
              <a:cxn ang="0">
                <a:pos x="1056" y="0"/>
              </a:cxn>
            </a:cxnLst>
            <a:rect l="0" t="0" r="r" b="b"/>
            <a:pathLst>
              <a:path w="1056" h="1296">
                <a:moveTo>
                  <a:pt x="0" y="1296"/>
                </a:moveTo>
                <a:cubicBezTo>
                  <a:pt x="144" y="1212"/>
                  <a:pt x="288" y="1128"/>
                  <a:pt x="384" y="960"/>
                </a:cubicBezTo>
                <a:cubicBezTo>
                  <a:pt x="480" y="792"/>
                  <a:pt x="464" y="448"/>
                  <a:pt x="576" y="288"/>
                </a:cubicBezTo>
                <a:cubicBezTo>
                  <a:pt x="688" y="128"/>
                  <a:pt x="872" y="64"/>
                  <a:pt x="1056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7790" name="Freeform 30"/>
          <p:cNvSpPr>
            <a:spLocks/>
          </p:cNvSpPr>
          <p:nvPr/>
        </p:nvSpPr>
        <p:spPr bwMode="auto">
          <a:xfrm>
            <a:off x="2895600" y="2438400"/>
            <a:ext cx="1981200" cy="1524000"/>
          </a:xfrm>
          <a:custGeom>
            <a:avLst/>
            <a:gdLst/>
            <a:ahLst/>
            <a:cxnLst>
              <a:cxn ang="0">
                <a:pos x="1248" y="960"/>
              </a:cxn>
              <a:cxn ang="0">
                <a:pos x="960" y="240"/>
              </a:cxn>
              <a:cxn ang="0">
                <a:pos x="0" y="0"/>
              </a:cxn>
            </a:cxnLst>
            <a:rect l="0" t="0" r="r" b="b"/>
            <a:pathLst>
              <a:path w="1248" h="960">
                <a:moveTo>
                  <a:pt x="1248" y="960"/>
                </a:moveTo>
                <a:cubicBezTo>
                  <a:pt x="1208" y="680"/>
                  <a:pt x="1168" y="400"/>
                  <a:pt x="960" y="240"/>
                </a:cubicBezTo>
                <a:cubicBezTo>
                  <a:pt x="752" y="80"/>
                  <a:pt x="376" y="40"/>
                  <a:pt x="0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798022-3080-4D81-9537-BF131980D082}" type="slidenum">
              <a:rPr lang="he-IL"/>
              <a:pPr/>
              <a:t>57</a:t>
            </a:fld>
            <a:endParaRPr lang="en-GB"/>
          </a:p>
        </p:txBody>
      </p:sp>
      <p:sp>
        <p:nvSpPr>
          <p:cNvPr id="119810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11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12" name="Rectangle 4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13" name="Rectangle 5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14" name="Rectangle 6"/>
          <p:cNvSpPr>
            <a:spLocks noGrp="1" noChangeArrowheads="1"/>
          </p:cNvSpPr>
          <p:nvPr>
            <p:ph type="title"/>
          </p:nvPr>
        </p:nvSpPr>
        <p:spPr>
          <a:xfrm>
            <a:off x="1295400" y="381000"/>
            <a:ext cx="6553200" cy="1143000"/>
          </a:xfrm>
          <a:noFill/>
          <a:ln/>
        </p:spPr>
        <p:txBody>
          <a:bodyPr lIns="90488" tIns="44450" rIns="90488" bIns="44450" anchor="ctr"/>
          <a:lstStyle/>
          <a:p>
            <a:r>
              <a:rPr lang="en-US" altLang="en-US">
                <a:solidFill>
                  <a:schemeClr val="bg2"/>
                </a:solidFill>
              </a:rPr>
              <a:t>[](</a:t>
            </a:r>
            <a:r>
              <a:rPr lang="en-US" altLang="he-IL">
                <a:solidFill>
                  <a:schemeClr val="hlink"/>
                </a:solidFill>
              </a:rPr>
              <a:t>Turn=0 </a:t>
            </a:r>
            <a:r>
              <a:rPr lang="en-US" altLang="he-IL">
                <a:solidFill>
                  <a:schemeClr val="bg2"/>
                </a:solidFill>
                <a:sym typeface="Wingdings" pitchFamily="2" charset="2"/>
              </a:rPr>
              <a:t></a:t>
            </a:r>
            <a:r>
              <a:rPr lang="en-US" altLang="he-IL">
                <a:solidFill>
                  <a:schemeClr val="bg2"/>
                </a:solidFill>
              </a:rPr>
              <a:t> &lt;&gt;</a:t>
            </a:r>
            <a:r>
              <a:rPr lang="en-US" altLang="he-IL"/>
              <a:t>Turn=1</a:t>
            </a:r>
            <a:r>
              <a:rPr lang="en-US" altLang="he-IL">
                <a:solidFill>
                  <a:schemeClr val="bg2"/>
                </a:solidFill>
              </a:rPr>
              <a:t>)</a:t>
            </a:r>
          </a:p>
        </p:txBody>
      </p:sp>
      <p:grpSp>
        <p:nvGrpSpPr>
          <p:cNvPr id="119815" name="Group 7"/>
          <p:cNvGrpSpPr>
            <a:grpSpLocks/>
          </p:cNvGrpSpPr>
          <p:nvPr/>
        </p:nvGrpSpPr>
        <p:grpSpPr bwMode="auto">
          <a:xfrm>
            <a:off x="1228725" y="2257425"/>
            <a:ext cx="1511300" cy="944563"/>
            <a:chOff x="912" y="1200"/>
            <a:chExt cx="864" cy="528"/>
          </a:xfrm>
        </p:grpSpPr>
        <p:sp>
          <p:nvSpPr>
            <p:cNvPr id="119816" name="AutoShape 8"/>
            <p:cNvSpPr>
              <a:spLocks noChangeArrowheads="1"/>
            </p:cNvSpPr>
            <p:nvPr/>
          </p:nvSpPr>
          <p:spPr bwMode="auto">
            <a:xfrm>
              <a:off x="912" y="1200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17" name="Rectangle 9"/>
            <p:cNvSpPr>
              <a:spLocks noChangeArrowheads="1"/>
            </p:cNvSpPr>
            <p:nvPr/>
          </p:nvSpPr>
          <p:spPr bwMode="auto">
            <a:xfrm>
              <a:off x="1008" y="1248"/>
              <a:ext cx="720" cy="3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4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400">
                  <a:latin typeface="Times New Roman" pitchFamily="18" charset="0"/>
                </a:rPr>
                <a:t>L0,L1</a:t>
              </a:r>
            </a:p>
          </p:txBody>
        </p:sp>
      </p:grpSp>
      <p:grpSp>
        <p:nvGrpSpPr>
          <p:cNvPr id="119818" name="Group 10"/>
          <p:cNvGrpSpPr>
            <a:grpSpLocks/>
          </p:cNvGrpSpPr>
          <p:nvPr/>
        </p:nvGrpSpPr>
        <p:grpSpPr bwMode="auto">
          <a:xfrm>
            <a:off x="304800" y="3373438"/>
            <a:ext cx="1511300" cy="946150"/>
            <a:chOff x="384" y="1824"/>
            <a:chExt cx="864" cy="528"/>
          </a:xfrm>
        </p:grpSpPr>
        <p:sp>
          <p:nvSpPr>
            <p:cNvPr id="119819" name="AutoShape 11"/>
            <p:cNvSpPr>
              <a:spLocks noChangeArrowheads="1"/>
            </p:cNvSpPr>
            <p:nvPr/>
          </p:nvSpPr>
          <p:spPr bwMode="auto">
            <a:xfrm>
              <a:off x="384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20" name="Rectangle 12"/>
            <p:cNvSpPr>
              <a:spLocks noChangeArrowheads="1"/>
            </p:cNvSpPr>
            <p:nvPr/>
          </p:nvSpPr>
          <p:spPr bwMode="auto">
            <a:xfrm>
              <a:off x="480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19821" name="Group 13"/>
          <p:cNvGrpSpPr>
            <a:grpSpLocks/>
          </p:cNvGrpSpPr>
          <p:nvPr/>
        </p:nvGrpSpPr>
        <p:grpSpPr bwMode="auto">
          <a:xfrm>
            <a:off x="2057400" y="3352800"/>
            <a:ext cx="1511300" cy="946150"/>
            <a:chOff x="1392" y="1824"/>
            <a:chExt cx="864" cy="528"/>
          </a:xfrm>
        </p:grpSpPr>
        <p:sp>
          <p:nvSpPr>
            <p:cNvPr id="119822" name="AutoShape 14"/>
            <p:cNvSpPr>
              <a:spLocks noChangeArrowheads="1"/>
            </p:cNvSpPr>
            <p:nvPr/>
          </p:nvSpPr>
          <p:spPr bwMode="auto">
            <a:xfrm>
              <a:off x="1392" y="1824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23" name="Rectangle 15"/>
            <p:cNvSpPr>
              <a:spLocks noChangeArrowheads="1"/>
            </p:cNvSpPr>
            <p:nvPr/>
          </p:nvSpPr>
          <p:spPr bwMode="auto">
            <a:xfrm>
              <a:off x="1488" y="1872"/>
              <a:ext cx="720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19824" name="Group 16"/>
          <p:cNvGrpSpPr>
            <a:grpSpLocks/>
          </p:cNvGrpSpPr>
          <p:nvPr/>
        </p:nvGrpSpPr>
        <p:grpSpPr bwMode="auto">
          <a:xfrm>
            <a:off x="2068513" y="5608638"/>
            <a:ext cx="1511300" cy="944562"/>
            <a:chOff x="1392" y="3072"/>
            <a:chExt cx="864" cy="528"/>
          </a:xfrm>
        </p:grpSpPr>
        <p:sp>
          <p:nvSpPr>
            <p:cNvPr id="119825" name="AutoShape 17"/>
            <p:cNvSpPr>
              <a:spLocks noChangeArrowheads="1"/>
            </p:cNvSpPr>
            <p:nvPr/>
          </p:nvSpPr>
          <p:spPr bwMode="auto">
            <a:xfrm>
              <a:off x="1392" y="3072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26" name="Rectangle 18"/>
            <p:cNvSpPr>
              <a:spLocks noChangeArrowheads="1"/>
            </p:cNvSpPr>
            <p:nvPr/>
          </p:nvSpPr>
          <p:spPr bwMode="auto">
            <a:xfrm>
              <a:off x="1488" y="3120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CR0,NC1</a:t>
              </a:r>
            </a:p>
          </p:txBody>
        </p:sp>
      </p:grpSp>
      <p:grpSp>
        <p:nvGrpSpPr>
          <p:cNvPr id="119827" name="Group 19"/>
          <p:cNvGrpSpPr>
            <a:grpSpLocks/>
          </p:cNvGrpSpPr>
          <p:nvPr/>
        </p:nvGrpSpPr>
        <p:grpSpPr bwMode="auto">
          <a:xfrm>
            <a:off x="990600" y="4495800"/>
            <a:ext cx="1511300" cy="944563"/>
            <a:chOff x="912" y="2448"/>
            <a:chExt cx="864" cy="528"/>
          </a:xfrm>
        </p:grpSpPr>
        <p:sp>
          <p:nvSpPr>
            <p:cNvPr id="119828" name="AutoShape 20"/>
            <p:cNvSpPr>
              <a:spLocks noChangeArrowheads="1"/>
            </p:cNvSpPr>
            <p:nvPr/>
          </p:nvSpPr>
          <p:spPr bwMode="auto">
            <a:xfrm>
              <a:off x="912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29" name="Rectangle 21"/>
            <p:cNvSpPr>
              <a:spLocks noChangeArrowheads="1"/>
            </p:cNvSpPr>
            <p:nvPr/>
          </p:nvSpPr>
          <p:spPr bwMode="auto">
            <a:xfrm>
              <a:off x="1008" y="2496"/>
              <a:ext cx="720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19830" name="Group 22"/>
          <p:cNvGrpSpPr>
            <a:grpSpLocks/>
          </p:cNvGrpSpPr>
          <p:nvPr/>
        </p:nvGrpSpPr>
        <p:grpSpPr bwMode="auto">
          <a:xfrm>
            <a:off x="2743200" y="4495800"/>
            <a:ext cx="1511300" cy="944563"/>
            <a:chOff x="1920" y="2448"/>
            <a:chExt cx="864" cy="528"/>
          </a:xfrm>
        </p:grpSpPr>
        <p:sp>
          <p:nvSpPr>
            <p:cNvPr id="119831" name="AutoShape 23"/>
            <p:cNvSpPr>
              <a:spLocks noChangeArrowheads="1"/>
            </p:cNvSpPr>
            <p:nvPr/>
          </p:nvSpPr>
          <p:spPr bwMode="auto">
            <a:xfrm>
              <a:off x="1920" y="2448"/>
              <a:ext cx="864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32" name="Rectangle 24"/>
            <p:cNvSpPr>
              <a:spLocks noChangeArrowheads="1"/>
            </p:cNvSpPr>
            <p:nvPr/>
          </p:nvSpPr>
          <p:spPr bwMode="auto">
            <a:xfrm>
              <a:off x="2016" y="2496"/>
              <a:ext cx="720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hlink"/>
                  </a:solidFill>
                  <a:latin typeface="Times New Roman" pitchFamily="18" charset="0"/>
                </a:rPr>
                <a:t>Turn=0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CR0,L1</a:t>
              </a:r>
            </a:p>
          </p:txBody>
        </p:sp>
      </p:grpSp>
      <p:grpSp>
        <p:nvGrpSpPr>
          <p:cNvPr id="119833" name="Group 25"/>
          <p:cNvGrpSpPr>
            <a:grpSpLocks/>
          </p:cNvGrpSpPr>
          <p:nvPr/>
        </p:nvGrpSpPr>
        <p:grpSpPr bwMode="auto">
          <a:xfrm>
            <a:off x="4876800" y="4495800"/>
            <a:ext cx="1487488" cy="944563"/>
            <a:chOff x="2880" y="2448"/>
            <a:chExt cx="850" cy="528"/>
          </a:xfrm>
        </p:grpSpPr>
        <p:sp>
          <p:nvSpPr>
            <p:cNvPr id="119834" name="AutoShape 26"/>
            <p:cNvSpPr>
              <a:spLocks noChangeArrowheads="1"/>
            </p:cNvSpPr>
            <p:nvPr/>
          </p:nvSpPr>
          <p:spPr bwMode="auto">
            <a:xfrm>
              <a:off x="2880" y="2448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35" name="Rectangle 27"/>
            <p:cNvSpPr>
              <a:spLocks noChangeArrowheads="1"/>
            </p:cNvSpPr>
            <p:nvPr/>
          </p:nvSpPr>
          <p:spPr bwMode="auto">
            <a:xfrm>
              <a:off x="2974" y="2496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L0,CR1</a:t>
              </a:r>
            </a:p>
          </p:txBody>
        </p:sp>
      </p:grpSp>
      <p:grpSp>
        <p:nvGrpSpPr>
          <p:cNvPr id="119836" name="Group 28"/>
          <p:cNvGrpSpPr>
            <a:grpSpLocks/>
          </p:cNvGrpSpPr>
          <p:nvPr/>
        </p:nvGrpSpPr>
        <p:grpSpPr bwMode="auto">
          <a:xfrm>
            <a:off x="5595938" y="5608638"/>
            <a:ext cx="1487487" cy="944562"/>
            <a:chOff x="3408" y="3072"/>
            <a:chExt cx="850" cy="528"/>
          </a:xfrm>
        </p:grpSpPr>
        <p:sp>
          <p:nvSpPr>
            <p:cNvPr id="119837" name="AutoShape 29"/>
            <p:cNvSpPr>
              <a:spLocks noChangeArrowheads="1"/>
            </p:cNvSpPr>
            <p:nvPr/>
          </p:nvSpPr>
          <p:spPr bwMode="auto">
            <a:xfrm>
              <a:off x="3408" y="3072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38" name="Rectangle 30"/>
            <p:cNvSpPr>
              <a:spLocks noChangeArrowheads="1"/>
            </p:cNvSpPr>
            <p:nvPr/>
          </p:nvSpPr>
          <p:spPr bwMode="auto">
            <a:xfrm>
              <a:off x="3502" y="3120"/>
              <a:ext cx="709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NC0,CR1</a:t>
              </a:r>
            </a:p>
          </p:txBody>
        </p:sp>
      </p:grpSp>
      <p:grpSp>
        <p:nvGrpSpPr>
          <p:cNvPr id="119839" name="Group 31"/>
          <p:cNvGrpSpPr>
            <a:grpSpLocks/>
          </p:cNvGrpSpPr>
          <p:nvPr/>
        </p:nvGrpSpPr>
        <p:grpSpPr bwMode="auto">
          <a:xfrm>
            <a:off x="5511800" y="3373438"/>
            <a:ext cx="1485900" cy="946150"/>
            <a:chOff x="3360" y="1824"/>
            <a:chExt cx="849" cy="528"/>
          </a:xfrm>
        </p:grpSpPr>
        <p:sp>
          <p:nvSpPr>
            <p:cNvPr id="119840" name="AutoShape 32"/>
            <p:cNvSpPr>
              <a:spLocks noChangeArrowheads="1"/>
            </p:cNvSpPr>
            <p:nvPr/>
          </p:nvSpPr>
          <p:spPr bwMode="auto">
            <a:xfrm>
              <a:off x="3360" y="1824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41" name="Rectangle 33"/>
            <p:cNvSpPr>
              <a:spLocks noChangeArrowheads="1"/>
            </p:cNvSpPr>
            <p:nvPr/>
          </p:nvSpPr>
          <p:spPr bwMode="auto">
            <a:xfrm>
              <a:off x="3454" y="1872"/>
              <a:ext cx="708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L0,NC1</a:t>
              </a:r>
            </a:p>
          </p:txBody>
        </p:sp>
      </p:grpSp>
      <p:grpSp>
        <p:nvGrpSpPr>
          <p:cNvPr id="119842" name="Group 34"/>
          <p:cNvGrpSpPr>
            <a:grpSpLocks/>
          </p:cNvGrpSpPr>
          <p:nvPr/>
        </p:nvGrpSpPr>
        <p:grpSpPr bwMode="auto">
          <a:xfrm>
            <a:off x="6629400" y="4495800"/>
            <a:ext cx="1485900" cy="944563"/>
            <a:chOff x="3868" y="2448"/>
            <a:chExt cx="849" cy="528"/>
          </a:xfrm>
        </p:grpSpPr>
        <p:sp>
          <p:nvSpPr>
            <p:cNvPr id="119843" name="AutoShape 35"/>
            <p:cNvSpPr>
              <a:spLocks noChangeArrowheads="1"/>
            </p:cNvSpPr>
            <p:nvPr/>
          </p:nvSpPr>
          <p:spPr bwMode="auto">
            <a:xfrm>
              <a:off x="3868" y="2448"/>
              <a:ext cx="849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44" name="Rectangle 36"/>
            <p:cNvSpPr>
              <a:spLocks noChangeArrowheads="1"/>
            </p:cNvSpPr>
            <p:nvPr/>
          </p:nvSpPr>
          <p:spPr bwMode="auto">
            <a:xfrm>
              <a:off x="3962" y="2496"/>
              <a:ext cx="708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>
                  <a:latin typeface="Times New Roman" pitchFamily="18" charset="0"/>
                </a:rPr>
                <a:t>NC0,NC1</a:t>
              </a:r>
            </a:p>
          </p:txBody>
        </p:sp>
      </p:grpSp>
      <p:grpSp>
        <p:nvGrpSpPr>
          <p:cNvPr id="119845" name="Group 37"/>
          <p:cNvGrpSpPr>
            <a:grpSpLocks/>
          </p:cNvGrpSpPr>
          <p:nvPr/>
        </p:nvGrpSpPr>
        <p:grpSpPr bwMode="auto">
          <a:xfrm>
            <a:off x="7275513" y="3373438"/>
            <a:ext cx="1487487" cy="946150"/>
            <a:chOff x="4368" y="1824"/>
            <a:chExt cx="850" cy="528"/>
          </a:xfrm>
        </p:grpSpPr>
        <p:sp>
          <p:nvSpPr>
            <p:cNvPr id="119846" name="AutoShape 38"/>
            <p:cNvSpPr>
              <a:spLocks noChangeArrowheads="1"/>
            </p:cNvSpPr>
            <p:nvPr/>
          </p:nvSpPr>
          <p:spPr bwMode="auto">
            <a:xfrm>
              <a:off x="4368" y="1824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47" name="Rectangle 39"/>
            <p:cNvSpPr>
              <a:spLocks noChangeArrowheads="1"/>
            </p:cNvSpPr>
            <p:nvPr/>
          </p:nvSpPr>
          <p:spPr bwMode="auto">
            <a:xfrm>
              <a:off x="4462" y="1872"/>
              <a:ext cx="709" cy="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NC0,L1</a:t>
              </a:r>
            </a:p>
          </p:txBody>
        </p:sp>
      </p:grpSp>
      <p:grpSp>
        <p:nvGrpSpPr>
          <p:cNvPr id="119848" name="Group 40"/>
          <p:cNvGrpSpPr>
            <a:grpSpLocks/>
          </p:cNvGrpSpPr>
          <p:nvPr/>
        </p:nvGrpSpPr>
        <p:grpSpPr bwMode="auto">
          <a:xfrm>
            <a:off x="6316663" y="2257425"/>
            <a:ext cx="1487487" cy="944563"/>
            <a:chOff x="3820" y="1200"/>
            <a:chExt cx="850" cy="528"/>
          </a:xfrm>
        </p:grpSpPr>
        <p:sp>
          <p:nvSpPr>
            <p:cNvPr id="119849" name="AutoShape 41"/>
            <p:cNvSpPr>
              <a:spLocks noChangeArrowheads="1"/>
            </p:cNvSpPr>
            <p:nvPr/>
          </p:nvSpPr>
          <p:spPr bwMode="auto">
            <a:xfrm>
              <a:off x="3820" y="1200"/>
              <a:ext cx="850" cy="528"/>
            </a:xfrm>
            <a:prstGeom prst="roundRect">
              <a:avLst>
                <a:gd name="adj" fmla="val 1665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9850" name="Rectangle 42"/>
            <p:cNvSpPr>
              <a:spLocks noChangeArrowheads="1"/>
            </p:cNvSpPr>
            <p:nvPr/>
          </p:nvSpPr>
          <p:spPr bwMode="auto">
            <a:xfrm>
              <a:off x="3914" y="1248"/>
              <a:ext cx="709" cy="3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altLang="he-IL" sz="2000">
                  <a:solidFill>
                    <a:schemeClr val="tx2"/>
                  </a:solidFill>
                  <a:latin typeface="Times New Roman" pitchFamily="18" charset="0"/>
                </a:rPr>
                <a:t>Turn=1</a:t>
              </a:r>
            </a:p>
            <a:p>
              <a:pPr eaLnBrk="0" hangingPunct="0">
                <a:lnSpc>
                  <a:spcPct val="20000"/>
                </a:lnSpc>
                <a:spcBef>
                  <a:spcPct val="50000"/>
                </a:spcBef>
              </a:pPr>
              <a:r>
                <a:rPr lang="en-US" altLang="he-IL" sz="2000">
                  <a:latin typeface="Times New Roman" pitchFamily="18" charset="0"/>
                </a:rPr>
                <a:t>L0,L1</a:t>
              </a:r>
            </a:p>
          </p:txBody>
        </p:sp>
      </p:grpSp>
      <p:sp>
        <p:nvSpPr>
          <p:cNvPr id="119851" name="Line 43"/>
          <p:cNvSpPr>
            <a:spLocks noChangeShapeType="1"/>
          </p:cNvSpPr>
          <p:nvPr/>
        </p:nvSpPr>
        <p:spPr bwMode="auto">
          <a:xfrm>
            <a:off x="2819400" y="2743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52" name="Line 44"/>
          <p:cNvSpPr>
            <a:spLocks noChangeShapeType="1"/>
          </p:cNvSpPr>
          <p:nvPr/>
        </p:nvSpPr>
        <p:spPr bwMode="auto">
          <a:xfrm flipH="1">
            <a:off x="914400" y="2687638"/>
            <a:ext cx="314325" cy="5889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med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53" name="Line 45"/>
          <p:cNvSpPr>
            <a:spLocks noChangeShapeType="1"/>
          </p:cNvSpPr>
          <p:nvPr/>
        </p:nvSpPr>
        <p:spPr bwMode="auto">
          <a:xfrm>
            <a:off x="3657600" y="3886200"/>
            <a:ext cx="381000" cy="533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54" name="Line 46"/>
          <p:cNvSpPr>
            <a:spLocks noChangeShapeType="1"/>
          </p:cNvSpPr>
          <p:nvPr/>
        </p:nvSpPr>
        <p:spPr bwMode="auto">
          <a:xfrm>
            <a:off x="1733550" y="5437188"/>
            <a:ext cx="334963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55" name="Line 47"/>
          <p:cNvSpPr>
            <a:spLocks noChangeShapeType="1"/>
          </p:cNvSpPr>
          <p:nvPr/>
        </p:nvSpPr>
        <p:spPr bwMode="auto">
          <a:xfrm flipH="1">
            <a:off x="3657600" y="5410200"/>
            <a:ext cx="3048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56" name="Line 48"/>
          <p:cNvSpPr>
            <a:spLocks noChangeShapeType="1"/>
          </p:cNvSpPr>
          <p:nvPr/>
        </p:nvSpPr>
        <p:spPr bwMode="auto">
          <a:xfrm flipH="1">
            <a:off x="1905000" y="3890963"/>
            <a:ext cx="163513" cy="528637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57" name="Line 49"/>
          <p:cNvSpPr>
            <a:spLocks noChangeShapeType="1"/>
          </p:cNvSpPr>
          <p:nvPr/>
        </p:nvSpPr>
        <p:spPr bwMode="auto">
          <a:xfrm flipH="1">
            <a:off x="5257800" y="3805238"/>
            <a:ext cx="254000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58" name="Line 50"/>
          <p:cNvSpPr>
            <a:spLocks noChangeShapeType="1"/>
          </p:cNvSpPr>
          <p:nvPr/>
        </p:nvSpPr>
        <p:spPr bwMode="auto">
          <a:xfrm flipH="1">
            <a:off x="8229600" y="4343400"/>
            <a:ext cx="304800" cy="6096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59" name="Line 51"/>
          <p:cNvSpPr>
            <a:spLocks noChangeShapeType="1"/>
          </p:cNvSpPr>
          <p:nvPr/>
        </p:nvSpPr>
        <p:spPr bwMode="auto">
          <a:xfrm>
            <a:off x="5257800" y="5410200"/>
            <a:ext cx="338138" cy="627063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60" name="Line 52"/>
          <p:cNvSpPr>
            <a:spLocks noChangeShapeType="1"/>
          </p:cNvSpPr>
          <p:nvPr/>
        </p:nvSpPr>
        <p:spPr bwMode="auto">
          <a:xfrm flipH="1">
            <a:off x="7162800" y="5437188"/>
            <a:ext cx="365125" cy="658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61" name="Line 53"/>
          <p:cNvSpPr>
            <a:spLocks noChangeShapeType="1"/>
          </p:cNvSpPr>
          <p:nvPr/>
        </p:nvSpPr>
        <p:spPr bwMode="auto">
          <a:xfrm>
            <a:off x="7026275" y="3805238"/>
            <a:ext cx="212725" cy="6143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62" name="Line 54"/>
          <p:cNvSpPr>
            <a:spLocks noChangeShapeType="1"/>
          </p:cNvSpPr>
          <p:nvPr/>
        </p:nvSpPr>
        <p:spPr bwMode="auto">
          <a:xfrm>
            <a:off x="19812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63" name="Line 55"/>
          <p:cNvSpPr>
            <a:spLocks noChangeShapeType="1"/>
          </p:cNvSpPr>
          <p:nvPr/>
        </p:nvSpPr>
        <p:spPr bwMode="auto">
          <a:xfrm>
            <a:off x="7086600" y="1752600"/>
            <a:ext cx="0" cy="4286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stealth" w="lg" len="lg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9864" name="Freeform 56"/>
          <p:cNvSpPr>
            <a:spLocks/>
          </p:cNvSpPr>
          <p:nvPr/>
        </p:nvSpPr>
        <p:spPr bwMode="auto">
          <a:xfrm>
            <a:off x="3657600" y="3657600"/>
            <a:ext cx="1828800" cy="2590800"/>
          </a:xfrm>
          <a:custGeom>
            <a:avLst/>
            <a:gdLst/>
            <a:ahLst/>
            <a:cxnLst>
              <a:cxn ang="0">
                <a:pos x="0" y="1632"/>
              </a:cxn>
              <a:cxn ang="0">
                <a:pos x="528" y="1248"/>
              </a:cxn>
              <a:cxn ang="0">
                <a:pos x="624" y="240"/>
              </a:cxn>
              <a:cxn ang="0">
                <a:pos x="1152" y="0"/>
              </a:cxn>
            </a:cxnLst>
            <a:rect l="0" t="0" r="r" b="b"/>
            <a:pathLst>
              <a:path w="1152" h="1632">
                <a:moveTo>
                  <a:pt x="0" y="1632"/>
                </a:moveTo>
                <a:cubicBezTo>
                  <a:pt x="212" y="1556"/>
                  <a:pt x="424" y="1480"/>
                  <a:pt x="528" y="1248"/>
                </a:cubicBezTo>
                <a:cubicBezTo>
                  <a:pt x="632" y="1016"/>
                  <a:pt x="520" y="448"/>
                  <a:pt x="624" y="240"/>
                </a:cubicBezTo>
                <a:cubicBezTo>
                  <a:pt x="728" y="32"/>
                  <a:pt x="940" y="16"/>
                  <a:pt x="1152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65" name="Freeform 57"/>
          <p:cNvSpPr>
            <a:spLocks/>
          </p:cNvSpPr>
          <p:nvPr/>
        </p:nvSpPr>
        <p:spPr bwMode="auto">
          <a:xfrm>
            <a:off x="3657600" y="3581400"/>
            <a:ext cx="1905000" cy="2667000"/>
          </a:xfrm>
          <a:custGeom>
            <a:avLst/>
            <a:gdLst/>
            <a:ahLst/>
            <a:cxnLst>
              <a:cxn ang="0">
                <a:pos x="1200" y="1600"/>
              </a:cxn>
              <a:cxn ang="0">
                <a:pos x="720" y="1264"/>
              </a:cxn>
              <a:cxn ang="0">
                <a:pos x="528" y="208"/>
              </a:cxn>
              <a:cxn ang="0">
                <a:pos x="0" y="16"/>
              </a:cxn>
            </a:cxnLst>
            <a:rect l="0" t="0" r="r" b="b"/>
            <a:pathLst>
              <a:path w="1200" h="1600">
                <a:moveTo>
                  <a:pt x="1200" y="1600"/>
                </a:moveTo>
                <a:cubicBezTo>
                  <a:pt x="1016" y="1548"/>
                  <a:pt x="832" y="1496"/>
                  <a:pt x="720" y="1264"/>
                </a:cubicBezTo>
                <a:cubicBezTo>
                  <a:pt x="608" y="1032"/>
                  <a:pt x="648" y="416"/>
                  <a:pt x="528" y="208"/>
                </a:cubicBezTo>
                <a:cubicBezTo>
                  <a:pt x="408" y="0"/>
                  <a:pt x="204" y="8"/>
                  <a:pt x="0" y="16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66" name="Freeform 58"/>
          <p:cNvSpPr>
            <a:spLocks/>
          </p:cNvSpPr>
          <p:nvPr/>
        </p:nvSpPr>
        <p:spPr bwMode="auto">
          <a:xfrm>
            <a:off x="2819400" y="2438400"/>
            <a:ext cx="2209800" cy="2057400"/>
          </a:xfrm>
          <a:custGeom>
            <a:avLst/>
            <a:gdLst/>
            <a:ahLst/>
            <a:cxnLst>
              <a:cxn ang="0">
                <a:pos x="1392" y="1200"/>
              </a:cxn>
              <a:cxn ang="0">
                <a:pos x="1104" y="480"/>
              </a:cxn>
              <a:cxn ang="0">
                <a:pos x="0" y="0"/>
              </a:cxn>
            </a:cxnLst>
            <a:rect l="0" t="0" r="r" b="b"/>
            <a:pathLst>
              <a:path w="1392" h="1200">
                <a:moveTo>
                  <a:pt x="1392" y="1200"/>
                </a:moveTo>
                <a:cubicBezTo>
                  <a:pt x="1364" y="940"/>
                  <a:pt x="1336" y="680"/>
                  <a:pt x="1104" y="480"/>
                </a:cubicBezTo>
                <a:cubicBezTo>
                  <a:pt x="872" y="280"/>
                  <a:pt x="436" y="140"/>
                  <a:pt x="0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67" name="Freeform 59"/>
          <p:cNvSpPr>
            <a:spLocks/>
          </p:cNvSpPr>
          <p:nvPr/>
        </p:nvSpPr>
        <p:spPr bwMode="auto">
          <a:xfrm>
            <a:off x="4191000" y="2438400"/>
            <a:ext cx="2133600" cy="1981200"/>
          </a:xfrm>
          <a:custGeom>
            <a:avLst/>
            <a:gdLst/>
            <a:ahLst/>
            <a:cxnLst>
              <a:cxn ang="0">
                <a:pos x="0" y="1152"/>
              </a:cxn>
              <a:cxn ang="0">
                <a:pos x="240" y="480"/>
              </a:cxn>
              <a:cxn ang="0">
                <a:pos x="1296" y="0"/>
              </a:cxn>
            </a:cxnLst>
            <a:rect l="0" t="0" r="r" b="b"/>
            <a:pathLst>
              <a:path w="1296" h="1152">
                <a:moveTo>
                  <a:pt x="0" y="1152"/>
                </a:moveTo>
                <a:cubicBezTo>
                  <a:pt x="12" y="912"/>
                  <a:pt x="24" y="672"/>
                  <a:pt x="240" y="480"/>
                </a:cubicBezTo>
                <a:cubicBezTo>
                  <a:pt x="456" y="288"/>
                  <a:pt x="876" y="144"/>
                  <a:pt x="1296" y="0"/>
                </a:cubicBez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cxnSp>
        <p:nvCxnSpPr>
          <p:cNvPr id="119868" name="AutoShape 60"/>
          <p:cNvCxnSpPr>
            <a:cxnSpLocks noChangeShapeType="1"/>
          </p:cNvCxnSpPr>
          <p:nvPr/>
        </p:nvCxnSpPr>
        <p:spPr bwMode="auto">
          <a:xfrm>
            <a:off x="7848600" y="2667000"/>
            <a:ext cx="304800" cy="609600"/>
          </a:xfrm>
          <a:prstGeom prst="straightConnector1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</p:cxnSp>
      <p:cxnSp>
        <p:nvCxnSpPr>
          <p:cNvPr id="119869" name="AutoShape 61"/>
          <p:cNvCxnSpPr>
            <a:cxnSpLocks noChangeShapeType="1"/>
            <a:stCxn id="119867" idx="2"/>
            <a:endCxn id="119867" idx="2"/>
          </p:cNvCxnSpPr>
          <p:nvPr/>
        </p:nvCxnSpPr>
        <p:spPr bwMode="auto">
          <a:xfrm>
            <a:off x="6337300" y="2438400"/>
            <a:ext cx="0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</p:cxnSp>
      <p:sp>
        <p:nvSpPr>
          <p:cNvPr id="119870" name="Line 62"/>
          <p:cNvSpPr>
            <a:spLocks noChangeShapeType="1"/>
          </p:cNvSpPr>
          <p:nvPr/>
        </p:nvSpPr>
        <p:spPr bwMode="auto">
          <a:xfrm>
            <a:off x="609600" y="4343400"/>
            <a:ext cx="381000" cy="685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9871" name="Line 63"/>
          <p:cNvSpPr>
            <a:spLocks noChangeShapeType="1"/>
          </p:cNvSpPr>
          <p:nvPr/>
        </p:nvSpPr>
        <p:spPr bwMode="auto">
          <a:xfrm flipH="1">
            <a:off x="6019800" y="2819400"/>
            <a:ext cx="304800" cy="4572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5A47A3-C612-478F-9529-A9C0A964AAD3}" type="slidenum">
              <a:rPr lang="he-IL"/>
              <a:pPr/>
              <a:t>58</a:t>
            </a:fld>
            <a:endParaRPr lang="en-GB"/>
          </a:p>
        </p:txBody>
      </p:sp>
      <p:sp>
        <p:nvSpPr>
          <p:cNvPr id="121858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859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186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sz="4000"/>
              <a:t>Correctness condition</a:t>
            </a:r>
            <a:endParaRPr lang="en-US"/>
          </a:p>
        </p:txBody>
      </p:sp>
      <p:sp>
        <p:nvSpPr>
          <p:cNvPr id="121861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/>
              <a:t>We want to find a correctness condition for a model to satisfy a specification.</a:t>
            </a:r>
          </a:p>
          <a:p>
            <a:r>
              <a:rPr lang="en-US"/>
              <a:t>Language of a model: L(Model)</a:t>
            </a:r>
          </a:p>
          <a:p>
            <a:r>
              <a:rPr lang="en-US"/>
              <a:t>Language of a specification: L(Spec).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r>
              <a:rPr lang="en-US"/>
              <a:t>We need: L(Model) </a:t>
            </a:r>
            <a:r>
              <a:rPr lang="en-US">
                <a:sym typeface="Symbol" pitchFamily="18" charset="2"/>
              </a:rPr>
              <a:t></a:t>
            </a:r>
            <a:r>
              <a:rPr lang="en-US"/>
              <a:t> L(Spec).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E72C87-6178-4104-A62D-CE28669452F7}" type="slidenum">
              <a:rPr lang="he-IL"/>
              <a:pPr/>
              <a:t>59</a:t>
            </a:fld>
            <a:endParaRPr lang="en-GB"/>
          </a:p>
        </p:txBody>
      </p:sp>
      <p:sp>
        <p:nvSpPr>
          <p:cNvPr id="12390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0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0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Correctness</a:t>
            </a:r>
          </a:p>
        </p:txBody>
      </p:sp>
      <p:sp>
        <p:nvSpPr>
          <p:cNvPr id="123909" name="AutoShape 5"/>
          <p:cNvSpPr>
            <a:spLocks noChangeArrowheads="1"/>
          </p:cNvSpPr>
          <p:nvPr/>
        </p:nvSpPr>
        <p:spPr bwMode="auto">
          <a:xfrm>
            <a:off x="2216150" y="2368550"/>
            <a:ext cx="5245100" cy="3035300"/>
          </a:xfrm>
          <a:prstGeom prst="roundRect">
            <a:avLst>
              <a:gd name="adj" fmla="val 12477"/>
            </a:avLst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0" name="AutoShape 6"/>
          <p:cNvSpPr>
            <a:spLocks noChangeArrowheads="1"/>
          </p:cNvSpPr>
          <p:nvPr/>
        </p:nvSpPr>
        <p:spPr bwMode="auto">
          <a:xfrm>
            <a:off x="2597150" y="2825750"/>
            <a:ext cx="4102100" cy="1663700"/>
          </a:xfrm>
          <a:prstGeom prst="roundRect">
            <a:avLst>
              <a:gd name="adj" fmla="val 12477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1" name="AutoShape 7"/>
          <p:cNvSpPr>
            <a:spLocks noChangeArrowheads="1"/>
          </p:cNvSpPr>
          <p:nvPr/>
        </p:nvSpPr>
        <p:spPr bwMode="auto">
          <a:xfrm>
            <a:off x="2825750" y="3282950"/>
            <a:ext cx="2806700" cy="1054100"/>
          </a:xfrm>
          <a:prstGeom prst="roundRect">
            <a:avLst>
              <a:gd name="adj" fmla="val 1247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3912" name="Rectangle 8"/>
          <p:cNvSpPr>
            <a:spLocks noChangeArrowheads="1"/>
          </p:cNvSpPr>
          <p:nvPr/>
        </p:nvSpPr>
        <p:spPr bwMode="auto">
          <a:xfrm>
            <a:off x="2503488" y="4713288"/>
            <a:ext cx="45942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All sequences</a:t>
            </a:r>
          </a:p>
        </p:txBody>
      </p:sp>
      <p:sp>
        <p:nvSpPr>
          <p:cNvPr id="123913" name="Rectangle 9"/>
          <p:cNvSpPr>
            <a:spLocks noChangeArrowheads="1"/>
          </p:cNvSpPr>
          <p:nvPr/>
        </p:nvSpPr>
        <p:spPr bwMode="auto">
          <a:xfrm>
            <a:off x="2732088" y="2884488"/>
            <a:ext cx="39084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bg2"/>
                </a:solidFill>
                <a:latin typeface="Times New Roman" pitchFamily="18" charset="0"/>
              </a:rPr>
              <a:t>Sequences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en-US" sz="2400">
                <a:solidFill>
                  <a:schemeClr val="bg2"/>
                </a:solidFill>
                <a:latin typeface="Times New Roman" pitchFamily="18" charset="0"/>
              </a:rPr>
              <a:t>satisfying Spec</a:t>
            </a:r>
          </a:p>
        </p:txBody>
      </p:sp>
      <p:sp>
        <p:nvSpPr>
          <p:cNvPr id="123914" name="Rectangle 10"/>
          <p:cNvSpPr>
            <a:spLocks noChangeArrowheads="1"/>
          </p:cNvSpPr>
          <p:nvPr/>
        </p:nvSpPr>
        <p:spPr bwMode="auto">
          <a:xfrm>
            <a:off x="2884488" y="3494088"/>
            <a:ext cx="26892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Program executions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0F7262-4501-45BB-8B1B-8396283183FE}" type="slidenum">
              <a:rPr lang="he-IL"/>
              <a:pPr/>
              <a:t>60</a:t>
            </a:fld>
            <a:endParaRPr lang="en-GB"/>
          </a:p>
        </p:txBody>
      </p:sp>
      <p:sp>
        <p:nvSpPr>
          <p:cNvPr id="12595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595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595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/>
              <a:t>Incorrectness</a:t>
            </a:r>
          </a:p>
        </p:txBody>
      </p:sp>
      <p:sp>
        <p:nvSpPr>
          <p:cNvPr id="125957" name="AutoShape 5"/>
          <p:cNvSpPr>
            <a:spLocks noChangeArrowheads="1"/>
          </p:cNvSpPr>
          <p:nvPr/>
        </p:nvSpPr>
        <p:spPr bwMode="auto">
          <a:xfrm>
            <a:off x="2216150" y="2368550"/>
            <a:ext cx="5245100" cy="3035300"/>
          </a:xfrm>
          <a:prstGeom prst="roundRect">
            <a:avLst>
              <a:gd name="adj" fmla="val 12477"/>
            </a:avLst>
          </a:prstGeom>
          <a:solidFill>
            <a:schemeClr val="hlink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5958" name="AutoShape 6"/>
          <p:cNvSpPr>
            <a:spLocks noChangeArrowheads="1"/>
          </p:cNvSpPr>
          <p:nvPr/>
        </p:nvSpPr>
        <p:spPr bwMode="auto">
          <a:xfrm>
            <a:off x="2597150" y="2825750"/>
            <a:ext cx="4102100" cy="1663700"/>
          </a:xfrm>
          <a:prstGeom prst="roundRect">
            <a:avLst>
              <a:gd name="adj" fmla="val 12477"/>
            </a:avLst>
          </a:prstGeom>
          <a:solidFill>
            <a:schemeClr val="accent2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5959" name="AutoShape 7"/>
          <p:cNvSpPr>
            <a:spLocks noChangeArrowheads="1"/>
          </p:cNvSpPr>
          <p:nvPr/>
        </p:nvSpPr>
        <p:spPr bwMode="auto">
          <a:xfrm>
            <a:off x="2362200" y="3200400"/>
            <a:ext cx="2806700" cy="1054100"/>
          </a:xfrm>
          <a:prstGeom prst="roundRect">
            <a:avLst>
              <a:gd name="adj" fmla="val 12477"/>
            </a:avLst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5960" name="Rectangle 8"/>
          <p:cNvSpPr>
            <a:spLocks noChangeArrowheads="1"/>
          </p:cNvSpPr>
          <p:nvPr/>
        </p:nvSpPr>
        <p:spPr bwMode="auto">
          <a:xfrm>
            <a:off x="2503488" y="4713288"/>
            <a:ext cx="4594225" cy="4667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All sequences</a:t>
            </a:r>
          </a:p>
        </p:txBody>
      </p:sp>
      <p:sp>
        <p:nvSpPr>
          <p:cNvPr id="125961" name="Rectangle 9"/>
          <p:cNvSpPr>
            <a:spLocks noChangeArrowheads="1"/>
          </p:cNvSpPr>
          <p:nvPr/>
        </p:nvSpPr>
        <p:spPr bwMode="auto">
          <a:xfrm>
            <a:off x="2819400" y="2819400"/>
            <a:ext cx="39084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solidFill>
                  <a:schemeClr val="bg2"/>
                </a:solidFill>
                <a:latin typeface="Times New Roman" pitchFamily="18" charset="0"/>
              </a:rPr>
              <a:t>Sequences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en-US" sz="2400">
                <a:solidFill>
                  <a:schemeClr val="bg2"/>
                </a:solidFill>
                <a:latin typeface="Times New Roman" pitchFamily="18" charset="0"/>
              </a:rPr>
              <a:t>satisfying Spec</a:t>
            </a:r>
          </a:p>
        </p:txBody>
      </p:sp>
      <p:sp>
        <p:nvSpPr>
          <p:cNvPr id="125962" name="Rectangle 10"/>
          <p:cNvSpPr>
            <a:spLocks noChangeArrowheads="1"/>
          </p:cNvSpPr>
          <p:nvPr/>
        </p:nvSpPr>
        <p:spPr bwMode="auto">
          <a:xfrm>
            <a:off x="2438400" y="3581400"/>
            <a:ext cx="2689225" cy="4540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Times New Roman" pitchFamily="18" charset="0"/>
              </a:rPr>
              <a:t>Program executions</a:t>
            </a:r>
          </a:p>
        </p:txBody>
      </p:sp>
      <p:sp>
        <p:nvSpPr>
          <p:cNvPr id="125963" name="Line 11"/>
          <p:cNvSpPr>
            <a:spLocks noChangeShapeType="1"/>
          </p:cNvSpPr>
          <p:nvPr/>
        </p:nvSpPr>
        <p:spPr bwMode="auto">
          <a:xfrm>
            <a:off x="2590800" y="3200400"/>
            <a:ext cx="0" cy="1066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64" name="Line 12"/>
          <p:cNvSpPr>
            <a:spLocks noChangeShapeType="1"/>
          </p:cNvSpPr>
          <p:nvPr/>
        </p:nvSpPr>
        <p:spPr bwMode="auto">
          <a:xfrm>
            <a:off x="1143000" y="2667000"/>
            <a:ext cx="838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65" name="Line 13"/>
          <p:cNvSpPr>
            <a:spLocks noChangeShapeType="1"/>
          </p:cNvSpPr>
          <p:nvPr/>
        </p:nvSpPr>
        <p:spPr bwMode="auto">
          <a:xfrm>
            <a:off x="1981200" y="2667000"/>
            <a:ext cx="0" cy="685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66" name="Line 14"/>
          <p:cNvSpPr>
            <a:spLocks noChangeShapeType="1"/>
          </p:cNvSpPr>
          <p:nvPr/>
        </p:nvSpPr>
        <p:spPr bwMode="auto">
          <a:xfrm>
            <a:off x="1981200" y="3352800"/>
            <a:ext cx="4572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25967" name="Text Box 15"/>
          <p:cNvSpPr txBox="1">
            <a:spLocks noChangeArrowheads="1"/>
          </p:cNvSpPr>
          <p:nvPr/>
        </p:nvSpPr>
        <p:spPr bwMode="auto">
          <a:xfrm>
            <a:off x="609600" y="2667000"/>
            <a:ext cx="1447800" cy="854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000"/>
              <a:t>Counter</a:t>
            </a:r>
          </a:p>
          <a:p>
            <a:pPr eaLnBrk="0" hangingPunct="0">
              <a:spcBef>
                <a:spcPct val="50000"/>
              </a:spcBef>
            </a:pPr>
            <a:r>
              <a:rPr lang="en-US" sz="2000"/>
              <a:t>examples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fld id="{5384A0C7-F67C-4FFA-B170-1FAAB89118D8}" type="slidenum">
              <a:rPr lang="he-IL"/>
              <a:pPr/>
              <a:t>61</a:t>
            </a:fld>
            <a:endParaRPr lang="en-GB"/>
          </a:p>
        </p:txBody>
      </p:sp>
      <p:sp>
        <p:nvSpPr>
          <p:cNvPr id="12800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0" y="2057400"/>
            <a:ext cx="6019800" cy="1081088"/>
          </a:xfrm>
        </p:spPr>
        <p:txBody>
          <a:bodyPr/>
          <a:lstStyle/>
          <a:p>
            <a:r>
              <a:rPr lang="en-US"/>
              <a:t>Automatic Verification</a:t>
            </a:r>
          </a:p>
        </p:txBody>
      </p:sp>
      <p:sp>
        <p:nvSpPr>
          <p:cNvPr id="128003" name="Text Box 3"/>
          <p:cNvSpPr txBox="1">
            <a:spLocks noChangeArrowheads="1"/>
          </p:cNvSpPr>
          <p:nvPr/>
        </p:nvSpPr>
        <p:spPr bwMode="auto">
          <a:xfrm>
            <a:off x="1476375" y="3860800"/>
            <a:ext cx="30241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chemeClr val="hlink"/>
                </a:solidFill>
              </a:rPr>
              <a:t>(Book: Chapter 6)</a:t>
            </a:r>
            <a:endParaRPr lang="en-GB" sz="2400">
              <a:solidFill>
                <a:schemeClr val="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8CE99-2633-4B36-9734-B80B2CA72352}" type="slidenum">
              <a:rPr lang="he-IL"/>
              <a:pPr/>
              <a:t>62</a:t>
            </a:fld>
            <a:endParaRPr lang="en-GB"/>
          </a:p>
        </p:txBody>
      </p:sp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027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9028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 sz="3600"/>
              <a:t>How can we check the model?</a:t>
            </a:r>
            <a:endParaRPr lang="en-US" altLang="he-IL"/>
          </a:p>
        </p:txBody>
      </p:sp>
      <p:sp>
        <p:nvSpPr>
          <p:cNvPr id="129029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r>
              <a:rPr lang="en-US" altLang="he-IL"/>
              <a:t>The model is a graph.</a:t>
            </a:r>
          </a:p>
          <a:p>
            <a:r>
              <a:rPr lang="en-US" altLang="he-IL"/>
              <a:t>The specification should refer the the graph representation.</a:t>
            </a:r>
          </a:p>
          <a:p>
            <a:r>
              <a:rPr lang="en-US" altLang="he-IL"/>
              <a:t>Apply graph theory algorithms.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66905-1D0F-42FA-9029-4887FDA5BDA2}" type="slidenum">
              <a:rPr lang="he-IL"/>
              <a:pPr/>
              <a:t>63</a:t>
            </a:fld>
            <a:endParaRPr lang="en-GB"/>
          </a:p>
        </p:txBody>
      </p:sp>
      <p:sp>
        <p:nvSpPr>
          <p:cNvPr id="131074" name="Rectangle 2"/>
          <p:cNvSpPr>
            <a:spLocks noChangeArrowheads="1"/>
          </p:cNvSpPr>
          <p:nvPr/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75" name="Rectangle 3"/>
          <p:cNvSpPr>
            <a:spLocks noChangeArrowheads="1"/>
          </p:cNvSpPr>
          <p:nvPr/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1076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0488" tIns="44450" rIns="90488" bIns="44450" anchor="ctr"/>
          <a:lstStyle/>
          <a:p>
            <a:r>
              <a:rPr lang="en-US" altLang="he-IL" sz="3600"/>
              <a:t>What properties can we check?</a:t>
            </a:r>
            <a:endParaRPr lang="en-US" altLang="he-IL"/>
          </a:p>
        </p:txBody>
      </p:sp>
      <p:sp>
        <p:nvSpPr>
          <p:cNvPr id="131077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042988" y="2060575"/>
            <a:ext cx="7386637" cy="4057650"/>
          </a:xfrm>
          <a:noFill/>
          <a:ln/>
        </p:spPr>
        <p:txBody>
          <a:bodyPr lIns="90488" tIns="44450" rIns="90488" bIns="44450"/>
          <a:lstStyle/>
          <a:p>
            <a:r>
              <a:rPr lang="en-US" altLang="he-IL"/>
              <a:t>Invariant: a property that needs to hold in each state.</a:t>
            </a:r>
          </a:p>
          <a:p>
            <a:r>
              <a:rPr lang="en-US" altLang="he-IL"/>
              <a:t>Deadlock detection: can we reach a state where the program is blocked?</a:t>
            </a:r>
          </a:p>
          <a:p>
            <a:r>
              <a:rPr lang="en-US" altLang="he-IL"/>
              <a:t>Dead code: does the program have parts that are never executed.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ends">
  <a:themeElements>
    <a:clrScheme name="Blends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Blends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ends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ends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ends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Blends</Template>
  <TotalTime>7079</TotalTime>
  <Words>2754</Words>
  <Application>Microsoft Office PowerPoint</Application>
  <PresentationFormat>On-screen Show (4:3)</PresentationFormat>
  <Paragraphs>921</Paragraphs>
  <Slides>63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Blends</vt:lpstr>
      <vt:lpstr>Formal Methods in SE</vt:lpstr>
      <vt:lpstr>A transition system</vt:lpstr>
      <vt:lpstr>Example</vt:lpstr>
      <vt:lpstr>The interleaving model</vt:lpstr>
      <vt:lpstr>Example:</vt:lpstr>
      <vt:lpstr>PowerPoint Presentation</vt:lpstr>
      <vt:lpstr>The state graph:Successor relation between reachable  states.</vt:lpstr>
      <vt:lpstr>Some important points</vt:lpstr>
      <vt:lpstr>Always ¬(PC0=CR0/\PC1=CR1) (Mutual exclusion)</vt:lpstr>
      <vt:lpstr>Always if Turn=0 then at some point Turn=1</vt:lpstr>
      <vt:lpstr>Always if Turn=0 then at some point Turn=1</vt:lpstr>
      <vt:lpstr>Interleaving semantics: Execute one transition at a time.</vt:lpstr>
      <vt:lpstr>Interleaving semantics</vt:lpstr>
      <vt:lpstr>PowerPoint Presentation</vt:lpstr>
      <vt:lpstr>Always when Turn=0 then at some point Turn=1</vt:lpstr>
      <vt:lpstr>Combinatorial explosion</vt:lpstr>
      <vt:lpstr>Global states</vt:lpstr>
      <vt:lpstr>Specification Formalisms</vt:lpstr>
      <vt:lpstr>Properties of formalisms</vt:lpstr>
      <vt:lpstr>A transition system</vt:lpstr>
      <vt:lpstr>The interleaving model</vt:lpstr>
      <vt:lpstr>Temporal logic</vt:lpstr>
      <vt:lpstr>LTL: Syntax</vt:lpstr>
      <vt:lpstr>Semantics over suffixes of execution</vt:lpstr>
      <vt:lpstr>Can discard some operators</vt:lpstr>
      <vt:lpstr>Combinations</vt:lpstr>
      <vt:lpstr>Some relations:</vt:lpstr>
      <vt:lpstr>What about</vt:lpstr>
      <vt:lpstr>Formal semantic definition</vt:lpstr>
      <vt:lpstr>Then we interpret:</vt:lpstr>
      <vt:lpstr>Spring Example</vt:lpstr>
      <vt:lpstr>LTL satisfaction by a single sequence</vt:lpstr>
      <vt:lpstr>LTL satisfaction by a system</vt:lpstr>
      <vt:lpstr>More specifications</vt:lpstr>
      <vt:lpstr>Proof system</vt:lpstr>
      <vt:lpstr>Traffic light example</vt:lpstr>
      <vt:lpstr>Another kind of traffic light</vt:lpstr>
      <vt:lpstr>Properties of sequential programs</vt:lpstr>
      <vt:lpstr>Automata over finite words</vt:lpstr>
      <vt:lpstr>The transition relation</vt:lpstr>
      <vt:lpstr>A run over a word</vt:lpstr>
      <vt:lpstr>The language of an automaton</vt:lpstr>
      <vt:lpstr>Nondeterministic automaton</vt:lpstr>
      <vt:lpstr>Equivalent deterministic automaton</vt:lpstr>
      <vt:lpstr>Automata over infinite words</vt:lpstr>
      <vt:lpstr>Automata over infinite words</vt:lpstr>
      <vt:lpstr>Other runs</vt:lpstr>
      <vt:lpstr>Nondeterministic automaton</vt:lpstr>
      <vt:lpstr>No deterministic automaton for (a+b)*aω</vt:lpstr>
      <vt:lpstr>Specification using Automata</vt:lpstr>
      <vt:lpstr>Mutual Exclusion</vt:lpstr>
      <vt:lpstr>PowerPoint Presentation</vt:lpstr>
      <vt:lpstr>The state space</vt:lpstr>
      <vt:lpstr>[]¬(PC0=CR0/\PC1=CR1) (Mutual exclusion)</vt:lpstr>
      <vt:lpstr>[](Turn=0 &lt;&gt;Turn=1)</vt:lpstr>
      <vt:lpstr>Interleaving semantics: Execute one transition at a time.</vt:lpstr>
      <vt:lpstr>[](Turn=0  &lt;&gt;Turn=1)</vt:lpstr>
      <vt:lpstr>Correctness condition</vt:lpstr>
      <vt:lpstr>Correctness</vt:lpstr>
      <vt:lpstr>Incorrectness</vt:lpstr>
      <vt:lpstr>Automatic Verification</vt:lpstr>
      <vt:lpstr>How can we check the model?</vt:lpstr>
      <vt:lpstr>What properties can we check?</vt:lpstr>
    </vt:vector>
  </TitlesOfParts>
  <Company>Dept. of Computer Science, Univ. of Warwick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Formal methods: Model Checking and Testing</dc:title>
  <dc:creator>doron</dc:creator>
  <cp:lastModifiedBy>NTS</cp:lastModifiedBy>
  <cp:revision>101</cp:revision>
  <dcterms:created xsi:type="dcterms:W3CDTF">2006-07-28T16:44:55Z</dcterms:created>
  <dcterms:modified xsi:type="dcterms:W3CDTF">2014-11-24T07:51:01Z</dcterms:modified>
</cp:coreProperties>
</file>