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45"/>
  </p:notesMasterIdLst>
  <p:handoutMasterIdLst>
    <p:handoutMasterId r:id="rId46"/>
  </p:handoutMasterIdLst>
  <p:sldIdLst>
    <p:sldId id="403" r:id="rId2"/>
    <p:sldId id="627" r:id="rId3"/>
    <p:sldId id="689" r:id="rId4"/>
    <p:sldId id="690" r:id="rId5"/>
    <p:sldId id="691" r:id="rId6"/>
    <p:sldId id="693" r:id="rId7"/>
    <p:sldId id="699" r:id="rId8"/>
    <p:sldId id="704" r:id="rId9"/>
    <p:sldId id="705" r:id="rId10"/>
    <p:sldId id="706" r:id="rId11"/>
    <p:sldId id="707" r:id="rId12"/>
    <p:sldId id="708" r:id="rId13"/>
    <p:sldId id="709" r:id="rId14"/>
    <p:sldId id="710" r:id="rId15"/>
    <p:sldId id="714" r:id="rId16"/>
    <p:sldId id="715" r:id="rId17"/>
    <p:sldId id="717" r:id="rId18"/>
    <p:sldId id="720" r:id="rId19"/>
    <p:sldId id="721" r:id="rId20"/>
    <p:sldId id="722" r:id="rId21"/>
    <p:sldId id="725" r:id="rId22"/>
    <p:sldId id="726" r:id="rId23"/>
    <p:sldId id="727" r:id="rId24"/>
    <p:sldId id="729" r:id="rId25"/>
    <p:sldId id="730" r:id="rId26"/>
    <p:sldId id="731" r:id="rId27"/>
    <p:sldId id="732" r:id="rId28"/>
    <p:sldId id="733" r:id="rId29"/>
    <p:sldId id="737" r:id="rId30"/>
    <p:sldId id="739" r:id="rId31"/>
    <p:sldId id="740" r:id="rId32"/>
    <p:sldId id="743" r:id="rId33"/>
    <p:sldId id="745" r:id="rId34"/>
    <p:sldId id="747" r:id="rId35"/>
    <p:sldId id="748" r:id="rId36"/>
    <p:sldId id="749" r:id="rId37"/>
    <p:sldId id="750" r:id="rId38"/>
    <p:sldId id="752" r:id="rId39"/>
    <p:sldId id="754" r:id="rId40"/>
    <p:sldId id="756" r:id="rId41"/>
    <p:sldId id="762" r:id="rId42"/>
    <p:sldId id="763" r:id="rId43"/>
    <p:sldId id="614" r:id="rId44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983" autoAdjust="0"/>
    <p:restoredTop sz="86357" autoAdjust="0"/>
  </p:normalViewPr>
  <p:slideViewPr>
    <p:cSldViewPr snapToGrid="0">
      <p:cViewPr varScale="1">
        <p:scale>
          <a:sx n="59" d="100"/>
          <a:sy n="59" d="100"/>
        </p:scale>
        <p:origin x="-1368" y="-7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8691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FB3054-3AB7-49DE-BB2B-6A4AEBF5D1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8716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119208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620764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082388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32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37609" y="1629304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Revision of the course</a:t>
            </a:r>
            <a:endParaRPr lang="en-US" altLang="en-US" sz="4000" dirty="0" smtClean="0"/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219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1025" y="0"/>
            <a:ext cx="8212975" cy="764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ts val="14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3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/>
              <a:t>Test Planning and Preparation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8392" y="955595"/>
            <a:ext cx="8146473" cy="5516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ts val="1300"/>
              </a:lnSpc>
              <a:spcBef>
                <a:spcPts val="30"/>
              </a:spcBef>
              <a:spcAft>
                <a:spcPts val="0"/>
              </a:spcAft>
            </a:pPr>
            <a:r>
              <a:rPr lang="en-US" sz="1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Maj</a:t>
            </a:r>
            <a:r>
              <a:rPr lang="en-US" sz="2400" spc="-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</a:t>
            </a:r>
            <a:r>
              <a:rPr lang="en-US" sz="2400" spc="4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activities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400" spc="4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planning</a:t>
            </a:r>
            <a:r>
              <a:rPr lang="en-US" sz="2400" spc="-3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400" spc="1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rep</a:t>
            </a:r>
            <a:r>
              <a:rPr lang="en-US" sz="24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ration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execution</a:t>
            </a:r>
            <a:r>
              <a:rPr lang="en-US" sz="24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(testing)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</a:t>
            </a:r>
            <a:r>
              <a:rPr lang="en-US" sz="2400" spc="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400" spc="3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foll</a:t>
            </a:r>
            <a:r>
              <a:rPr lang="en-US" sz="2400" spc="-7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w-up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1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r>
              <a:rPr lang="en-US" sz="2400" dirty="0" smtClean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 smtClean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2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</a:t>
            </a:r>
            <a:r>
              <a:rPr lang="en-US" sz="2400" spc="5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planning: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goal</a:t>
            </a:r>
            <a:r>
              <a:rPr lang="en-US" sz="24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setting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overall</a:t>
            </a:r>
            <a:r>
              <a:rPr lang="en-US" sz="2400" spc="2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strategy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1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2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</a:t>
            </a:r>
            <a:r>
              <a:rPr lang="en-US" sz="2400" spc="1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rep</a:t>
            </a:r>
            <a:r>
              <a:rPr lang="en-US" sz="24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ration: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278130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tabLst>
                <a:tab pos="26289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rep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ring</a:t>
            </a:r>
            <a:r>
              <a:rPr lang="en-US" sz="2400" spc="-2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400" spc="4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</a:t>
            </a:r>
            <a:r>
              <a:rPr lang="en-US" sz="2400" spc="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&amp; </a:t>
            </a:r>
            <a:r>
              <a:rPr lang="en-US" sz="2400" spc="1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400" spc="3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suite(s) (systematic:</a:t>
            </a:r>
            <a:r>
              <a:rPr lang="en-US" sz="2400" spc="-3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m</a:t>
            </a:r>
            <a:r>
              <a:rPr lang="en-US" sz="2400" spc="9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del-based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;</a:t>
            </a:r>
            <a:r>
              <a:rPr lang="en-US" sz="2400" spc="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our</a:t>
            </a:r>
            <a:r>
              <a:rPr lang="en-US" sz="2400" spc="2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cus)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rep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ring</a:t>
            </a:r>
            <a:r>
              <a:rPr lang="en-US" sz="2400" spc="-3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400" spc="4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cedure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863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Testing Techniques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54075"/>
            <a:ext cx="7666038" cy="432752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• Major testing techniques covered so far: </a:t>
            </a:r>
          </a:p>
          <a:p>
            <a:pPr marL="742950" lvl="2" indent="0">
              <a:buNone/>
            </a:pPr>
            <a:r>
              <a:rPr lang="en-US" sz="2200" dirty="0" smtClean="0"/>
              <a:t>. Ad hoc (non-systematic) testing. </a:t>
            </a:r>
          </a:p>
          <a:p>
            <a:pPr marL="742950" lvl="2" indent="0">
              <a:buNone/>
            </a:pPr>
            <a:r>
              <a:rPr lang="en-US" sz="2200" dirty="0" smtClean="0"/>
              <a:t>. Checklist-based testing. </a:t>
            </a:r>
          </a:p>
          <a:p>
            <a:pPr marL="742950" lvl="2" indent="0">
              <a:buNone/>
            </a:pPr>
            <a:r>
              <a:rPr lang="en-US" sz="2200" dirty="0" smtClean="0"/>
              <a:t>. Partition-based coverage testing. </a:t>
            </a:r>
          </a:p>
          <a:p>
            <a:pPr marL="742950" lvl="2" indent="0">
              <a:buNone/>
            </a:pPr>
            <a:r>
              <a:rPr lang="en-US" sz="2200" dirty="0" smtClean="0"/>
              <a:t>. Musa’s OP for UBST. </a:t>
            </a:r>
          </a:p>
          <a:p>
            <a:pPr marL="742950" lvl="2" indent="0">
              <a:buNone/>
            </a:pPr>
            <a:r>
              <a:rPr lang="en-US" sz="2200" dirty="0" smtClean="0"/>
              <a:t>. Boundary testing (BT).</a:t>
            </a:r>
          </a:p>
          <a:p>
            <a:pPr marL="742950" lvl="2" indent="0">
              <a:buNone/>
            </a:pPr>
            <a:r>
              <a:rPr lang="en-US" sz="2200" dirty="0" smtClean="0"/>
              <a:t>. Control flow testing (CFT). </a:t>
            </a:r>
          </a:p>
          <a:p>
            <a:pPr marL="742950" lvl="2" indent="0">
              <a:buNone/>
            </a:pPr>
            <a:r>
              <a:rPr lang="en-US" sz="2200" dirty="0" smtClean="0"/>
              <a:t>. Data flow testing (DFT)</a:t>
            </a:r>
          </a:p>
          <a:p>
            <a:pPr marL="742950" lvl="2" indent="-742950">
              <a:buNone/>
            </a:pPr>
            <a:r>
              <a:rPr lang="en-US" altLang="en-US" sz="2400" dirty="0" smtClean="0"/>
              <a:t>• </a:t>
            </a:r>
            <a:r>
              <a:rPr lang="en-US" altLang="en-US" sz="2400" dirty="0"/>
              <a:t>Application and adaptation issues</a:t>
            </a:r>
            <a:r>
              <a:rPr lang="en-US" altLang="en-US" sz="2400" dirty="0" smtClean="0"/>
              <a:t>:</a:t>
            </a:r>
            <a:endParaRPr lang="en-US" sz="2400" dirty="0" smtClean="0"/>
          </a:p>
          <a:p>
            <a:pPr marL="742950" lvl="2" indent="0">
              <a:buNone/>
            </a:pPr>
            <a:r>
              <a:rPr lang="en-US" altLang="en-US" sz="2200" dirty="0" smtClean="0"/>
              <a:t>. </a:t>
            </a:r>
            <a:r>
              <a:rPr lang="en-US" altLang="en-US" sz="2200" dirty="0"/>
              <a:t>For different purposes/goals.</a:t>
            </a:r>
          </a:p>
          <a:p>
            <a:pPr marL="742950" lvl="2" indent="0">
              <a:buNone/>
            </a:pPr>
            <a:r>
              <a:rPr lang="en-US" altLang="en-US" sz="2200" dirty="0"/>
              <a:t>. In different environments/sub-phases.</a:t>
            </a:r>
          </a:p>
          <a:p>
            <a:pPr marL="742950" lvl="2" indent="0">
              <a:buNone/>
            </a:pPr>
            <a:r>
              <a:rPr lang="en-US" altLang="en-US" sz="2200" dirty="0"/>
              <a:t>. Existing techniques: select/adapt.</a:t>
            </a:r>
          </a:p>
          <a:p>
            <a:pPr marL="742950" lvl="2" indent="0">
              <a:buNone/>
            </a:pPr>
            <a:r>
              <a:rPr lang="en-US" altLang="en-US" sz="2200" dirty="0"/>
              <a:t>. May need new or specialized techniques.</a:t>
            </a:r>
          </a:p>
          <a:p>
            <a:pPr marL="742950" lvl="2" indent="0">
              <a:buNone/>
            </a:pPr>
            <a:r>
              <a:rPr lang="en-US" altLang="en-US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145076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</a:t>
            </a:r>
            <a:r>
              <a:rPr lang="en-US" dirty="0" smtClean="0"/>
              <a:t>Sub-Phases: V-Model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10119" y="6486424"/>
            <a:ext cx="8229600" cy="37157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Testing sub-phases associated with the V-Model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098" y="914400"/>
            <a:ext cx="7434702" cy="557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571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550150" cy="533400"/>
          </a:xfrm>
        </p:spPr>
        <p:txBody>
          <a:bodyPr/>
          <a:lstStyle/>
          <a:p>
            <a:pPr algn="ctr"/>
            <a:r>
              <a:rPr lang="en-US" dirty="0"/>
              <a:t>Testing Levels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73000"/>
              </a:lnSpc>
            </a:pPr>
            <a:r>
              <a:rPr lang="en-US" sz="2600"/>
              <a:t>Unit Testing </a:t>
            </a:r>
          </a:p>
          <a:p>
            <a:pPr>
              <a:lnSpc>
                <a:spcPct val="73000"/>
              </a:lnSpc>
              <a:buFont typeface="Wingdings" pitchFamily="2" charset="2"/>
              <a:buChar char="Ø"/>
            </a:pPr>
            <a:r>
              <a:rPr lang="en-US" sz="1600"/>
              <a:t>Programs will be tested at unit level</a:t>
            </a:r>
          </a:p>
          <a:p>
            <a:pPr>
              <a:lnSpc>
                <a:spcPct val="73000"/>
              </a:lnSpc>
              <a:buFont typeface="Wingdings" pitchFamily="2" charset="2"/>
              <a:buChar char="Ø"/>
            </a:pPr>
            <a:r>
              <a:rPr lang="en-US" sz="1600"/>
              <a:t>The same developer will do the test</a:t>
            </a:r>
          </a:p>
          <a:p>
            <a:pPr>
              <a:lnSpc>
                <a:spcPct val="73000"/>
              </a:lnSpc>
              <a:buFont typeface="Wingdings" pitchFamily="2" charset="2"/>
              <a:buChar char="Ø"/>
            </a:pPr>
            <a:endParaRPr lang="en-US" sz="1600"/>
          </a:p>
          <a:p>
            <a:pPr>
              <a:lnSpc>
                <a:spcPct val="73000"/>
              </a:lnSpc>
              <a:buFont typeface="Arial" charset="0"/>
              <a:buNone/>
            </a:pPr>
            <a:r>
              <a:rPr lang="en-US" sz="2600"/>
              <a:t>Integration  Testing </a:t>
            </a:r>
          </a:p>
          <a:p>
            <a:pPr>
              <a:lnSpc>
                <a:spcPct val="73000"/>
              </a:lnSpc>
              <a:buFont typeface="Wingdings" pitchFamily="2" charset="2"/>
              <a:buChar char="Ø"/>
            </a:pPr>
            <a:r>
              <a:rPr lang="en-US" sz="1600"/>
              <a:t>When all the individual program units are tested in the  unit testing phase and all units are clear of any known bugs, the interfaces between those modules will  be  tested </a:t>
            </a:r>
          </a:p>
          <a:p>
            <a:pPr>
              <a:lnSpc>
                <a:spcPct val="73000"/>
              </a:lnSpc>
              <a:buFont typeface="Wingdings" pitchFamily="2" charset="2"/>
              <a:buChar char="Ø"/>
            </a:pPr>
            <a:r>
              <a:rPr lang="en-US" sz="1600"/>
              <a:t>Ensure that data flows from one piece to another piece</a:t>
            </a:r>
          </a:p>
          <a:p>
            <a:pPr>
              <a:lnSpc>
                <a:spcPct val="73000"/>
              </a:lnSpc>
              <a:buFont typeface="Wingdings" pitchFamily="2" charset="2"/>
              <a:buNone/>
            </a:pPr>
            <a:endParaRPr lang="en-US" sz="1600"/>
          </a:p>
          <a:p>
            <a:pPr>
              <a:lnSpc>
                <a:spcPct val="73000"/>
              </a:lnSpc>
              <a:buFont typeface="Arial" charset="0"/>
              <a:buNone/>
            </a:pPr>
            <a:r>
              <a:rPr lang="en-US" sz="2600"/>
              <a:t>System  Testing </a:t>
            </a:r>
          </a:p>
          <a:p>
            <a:pPr>
              <a:lnSpc>
                <a:spcPct val="73000"/>
              </a:lnSpc>
              <a:buFont typeface="Wingdings" pitchFamily="2" charset="2"/>
              <a:buChar char="Ø"/>
            </a:pPr>
            <a:r>
              <a:rPr lang="en-US" sz="1600"/>
              <a:t>After  all  the  interfaces  are  tested  between  multiple  modules,  the  whole set of software is tested to establish that all modules work together correctly as an application.</a:t>
            </a:r>
          </a:p>
          <a:p>
            <a:pPr>
              <a:lnSpc>
                <a:spcPct val="73000"/>
              </a:lnSpc>
              <a:buFont typeface="Wingdings" pitchFamily="2" charset="2"/>
              <a:buChar char="Ø"/>
            </a:pPr>
            <a:r>
              <a:rPr lang="en-US" sz="1600"/>
              <a:t>Put all pieces together and test</a:t>
            </a:r>
          </a:p>
          <a:p>
            <a:pPr>
              <a:lnSpc>
                <a:spcPct val="73000"/>
              </a:lnSpc>
              <a:buFont typeface="Wingdings" pitchFamily="2" charset="2"/>
              <a:buNone/>
            </a:pPr>
            <a:endParaRPr lang="en-US" sz="1600"/>
          </a:p>
          <a:p>
            <a:pPr>
              <a:lnSpc>
                <a:spcPct val="73000"/>
              </a:lnSpc>
              <a:buFont typeface="Arial" charset="0"/>
              <a:buNone/>
            </a:pPr>
            <a:r>
              <a:rPr lang="en-US" sz="2600"/>
              <a:t>Acceptance  Testing</a:t>
            </a:r>
          </a:p>
          <a:p>
            <a:pPr>
              <a:lnSpc>
                <a:spcPct val="73000"/>
              </a:lnSpc>
              <a:buFont typeface="Wingdings" pitchFamily="2" charset="2"/>
              <a:buChar char="Ø"/>
            </a:pPr>
            <a:r>
              <a:rPr lang="en-US" sz="1400"/>
              <a:t>The client will test it, in their place, in a near-real-time or simulated environment.</a:t>
            </a:r>
            <a:r>
              <a:rPr lang="en-US" sz="2600"/>
              <a:t> 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091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263"/>
            <a:ext cx="8458200" cy="825500"/>
          </a:xfrm>
        </p:spPr>
        <p:txBody>
          <a:bodyPr/>
          <a:lstStyle/>
          <a:p>
            <a:pPr algn="ctr"/>
            <a:r>
              <a:rPr lang="en-US" dirty="0"/>
              <a:t>Testing  Vs  Debugging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chemeClr val="accent2"/>
                </a:solidFill>
              </a:rPr>
              <a:t>Testing  is  focused  on  identifying  the  problems  in  the  product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chemeClr val="accent2"/>
                </a:solidFill>
              </a:rPr>
              <a:t>Done by Tester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chemeClr val="accent2"/>
                </a:solidFill>
              </a:rPr>
              <a:t>Need not know the source code</a:t>
            </a:r>
          </a:p>
          <a:p>
            <a:pPr>
              <a:buFont typeface="Arial" charset="0"/>
              <a:buNone/>
            </a:pPr>
            <a:endParaRPr lang="en-US" sz="2400" dirty="0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rgbClr val="A50021"/>
                </a:solidFill>
              </a:rPr>
              <a:t>Debugging is to make sure that the bugs are removed or fixed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rgbClr val="A50021"/>
                </a:solidFill>
              </a:rPr>
              <a:t>Done by Developer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rgbClr val="A50021"/>
                </a:solidFill>
              </a:rPr>
              <a:t>Need to know the source Code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445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0150" cy="825500"/>
          </a:xfrm>
        </p:spPr>
        <p:txBody>
          <a:bodyPr/>
          <a:lstStyle/>
          <a:p>
            <a:pPr algn="ctr"/>
            <a:r>
              <a:rPr lang="en-US" dirty="0" smtClean="0"/>
              <a:t>QA Alternatives                     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930" y="1157288"/>
            <a:ext cx="8229600" cy="4530725"/>
          </a:xfrm>
        </p:spPr>
        <p:txBody>
          <a:bodyPr/>
          <a:lstStyle/>
          <a:p>
            <a:r>
              <a:rPr lang="en-US" sz="2800" dirty="0"/>
              <a:t>• Defect and QA: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Defect: error/fault/failure. </a:t>
            </a:r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Defect prevention/removal/containment.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Map to major QA activities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Defect </a:t>
            </a:r>
            <a:r>
              <a:rPr lang="en-US" sz="2800" dirty="0" smtClean="0"/>
              <a:t>prevention:</a:t>
            </a:r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– Error source removal &amp; error blocking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Defect removal: Inspection/testing/etc.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Defect containment: Fault tolerance and failure containment (safety assurance).</a:t>
            </a:r>
            <a:endParaRPr lang="en-US" sz="3600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048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Ways for Defect Prevention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86317" y="854075"/>
            <a:ext cx="8229600" cy="4530725"/>
          </a:xfrm>
        </p:spPr>
        <p:txBody>
          <a:bodyPr/>
          <a:lstStyle/>
          <a:p>
            <a:r>
              <a:rPr lang="en-US" sz="2800" dirty="0"/>
              <a:t>• Error blocking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Error: missing/incorrect actions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Direct intervention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Error blocked ⇒ fault injections prevented (or errors tolerated)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Rely on technology/tools/etc.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Error source removal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Root cause analysis ⇒ identify error sources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Removal through education/training/etc.</a:t>
            </a:r>
          </a:p>
        </p:txBody>
      </p:sp>
    </p:spTree>
    <p:extLst>
      <p:ext uri="{BB962C8B-B14F-4D97-AF65-F5344CB8AC3E}">
        <p14:creationId xmlns:p14="http://schemas.microsoft.com/office/powerpoint/2010/main" xmlns="" val="204500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Inspection as Part of QA 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86317" y="854075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Throughout the software process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Coding phase: code inspection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Design phase: design inspection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Inspection in other phases and at transitions from one phase to another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Many different software artifacts: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program code, typically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requirement/design/other documents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charts/models/diagrams/tables/etc.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Other characteristics: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People focus.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Not waiting for implemented system.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Complementary to other QA activities. </a:t>
            </a:r>
          </a:p>
        </p:txBody>
      </p:sp>
    </p:spTree>
    <p:extLst>
      <p:ext uri="{BB962C8B-B14F-4D97-AF65-F5344CB8AC3E}">
        <p14:creationId xmlns:p14="http://schemas.microsoft.com/office/powerpoint/2010/main" xmlns="" val="74233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Generic Inspection Process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907896"/>
            <a:ext cx="822960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1. Planning and preparation (individual)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2</a:t>
            </a:r>
            <a:r>
              <a:rPr lang="en-US" sz="2800" dirty="0"/>
              <a:t>. Collection (group/meeting)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3</a:t>
            </a:r>
            <a:r>
              <a:rPr lang="en-US" sz="2800" dirty="0"/>
              <a:t>. Repair (</a:t>
            </a:r>
            <a:r>
              <a:rPr lang="en-US" sz="2800" dirty="0" smtClean="0"/>
              <a:t>follow-up</a:t>
            </a:r>
            <a:r>
              <a:rPr lang="en-US" sz="2800" dirty="0"/>
              <a:t>)</a:t>
            </a:r>
            <a:endParaRPr lang="en-US" sz="2400" dirty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33" y="1133742"/>
            <a:ext cx="8532667" cy="209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50520"/>
            <a:ext cx="7543800" cy="411480"/>
          </a:xfrm>
        </p:spPr>
        <p:txBody>
          <a:bodyPr/>
          <a:lstStyle/>
          <a:p>
            <a:r>
              <a:rPr lang="en-US" sz="3200" dirty="0"/>
              <a:t/>
            </a:r>
            <a:br>
              <a:rPr lang="en-US" sz="3200" dirty="0"/>
            </a:br>
            <a:r>
              <a:rPr lang="en-US" dirty="0"/>
              <a:t>Inspection Process Variations</a:t>
            </a:r>
            <a:endParaRPr lang="en-US" sz="3200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928688"/>
            <a:ext cx="8229600" cy="4530725"/>
          </a:xfrm>
        </p:spPr>
        <p:txBody>
          <a:bodyPr/>
          <a:lstStyle/>
          <a:p>
            <a:r>
              <a:rPr lang="en-US" sz="2400" dirty="0"/>
              <a:t>• Overall planning: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who? team organization/size/roles/etc. </a:t>
            </a:r>
            <a:r>
              <a:rPr lang="en-US" sz="2400" dirty="0" smtClean="0"/>
              <a:t>.</a:t>
            </a:r>
          </a:p>
          <a:p>
            <a:pPr lvl="2"/>
            <a:r>
              <a:rPr lang="en-US" sz="2400" dirty="0" smtClean="0"/>
              <a:t> </a:t>
            </a:r>
            <a:r>
              <a:rPr lang="en-US" sz="2400" dirty="0"/>
              <a:t>what? inspection objects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objectives?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number/coordination of multiple sessions? </a:t>
            </a:r>
            <a:endParaRPr lang="en-US" sz="2400" dirty="0" smtClean="0"/>
          </a:p>
          <a:p>
            <a:r>
              <a:rPr lang="en-US" sz="2400" dirty="0" smtClean="0"/>
              <a:t>• </a:t>
            </a:r>
            <a:r>
              <a:rPr lang="en-US" sz="2400" dirty="0"/>
              <a:t>Technique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for preparation (individual inspection)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for </a:t>
            </a:r>
            <a:r>
              <a:rPr lang="en-US" sz="2400" dirty="0" smtClean="0"/>
              <a:t>collection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• What to do with defects?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always: detect and confirm defects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classify/analyze defects for feedback? </a:t>
            </a:r>
            <a:endParaRPr lang="en-US" sz="2400" dirty="0" smtClean="0"/>
          </a:p>
          <a:p>
            <a:r>
              <a:rPr lang="en-US" sz="2400" dirty="0" smtClean="0"/>
              <a:t>• </a:t>
            </a:r>
            <a:r>
              <a:rPr lang="en-US" sz="2400" dirty="0"/>
              <a:t>Use of post-collection feedback?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60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Fagan Inspection 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4799" y="979488"/>
            <a:ext cx="8619067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• General description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Earliest, Fagan at IBM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Lead to other variations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Generic process and steps </a:t>
            </a:r>
            <a:endParaRPr lang="en-US" sz="2400" dirty="0" smtClean="0"/>
          </a:p>
          <a:p>
            <a:r>
              <a:rPr lang="en-US" sz="2400" dirty="0" smtClean="0"/>
              <a:t>• </a:t>
            </a:r>
            <a:r>
              <a:rPr lang="en-US" sz="2400" dirty="0"/>
              <a:t>Six steps of Fagan inspection: </a:t>
            </a:r>
            <a:endParaRPr lang="en-US" sz="2400" dirty="0" smtClean="0"/>
          </a:p>
          <a:p>
            <a:pPr lvl="2"/>
            <a:r>
              <a:rPr lang="en-US" sz="2400" dirty="0" smtClean="0"/>
              <a:t>1</a:t>
            </a:r>
            <a:r>
              <a:rPr lang="en-US" sz="2400" dirty="0"/>
              <a:t>. Planning </a:t>
            </a:r>
            <a:endParaRPr lang="en-US" sz="2400" dirty="0" smtClean="0"/>
          </a:p>
          <a:p>
            <a:pPr lvl="2"/>
            <a:r>
              <a:rPr lang="en-US" sz="2400" dirty="0" smtClean="0"/>
              <a:t>2</a:t>
            </a:r>
            <a:r>
              <a:rPr lang="en-US" sz="2400" dirty="0"/>
              <a:t>. Overview (1-to-n meeting) </a:t>
            </a:r>
            <a:endParaRPr lang="en-US" sz="2400" dirty="0" smtClean="0"/>
          </a:p>
          <a:p>
            <a:pPr lvl="2"/>
            <a:r>
              <a:rPr lang="en-US" sz="2400" dirty="0" smtClean="0"/>
              <a:t>3</a:t>
            </a:r>
            <a:r>
              <a:rPr lang="en-US" sz="2400" dirty="0"/>
              <a:t>. Preparation (individual inspection) </a:t>
            </a:r>
            <a:endParaRPr lang="en-US" sz="2400" dirty="0" smtClean="0"/>
          </a:p>
          <a:p>
            <a:pPr lvl="2"/>
            <a:r>
              <a:rPr lang="en-US" sz="2400" dirty="0" smtClean="0"/>
              <a:t>4</a:t>
            </a:r>
            <a:r>
              <a:rPr lang="en-US" sz="2400" dirty="0"/>
              <a:t>. Inspection (n-to-n meeting) </a:t>
            </a:r>
            <a:endParaRPr lang="en-US" sz="2400" dirty="0" smtClean="0"/>
          </a:p>
          <a:p>
            <a:pPr lvl="2"/>
            <a:r>
              <a:rPr lang="en-US" sz="2400" dirty="0" smtClean="0"/>
              <a:t>5</a:t>
            </a:r>
            <a:r>
              <a:rPr lang="en-US" sz="2400" dirty="0"/>
              <a:t>. Rework </a:t>
            </a:r>
            <a:endParaRPr lang="en-US" sz="2400" dirty="0" smtClean="0"/>
          </a:p>
          <a:p>
            <a:pPr lvl="2"/>
            <a:r>
              <a:rPr lang="en-US" sz="2400" dirty="0" smtClean="0"/>
              <a:t>6</a:t>
            </a:r>
            <a:r>
              <a:rPr lang="en-US" sz="2400" dirty="0"/>
              <a:t>. Follow-up. 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xmlns="" val="271187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6175" y="191295"/>
            <a:ext cx="7550150" cy="533400"/>
          </a:xfrm>
        </p:spPr>
        <p:txBody>
          <a:bodyPr/>
          <a:lstStyle/>
          <a:p>
            <a:r>
              <a:rPr lang="en-US" dirty="0"/>
              <a:t>Other Inspection Methods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999" y="1102652"/>
            <a:ext cx="8644467" cy="4530725"/>
          </a:xfrm>
        </p:spPr>
        <p:txBody>
          <a:bodyPr/>
          <a:lstStyle/>
          <a:p>
            <a:pPr>
              <a:lnSpc>
                <a:spcPct val="73000"/>
              </a:lnSpc>
            </a:pPr>
            <a:r>
              <a:rPr lang="en-US" sz="2800" dirty="0" smtClean="0"/>
              <a:t>Variations </a:t>
            </a:r>
            <a:r>
              <a:rPr lang="en-US" sz="2800" dirty="0"/>
              <a:t>to Fagan inspection: size/scope and formality variations. </a:t>
            </a:r>
            <a:endParaRPr lang="en-US" sz="2800" dirty="0" smtClean="0"/>
          </a:p>
          <a:p>
            <a:pPr>
              <a:lnSpc>
                <a:spcPct val="73000"/>
              </a:lnSpc>
            </a:pPr>
            <a:r>
              <a:rPr lang="en-US" sz="2800" dirty="0" smtClean="0"/>
              <a:t>Alternative </a:t>
            </a:r>
            <a:r>
              <a:rPr lang="en-US" sz="2800" dirty="0"/>
              <a:t>inspection techniques/processes: </a:t>
            </a:r>
            <a:endParaRPr lang="en-US" sz="28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Two-person inspection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Meeting-less </a:t>
            </a:r>
            <a:r>
              <a:rPr lang="en-US" sz="2400" dirty="0"/>
              <a:t>inspections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 err="1"/>
              <a:t>Gilb</a:t>
            </a:r>
            <a:r>
              <a:rPr lang="en-US" sz="2400" dirty="0"/>
              <a:t> inspection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Phased inspections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N-fold inspections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Informal check/review/walkthrough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Active design reviews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Inspection for program correctness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Code reading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Code reading with stepwise abstraction 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455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QA and Formal Verification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859" y="1041722"/>
            <a:ext cx="9084626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Formal methods = formal specification + formal verification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Formal specification (FS):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As part of defect prevention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Formal ⇒ prevent/reduce defect injection due to imprecision, ambiguity, etc.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Briefly covered as related to FV.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Formal verification (FV):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As part of QA, but focus on positive: “Prove absence of fault”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People intensive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Several commonly used </a:t>
            </a:r>
            <a:r>
              <a:rPr lang="en-US" sz="2400" dirty="0" smtClean="0"/>
              <a:t>approaches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300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Formal Specification: Ideas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1056208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 smtClean="0"/>
              <a:t>Formal </a:t>
            </a:r>
            <a:r>
              <a:rPr lang="en-US" sz="2800" dirty="0"/>
              <a:t>specification: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Correctness focus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Different levels of details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3Cs: complete, clear, consistent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Two types: descriptive &amp; behavioral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Descriptive </a:t>
            </a:r>
            <a:r>
              <a:rPr lang="en-US" sz="2800" dirty="0"/>
              <a:t>formal specifications: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Logic: pre-/post-conditions.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Math functions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Notations and language support: Z, VDM, etc.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Behavioral </a:t>
            </a:r>
            <a:r>
              <a:rPr lang="en-US" sz="2800" dirty="0"/>
              <a:t>formal specifications: FSM, Petri-Net, etc.</a:t>
            </a:r>
            <a:endParaRPr lang="en-US" sz="2400" dirty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230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Formal Specification: Ideas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“Testing shows the presence of errors, not their absence.” — Dijkstra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Formal verification: proof of correctness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Formal specs: as pre/post-conditions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Axioms for components or functional units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Composition (bottom-up, chaining)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Development and verification together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Other related approaches: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Semi-formal verification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Model checking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Inspection for correctness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419867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FT: Recovery Blocks </a:t>
            </a:r>
            <a:r>
              <a:rPr lang="en-US" dirty="0" smtClean="0"/>
              <a:t>(RB)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1056208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General idea</a:t>
            </a:r>
            <a:r>
              <a:rPr lang="en-US" sz="2800" dirty="0" smtClean="0"/>
              <a:t>: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Periodic </a:t>
            </a:r>
            <a:r>
              <a:rPr lang="en-US" sz="2800" dirty="0" smtClean="0"/>
              <a:t>check-pointing 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Problem detection/acceptance test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Rollback (recovery) </a:t>
            </a:r>
            <a:endParaRPr lang="en-US" sz="2800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252" y="3921071"/>
            <a:ext cx="6562647" cy="267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958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FT: Recovery Blocks </a:t>
            </a:r>
            <a:r>
              <a:rPr lang="en-US" dirty="0" smtClean="0"/>
              <a:t>(RB)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1056208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Periodic </a:t>
            </a:r>
            <a:r>
              <a:rPr lang="en-US" sz="2800" dirty="0" smtClean="0"/>
              <a:t>check-pointing 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too often: expensive </a:t>
            </a:r>
            <a:r>
              <a:rPr lang="en-US" sz="2800" dirty="0" smtClean="0"/>
              <a:t>check-pointing 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too rare: expensive recovery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smart/incremental </a:t>
            </a:r>
            <a:r>
              <a:rPr lang="en-US" sz="2800" dirty="0" smtClean="0"/>
              <a:t>check-pointing </a:t>
            </a:r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Problem detection/acceptance test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exceptions due to </a:t>
            </a:r>
            <a:r>
              <a:rPr lang="en-US" sz="2800" dirty="0" smtClean="0"/>
              <a:t>in/external </a:t>
            </a:r>
            <a:r>
              <a:rPr lang="en-US" sz="2800" dirty="0"/>
              <a:t>causes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periodic vs event-triggered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Recovery (rollback) from problems: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external disturbance: environment?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internal faults: tolerate/correct? </a:t>
            </a:r>
            <a:endParaRPr lang="en-US" sz="2800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483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Fault Tolerance: N- Version Programming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• FT with NVP</a:t>
            </a:r>
            <a:r>
              <a:rPr lang="en-US" sz="2800" dirty="0" smtClean="0"/>
              <a:t>:</a:t>
            </a:r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NVP: N-Version Programming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Multiple independent versions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Dynamic voting/decision ⇒ FT.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939" y="3580109"/>
            <a:ext cx="6371622" cy="300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675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0150" cy="825500"/>
          </a:xfrm>
        </p:spPr>
        <p:txBody>
          <a:bodyPr/>
          <a:lstStyle/>
          <a:p>
            <a:r>
              <a:rPr lang="en-US" dirty="0"/>
              <a:t>Hazard Elimination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25500"/>
            <a:ext cx="8229600" cy="4530725"/>
          </a:xfrm>
        </p:spPr>
        <p:txBody>
          <a:bodyPr/>
          <a:lstStyle/>
          <a:p>
            <a:r>
              <a:rPr lang="en-US" sz="2800" dirty="0"/>
              <a:t>• Hazard sources identification ⇒ elimination (Some specific faults prevented or removed.)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Traditional QA (but with hazard focus):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Fault prevention activities: </a:t>
            </a:r>
            <a:endParaRPr lang="en-US" sz="2400" dirty="0" smtClean="0"/>
          </a:p>
          <a:p>
            <a:pPr lvl="4"/>
            <a:r>
              <a:rPr lang="en-US" sz="2400" dirty="0" smtClean="0"/>
              <a:t>education/process/technology/</a:t>
            </a:r>
            <a:r>
              <a:rPr lang="en-US" sz="2400" dirty="0" err="1" smtClean="0"/>
              <a:t>etc</a:t>
            </a:r>
            <a:endParaRPr lang="en-US" sz="2400" dirty="0" smtClean="0"/>
          </a:p>
          <a:p>
            <a:pPr lvl="4"/>
            <a:r>
              <a:rPr lang="en-US" sz="2400" dirty="0" smtClean="0"/>
              <a:t>formal </a:t>
            </a:r>
            <a:r>
              <a:rPr lang="en-US" sz="2400" dirty="0"/>
              <a:t>specification &amp; verification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Fault removal activities: </a:t>
            </a:r>
            <a:endParaRPr lang="en-US" sz="2400" dirty="0" smtClean="0"/>
          </a:p>
          <a:p>
            <a:pPr lvl="4"/>
            <a:r>
              <a:rPr lang="en-US" sz="2400" dirty="0" smtClean="0"/>
              <a:t>rigorous </a:t>
            </a:r>
            <a:r>
              <a:rPr lang="en-US" sz="2400" dirty="0"/>
              <a:t>testing/inspection/analyses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“Safe” design: More specialized techniques: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Substitution, simplification, decoupling.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Human error elimination.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Hazardous material/conditions↓</a:t>
            </a:r>
            <a:endParaRPr lang="en-US" sz="3200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853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Hazard Reduction</a:t>
            </a:r>
            <a:endParaRPr lang="en-US" dirty="0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859" y="1041722"/>
            <a:ext cx="9084626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Hazard identification ⇒ reduction (Some specific system failures prevented or tolerated.)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Traditional QA (but with hazard focus):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Fault tolerance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Other redundancy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“Safe” design: More specialized techniques: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Creating hazard barriers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Safety margins and safety constraints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Locking devices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Reducing hazard likelihood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Minimizing failure probability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Mostly “passive” or “reactive”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96125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Hazard Control</a:t>
            </a:r>
            <a:endParaRPr lang="en-US" dirty="0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859" y="1041722"/>
            <a:ext cx="9084626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Hazard identification ⇒ control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Key: failure severity reduction.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Post-failure actions.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Failure-accident link weakened.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Traditional QA: not much, but good design principles may help.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“Safe” design: More specialized techniques: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400" dirty="0"/>
              <a:t>Isolation and containment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Fail-safe design &amp; hazard scope↓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Protection system . More “active” than “passive”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Similar techniques to hazard reduction,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but </a:t>
            </a:r>
            <a:r>
              <a:rPr lang="en-US" sz="2400" dirty="0"/>
              <a:t>focus on post-failure severity↓ vs. pre-failure hazard likelihood↓.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79515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Software Safety Program (SSP)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</a:t>
            </a:r>
            <a:r>
              <a:rPr lang="en-US" sz="2800" dirty="0" err="1"/>
              <a:t>Leveson’s</a:t>
            </a:r>
            <a:r>
              <a:rPr lang="en-US" sz="2800" dirty="0"/>
              <a:t> approach (</a:t>
            </a:r>
            <a:r>
              <a:rPr lang="en-US" sz="2800" dirty="0" err="1"/>
              <a:t>Leveson</a:t>
            </a:r>
            <a:r>
              <a:rPr lang="en-US" sz="2800" dirty="0"/>
              <a:t>, 1995) </a:t>
            </a:r>
            <a:r>
              <a:rPr lang="en-US" sz="2400" dirty="0"/>
              <a:t>— Software safety program (SSP)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Process and technology integration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Limited goals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Formal verification/inspection based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But restricted to safety risks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Based on hazard analyses results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Safety analysis and hazard resolution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Safety verification: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few </a:t>
            </a:r>
            <a:r>
              <a:rPr lang="en-US" sz="2400" dirty="0"/>
              <a:t>things carried over </a:t>
            </a:r>
          </a:p>
        </p:txBody>
      </p:sp>
    </p:spTree>
    <p:extLst>
      <p:ext uri="{BB962C8B-B14F-4D97-AF65-F5344CB8AC3E}">
        <p14:creationId xmlns:p14="http://schemas.microsoft.com/office/powerpoint/2010/main" xmlns="" val="114326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Software Safety Program (SSP)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In overall development process: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Safety as part of the requirement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Safety constraints at different levels/phases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Verification/refinement activities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Distribution over the whole process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03274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TFM: Two-Frame-Model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• TFM: Two-Frame-Model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Physical frame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Logical frame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Sensors: physical ⇒ logical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Actuators: logical ⇒ physical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TFM characteristics and comparison: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Interaction between the two frames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Nondeterministic state transitions and encoding/decoding functions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Focuses on symmetry/consistency between the two frames.</a:t>
            </a:r>
          </a:p>
        </p:txBody>
      </p:sp>
    </p:spTree>
    <p:extLst>
      <p:ext uri="{BB962C8B-B14F-4D97-AF65-F5344CB8AC3E}">
        <p14:creationId xmlns:p14="http://schemas.microsoft.com/office/powerpoint/2010/main" xmlns="" val="63704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09414" y="68263"/>
            <a:ext cx="8582186" cy="825500"/>
          </a:xfrm>
        </p:spPr>
        <p:txBody>
          <a:bodyPr/>
          <a:lstStyle/>
          <a:p>
            <a:r>
              <a:rPr lang="en-US" sz="2800" dirty="0" smtClean="0"/>
              <a:t>Comparison of the QA Alternatives: </a:t>
            </a:r>
            <a:r>
              <a:rPr lang="en-US" sz="2800" dirty="0"/>
              <a:t>Applicability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1040710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Objects QA activities applied on: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Mostly on specific </a:t>
            </a:r>
            <a:r>
              <a:rPr lang="en-US" sz="2400" dirty="0" smtClean="0"/>
              <a:t>objects, e.g</a:t>
            </a:r>
            <a:r>
              <a:rPr lang="en-US" sz="2400" dirty="0"/>
              <a:t>., testing executable code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Exception: defect prevention on (implementation related) dev. activities</a:t>
            </a:r>
            <a:endParaRPr lang="en-US" sz="2000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293735"/>
            <a:ext cx="7450876" cy="330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537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Comparison: Applicability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Applicability to development phases: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In waterfall or V-model: implementation (</a:t>
            </a:r>
            <a:r>
              <a:rPr lang="en-US" sz="2800" dirty="0" err="1"/>
              <a:t>req</a:t>
            </a:r>
            <a:r>
              <a:rPr lang="en-US" sz="2800" dirty="0"/>
              <a:t>/design/coding) &amp; testing/later.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Inspection in all phases.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Other QA in specific sets of phases. 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96" y="3623863"/>
            <a:ext cx="7065640" cy="278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977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Applicability/Expertise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976" y="1109502"/>
            <a:ext cx="8229600" cy="4530725"/>
          </a:xfrm>
        </p:spPr>
        <p:txBody>
          <a:bodyPr/>
          <a:lstStyle/>
          <a:p>
            <a:r>
              <a:rPr lang="en-US" sz="2800" dirty="0"/>
              <a:t>• General expertise levels: mostly in ranges, depending on specific techniques used.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Specific background </a:t>
            </a:r>
            <a:r>
              <a:rPr lang="en-US" sz="2800" dirty="0" smtClean="0"/>
              <a:t>knowledge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Required </a:t>
            </a:r>
            <a:r>
              <a:rPr lang="en-US" sz="2000" dirty="0"/>
              <a:t>expertise </a:t>
            </a:r>
            <a:r>
              <a:rPr lang="en-US" sz="2000" dirty="0" smtClean="0"/>
              <a:t>and background </a:t>
            </a:r>
            <a:r>
              <a:rPr lang="en-US" sz="2000" dirty="0"/>
              <a:t>knowledge for people </a:t>
            </a:r>
            <a:r>
              <a:rPr lang="en-US" sz="2000" dirty="0" smtClean="0"/>
              <a:t>to perform different QA Alternatives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7" y="3790493"/>
            <a:ext cx="8345423" cy="306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720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Comparison: Effectiveness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Defect specifics or perspectives: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Dealing with errors/faults/failures?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Direct action vs </a:t>
            </a:r>
            <a:r>
              <a:rPr lang="en-US" sz="2400" dirty="0" smtClean="0"/>
              <a:t>follow-up </a:t>
            </a:r>
            <a:r>
              <a:rPr lang="en-US" sz="2400" dirty="0"/>
              <a:t>action: may deal with different defect perspectives.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Example: failures detected in testing but (failure-causing) faults fixed in </a:t>
            </a:r>
            <a:r>
              <a:rPr lang="en-US" sz="2400" dirty="0" smtClean="0"/>
              <a:t>follow-up</a:t>
            </a:r>
            <a:r>
              <a:rPr lang="en-US" sz="2400" dirty="0"/>
              <a:t>. </a:t>
            </a:r>
            <a:endParaRPr lang="en-US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55" y="3642103"/>
            <a:ext cx="8141065" cy="279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519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Comparison: Effectiveness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 smtClean="0"/>
              <a:t>Problem </a:t>
            </a:r>
            <a:r>
              <a:rPr lang="en-US" sz="2800" dirty="0"/>
              <a:t>or defect types: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errors/faults/failures </a:t>
            </a:r>
            <a:r>
              <a:rPr lang="en-US" sz="2800" dirty="0"/>
              <a:t>of different types or characteristics 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283" y="2714625"/>
            <a:ext cx="7371544" cy="315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452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Comparison: Effectiveness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 smtClean="0"/>
              <a:t>Ease </a:t>
            </a:r>
            <a:r>
              <a:rPr lang="en-US" sz="2800" dirty="0"/>
              <a:t>of result interpretation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Specific </a:t>
            </a:r>
            <a:r>
              <a:rPr lang="en-US" sz="2800" dirty="0"/>
              <a:t>info/measurement </a:t>
            </a:r>
            <a:endParaRPr lang="en-US" sz="1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30" y="2293750"/>
            <a:ext cx="8707979" cy="303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411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Cost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057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Overall cost comparison: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rough values and ranges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multiple factors but focus on performing the specific QA activities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305" y="3263600"/>
            <a:ext cx="5854081" cy="287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115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0150" cy="825500"/>
          </a:xfrm>
        </p:spPr>
        <p:txBody>
          <a:bodyPr/>
          <a:lstStyle/>
          <a:p>
            <a:r>
              <a:rPr lang="en-US" dirty="0"/>
              <a:t>Importance of Feedback Loop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45088"/>
            <a:ext cx="8229600" cy="4530725"/>
          </a:xfrm>
        </p:spPr>
        <p:txBody>
          <a:bodyPr/>
          <a:lstStyle/>
          <a:p>
            <a:r>
              <a:rPr lang="en-US" sz="2800" dirty="0" smtClean="0"/>
              <a:t>All </a:t>
            </a:r>
            <a:r>
              <a:rPr lang="en-US" sz="2800" dirty="0"/>
              <a:t>QA activities covered in Part II and Part III need additional support: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Planning and goal </a:t>
            </a:r>
            <a:r>
              <a:rPr lang="en-US" sz="2800" dirty="0" smtClean="0"/>
              <a:t>setting</a:t>
            </a:r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Management via feedback loop: </a:t>
            </a:r>
            <a:endParaRPr lang="en-US" sz="2800" dirty="0" smtClean="0"/>
          </a:p>
          <a:p>
            <a:pPr lvl="4"/>
            <a:r>
              <a:rPr lang="en-US" sz="2800" dirty="0" smtClean="0"/>
              <a:t>When </a:t>
            </a:r>
            <a:r>
              <a:rPr lang="en-US" sz="2800" dirty="0"/>
              <a:t>to stop</a:t>
            </a:r>
            <a:r>
              <a:rPr lang="en-US" sz="2800" dirty="0" smtClean="0"/>
              <a:t>?</a:t>
            </a:r>
          </a:p>
          <a:p>
            <a:pPr lvl="4"/>
            <a:r>
              <a:rPr lang="en-US" sz="2800" dirty="0" smtClean="0"/>
              <a:t>Adjustment </a:t>
            </a:r>
            <a:r>
              <a:rPr lang="en-US" sz="2800" dirty="0"/>
              <a:t>and improvement, etc</a:t>
            </a:r>
            <a:r>
              <a:rPr lang="en-US" sz="2800" dirty="0" smtClean="0"/>
              <a:t>.</a:t>
            </a:r>
          </a:p>
          <a:p>
            <a:pPr lvl="4"/>
            <a:r>
              <a:rPr lang="en-US" sz="2800" dirty="0"/>
              <a:t>All based on assessments/predictions </a:t>
            </a:r>
            <a:r>
              <a:rPr lang="en-US" sz="2800" dirty="0" smtClean="0"/>
              <a:t> 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316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0150" cy="825500"/>
          </a:xfrm>
        </p:spPr>
        <p:txBody>
          <a:bodyPr/>
          <a:lstStyle/>
          <a:p>
            <a:r>
              <a:rPr lang="en-US" dirty="0"/>
              <a:t>Importance of Feedback Loop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45088"/>
            <a:ext cx="8229600" cy="4530725"/>
          </a:xfrm>
        </p:spPr>
        <p:txBody>
          <a:bodyPr/>
          <a:lstStyle/>
          <a:p>
            <a:r>
              <a:rPr lang="en-US" sz="2800" dirty="0" smtClean="0"/>
              <a:t>Feedback </a:t>
            </a:r>
            <a:r>
              <a:rPr lang="en-US" sz="2800" dirty="0"/>
              <a:t>loop for quantification/improvement: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Focus of Part IV chapters . </a:t>
            </a:r>
            <a:endParaRPr lang="en-US" sz="2800" dirty="0" smtClean="0"/>
          </a:p>
          <a:p>
            <a:pPr lvl="4"/>
            <a:r>
              <a:rPr lang="en-US" sz="2800" dirty="0" smtClean="0"/>
              <a:t>mechanism </a:t>
            </a:r>
            <a:r>
              <a:rPr lang="en-US" sz="2800" dirty="0"/>
              <a:t>and implementation. </a:t>
            </a:r>
            <a:endParaRPr lang="en-US" sz="2800" dirty="0" smtClean="0"/>
          </a:p>
          <a:p>
            <a:pPr lvl="4"/>
            <a:r>
              <a:rPr lang="en-US" sz="2800" dirty="0" smtClean="0"/>
              <a:t>models </a:t>
            </a:r>
            <a:r>
              <a:rPr lang="en-US" sz="2800" dirty="0"/>
              <a:t>and measurements. </a:t>
            </a:r>
            <a:endParaRPr lang="en-US" sz="2800" dirty="0" smtClean="0"/>
          </a:p>
          <a:p>
            <a:pPr lvl="4"/>
            <a:r>
              <a:rPr lang="en-US" sz="2800" dirty="0" smtClean="0"/>
              <a:t>defect </a:t>
            </a:r>
            <a:r>
              <a:rPr lang="en-US" sz="2800" dirty="0"/>
              <a:t>analyses and techniques. </a:t>
            </a:r>
            <a:endParaRPr lang="en-US" sz="2800" dirty="0" smtClean="0"/>
          </a:p>
          <a:p>
            <a:pPr lvl="4"/>
            <a:r>
              <a:rPr lang="en-US" sz="2800" dirty="0" smtClean="0"/>
              <a:t>risk </a:t>
            </a:r>
            <a:r>
              <a:rPr lang="en-US" sz="2800" dirty="0"/>
              <a:t>identification techniques. </a:t>
            </a:r>
            <a:endParaRPr lang="en-US" sz="2800" dirty="0" smtClean="0"/>
          </a:p>
          <a:p>
            <a:pPr lvl="4"/>
            <a:r>
              <a:rPr lang="en-US" sz="2800" dirty="0" smtClean="0"/>
              <a:t>software </a:t>
            </a:r>
            <a:r>
              <a:rPr lang="en-US" sz="2800" dirty="0"/>
              <a:t>reliability engineering</a:t>
            </a:r>
            <a:endParaRPr lang="en-US" sz="3200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044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QE Activities and Process Review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8344" y="854075"/>
            <a:ext cx="9084626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Major activities: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Pre-QA planning </a:t>
            </a:r>
            <a:r>
              <a:rPr lang="en-US" sz="2800" dirty="0" smtClean="0"/>
              <a:t>(earlier lectures). 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QA (Part II and Part III).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Post-QA analysis &amp; feedback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Part </a:t>
            </a:r>
            <a:r>
              <a:rPr lang="en-US" sz="2800" dirty="0"/>
              <a:t>IV (maybe parallel instead of “post-”)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Overall process</a:t>
            </a:r>
            <a:r>
              <a:rPr lang="en-US" sz="2800" dirty="0" smtClean="0"/>
              <a:t>:– </a:t>
            </a:r>
            <a:r>
              <a:rPr lang="en-US" sz="2800" dirty="0"/>
              <a:t>Software quality engineering (SQE</a:t>
            </a:r>
            <a:r>
              <a:rPr lang="en-US" sz="2800" dirty="0" smtClean="0"/>
              <a:t>)</a:t>
            </a:r>
          </a:p>
          <a:p>
            <a:pPr marL="0" indent="0">
              <a:spcBef>
                <a:spcPts val="600"/>
              </a:spcBef>
              <a:buNone/>
            </a:pPr>
            <a:endParaRPr lang="en-US" sz="2800" dirty="0" smtClean="0"/>
          </a:p>
          <a:p>
            <a:pPr marL="0" indent="0">
              <a:spcBef>
                <a:spcPts val="600"/>
              </a:spcBef>
              <a:buNone/>
            </a:pPr>
            <a:endParaRPr lang="en-US" sz="2800" dirty="0"/>
          </a:p>
          <a:p>
            <a:pPr marL="0" indent="0">
              <a:spcBef>
                <a:spcPts val="600"/>
              </a:spcBef>
              <a:buNone/>
            </a:pPr>
            <a:endParaRPr lang="en-US" sz="28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 smtClean="0"/>
              <a:t>Quality </a:t>
            </a:r>
            <a:r>
              <a:rPr lang="en-US" sz="2000" dirty="0" err="1" smtClean="0"/>
              <a:t>Engg</a:t>
            </a:r>
            <a:r>
              <a:rPr lang="en-US" sz="2000" dirty="0" smtClean="0"/>
              <a:t>. Process</a:t>
            </a:r>
            <a:r>
              <a:rPr lang="en-US" sz="2800" dirty="0" smtClean="0"/>
              <a:t> </a:t>
            </a:r>
            <a:endParaRPr lang="en-US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804" y="3921071"/>
            <a:ext cx="6064959" cy="267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062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QE Activities and Process Review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2659" y="854075"/>
            <a:ext cx="9084626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 smtClean="0"/>
              <a:t>Feedback </a:t>
            </a:r>
            <a:r>
              <a:rPr lang="en-US" sz="2800" dirty="0"/>
              <a:t>loop zoom-in</a:t>
            </a:r>
            <a:r>
              <a:rPr lang="en-US" sz="2800" dirty="0" smtClean="0"/>
              <a:t>: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Multiple measurement sources. 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Many types of analysis performed.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Multiple feedback </a:t>
            </a:r>
            <a:r>
              <a:rPr lang="en-US" sz="2800" dirty="0" smtClean="0"/>
              <a:t>paths.</a:t>
            </a:r>
          </a:p>
          <a:p>
            <a:pPr marL="857250" lvl="2" indent="-749300" algn="ctr">
              <a:spcBef>
                <a:spcPts val="600"/>
              </a:spcBef>
              <a:buNone/>
            </a:pPr>
            <a:r>
              <a:rPr lang="en-US" sz="2000" dirty="0" smtClean="0"/>
              <a:t>Refined Quality Engineering Process: Management, Analysis and feedback for Quantifiable improvement </a:t>
            </a:r>
            <a:endParaRPr lang="en-US" sz="105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462" y="3471620"/>
            <a:ext cx="6444916" cy="349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431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r>
              <a:rPr lang="en-US" sz="2800" dirty="0"/>
              <a:t>• Model taxonomy</a:t>
            </a:r>
            <a:r>
              <a:rPr lang="en-US" sz="2800" dirty="0" smtClean="0"/>
              <a:t>:</a:t>
            </a:r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Generalized: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overall, segmented, and dynamic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Product-specific: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semi-customized: product history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observation-based: observations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measurement-driven: predictive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163" y="4026877"/>
            <a:ext cx="4990454" cy="283112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0964" y="5269424"/>
            <a:ext cx="24642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Classification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of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quality assessment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976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 smtClean="0"/>
              <a:t>Quality Model </a:t>
            </a:r>
            <a:r>
              <a:rPr lang="en-US" dirty="0"/>
              <a:t>Summary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sz="11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10" y="1425844"/>
            <a:ext cx="8718856" cy="384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299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Defect Analysis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Goal: (actual/potential) defect↓ or quality↑ in current and future products.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General </a:t>
            </a:r>
            <a:r>
              <a:rPr lang="en-US" sz="2800" dirty="0"/>
              <a:t>defect analyses: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Questions: what/where/when/how/why?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Distribution/trend/causal analyses.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Analyses </a:t>
            </a:r>
            <a:r>
              <a:rPr lang="en-US" sz="2800" dirty="0"/>
              <a:t>of classified defect data: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Prior: defect classification.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Use of historical baselines.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Attribute focusing in 1-way and 2-way analyses.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Tree-based defect analysis </a:t>
            </a:r>
            <a:r>
              <a:rPr lang="en-US" sz="2400" dirty="0" smtClean="0"/>
              <a:t>(Lecture 29)</a:t>
            </a:r>
            <a:endParaRPr lang="en-US" sz="1400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420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Identification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468" y="917736"/>
            <a:ext cx="8849532" cy="1463218"/>
          </a:xfrm>
        </p:spPr>
        <p:txBody>
          <a:bodyPr/>
          <a:lstStyle/>
          <a:p>
            <a:r>
              <a:rPr lang="en-US" sz="2800" dirty="0"/>
              <a:t>• New statistical techniques: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PCA: principal component analysis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DA: discriminant analysis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TBM: tree-based modeling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AI-based new techniques: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NN: artificial neural networks.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OSR: optimal set reduction.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Abductive-reasoning, etc.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107886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What Is SRE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48747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Reliability: </a:t>
            </a:r>
            <a:r>
              <a:rPr lang="en-US" sz="2400" dirty="0"/>
              <a:t>Probability of failure-free operation for a specific time period or input set under a specific environment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Failure: behavioral deviations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Time: how to measure?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Input state characterization </a:t>
            </a:r>
            <a:r>
              <a:rPr lang="en-US" sz="2400" dirty="0" smtClean="0"/>
              <a:t>and Environment: OP </a:t>
            </a:r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Software reliability engineering: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Engineering (applied science) discipline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Measure, predict, manage reliability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Statistical modeling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Customer perspective: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000" dirty="0" smtClean="0"/>
              <a:t>– </a:t>
            </a:r>
            <a:r>
              <a:rPr lang="en-US" sz="2000" dirty="0"/>
              <a:t>failures vs. faults </a:t>
            </a:r>
            <a:endParaRPr lang="en-US" sz="2000" dirty="0" smtClean="0"/>
          </a:p>
          <a:p>
            <a:pPr lvl="4">
              <a:spcBef>
                <a:spcPts val="600"/>
              </a:spcBef>
            </a:pPr>
            <a:r>
              <a:rPr lang="en-US" sz="2000" dirty="0" smtClean="0"/>
              <a:t>– </a:t>
            </a:r>
            <a:r>
              <a:rPr lang="en-US" sz="2000" dirty="0"/>
              <a:t>meaningful time vs. development days </a:t>
            </a:r>
            <a:endParaRPr lang="en-US" sz="2000" dirty="0" smtClean="0"/>
          </a:p>
          <a:p>
            <a:pPr lvl="4">
              <a:spcBef>
                <a:spcPts val="600"/>
              </a:spcBef>
            </a:pPr>
            <a:r>
              <a:rPr lang="en-US" sz="2000" dirty="0" smtClean="0"/>
              <a:t>– </a:t>
            </a:r>
            <a:r>
              <a:rPr lang="en-US" sz="2000" dirty="0"/>
              <a:t>customer operational profile</a:t>
            </a:r>
            <a:endParaRPr lang="en-US" sz="1100" dirty="0" smtClean="0"/>
          </a:p>
        </p:txBody>
      </p:sp>
    </p:spTree>
    <p:extLst>
      <p:ext uri="{BB962C8B-B14F-4D97-AF65-F5344CB8AC3E}">
        <p14:creationId xmlns:p14="http://schemas.microsoft.com/office/powerpoint/2010/main" xmlns="" val="336754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93" y="3210719"/>
            <a:ext cx="8229600" cy="576262"/>
          </a:xfrm>
        </p:spPr>
        <p:txBody>
          <a:bodyPr/>
          <a:lstStyle/>
          <a:p>
            <a:r>
              <a:rPr lang="en-US" sz="4000" dirty="0" smtClean="0"/>
              <a:t>The End of the Course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85961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12267</TotalTime>
  <Words>1954</Words>
  <Application>Microsoft Office PowerPoint</Application>
  <PresentationFormat>On-screen Show (4:3)</PresentationFormat>
  <Paragraphs>364</Paragraphs>
  <Slides>43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os-8</vt:lpstr>
      <vt:lpstr>Slide 1</vt:lpstr>
      <vt:lpstr>Revision of the course</vt:lpstr>
      <vt:lpstr>Slide 3</vt:lpstr>
      <vt:lpstr>Applications of Testing Techniques </vt:lpstr>
      <vt:lpstr>Testing Sub-Phases: V-Model</vt:lpstr>
      <vt:lpstr>Testing Levels</vt:lpstr>
      <vt:lpstr>Testing  Vs  Debugging </vt:lpstr>
      <vt:lpstr>QA Alternatives                     </vt:lpstr>
      <vt:lpstr>Generic Ways for Defect Prevention</vt:lpstr>
      <vt:lpstr>Inspection as Part of QA </vt:lpstr>
      <vt:lpstr>Generic Inspection Process</vt:lpstr>
      <vt:lpstr> Inspection Process Variations</vt:lpstr>
      <vt:lpstr>Fagan Inspection </vt:lpstr>
      <vt:lpstr>Other Inspection Methods </vt:lpstr>
      <vt:lpstr>QA and Formal Verification</vt:lpstr>
      <vt:lpstr>Formal Specification: Ideas</vt:lpstr>
      <vt:lpstr>Formal Specification: Ideas</vt:lpstr>
      <vt:lpstr>FT: Recovery Blocks (RB)</vt:lpstr>
      <vt:lpstr>FT: Recovery Blocks (RB)</vt:lpstr>
      <vt:lpstr>Fault Tolerance: N- Version Programming </vt:lpstr>
      <vt:lpstr>Hazard Elimination</vt:lpstr>
      <vt:lpstr>Hazard Reduction</vt:lpstr>
      <vt:lpstr>Hazard Control</vt:lpstr>
      <vt:lpstr>Software Safety Program (SSP)</vt:lpstr>
      <vt:lpstr>Software Safety Program (SSP)</vt:lpstr>
      <vt:lpstr>TFM: Two-Frame-Model</vt:lpstr>
      <vt:lpstr>Comparison of the QA Alternatives: Applicability</vt:lpstr>
      <vt:lpstr>Comparison: Applicability</vt:lpstr>
      <vt:lpstr>Comparison: Applicability/Expertise</vt:lpstr>
      <vt:lpstr>Comparison: Effectiveness </vt:lpstr>
      <vt:lpstr>Comparison: Effectiveness </vt:lpstr>
      <vt:lpstr>Comparison: Effectiveness </vt:lpstr>
      <vt:lpstr>Comparison: Cost </vt:lpstr>
      <vt:lpstr>Importance of Feedback Loop</vt:lpstr>
      <vt:lpstr>Importance of Feedback Loop</vt:lpstr>
      <vt:lpstr>QE Activities and Process Review</vt:lpstr>
      <vt:lpstr>QE Activities and Process Review</vt:lpstr>
      <vt:lpstr>Quality Models</vt:lpstr>
      <vt:lpstr>Quality Model Summary </vt:lpstr>
      <vt:lpstr>Defect Analysis</vt:lpstr>
      <vt:lpstr>Risk Identification Techniques</vt:lpstr>
      <vt:lpstr>What Is SRE</vt:lpstr>
      <vt:lpstr>The End of the Course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679</cp:revision>
  <cp:lastPrinted>2001-06-14T13:58:17Z</cp:lastPrinted>
  <dcterms:created xsi:type="dcterms:W3CDTF">2011-01-13T23:43:38Z</dcterms:created>
  <dcterms:modified xsi:type="dcterms:W3CDTF">2016-01-07T13:59:38Z</dcterms:modified>
</cp:coreProperties>
</file>