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3"/>
  </p:notesMasterIdLst>
  <p:handoutMasterIdLst>
    <p:handoutMasterId r:id="rId34"/>
  </p:handoutMasterIdLst>
  <p:sldIdLst>
    <p:sldId id="403" r:id="rId2"/>
    <p:sldId id="524" r:id="rId3"/>
    <p:sldId id="508" r:id="rId4"/>
    <p:sldId id="347" r:id="rId5"/>
    <p:sldId id="348" r:id="rId6"/>
    <p:sldId id="562" r:id="rId7"/>
    <p:sldId id="594" r:id="rId8"/>
    <p:sldId id="597" r:id="rId9"/>
    <p:sldId id="600" r:id="rId10"/>
    <p:sldId id="593" r:id="rId11"/>
    <p:sldId id="622" r:id="rId12"/>
    <p:sldId id="601" r:id="rId13"/>
    <p:sldId id="595" r:id="rId14"/>
    <p:sldId id="618" r:id="rId15"/>
    <p:sldId id="623" r:id="rId16"/>
    <p:sldId id="619" r:id="rId17"/>
    <p:sldId id="620" r:id="rId18"/>
    <p:sldId id="624" r:id="rId19"/>
    <p:sldId id="581" r:id="rId20"/>
    <p:sldId id="602" r:id="rId21"/>
    <p:sldId id="603" r:id="rId22"/>
    <p:sldId id="604" r:id="rId23"/>
    <p:sldId id="625" r:id="rId24"/>
    <p:sldId id="605" r:id="rId25"/>
    <p:sldId id="582" r:id="rId26"/>
    <p:sldId id="606" r:id="rId27"/>
    <p:sldId id="626" r:id="rId28"/>
    <p:sldId id="579" r:id="rId29"/>
    <p:sldId id="506" r:id="rId30"/>
    <p:sldId id="573" r:id="rId31"/>
    <p:sldId id="614" r:id="rId32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983" autoAdjust="0"/>
    <p:restoredTop sz="86357" autoAdjust="0"/>
  </p:normalViewPr>
  <p:slideViewPr>
    <p:cSldViewPr snapToGrid="0">
      <p:cViewPr varScale="1">
        <p:scale>
          <a:sx n="59" d="100"/>
          <a:sy n="59" d="100"/>
        </p:scale>
        <p:origin x="-136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611922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41040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009224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722048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109091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178188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</a:t>
            </a:r>
            <a:r>
              <a:rPr lang="en-GB" sz="4400" smtClean="0">
                <a:solidFill>
                  <a:schemeClr val="bg2">
                    <a:lumMod val="75000"/>
                  </a:schemeClr>
                </a:solidFill>
              </a:rPr>
              <a:t>30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Part- 4:  </a:t>
            </a:r>
            <a:br>
              <a:rPr lang="en-US" altLang="en-US" dirty="0" smtClean="0"/>
            </a:br>
            <a:r>
              <a:rPr lang="en-US" altLang="en-US" sz="4000" dirty="0" smtClean="0"/>
              <a:t>Quantifiable Quality Improvement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62522" y="1059260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747713" indent="-395288">
              <a:lnSpc>
                <a:spcPct val="150000"/>
              </a:lnSpc>
            </a:pPr>
            <a:r>
              <a:rPr lang="en-US" sz="2400" dirty="0"/>
              <a:t>In </a:t>
            </a:r>
            <a:r>
              <a:rPr lang="en-US" sz="2400" dirty="0" smtClean="0"/>
              <a:t>our previous </a:t>
            </a:r>
            <a:r>
              <a:rPr lang="en-US" sz="2400" dirty="0"/>
              <a:t>lecture</a:t>
            </a:r>
            <a:r>
              <a:rPr lang="en-US" sz="2400" dirty="0" smtClean="0"/>
              <a:t>, </a:t>
            </a:r>
            <a:r>
              <a:rPr lang="en-US" sz="2400" dirty="0"/>
              <a:t>we talked </a:t>
            </a:r>
            <a:r>
              <a:rPr lang="en-US" sz="2400" dirty="0" smtClean="0"/>
              <a:t>about different </a:t>
            </a:r>
            <a:r>
              <a:rPr lang="en-US" sz="2400" dirty="0"/>
              <a:t>techniques </a:t>
            </a:r>
            <a:r>
              <a:rPr lang="en-US" sz="2400" dirty="0" smtClean="0"/>
              <a:t>that are available </a:t>
            </a:r>
            <a:r>
              <a:rPr lang="en-US" sz="2400" dirty="0"/>
              <a:t>for Risk </a:t>
            </a:r>
            <a:r>
              <a:rPr lang="en-US" sz="2400" dirty="0" smtClean="0"/>
              <a:t>Identification such as NN, PCA and OSR etc. Some of them are classified as statistical-based while other are Artificial Intelligence based</a:t>
            </a:r>
            <a:endParaRPr lang="en-US" sz="2400" dirty="0"/>
          </a:p>
          <a:p>
            <a:pPr marL="747713" indent="-395288">
              <a:lnSpc>
                <a:spcPct val="150000"/>
              </a:lnSpc>
            </a:pPr>
            <a:r>
              <a:rPr lang="en-US" sz="2400" dirty="0"/>
              <a:t>Each technique has some merits and limitations.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/>
              <a:t>These techniques could be compared amongst each other using some parameters such as accuracy and usability etc. </a:t>
            </a:r>
          </a:p>
          <a:p>
            <a:pPr lvl="2">
              <a:spcBef>
                <a:spcPts val="600"/>
              </a:spcBef>
            </a:pP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Outlines of today’s lecture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dirty="0"/>
              <a:t>In </a:t>
            </a:r>
            <a:r>
              <a:rPr lang="en-US" sz="2800" dirty="0" smtClean="0"/>
              <a:t>today’s </a:t>
            </a:r>
            <a:r>
              <a:rPr lang="en-US" sz="2800" dirty="0"/>
              <a:t>lecture, we will talk about </a:t>
            </a:r>
            <a:r>
              <a:rPr lang="en-US" sz="2800" dirty="0" smtClean="0"/>
              <a:t>the last topic of the course</a:t>
            </a:r>
            <a:r>
              <a:rPr lang="en-US" sz="2800" dirty="0"/>
              <a:t>, i.e., </a:t>
            </a:r>
            <a:r>
              <a:rPr lang="en-US" sz="2800" dirty="0" smtClean="0"/>
              <a:t>Software </a:t>
            </a:r>
            <a:r>
              <a:rPr lang="en-US" sz="2800" dirty="0"/>
              <a:t>Reliability Engineering </a:t>
            </a:r>
            <a:r>
              <a:rPr lang="en-US" sz="2800" dirty="0" smtClean="0"/>
              <a:t>(SRE)</a:t>
            </a:r>
            <a:endParaRPr lang="en-US" sz="2800" dirty="0"/>
          </a:p>
          <a:p>
            <a:pPr lvl="2"/>
            <a:r>
              <a:rPr lang="en-US" sz="2800" dirty="0"/>
              <a:t> Concepts and Approaches </a:t>
            </a:r>
          </a:p>
          <a:p>
            <a:pPr lvl="2"/>
            <a:r>
              <a:rPr lang="en-US" sz="2800" dirty="0"/>
              <a:t> Existing Approaches: SRGMs &amp; IDRMs </a:t>
            </a:r>
          </a:p>
          <a:p>
            <a:pPr lvl="2"/>
            <a:r>
              <a:rPr lang="en-US" sz="2800" dirty="0"/>
              <a:t> Assessment &amp; Improvement with TBRMs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800" dirty="0" smtClean="0"/>
              <a:t>To </a:t>
            </a:r>
            <a:r>
              <a:rPr lang="en-US" altLang="en-US" sz="2800" dirty="0"/>
              <a:t>understand and </a:t>
            </a:r>
            <a:r>
              <a:rPr lang="en-US" altLang="en-US" sz="2800" dirty="0" smtClean="0"/>
              <a:t>distinguish between different concepts </a:t>
            </a:r>
            <a:r>
              <a:rPr lang="en-US" altLang="en-US" sz="2800" smtClean="0"/>
              <a:t>and approaches used for </a:t>
            </a:r>
            <a:r>
              <a:rPr lang="en-US" sz="2800"/>
              <a:t>Software Reliability Engineering (SRE</a:t>
            </a:r>
            <a:r>
              <a:rPr lang="en-US" sz="2800" smtClean="0"/>
              <a:t>)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What Is SRE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48747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Reliability: </a:t>
            </a:r>
            <a:r>
              <a:rPr lang="en-US" sz="2400" dirty="0"/>
              <a:t>Probability of failure-free operation for a specific time period or input set under a specific environment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Failure: behavioral deviations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Time: how to measure?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Input state characterization </a:t>
            </a:r>
            <a:r>
              <a:rPr lang="en-US" sz="2400" dirty="0" smtClean="0"/>
              <a:t>and Environment: OP 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Software reliability engineering: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Engineering (applied science) discipline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Measure, predict, manage reliability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Statistical modeling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Customer perspective: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000" dirty="0" smtClean="0"/>
              <a:t>– </a:t>
            </a:r>
            <a:r>
              <a:rPr lang="en-US" sz="2000" dirty="0"/>
              <a:t>failures vs. faults </a:t>
            </a:r>
            <a:endParaRPr lang="en-US" sz="2000" dirty="0" smtClean="0"/>
          </a:p>
          <a:p>
            <a:pPr lvl="4">
              <a:spcBef>
                <a:spcPts val="600"/>
              </a:spcBef>
            </a:pPr>
            <a:r>
              <a:rPr lang="en-US" sz="2000" dirty="0" smtClean="0"/>
              <a:t>– </a:t>
            </a:r>
            <a:r>
              <a:rPr lang="en-US" sz="2000" dirty="0"/>
              <a:t>meaningful time vs. development days </a:t>
            </a:r>
            <a:endParaRPr lang="en-US" sz="2000" dirty="0" smtClean="0"/>
          </a:p>
          <a:p>
            <a:pPr lvl="4">
              <a:spcBef>
                <a:spcPts val="600"/>
              </a:spcBef>
            </a:pPr>
            <a:r>
              <a:rPr lang="en-US" sz="2000" dirty="0" smtClean="0"/>
              <a:t>– </a:t>
            </a:r>
            <a:r>
              <a:rPr lang="en-US" sz="2000" dirty="0"/>
              <a:t>customer operational profile</a:t>
            </a:r>
            <a:endParaRPr lang="en-US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Assumption: SRE and OP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9702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Assumption 1: OP, to ensure software reliability from a user’s perspective.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OP: Operational Profile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Quantitative characterization of the way a (software) system will be used.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Test case generation/selection/execution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Realistic assessment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Predictions (minimize discontinuity)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6885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Other Assumptions in Context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9078778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Assumption 2: Randomized testing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Independent failure intervals/observations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Approximation in large software systems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Adjustment for non-random testing </a:t>
            </a:r>
            <a:endParaRPr lang="en-US" sz="2400" dirty="0" smtClean="0"/>
          </a:p>
          <a:p>
            <a:pPr marL="857250" lvl="2" indent="0">
              <a:spcBef>
                <a:spcPts val="600"/>
              </a:spcBef>
              <a:buNone/>
            </a:pPr>
            <a:r>
              <a:rPr lang="en-US" sz="2400" dirty="0" smtClean="0"/>
              <a:t>⇒ </a:t>
            </a:r>
            <a:r>
              <a:rPr lang="en-US" sz="2400" dirty="0"/>
              <a:t>new models or data treatments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Assumption 3: Failure-fault relation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Failure probability ∼ # faults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Exposure through OP-based testing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Possible adjustment?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Statistical validity for large s/w systems</a:t>
            </a: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38402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Other Assumptions and Context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Assumption 4: time-reliability relation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time measurement in SRGMs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usage-dependent vs. usage-independent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proper choice under specific </a:t>
            </a:r>
            <a:r>
              <a:rPr lang="en-US" sz="2400" dirty="0" smtClean="0"/>
              <a:t>environment. 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Usage-independent time measurement: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calendar/wall-clock time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only if stable or constant workload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Usage-dependent time measurement: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for systems with uneven workload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execution time – Musa’s models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alternatives: runs, transactions, etc. 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281850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00820" cy="576262"/>
          </a:xfrm>
        </p:spPr>
        <p:txBody>
          <a:bodyPr/>
          <a:lstStyle/>
          <a:p>
            <a:r>
              <a:rPr lang="en-US" dirty="0"/>
              <a:t>Workload for </a:t>
            </a:r>
            <a:r>
              <a:rPr lang="en-US" dirty="0" smtClean="0"/>
              <a:t>Products: An example of IBM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 smtClean="0"/>
              <a:t>IBM </a:t>
            </a:r>
            <a:r>
              <a:rPr lang="en-US" sz="2800" dirty="0"/>
              <a:t>product D workload </a:t>
            </a:r>
            <a:endParaRPr lang="en-US" sz="2800" dirty="0" smtClean="0"/>
          </a:p>
          <a:p>
            <a:pPr marL="511175" lvl="2"/>
            <a:r>
              <a:rPr lang="en-US" sz="2400" dirty="0" smtClean="0"/>
              <a:t>. </a:t>
            </a:r>
            <a:r>
              <a:rPr lang="en-US" sz="2400" dirty="0"/>
              <a:t>number of test runs for each day </a:t>
            </a:r>
            <a:endParaRPr lang="en-US" sz="2400" dirty="0" smtClean="0"/>
          </a:p>
          <a:p>
            <a:pPr marL="511175" lvl="2"/>
            <a:r>
              <a:rPr lang="en-US" sz="2400" dirty="0" smtClean="0"/>
              <a:t>. </a:t>
            </a:r>
            <a:r>
              <a:rPr lang="en-US" sz="2400" dirty="0"/>
              <a:t>wide variability </a:t>
            </a:r>
            <a:endParaRPr lang="en-US" sz="2400" dirty="0" smtClean="0"/>
          </a:p>
          <a:p>
            <a:pPr marL="511175" lvl="2"/>
            <a:r>
              <a:rPr lang="en-US" sz="2400" dirty="0" smtClean="0"/>
              <a:t>. </a:t>
            </a:r>
            <a:r>
              <a:rPr lang="en-US" sz="2400" dirty="0"/>
              <a:t>need usage-dependent time measurement </a:t>
            </a:r>
            <a:r>
              <a:rPr lang="en-US" sz="1600" dirty="0" smtClean="0"/>
              <a:t>(# </a:t>
            </a:r>
            <a:r>
              <a:rPr lang="en-US" sz="1600" dirty="0"/>
              <a:t>of runs </a:t>
            </a:r>
            <a:r>
              <a:rPr lang="en-US" sz="1600" dirty="0" smtClean="0"/>
              <a:t>used)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501" y="2802082"/>
            <a:ext cx="5065587" cy="41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5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Domain Reliability Models </a:t>
            </a:r>
            <a:r>
              <a:rPr lang="en-US" dirty="0" smtClean="0"/>
              <a:t>(IDRMs)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IDRMs: Current reliability snapshot based on observed testing data of n samples.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Assessment of current reliability.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Prediction of future reliability (limited prediction due to snapshot)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Management and improvement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As acceptance criteria.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Risk identification and </a:t>
            </a:r>
            <a:r>
              <a:rPr lang="en-US" sz="2400" dirty="0" smtClean="0"/>
              <a:t>follow-ups</a:t>
            </a:r>
            <a:r>
              <a:rPr lang="en-US" sz="2400" dirty="0"/>
              <a:t>: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reliability for input subsets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remedies for problematic areas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preventive actions for other areas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02702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Nelson’s IDRM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7736"/>
            <a:ext cx="8915400" cy="4530725"/>
          </a:xfrm>
        </p:spPr>
        <p:txBody>
          <a:bodyPr/>
          <a:lstStyle/>
          <a:p>
            <a:r>
              <a:rPr lang="en-US" sz="2800" dirty="0"/>
              <a:t>• Nelson Model: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Running for a sample of n inputs.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Randomly selected from set </a:t>
            </a:r>
            <a:r>
              <a:rPr lang="en-US" sz="2800" i="1" dirty="0"/>
              <a:t>E</a:t>
            </a:r>
            <a:r>
              <a:rPr lang="en-US" sz="2800" dirty="0"/>
              <a:t>: </a:t>
            </a:r>
            <a:endParaRPr lang="en-US" sz="2800" dirty="0" smtClean="0"/>
          </a:p>
          <a:p>
            <a:pPr marL="857250" lvl="2" indent="0">
              <a:buNone/>
            </a:pPr>
            <a:r>
              <a:rPr lang="en-US" sz="2800" i="1" dirty="0" smtClean="0"/>
              <a:t>		E </a:t>
            </a:r>
            <a:r>
              <a:rPr lang="en-US" sz="2800" i="1" dirty="0"/>
              <a:t>= {</a:t>
            </a:r>
            <a:r>
              <a:rPr lang="en-US" sz="2800" i="1" dirty="0" err="1"/>
              <a:t>Ei</a:t>
            </a:r>
            <a:r>
              <a:rPr lang="en-US" sz="2800" i="1" dirty="0"/>
              <a:t> : </a:t>
            </a:r>
            <a:r>
              <a:rPr lang="en-US" sz="2800" i="1" dirty="0" err="1"/>
              <a:t>i</a:t>
            </a:r>
            <a:r>
              <a:rPr lang="en-US" sz="2800" i="1" dirty="0"/>
              <a:t> = 1, 2, . . . , N} </a:t>
            </a:r>
            <a:endParaRPr lang="en-US" sz="2800" i="1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Sampling probability vector: </a:t>
            </a:r>
            <a:endParaRPr lang="en-US" sz="2800" dirty="0" smtClean="0"/>
          </a:p>
          <a:p>
            <a:pPr marL="857250" lvl="2" indent="0">
              <a:buNone/>
            </a:pPr>
            <a:r>
              <a:rPr lang="en-US" sz="2800" i="1" dirty="0" smtClean="0"/>
              <a:t>		{</a:t>
            </a:r>
            <a:r>
              <a:rPr lang="en-US" sz="2800" i="1" dirty="0"/>
              <a:t>Pi : </a:t>
            </a:r>
            <a:r>
              <a:rPr lang="en-US" sz="2800" i="1" dirty="0" err="1"/>
              <a:t>i</a:t>
            </a:r>
            <a:r>
              <a:rPr lang="en-US" sz="2800" i="1" dirty="0"/>
              <a:t> = 1, 2, . . . , N} . </a:t>
            </a:r>
            <a:endParaRPr lang="en-US" sz="2800" i="1" dirty="0" smtClean="0"/>
          </a:p>
          <a:p>
            <a:pPr lvl="2"/>
            <a:r>
              <a:rPr lang="en-US" sz="2800" dirty="0" smtClean="0"/>
              <a:t> .{</a:t>
            </a:r>
            <a:r>
              <a:rPr lang="en-US" sz="2800" dirty="0"/>
              <a:t>Pi}: Operational profile.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Number of failures: </a:t>
            </a:r>
            <a:r>
              <a:rPr lang="en-US" sz="2800" i="1" dirty="0"/>
              <a:t>f</a:t>
            </a:r>
            <a:r>
              <a:rPr lang="en-US" sz="2800" dirty="0"/>
              <a:t>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Estimated reliability</a:t>
            </a:r>
            <a:r>
              <a:rPr lang="en-US" sz="2800" dirty="0" smtClean="0"/>
              <a:t>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5959171"/>
            <a:ext cx="3458543" cy="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66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IDRM Applications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468" y="917736"/>
            <a:ext cx="8849532" cy="1463218"/>
          </a:xfrm>
        </p:spPr>
        <p:txBody>
          <a:bodyPr/>
          <a:lstStyle/>
          <a:p>
            <a:r>
              <a:rPr lang="en-US" sz="2800" dirty="0"/>
              <a:t>• Nelson model for web applications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daily error rates</a:t>
            </a:r>
            <a:r>
              <a:rPr lang="en-US" sz="2800" dirty="0" smtClean="0"/>
              <a:t>: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36" y="2844261"/>
            <a:ext cx="7069470" cy="183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</a:t>
            </a:r>
            <a:r>
              <a:rPr lang="en-US" dirty="0" smtClean="0"/>
              <a:t>IDRMs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34" y="854075"/>
            <a:ext cx="8849532" cy="1463218"/>
          </a:xfrm>
        </p:spPr>
        <p:txBody>
          <a:bodyPr/>
          <a:lstStyle/>
          <a:p>
            <a:r>
              <a:rPr lang="en-US" sz="2800" dirty="0"/>
              <a:t>• Brown-</a:t>
            </a:r>
            <a:r>
              <a:rPr lang="en-US" sz="2800" dirty="0" err="1"/>
              <a:t>Lipow</a:t>
            </a:r>
            <a:r>
              <a:rPr lang="en-US" sz="2800" dirty="0"/>
              <a:t> model: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explicit input state distribution.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known probability for sub-domains </a:t>
            </a:r>
            <a:r>
              <a:rPr lang="en-US" sz="2800" i="1" dirty="0" err="1"/>
              <a:t>E</a:t>
            </a:r>
            <a:r>
              <a:rPr lang="en-US" sz="2000" i="1" dirty="0" err="1"/>
              <a:t>i</a:t>
            </a:r>
            <a:r>
              <a:rPr lang="en-US" sz="2800" i="1" dirty="0"/>
              <a:t> </a:t>
            </a:r>
            <a:endParaRPr lang="en-US" sz="2800" i="1" dirty="0" smtClean="0"/>
          </a:p>
          <a:p>
            <a:pPr lvl="2"/>
            <a:r>
              <a:rPr lang="en-US" sz="2800" dirty="0" smtClean="0"/>
              <a:t>. </a:t>
            </a:r>
            <a:r>
              <a:rPr lang="en-US" sz="3200" i="1" dirty="0" smtClean="0"/>
              <a:t>f</a:t>
            </a:r>
            <a:r>
              <a:rPr lang="en-US" sz="2000" i="1" dirty="0" smtClean="0"/>
              <a:t>i</a:t>
            </a:r>
            <a:r>
              <a:rPr lang="en-US" sz="2800" dirty="0" smtClean="0"/>
              <a:t> failures for </a:t>
            </a:r>
            <a:r>
              <a:rPr lang="en-US" sz="2800" dirty="0" err="1" smtClean="0"/>
              <a:t>ni</a:t>
            </a:r>
            <a:r>
              <a:rPr lang="en-US" sz="2800" dirty="0" smtClean="0"/>
              <a:t> runs from subdomain </a:t>
            </a:r>
            <a:r>
              <a:rPr lang="en-US" sz="2800" i="1" dirty="0" err="1"/>
              <a:t>Ei</a:t>
            </a:r>
            <a:endParaRPr lang="en-US" sz="2800" i="1" dirty="0"/>
          </a:p>
          <a:p>
            <a:pPr marL="857250" lvl="2" indent="0">
              <a:buNone/>
            </a:pPr>
            <a:r>
              <a:rPr lang="en-US" sz="2800" dirty="0" smtClean="0"/>
              <a:t> </a:t>
            </a:r>
          </a:p>
          <a:p>
            <a:pPr lvl="2"/>
            <a:endParaRPr lang="en-US" sz="2800" dirty="0"/>
          </a:p>
          <a:p>
            <a:pPr lvl="2"/>
            <a:r>
              <a:rPr lang="en-US" sz="2800" dirty="0"/>
              <a:t> would be the same as Nelson model for representative </a:t>
            </a:r>
            <a:r>
              <a:rPr lang="en-US" sz="2800" dirty="0" smtClean="0"/>
              <a:t>sampling</a:t>
            </a:r>
            <a:endParaRPr lang="en-US" sz="2000" i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541" y="3205162"/>
            <a:ext cx="2648177" cy="77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77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IDRM </a:t>
            </a:r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34" y="1024557"/>
            <a:ext cx="8849532" cy="1463218"/>
          </a:xfrm>
        </p:spPr>
        <p:txBody>
          <a:bodyPr/>
          <a:lstStyle/>
          <a:p>
            <a:r>
              <a:rPr lang="en-US" sz="2800" dirty="0" smtClean="0"/>
              <a:t>• IDRM applications 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overall reliability at acceptance </a:t>
            </a:r>
            <a:r>
              <a:rPr lang="en-US" sz="2800" dirty="0" smtClean="0"/>
              <a:t>testing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reliability snapshots over time: in Nelson model examples earlier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reliability for input subsets: in TBRMs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60686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Domain Measures and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468" y="933235"/>
            <a:ext cx="8849532" cy="1463218"/>
          </a:xfrm>
        </p:spPr>
        <p:txBody>
          <a:bodyPr/>
          <a:lstStyle/>
          <a:p>
            <a:r>
              <a:rPr lang="en-US" sz="2800" dirty="0"/>
              <a:t>• Reliability measurement </a:t>
            </a:r>
            <a:endParaRPr lang="en-US" sz="2800" dirty="0" smtClean="0"/>
          </a:p>
          <a:p>
            <a:pPr lvl="2"/>
            <a:r>
              <a:rPr lang="en-US" sz="2400" dirty="0" smtClean="0"/>
              <a:t>. Reliability: time &amp; probability </a:t>
            </a:r>
          </a:p>
          <a:p>
            <a:pPr lvl="2"/>
            <a:r>
              <a:rPr lang="en-US" sz="2400" dirty="0" smtClean="0"/>
              <a:t>. Result: failure vs. success </a:t>
            </a:r>
          </a:p>
          <a:p>
            <a:pPr lvl="2"/>
            <a:r>
              <a:rPr lang="en-US" sz="2400" dirty="0" smtClean="0"/>
              <a:t>. Time/input measurement </a:t>
            </a:r>
          </a:p>
          <a:p>
            <a:pPr lvl="2"/>
            <a:r>
              <a:rPr lang="en-US" sz="2400" dirty="0" smtClean="0"/>
              <a:t>. Failure intensity (rate): alternative </a:t>
            </a:r>
          </a:p>
          <a:p>
            <a:pPr lvl="2"/>
            <a:r>
              <a:rPr lang="en-US" sz="2400" dirty="0" smtClean="0"/>
              <a:t>. Mean Time Between/To Failures (MTBF/MTTF): summary measure </a:t>
            </a:r>
          </a:p>
        </p:txBody>
      </p:sp>
    </p:spTree>
    <p:extLst>
      <p:ext uri="{BB962C8B-B14F-4D97-AF65-F5344CB8AC3E}">
        <p14:creationId xmlns:p14="http://schemas.microsoft.com/office/powerpoint/2010/main" xmlns="" val="28155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S/w reliability growth models (SRGMs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34" y="1241534"/>
            <a:ext cx="8849532" cy="1463218"/>
          </a:xfrm>
        </p:spPr>
        <p:txBody>
          <a:bodyPr/>
          <a:lstStyle/>
          <a:p>
            <a:r>
              <a:rPr lang="en-US" sz="2800" dirty="0"/>
              <a:t>• S/w reliability growth models (SRGMs): </a:t>
            </a:r>
          </a:p>
          <a:p>
            <a:pPr lvl="2"/>
            <a:r>
              <a:rPr lang="en-US" sz="2400" dirty="0"/>
              <a:t>. Reliability growth due to defect removal based on observed testing data. </a:t>
            </a:r>
          </a:p>
          <a:p>
            <a:pPr lvl="2"/>
            <a:r>
              <a:rPr lang="en-US" sz="2400" dirty="0"/>
              <a:t>. Reliability-fault relations</a:t>
            </a:r>
          </a:p>
          <a:p>
            <a:pPr lvl="2"/>
            <a:r>
              <a:rPr lang="en-US" sz="2400" dirty="0"/>
              <a:t> . Exposure assumptions </a:t>
            </a:r>
          </a:p>
          <a:p>
            <a:pPr lvl="2"/>
            <a:r>
              <a:rPr lang="en-US" sz="2400" dirty="0"/>
              <a:t>. Data: time-between-failure (TBF) vs. period-failure-count (PFC) models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312696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SRGM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792083"/>
            <a:ext cx="8849532" cy="1463218"/>
          </a:xfrm>
        </p:spPr>
        <p:txBody>
          <a:bodyPr/>
          <a:lstStyle/>
          <a:p>
            <a:r>
              <a:rPr lang="en-US" sz="2800" dirty="0"/>
              <a:t>• Assessment of current reliability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Prediction of future reliability and resource to reach reliability goals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Management and improvement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Reliability goals as exit criteria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Resource allocation (time/distribution)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Risk identification and </a:t>
            </a:r>
            <a:r>
              <a:rPr lang="en-US" sz="2400" dirty="0" err="1"/>
              <a:t>followups</a:t>
            </a:r>
            <a:r>
              <a:rPr lang="en-US" sz="2400" dirty="0"/>
              <a:t>: </a:t>
            </a:r>
            <a:endParaRPr lang="en-US" sz="2400" dirty="0" smtClean="0"/>
          </a:p>
          <a:p>
            <a:pPr lvl="4"/>
            <a:r>
              <a:rPr lang="en-US" sz="2400" dirty="0" smtClean="0"/>
              <a:t>– </a:t>
            </a:r>
            <a:r>
              <a:rPr lang="en-US" sz="2400" dirty="0"/>
              <a:t>reliability (growth) of different areas </a:t>
            </a:r>
            <a:endParaRPr lang="en-US" sz="2400" dirty="0" smtClean="0"/>
          </a:p>
          <a:p>
            <a:pPr lvl="4"/>
            <a:r>
              <a:rPr lang="en-US" sz="2400" dirty="0" smtClean="0"/>
              <a:t>– </a:t>
            </a:r>
            <a:r>
              <a:rPr lang="en-US" sz="2400" dirty="0"/>
              <a:t>remedies for problematic areas </a:t>
            </a:r>
            <a:endParaRPr lang="en-US" sz="2400" dirty="0" smtClean="0"/>
          </a:p>
          <a:p>
            <a:pPr lvl="4"/>
            <a:r>
              <a:rPr lang="en-US" sz="2400" dirty="0" smtClean="0"/>
              <a:t>– </a:t>
            </a:r>
            <a:r>
              <a:rPr lang="en-US" sz="2400" dirty="0"/>
              <a:t>preventive actions for other areas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74866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Assessing Existing Approaches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90122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Time domain reliability analysis: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Customer perspective.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Overall assessment and prediction.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Ability to track reliability change.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Issues: assumption validity.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Problem: how to improve reliability?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Input domain reliability analysis: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Explicit operational profile.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Better input state definition.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Hard to handle change/evolution.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Issues: sampling and practicality.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Problem: realistic reliability assessment?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283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1016" y="126328"/>
            <a:ext cx="9082007" cy="613662"/>
          </a:xfrm>
        </p:spPr>
        <p:txBody>
          <a:bodyPr/>
          <a:lstStyle/>
          <a:p>
            <a:r>
              <a:rPr lang="en-US" sz="2800" dirty="0"/>
              <a:t>TBRMs: An Integrated Approach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Combine strengths of the two.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TBRM for reliability modeling: </a:t>
            </a:r>
            <a:endParaRPr lang="en-US" sz="2800" dirty="0" smtClean="0"/>
          </a:p>
          <a:p>
            <a:pPr marL="806450"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Input state: categorical information. </a:t>
            </a:r>
            <a:endParaRPr lang="en-US" sz="2400" dirty="0" smtClean="0"/>
          </a:p>
          <a:p>
            <a:pPr marL="806450"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Each run as a data point. </a:t>
            </a:r>
            <a:endParaRPr lang="en-US" sz="2400" dirty="0" smtClean="0"/>
          </a:p>
          <a:p>
            <a:pPr marL="806450"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Time cutoff for partitions. </a:t>
            </a:r>
            <a:endParaRPr lang="en-US" sz="2400" dirty="0" smtClean="0"/>
          </a:p>
          <a:p>
            <a:pPr marL="806450"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Data sensitive partitioning ⇒ Nelson models for subsets</a:t>
            </a:r>
            <a:r>
              <a:rPr lang="en-US" sz="2400" dirty="0" smtClean="0"/>
              <a:t>.</a:t>
            </a:r>
          </a:p>
          <a:p>
            <a:pPr marL="577850" lvl="2" indent="0">
              <a:spcBef>
                <a:spcPts val="0"/>
              </a:spcBef>
              <a:buNone/>
            </a:pPr>
            <a:r>
              <a:rPr lang="en-US" sz="2400" dirty="0" smtClean="0"/>
              <a:t> 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Using TBRMs: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Reliability for partitioned subsets.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Use both input and timing information.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Monitoring changes in trees.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Enhanced exit criteria.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Integrate into the testing process.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1280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TBRMs: Interpretation &amp; Usage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Interpretation of trees</a:t>
            </a:r>
            <a:r>
              <a:rPr lang="en-US" sz="2800" dirty="0" smtClean="0"/>
              <a:t>: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Predicted response: success rate. (Nelson reliability estimate.)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Time predictor: reliability change.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State predictor: risk identification. </a:t>
            </a:r>
            <a:endParaRPr lang="en-US" sz="2400" dirty="0" smtClean="0"/>
          </a:p>
          <a:p>
            <a:pPr marL="857250" lvl="2" indent="0"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Change monitoring and risk identification: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Change in predicted response.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Through tree structural change.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Identify high risk input state.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Additional analyses often necessary.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Enhanced test cases or components.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147352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TBRMs at Different Times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09713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/>
              <a:t>An early </a:t>
            </a:r>
            <a:r>
              <a:rPr lang="en-US" sz="2800" dirty="0"/>
              <a:t>TBRM.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high-risk </a:t>
            </a:r>
            <a:r>
              <a:rPr lang="en-US" sz="2400" dirty="0"/>
              <a:t>areas identified by input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early </a:t>
            </a:r>
            <a:r>
              <a:rPr lang="en-US" sz="2400" dirty="0"/>
              <a:t>actions to improve reliability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641" y="2201746"/>
            <a:ext cx="5858359" cy="465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26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149" y="2140154"/>
            <a:ext cx="5935851" cy="4717845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TBRMs at Different Times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09713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/>
              <a:t>An early/late </a:t>
            </a:r>
            <a:r>
              <a:rPr lang="en-US" sz="2800" dirty="0"/>
              <a:t>TBRM.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high-risk </a:t>
            </a:r>
            <a:r>
              <a:rPr lang="en-US" sz="2400" dirty="0"/>
              <a:t>areas identified by input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early actions to improve reliability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high-risk areas ≈ early runs 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. uniformly reliable ⇒ ready for release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25344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TBRM Impact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Evaluation/validation with SRGMs: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Trend of reliability growth.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Stability of failure arrivals.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Estimated reliability</a:t>
            </a:r>
            <a:r>
              <a:rPr lang="en-US" sz="2400" dirty="0" smtClean="0"/>
              <a:t>:</a:t>
            </a:r>
            <a:endParaRPr lang="en-US" sz="900" dirty="0"/>
          </a:p>
          <a:p>
            <a:pPr lvl="2">
              <a:spcBef>
                <a:spcPts val="0"/>
              </a:spcBef>
            </a:pPr>
            <a:r>
              <a:rPr lang="en-US" sz="2400" dirty="0"/>
              <a:t> </a:t>
            </a:r>
            <a:r>
              <a:rPr lang="en-US" sz="2400" dirty="0" smtClean="0"/>
              <a:t>Important</a:t>
            </a:r>
            <a:r>
              <a:rPr lang="en-US" sz="2400" dirty="0"/>
              <a:t>: deployment </a:t>
            </a:r>
            <a:r>
              <a:rPr lang="en-US" sz="2400" dirty="0" smtClean="0"/>
              <a:t>at  </a:t>
            </a:r>
            <a:r>
              <a:rPr lang="en-US" sz="2400" dirty="0"/>
              <a:t>all successor products at IBM</a:t>
            </a:r>
          </a:p>
        </p:txBody>
      </p:sp>
    </p:spTree>
    <p:extLst>
      <p:ext uri="{BB962C8B-B14F-4D97-AF65-F5344CB8AC3E}">
        <p14:creationId xmlns:p14="http://schemas.microsoft.com/office/powerpoint/2010/main" xmlns="" val="17283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Approach: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Modified testing process: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Additional link for data analysis.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Process change and remedial actions. </a:t>
            </a:r>
            <a:endParaRPr lang="en-US" sz="2400" dirty="0" smtClean="0"/>
          </a:p>
          <a:p>
            <a:pPr marL="857250" lvl="2" indent="0">
              <a:spcBef>
                <a:spcPts val="600"/>
              </a:spcBef>
              <a:buNone/>
            </a:pP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Activities and Responsibilities: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Evolutionary, stepwise refinement.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Collaboration: project &amp; quality orgs. 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Experience factory </a:t>
            </a:r>
            <a:r>
              <a:rPr lang="en-US" sz="2400" dirty="0" smtClean="0"/>
              <a:t>prototype. </a:t>
            </a:r>
          </a:p>
          <a:p>
            <a:pPr marL="857250" lvl="2" indent="0">
              <a:spcBef>
                <a:spcPts val="600"/>
              </a:spcBef>
              <a:buNone/>
            </a:pP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Implementation: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Passive tracking and active guidance.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Periodic and event-triggered.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S/W tool support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3533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 </a:t>
            </a:r>
            <a:r>
              <a:rPr lang="en-US" dirty="0"/>
              <a:t>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Types of tool support: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Data capturing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mostly existing logging tools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modified to capture new data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Analysis and modeling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SMERFS modeling tool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S-PLUS and related programs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Presentation/visualization and feedback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S-PLUS and Tree-Browser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1295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Implementation of tool support: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Existing tools: minimize cost </a:t>
            </a:r>
            <a:r>
              <a:rPr lang="en-US" sz="2800" dirty="0" smtClean="0"/>
              <a:t>	</a:t>
            </a:r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internal as well as external tools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New tools and utility programs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Tool integration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loosely coupled suite of tools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connectors/utility programs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26562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SRE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New models and applications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Expand from “medium-reliable” systems. </a:t>
            </a:r>
            <a:endParaRPr lang="en-US" sz="2400" dirty="0" smtClean="0"/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New models for new application domains. </a:t>
            </a:r>
            <a:endParaRPr lang="en-US" sz="2400" dirty="0" smtClean="0"/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Data selection/treatment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Reliability improvement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 err="1"/>
              <a:t>Followup</a:t>
            </a:r>
            <a:r>
              <a:rPr lang="en-US" sz="2400" dirty="0"/>
              <a:t> to TBRMs </a:t>
            </a:r>
            <a:endParaRPr lang="en-US" sz="2400" dirty="0" smtClean="0"/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Predictive (early!) modeling for risk identification and management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Other SRE frontiers: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Coverage/testing and reliability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Reliability composition and maximization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39637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469824" cy="4530725"/>
          </a:xfrm>
        </p:spPr>
        <p:txBody>
          <a:bodyPr/>
          <a:lstStyle/>
          <a:p>
            <a:r>
              <a:rPr lang="en-US" sz="2800" dirty="0"/>
              <a:t>In today’s lecture, we </a:t>
            </a:r>
            <a:r>
              <a:rPr lang="en-US" sz="2800" dirty="0" smtClean="0"/>
              <a:t>talked about </a:t>
            </a:r>
            <a:r>
              <a:rPr lang="en-US" sz="2800" dirty="0"/>
              <a:t>the </a:t>
            </a:r>
            <a:r>
              <a:rPr lang="en-US" sz="2800" dirty="0" smtClean="0"/>
              <a:t>Software </a:t>
            </a:r>
            <a:r>
              <a:rPr lang="en-US" sz="2800" dirty="0"/>
              <a:t>Reliability Engineering (SRE)</a:t>
            </a:r>
          </a:p>
          <a:p>
            <a:pPr lvl="2"/>
            <a:r>
              <a:rPr lang="en-US" sz="2800" dirty="0"/>
              <a:t> Concepts and Approaches </a:t>
            </a:r>
          </a:p>
          <a:p>
            <a:pPr lvl="2"/>
            <a:r>
              <a:rPr lang="en-US" sz="2800" dirty="0"/>
              <a:t> Existing Approaches: SRGMs &amp; IDRMs </a:t>
            </a:r>
          </a:p>
          <a:p>
            <a:pPr lvl="2"/>
            <a:r>
              <a:rPr lang="en-US" sz="2800" dirty="0"/>
              <a:t> Assessment &amp; Improvement with TBRMs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last two lectures of the course, i.e., Lecture No. 21 &amp; 32 are going to be the revision of the whole course.</a:t>
            </a:r>
          </a:p>
        </p:txBody>
      </p:sp>
    </p:spTree>
    <p:extLst>
      <p:ext uri="{BB962C8B-B14F-4D97-AF65-F5344CB8AC3E}">
        <p14:creationId xmlns:p14="http://schemas.microsoft.com/office/powerpoint/2010/main" xmlns="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93" y="3210719"/>
            <a:ext cx="8229600" cy="576262"/>
          </a:xfrm>
        </p:spPr>
        <p:txBody>
          <a:bodyPr/>
          <a:lstStyle/>
          <a:p>
            <a:r>
              <a:rPr lang="en-US" sz="4000" dirty="0" smtClean="0"/>
              <a:t>The End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8596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12190</TotalTime>
  <Words>1337</Words>
  <Application>Microsoft Office PowerPoint</Application>
  <PresentationFormat>On-screen Show (4:3)</PresentationFormat>
  <Paragraphs>235</Paragraphs>
  <Slides>31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os-8</vt:lpstr>
      <vt:lpstr>Slide 1</vt:lpstr>
      <vt:lpstr>Part- 4:   Quantifiable Quality Improvement</vt:lpstr>
      <vt:lpstr>Summary of the previous lecture</vt:lpstr>
      <vt:lpstr>Outlines of today’s lecture</vt:lpstr>
      <vt:lpstr>Objectives</vt:lpstr>
      <vt:lpstr>What Is SRE</vt:lpstr>
      <vt:lpstr>Assumption: SRE and OP</vt:lpstr>
      <vt:lpstr>Other Assumptions in Context </vt:lpstr>
      <vt:lpstr>Other Assumptions and Context </vt:lpstr>
      <vt:lpstr>Workload for Products: An example of IBM</vt:lpstr>
      <vt:lpstr>Input Domain Reliability Models (IDRMs)</vt:lpstr>
      <vt:lpstr>Nelson’s IDRM</vt:lpstr>
      <vt:lpstr>IDRM Applications </vt:lpstr>
      <vt:lpstr>Other IDRMs</vt:lpstr>
      <vt:lpstr>IDRM Applications</vt:lpstr>
      <vt:lpstr>Time Domain Measures and Models</vt:lpstr>
      <vt:lpstr>S/w reliability growth models (SRGMs)</vt:lpstr>
      <vt:lpstr>SRGM Applications</vt:lpstr>
      <vt:lpstr>Assessing Existing Approaches</vt:lpstr>
      <vt:lpstr>TBRMs: An Integrated Approach</vt:lpstr>
      <vt:lpstr>TBRMs: Interpretation &amp; Usage</vt:lpstr>
      <vt:lpstr>TBRMs at Different Times</vt:lpstr>
      <vt:lpstr>TBRMs at Different Times</vt:lpstr>
      <vt:lpstr>TBRM Impact</vt:lpstr>
      <vt:lpstr>Integrated Approach: Implementation</vt:lpstr>
      <vt:lpstr>Tool Support</vt:lpstr>
      <vt:lpstr>Implementation Support</vt:lpstr>
      <vt:lpstr>SRE Perspectives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661</cp:revision>
  <cp:lastPrinted>2001-06-14T13:58:17Z</cp:lastPrinted>
  <dcterms:created xsi:type="dcterms:W3CDTF">2011-01-13T23:43:38Z</dcterms:created>
  <dcterms:modified xsi:type="dcterms:W3CDTF">2016-01-07T06:42:40Z</dcterms:modified>
</cp:coreProperties>
</file>