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403" r:id="rId2"/>
    <p:sldId id="524" r:id="rId3"/>
    <p:sldId id="508" r:id="rId4"/>
    <p:sldId id="347" r:id="rId5"/>
    <p:sldId id="348" r:id="rId6"/>
    <p:sldId id="562" r:id="rId7"/>
    <p:sldId id="594" r:id="rId8"/>
    <p:sldId id="597" r:id="rId9"/>
    <p:sldId id="595" r:id="rId10"/>
    <p:sldId id="618" r:id="rId11"/>
    <p:sldId id="623" r:id="rId12"/>
    <p:sldId id="619" r:id="rId13"/>
    <p:sldId id="620" r:id="rId14"/>
    <p:sldId id="624" r:id="rId15"/>
    <p:sldId id="581" r:id="rId16"/>
    <p:sldId id="602" r:id="rId17"/>
    <p:sldId id="603" r:id="rId18"/>
    <p:sldId id="604" r:id="rId19"/>
    <p:sldId id="605" r:id="rId20"/>
    <p:sldId id="582" r:id="rId21"/>
    <p:sldId id="606" r:id="rId22"/>
    <p:sldId id="607" r:id="rId23"/>
    <p:sldId id="506" r:id="rId24"/>
    <p:sldId id="573" r:id="rId25"/>
    <p:sldId id="614" r:id="rId2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119223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441040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009224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722048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109091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178188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29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Part- 4:  </a:t>
            </a:r>
            <a:br>
              <a:rPr lang="en-US" altLang="en-US" dirty="0" smtClean="0"/>
            </a:br>
            <a:r>
              <a:rPr lang="en-US" altLang="en-US" sz="4000" dirty="0" smtClean="0"/>
              <a:t>Quantifiable Quality Improvement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3200" dirty="0"/>
              <a:t>In </a:t>
            </a:r>
            <a:r>
              <a:rPr lang="en-US" sz="3200" dirty="0" smtClean="0"/>
              <a:t>our previous </a:t>
            </a:r>
            <a:r>
              <a:rPr lang="en-US" sz="3200" dirty="0"/>
              <a:t>lecture</a:t>
            </a:r>
            <a:r>
              <a:rPr lang="en-US" sz="3200" dirty="0" smtClean="0"/>
              <a:t>, </a:t>
            </a:r>
            <a:r>
              <a:rPr lang="en-US" sz="3200" dirty="0"/>
              <a:t>we talked about </a:t>
            </a:r>
            <a:r>
              <a:rPr lang="en-US" sz="2800" dirty="0" smtClean="0"/>
              <a:t>Defect </a:t>
            </a:r>
            <a:r>
              <a:rPr lang="en-US" sz="2800" dirty="0"/>
              <a:t>Classification and Analysis. We also focused on:</a:t>
            </a:r>
          </a:p>
          <a:p>
            <a:pPr lvl="2"/>
            <a:r>
              <a:rPr lang="en-US" sz="2800" dirty="0"/>
              <a:t> General Types of Defect </a:t>
            </a:r>
            <a:r>
              <a:rPr lang="en-US" sz="2800" dirty="0" smtClean="0"/>
              <a:t>Analyses, </a:t>
            </a:r>
            <a:endParaRPr lang="en-US" sz="2800" dirty="0"/>
          </a:p>
          <a:p>
            <a:pPr lvl="2"/>
            <a:r>
              <a:rPr lang="en-US" sz="2800" dirty="0"/>
              <a:t> ODC: Orthogonal Defect Classification. </a:t>
            </a:r>
          </a:p>
          <a:p>
            <a:pPr lvl="2"/>
            <a:r>
              <a:rPr lang="en-US" sz="2800" dirty="0"/>
              <a:t> Analysis of ODC Data. </a:t>
            </a:r>
            <a:endParaRPr lang="en-US" sz="2800" dirty="0" smtClean="0"/>
          </a:p>
          <a:p>
            <a:pPr lvl="2"/>
            <a:r>
              <a:rPr lang="en-US" sz="2800" dirty="0" smtClean="0"/>
              <a:t>We also discussed an examples of most common defects that occur in a web based project. </a:t>
            </a:r>
            <a:endParaRPr lang="en-US" sz="2800" dirty="0"/>
          </a:p>
          <a:p>
            <a:pPr lvl="2">
              <a:spcBef>
                <a:spcPts val="600"/>
              </a:spcBef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Outlines of today’s lecture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dirty="0"/>
              <a:t>In </a:t>
            </a:r>
            <a:r>
              <a:rPr lang="en-US" sz="2800" dirty="0" smtClean="0"/>
              <a:t>today’s </a:t>
            </a:r>
            <a:r>
              <a:rPr lang="en-US" sz="2800" dirty="0"/>
              <a:t>lecture, we will talk about Risk Identification for Quantifiable Quality Improvement </a:t>
            </a:r>
          </a:p>
          <a:p>
            <a:pPr lvl="2"/>
            <a:r>
              <a:rPr lang="en-US" sz="2800" dirty="0"/>
              <a:t> Basic Ideas and Concepts </a:t>
            </a:r>
          </a:p>
          <a:p>
            <a:pPr lvl="2"/>
            <a:r>
              <a:rPr lang="en-US" sz="2800" dirty="0"/>
              <a:t> Traditional Statistical Techniques </a:t>
            </a:r>
          </a:p>
          <a:p>
            <a:pPr lvl="2"/>
            <a:r>
              <a:rPr lang="en-US" sz="2800" dirty="0"/>
              <a:t> Newer/More Effective Techniques </a:t>
            </a:r>
            <a:endParaRPr lang="en-US" sz="2800" dirty="0" smtClean="0"/>
          </a:p>
          <a:p>
            <a:pPr lvl="3"/>
            <a:r>
              <a:rPr lang="en-US" sz="2800" dirty="0" smtClean="0"/>
              <a:t>NN, TBM, OSR etc.</a:t>
            </a:r>
            <a:endParaRPr lang="en-US" sz="2800" dirty="0"/>
          </a:p>
          <a:p>
            <a:pPr lvl="2"/>
            <a:r>
              <a:rPr lang="en-US" sz="2800" dirty="0"/>
              <a:t> Tree-Based Analysis of ODC Data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understand and </a:t>
            </a:r>
            <a:r>
              <a:rPr lang="en-US" altLang="en-US" sz="2800" dirty="0" smtClean="0"/>
              <a:t>distinguish between different techniques that are available for risk identification in a software</a:t>
            </a:r>
          </a:p>
          <a:p>
            <a:r>
              <a:rPr lang="en-US" sz="2800" dirty="0" smtClean="0"/>
              <a:t>To apply the knowledge learnt in the real life software.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Risk Identification: Why?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Observations and empirical evidences: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80:20 rule: non-uniform distribution: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20% of the modules/parts/etc. contribute to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80% of the defects/effort/etc.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implication: non-uniform attention – risk identification – risk management/resolution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Risk Identification in SQE: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80:20 rule as implicit hypothesis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focus: techniques and applications </a:t>
            </a:r>
            <a:endParaRPr lang="en-US" sz="14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Risk Identification: How?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9702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Qualitative and subjective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Causal analysis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Delphi and other subjective methods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Traditional statistical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Correlation analysis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Regression models: </a:t>
            </a:r>
            <a:endParaRPr lang="en-US" sz="2800" dirty="0" smtClean="0"/>
          </a:p>
          <a:p>
            <a:pPr lvl="4">
              <a:spcBef>
                <a:spcPts val="600"/>
              </a:spcBef>
            </a:pPr>
            <a:r>
              <a:rPr lang="en-US" sz="2800" dirty="0" smtClean="0"/>
              <a:t> </a:t>
            </a:r>
            <a:r>
              <a:rPr lang="en-US" sz="2800" dirty="0"/>
              <a:t>linear, non-linear, logistic, etc.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Newer (more effective)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Statistical: PCA, DA, TBM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AI-based: NN, OSR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Focus of our </a:t>
            </a:r>
            <a:r>
              <a:rPr lang="en-US" sz="2800" dirty="0" smtClean="0"/>
              <a:t>Lecture.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Risk Identification: Where?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9078778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80% or target: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Mostly quality or defect (most of our examples also)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Effort and other external metrics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Typically directly related to goal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Resultant improvement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20% or contributor: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400" dirty="0"/>
              <a:t>20%: risk identification!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Understand the link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Control the contributor: </a:t>
            </a:r>
            <a:endParaRPr lang="en-US" sz="2400" dirty="0" smtClean="0"/>
          </a:p>
          <a:p>
            <a:pPr lvl="5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corrections/defect removal/etc. </a:t>
            </a:r>
            <a:endParaRPr lang="en-US" sz="2400" dirty="0" smtClean="0"/>
          </a:p>
          <a:p>
            <a:pPr lvl="5">
              <a:spcBef>
                <a:spcPts val="600"/>
              </a:spcBef>
            </a:pPr>
            <a:r>
              <a:rPr lang="en-US" sz="2400" dirty="0" smtClean="0"/>
              <a:t>future </a:t>
            </a:r>
            <a:r>
              <a:rPr lang="en-US" sz="2400" dirty="0"/>
              <a:t>planning/improvement </a:t>
            </a:r>
            <a:endParaRPr lang="en-US" sz="2400" dirty="0" smtClean="0"/>
          </a:p>
          <a:p>
            <a:pPr lvl="5">
              <a:spcBef>
                <a:spcPts val="600"/>
              </a:spcBef>
            </a:pPr>
            <a:r>
              <a:rPr lang="en-US" sz="2400" dirty="0" smtClean="0"/>
              <a:t>remedial </a:t>
            </a:r>
            <a:r>
              <a:rPr lang="en-US" sz="2400" dirty="0"/>
              <a:t>vs preventive actions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468" y="917736"/>
            <a:ext cx="8849532" cy="1463218"/>
          </a:xfrm>
        </p:spPr>
        <p:txBody>
          <a:bodyPr/>
          <a:lstStyle/>
          <a:p>
            <a:r>
              <a:rPr lang="en-US" sz="2800" dirty="0"/>
              <a:t>• New statistical techniques: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PCA: principal component analysis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DA: discriminant analysis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TBM: tree-based modeling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AI-based new techniques: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NN: artificial neural networks.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OSR: optimal set reduction.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Abductive-reasoning, etc.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Techniques: PCA &amp; 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Not really new techniques, but rather new applications in SE.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PCA: principal component analysis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Idea of linear transformation.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PCA to reduce dimensionality.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Effectively combined with DA and other </a:t>
            </a:r>
            <a:r>
              <a:rPr lang="en-US" sz="2400" dirty="0" smtClean="0"/>
              <a:t>techniques. </a:t>
            </a:r>
          </a:p>
          <a:p>
            <a:r>
              <a:rPr lang="en-US" sz="2800" dirty="0" smtClean="0"/>
              <a:t>• </a:t>
            </a:r>
            <a:r>
              <a:rPr lang="en-US" sz="2800" dirty="0"/>
              <a:t>DA: discriminant analysis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Discriminant function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Risk id as a classification problem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Combine with other techniques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23177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Techniques: PCA &amp; 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234" y="1024557"/>
            <a:ext cx="8849532" cy="1463218"/>
          </a:xfrm>
        </p:spPr>
        <p:txBody>
          <a:bodyPr/>
          <a:lstStyle/>
          <a:p>
            <a:r>
              <a:rPr lang="en-US" sz="2800" dirty="0"/>
              <a:t>• DA: how? </a:t>
            </a:r>
            <a:endParaRPr lang="en-US" sz="2800" dirty="0" smtClean="0"/>
          </a:p>
          <a:p>
            <a:pPr lvl="2"/>
            <a:r>
              <a:rPr lang="en-US" sz="2400" dirty="0" smtClean="0"/>
              <a:t>Other/similar </a:t>
            </a:r>
            <a:r>
              <a:rPr lang="en-US" sz="2400" dirty="0"/>
              <a:t>definitions possible.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Minimize misclassification rate in model fitting and in prediction.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Good results </a:t>
            </a:r>
            <a:r>
              <a:rPr lang="en-US" dirty="0"/>
              <a:t>(</a:t>
            </a:r>
            <a:r>
              <a:rPr lang="en-US" dirty="0" err="1"/>
              <a:t>Khoshgoftaar</a:t>
            </a:r>
            <a:r>
              <a:rPr lang="en-US" dirty="0"/>
              <a:t> </a:t>
            </a:r>
            <a:r>
              <a:rPr lang="en-US" i="1" dirty="0"/>
              <a:t>et al</a:t>
            </a:r>
            <a:r>
              <a:rPr lang="en-US" dirty="0"/>
              <a:t>., 1996).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PCA&amp;DA: Summary and Observations: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Positive/encouraging results, but,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Much processing/transformation needed.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Much statistics knowledge.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Difficulty in data/result interpretation.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60686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Technique: NN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468" y="933235"/>
            <a:ext cx="8849532" cy="1463218"/>
          </a:xfrm>
        </p:spPr>
        <p:txBody>
          <a:bodyPr/>
          <a:lstStyle/>
          <a:p>
            <a:r>
              <a:rPr lang="en-US" sz="2800" dirty="0"/>
              <a:t>• NN or ANN: artificial neural networks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Inspired by biological computation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Neuron: basic computational unit </a:t>
            </a:r>
            <a:endParaRPr lang="en-US" sz="2400" dirty="0" smtClean="0"/>
          </a:p>
          <a:p>
            <a:pPr lvl="4"/>
            <a:r>
              <a:rPr lang="en-US" sz="2400" dirty="0" smtClean="0"/>
              <a:t>different </a:t>
            </a:r>
            <a:r>
              <a:rPr lang="en-US" sz="2400" dirty="0"/>
              <a:t>functions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Connection: neural network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Input/output/hidden layers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NN applications: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AI and AI problem solving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 SQE: defect/risk identification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28155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Technique: TBM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TBM: tree-based modeling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Similar to decision trees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But data-based (derived from data)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Preserves tree advantages: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easy to understand/interpret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both numerical and categorical data </a:t>
            </a:r>
            <a:endParaRPr lang="en-US" sz="2400" dirty="0" smtClean="0"/>
          </a:p>
          <a:p>
            <a:pPr lvl="4"/>
            <a:r>
              <a:rPr lang="en-US" sz="2400" dirty="0" smtClean="0"/>
              <a:t>– </a:t>
            </a:r>
            <a:r>
              <a:rPr lang="en-US" sz="2400" dirty="0"/>
              <a:t>partition ⇒ non-uniform treatment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TBM applications: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Main: defect analysis TBDMs (tree-based defect models) </a:t>
            </a:r>
            <a:endParaRPr lang="en-US" sz="2400" dirty="0" smtClean="0"/>
          </a:p>
          <a:p>
            <a:pPr lvl="2"/>
            <a:r>
              <a:rPr lang="en-US" sz="2400" dirty="0" smtClean="0"/>
              <a:t>Reliability</a:t>
            </a:r>
            <a:r>
              <a:rPr lang="en-US" sz="2400" dirty="0"/>
              <a:t>: TBRMs </a:t>
            </a:r>
            <a:r>
              <a:rPr lang="en-US" sz="2400" dirty="0" smtClean="0"/>
              <a:t>(next lecture) </a:t>
            </a:r>
          </a:p>
          <a:p>
            <a:r>
              <a:rPr lang="en-US" sz="2800" dirty="0" smtClean="0"/>
              <a:t>• </a:t>
            </a:r>
            <a:r>
              <a:rPr lang="en-US" sz="2800" dirty="0"/>
              <a:t>Risk identification and characterization.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xmlns="" val="312696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Technique: TBM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485" y="792083"/>
            <a:ext cx="8849532" cy="1463218"/>
          </a:xfrm>
        </p:spPr>
        <p:txBody>
          <a:bodyPr/>
          <a:lstStyle/>
          <a:p>
            <a:r>
              <a:rPr lang="en-US" sz="2800" dirty="0"/>
              <a:t>• TBM for risk identification: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Assumption in traditional techniques: – linear relation – uniformly valid result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Reality of defect distribution: – isolated pocket – different types of metrics – correlation/dependency in metrics – qualitative differences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Need new risk id. techniques.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TBM for risk characterization: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Identified, then what? </a:t>
            </a:r>
            <a:r>
              <a:rPr lang="en-US" sz="2400" dirty="0" smtClean="0"/>
              <a:t>. </a:t>
            </a:r>
            <a:r>
              <a:rPr lang="en-US" sz="2400" dirty="0"/>
              <a:t>Result interpretation.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Remedial/corrective actions.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Extrapolation to new product/release</a:t>
            </a:r>
            <a:r>
              <a:rPr lang="en-US" sz="2400" dirty="0" smtClean="0"/>
              <a:t>.</a:t>
            </a:r>
          </a:p>
          <a:p>
            <a:pPr lvl="2"/>
            <a:r>
              <a:rPr lang="en-US" sz="2400" dirty="0" smtClean="0"/>
              <a:t>. TBDMs appropriate.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27486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New Technique: TBM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90122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TBDMs: tree-based defect models using tree-based modeling (TBM) technique </a:t>
            </a:r>
            <a:endParaRPr lang="en-US" sz="28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Decision trees: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multiple/multi-stage decisions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may be context-sensitive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natural to the decision process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applications in many problems – decision making &amp; problem solving – decision analysis/optimization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Tree-based models: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reverse process of decision trees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data ⇒ tree . idea of decision extraction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generalization of “decision”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016" y="126328"/>
            <a:ext cx="9082007" cy="613662"/>
          </a:xfrm>
        </p:spPr>
        <p:txBody>
          <a:bodyPr/>
          <a:lstStyle/>
          <a:p>
            <a:r>
              <a:rPr lang="en-US" sz="2800" dirty="0"/>
              <a:t>TBM Example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TBDM example: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800" dirty="0" smtClean="0"/>
              <a:t> </a:t>
            </a:r>
            <a:r>
              <a:rPr lang="en-US" sz="2400" dirty="0"/>
              <a:t>defect prediction for IBM-NS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11 design/size/complexity metrics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858" y="2316549"/>
            <a:ext cx="6576662" cy="433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80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New Technique: OSR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OSR: optimal set reduction </a:t>
            </a:r>
            <a:endParaRPr lang="en-US" sz="2800" dirty="0" smtClean="0"/>
          </a:p>
          <a:p>
            <a:pPr marL="231775" lvl="2" indent="-231775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pattern matching idea </a:t>
            </a:r>
            <a:endParaRPr lang="en-US" sz="2400" dirty="0" smtClean="0"/>
          </a:p>
          <a:p>
            <a:pPr marL="231775" lvl="2" indent="-231775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clusters and cluster analysis </a:t>
            </a:r>
            <a:endParaRPr lang="en-US" sz="2400" dirty="0" smtClean="0"/>
          </a:p>
          <a:p>
            <a:pPr marL="231775" lvl="2" indent="-231775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similar to TBM but different in: </a:t>
            </a:r>
            <a:r>
              <a:rPr lang="en-US" sz="2400" dirty="0" smtClean="0"/>
              <a:t>pattern </a:t>
            </a:r>
            <a:r>
              <a:rPr lang="en-US" sz="2400" dirty="0"/>
              <a:t>extraction vs. </a:t>
            </a:r>
            <a:r>
              <a:rPr lang="en-US" sz="2400" dirty="0" smtClean="0"/>
              <a:t>partition</a:t>
            </a:r>
          </a:p>
          <a:p>
            <a:pPr marL="231775" lvl="2" indent="-231775">
              <a:spcBef>
                <a:spcPts val="0"/>
              </a:spcBef>
            </a:pPr>
            <a:r>
              <a:rPr lang="en-US" sz="2400" dirty="0" smtClean="0"/>
              <a:t>Following </a:t>
            </a:r>
            <a:r>
              <a:rPr lang="en-US" sz="2400" dirty="0"/>
              <a:t> </a:t>
            </a:r>
            <a:r>
              <a:rPr lang="en-US" sz="2400" dirty="0" smtClean="0"/>
              <a:t>are the steps for OST algorithm</a:t>
            </a:r>
          </a:p>
          <a:p>
            <a:pPr marL="231775" lvl="2" indent="-231775">
              <a:spcBef>
                <a:spcPts val="0"/>
              </a:spcBef>
            </a:pP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85" y="3465033"/>
            <a:ext cx="8815915" cy="248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352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New Technique: OSR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09713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Organization/modeling results: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no longer a tree, see example above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 subsets, may overlap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details and some positive results:</a:t>
            </a: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279" y="2711685"/>
            <a:ext cx="4619302" cy="4037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2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82155" y="161253"/>
            <a:ext cx="8305800" cy="613662"/>
          </a:xfrm>
        </p:spPr>
        <p:txBody>
          <a:bodyPr/>
          <a:lstStyle/>
          <a:p>
            <a:r>
              <a:rPr lang="en-US" dirty="0"/>
              <a:t>Risk Identification: Comparison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Comparison: cost-benefit analysis ≈ comparing QA alternatives </a:t>
            </a:r>
            <a:r>
              <a:rPr lang="en-US" sz="2800" dirty="0" smtClean="0"/>
              <a:t>(</a:t>
            </a:r>
            <a:r>
              <a:rPr lang="en-US" sz="2000" dirty="0" smtClean="0"/>
              <a:t>Last lecture of Part III</a:t>
            </a:r>
            <a:r>
              <a:rPr lang="en-US" sz="2800" dirty="0" smtClean="0"/>
              <a:t>). 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Comparison area: benefit-related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accuracy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early availability and stability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constructive information and guidance for (quality) improvement </a:t>
            </a: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Comparison area: cost-related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simplicity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ease of result interpretation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availability of tool support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xmlns="" val="172831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Accuracy in assessment: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model fits data well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use </a:t>
            </a:r>
            <a:r>
              <a:rPr lang="en-US" sz="2400" dirty="0"/>
              <a:t>various goodness-of-fit measures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avoid over-fitting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cross validation by review etc.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Accuracy in prediction: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over-fitting ⇒ bad predictions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prediction: training and testing sets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within </a:t>
            </a:r>
            <a:r>
              <a:rPr lang="en-US" sz="2400" dirty="0"/>
              <a:t>project: jackknife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across </a:t>
            </a:r>
            <a:r>
              <a:rPr lang="en-US" sz="2400" dirty="0"/>
              <a:t>projects: extrapolate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minimize prediction errors</a:t>
            </a:r>
          </a:p>
        </p:txBody>
      </p:sp>
    </p:spTree>
    <p:extLst>
      <p:ext uri="{BB962C8B-B14F-4D97-AF65-F5344CB8AC3E}">
        <p14:creationId xmlns:p14="http://schemas.microsoft.com/office/powerpoint/2010/main" xmlns="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Comparison: Usefulness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9057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Early availability and stability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to be useful must be available early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focus on control/improvement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apply remedial/preventive actions early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track progress: stability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Constructive </a:t>
            </a:r>
            <a:r>
              <a:rPr lang="en-US" sz="2800" dirty="0"/>
              <a:t>information and guidance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what: assessment/prediction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how to improve?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constructive information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guidance on what to do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example of TBRMs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1295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7581"/>
            <a:ext cx="8229600" cy="45307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83" y="1921790"/>
            <a:ext cx="8656473" cy="303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766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469824" cy="4530725"/>
          </a:xfrm>
        </p:spPr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There are different techniques available for Risk Identification.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Each technique has some merits and limitations.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These techniques could be compared amongst each other using some parameters such as accuracy and usability etc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Last Topic of the course, i.e., Software </a:t>
            </a:r>
            <a:r>
              <a:rPr lang="en-US" sz="2800" dirty="0"/>
              <a:t>Reliability Engineering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Concepts and Approaches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Existing Approaches: SRGMs &amp; IDRMs </a:t>
            </a:r>
            <a:endParaRPr lang="en-US" sz="2800" dirty="0" smtClean="0"/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Assessment &amp; Improvement with TBRMs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193" y="3210719"/>
            <a:ext cx="8229600" cy="576262"/>
          </a:xfrm>
        </p:spPr>
        <p:txBody>
          <a:bodyPr/>
          <a:lstStyle/>
          <a:p>
            <a:r>
              <a:rPr lang="en-US" sz="4000" dirty="0" smtClean="0"/>
              <a:t>The End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85961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12140</TotalTime>
  <Words>1134</Words>
  <Application>Microsoft Office PowerPoint</Application>
  <PresentationFormat>On-screen Show (4:3)</PresentationFormat>
  <Paragraphs>193</Paragraphs>
  <Slides>25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os-8</vt:lpstr>
      <vt:lpstr>Slide 1</vt:lpstr>
      <vt:lpstr>Part- 4:   Quantifiable Quality Improvement</vt:lpstr>
      <vt:lpstr>Summary of the previous lecture</vt:lpstr>
      <vt:lpstr>Outlines of today’s lecture</vt:lpstr>
      <vt:lpstr>Objectives</vt:lpstr>
      <vt:lpstr>Risk Identification: Why?</vt:lpstr>
      <vt:lpstr>Risk Identification: How?</vt:lpstr>
      <vt:lpstr>Risk Identification: Where?</vt:lpstr>
      <vt:lpstr>New Techniques</vt:lpstr>
      <vt:lpstr>New Techniques: PCA &amp; DA</vt:lpstr>
      <vt:lpstr>New Techniques: PCA &amp; DA</vt:lpstr>
      <vt:lpstr>New Technique: NN</vt:lpstr>
      <vt:lpstr>New Technique: TBM</vt:lpstr>
      <vt:lpstr>New Technique: TBM</vt:lpstr>
      <vt:lpstr>New Technique: TBM</vt:lpstr>
      <vt:lpstr>TBM Example</vt:lpstr>
      <vt:lpstr>New Technique: OSR</vt:lpstr>
      <vt:lpstr>New Technique: OSR</vt:lpstr>
      <vt:lpstr>Risk Identification: Comparison</vt:lpstr>
      <vt:lpstr>Comparison: Accuracy</vt:lpstr>
      <vt:lpstr>Comparison: Usefulness</vt:lpstr>
      <vt:lpstr>Comparison Summary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630</cp:revision>
  <cp:lastPrinted>2001-06-14T13:58:17Z</cp:lastPrinted>
  <dcterms:created xsi:type="dcterms:W3CDTF">2011-01-13T23:43:38Z</dcterms:created>
  <dcterms:modified xsi:type="dcterms:W3CDTF">2016-01-07T05:38:50Z</dcterms:modified>
</cp:coreProperties>
</file>