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4"/>
  </p:notesMasterIdLst>
  <p:handoutMasterIdLst>
    <p:handoutMasterId r:id="rId35"/>
  </p:handoutMasterIdLst>
  <p:sldIdLst>
    <p:sldId id="403" r:id="rId2"/>
    <p:sldId id="524" r:id="rId3"/>
    <p:sldId id="508" r:id="rId4"/>
    <p:sldId id="347" r:id="rId5"/>
    <p:sldId id="348" r:id="rId6"/>
    <p:sldId id="562" r:id="rId7"/>
    <p:sldId id="594" r:id="rId8"/>
    <p:sldId id="597" r:id="rId9"/>
    <p:sldId id="600" r:id="rId10"/>
    <p:sldId id="593" r:id="rId11"/>
    <p:sldId id="601" r:id="rId12"/>
    <p:sldId id="595" r:id="rId13"/>
    <p:sldId id="618" r:id="rId14"/>
    <p:sldId id="619" r:id="rId15"/>
    <p:sldId id="620" r:id="rId16"/>
    <p:sldId id="581" r:id="rId17"/>
    <p:sldId id="602" r:id="rId18"/>
    <p:sldId id="603" r:id="rId19"/>
    <p:sldId id="604" r:id="rId20"/>
    <p:sldId id="582" r:id="rId21"/>
    <p:sldId id="606" r:id="rId22"/>
    <p:sldId id="579" r:id="rId23"/>
    <p:sldId id="607" r:id="rId24"/>
    <p:sldId id="608" r:id="rId25"/>
    <p:sldId id="615" r:id="rId26"/>
    <p:sldId id="609" r:id="rId27"/>
    <p:sldId id="616" r:id="rId28"/>
    <p:sldId id="617" r:id="rId29"/>
    <p:sldId id="621" r:id="rId30"/>
    <p:sldId id="506" r:id="rId31"/>
    <p:sldId id="573" r:id="rId32"/>
    <p:sldId id="614" r:id="rId33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61192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441040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722048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0909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28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Part- 4:  </a:t>
            </a:r>
            <a:br>
              <a:rPr lang="en-US" altLang="en-US" dirty="0" smtClean="0"/>
            </a:br>
            <a:r>
              <a:rPr lang="en-US" altLang="en-US" sz="4000" dirty="0" smtClean="0"/>
              <a:t>Quantifiable Quality Improvement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3200" dirty="0"/>
              <a:t>In </a:t>
            </a:r>
            <a:r>
              <a:rPr lang="en-US" sz="3200" dirty="0" smtClean="0"/>
              <a:t>our previous </a:t>
            </a:r>
            <a:r>
              <a:rPr lang="en-US" sz="3200" dirty="0"/>
              <a:t>lecture</a:t>
            </a:r>
            <a:r>
              <a:rPr lang="en-US" sz="3200" dirty="0" smtClean="0"/>
              <a:t>, </a:t>
            </a:r>
            <a:r>
              <a:rPr lang="en-US" sz="3200" dirty="0"/>
              <a:t>we talked about quality models. We discussed </a:t>
            </a:r>
            <a:r>
              <a:rPr lang="en-US" sz="3200" dirty="0" smtClean="0"/>
              <a:t>different t</a:t>
            </a:r>
            <a:r>
              <a:rPr lang="en-US" sz="2800" dirty="0" smtClean="0"/>
              <a:t>ypes </a:t>
            </a:r>
            <a:r>
              <a:rPr lang="en-US" sz="2800" dirty="0"/>
              <a:t>of quality models </a:t>
            </a:r>
          </a:p>
          <a:p>
            <a:pPr lvl="2">
              <a:spcBef>
                <a:spcPts val="600"/>
              </a:spcBef>
            </a:pPr>
            <a:r>
              <a:rPr lang="en-US" sz="2800" dirty="0"/>
              <a:t>. Generalized: averages or trends </a:t>
            </a:r>
          </a:p>
          <a:p>
            <a:pPr lvl="2">
              <a:spcBef>
                <a:spcPts val="600"/>
              </a:spcBef>
            </a:pPr>
            <a:r>
              <a:rPr lang="en-US" sz="2800" dirty="0"/>
              <a:t>. Product-specific: more customized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We also discussed </a:t>
            </a:r>
            <a:r>
              <a:rPr lang="en-US" sz="2800" dirty="0"/>
              <a:t>Model/Measurement Selection </a:t>
            </a:r>
          </a:p>
          <a:p>
            <a:pPr lvl="2">
              <a:spcBef>
                <a:spcPts val="600"/>
              </a:spcBef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Outlines of today’s lecture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dirty="0"/>
              <a:t>In </a:t>
            </a:r>
            <a:r>
              <a:rPr lang="en-US" sz="2800" dirty="0" smtClean="0"/>
              <a:t>today’s </a:t>
            </a:r>
            <a:r>
              <a:rPr lang="en-US" sz="2800" dirty="0"/>
              <a:t>lecture, we will talk about Defect Classification and Analysis </a:t>
            </a:r>
          </a:p>
          <a:p>
            <a:pPr lvl="2"/>
            <a:r>
              <a:rPr lang="en-US" sz="2800" dirty="0"/>
              <a:t> General Types of Defect Analyses. </a:t>
            </a:r>
          </a:p>
          <a:p>
            <a:pPr lvl="2"/>
            <a:r>
              <a:rPr lang="en-US" sz="2800" dirty="0"/>
              <a:t> ODC: Orthogonal Defect Classification. </a:t>
            </a:r>
          </a:p>
          <a:p>
            <a:pPr lvl="2"/>
            <a:r>
              <a:rPr lang="en-US" sz="2800" dirty="0"/>
              <a:t> Analysis of ODC Data.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understand and </a:t>
            </a:r>
            <a:r>
              <a:rPr lang="en-US" altLang="en-US" sz="2800" dirty="0" smtClean="0"/>
              <a:t>distinguish defect analysis and defect distribution analysis. </a:t>
            </a:r>
          </a:p>
          <a:p>
            <a:r>
              <a:rPr lang="en-US" sz="2800" dirty="0" smtClean="0"/>
              <a:t>To apply the knowledge learnt of the ODC to real life software.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Defect Analysis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Goal: (actual/potential) defect↓ or quality↑ in current and future products.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General </a:t>
            </a:r>
            <a:r>
              <a:rPr lang="en-US" sz="2800" dirty="0"/>
              <a:t>defect analyses: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Questions: what/where/when/how/why?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Distribution/trend/causal analyses.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Analyses </a:t>
            </a:r>
            <a:r>
              <a:rPr lang="en-US" sz="2800" dirty="0"/>
              <a:t>of classified defect data: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Prior: defect classification.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Use of historical baselines.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Attribute focusing in 1-way and 2-way analyses.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Tree-based defect analysis </a:t>
            </a:r>
            <a:r>
              <a:rPr lang="en-US" sz="2400" dirty="0" smtClean="0"/>
              <a:t>(Lecture 29)</a:t>
            </a:r>
            <a:endParaRPr lang="en-US" sz="14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Defect in Quality Data/Models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9702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Defect data ⊂ quality measurement data: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 part of direct Q data.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Extracted from defect tracking tools.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Additional (defect classification) data may be available.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Defect data in quality models: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As results in generalized models (GMs).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As </a:t>
            </a:r>
            <a:r>
              <a:rPr lang="en-US" sz="2800" dirty="0" smtClean="0"/>
              <a:t>(</a:t>
            </a:r>
            <a:r>
              <a:rPr lang="en-US" sz="2800" dirty="0"/>
              <a:t>response/independent variable) in product specific models (PSMs).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semi-customized </a:t>
            </a:r>
            <a:r>
              <a:rPr lang="en-US" sz="2800" dirty="0"/>
              <a:t>models ≈ GMs,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observation-based</a:t>
            </a:r>
            <a:r>
              <a:rPr lang="en-US" sz="2800" dirty="0"/>
              <a:t>: </a:t>
            </a:r>
            <a:r>
              <a:rPr lang="en-US" sz="2800" dirty="0" smtClean="0"/>
              <a:t>in </a:t>
            </a:r>
            <a:r>
              <a:rPr lang="en-US" sz="2800" dirty="0"/>
              <a:t>SRGMs,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predictive</a:t>
            </a:r>
            <a:r>
              <a:rPr lang="en-US" sz="2800" dirty="0"/>
              <a:t>: </a:t>
            </a:r>
            <a:r>
              <a:rPr lang="en-US" sz="2800" dirty="0" smtClean="0"/>
              <a:t>in </a:t>
            </a:r>
            <a:r>
              <a:rPr lang="en-US" sz="2800" dirty="0"/>
              <a:t>TBDMs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General Defect Analysis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9078778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General defect analyses: Questions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What? identification (and classification).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type, severity, etc.,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even without formal classification.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Where? distribution across location.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When? </a:t>
            </a:r>
            <a:r>
              <a:rPr lang="en-US" sz="2800" dirty="0" smtClean="0"/>
              <a:t>discovery/observation</a:t>
            </a:r>
          </a:p>
          <a:p>
            <a:pPr lvl="5">
              <a:spcBef>
                <a:spcPts val="60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what about when injection? harder </a:t>
            </a:r>
            <a:endParaRPr lang="en-US" sz="2800" dirty="0" smtClean="0"/>
          </a:p>
          <a:p>
            <a:pPr lvl="5">
              <a:spcBef>
                <a:spcPts val="60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pre-release: more data </a:t>
            </a:r>
            <a:endParaRPr lang="en-US" sz="2800" dirty="0" smtClean="0"/>
          </a:p>
          <a:p>
            <a:pPr lvl="5">
              <a:spcBef>
                <a:spcPts val="600"/>
              </a:spcBef>
            </a:pPr>
            <a:r>
              <a:rPr lang="en-US" sz="2800" dirty="0" smtClean="0"/>
              <a:t>– </a:t>
            </a:r>
            <a:r>
              <a:rPr lang="en-US" sz="2800" dirty="0"/>
              <a:t>post-release: more meaningful/sensitive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How/why? related to </a:t>
            </a:r>
            <a:r>
              <a:rPr lang="en-US" sz="2800" dirty="0" smtClean="0"/>
              <a:t>injection</a:t>
            </a:r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	 </a:t>
            </a:r>
            <a:r>
              <a:rPr lang="en-US" sz="2800" dirty="0"/>
              <a:t>⇒ use in future defect prevention. </a:t>
            </a:r>
            <a:endParaRPr lang="en-US" sz="1600" dirty="0" smtClean="0"/>
          </a:p>
        </p:txBody>
      </p:sp>
    </p:spTree>
    <p:extLst>
      <p:ext uri="{BB962C8B-B14F-4D97-AF65-F5344CB8AC3E}">
        <p14:creationId xmlns="" xmlns:p14="http://schemas.microsoft.com/office/powerpoint/2010/main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General defect analyses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General defect analyses: Types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Distribution by type or area.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Trend over time.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Causal analysis.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Other analysis for classified data.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81850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Analysis: Data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Variations of defect data: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Error/fault/failure perspective.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Pre-/post-release. . Unique defect?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Focus here: defect fixes.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Why defect fixes (DF):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Propagation information.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Close ties to effort (defect fixing).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Pre-release: more meaningful. (post release: each failure occurrence.)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Distribution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7736"/>
            <a:ext cx="8915400" cy="4530725"/>
          </a:xfrm>
        </p:spPr>
        <p:txBody>
          <a:bodyPr/>
          <a:lstStyle/>
          <a:p>
            <a:r>
              <a:rPr lang="en-US" sz="2800" dirty="0"/>
              <a:t>• Distribution: what, where, etc.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What: Distribution over defect types.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Ties to quality </a:t>
            </a:r>
            <a:r>
              <a:rPr lang="en-US" sz="2800" dirty="0" smtClean="0"/>
              <a:t>views/attributes. 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Within specific view: types/sub-types.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types ⇐ product’s “domain”.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Important observation: </a:t>
            </a:r>
            <a:endParaRPr lang="en-US" sz="2800" dirty="0" smtClean="0"/>
          </a:p>
          <a:p>
            <a:pPr lvl="2">
              <a:buNone/>
            </a:pPr>
            <a:r>
              <a:rPr lang="en-US" sz="2800" dirty="0" smtClean="0"/>
              <a:t>⇒ </a:t>
            </a:r>
            <a:r>
              <a:rPr lang="en-US" sz="2800" dirty="0"/>
              <a:t>importance of risk identification for effective quality improvement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Early indicators needed! (Cannot wait after defect discoveries.)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66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Distribution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Web example</a:t>
            </a:r>
            <a:r>
              <a:rPr lang="en-US" sz="28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defect = “error” in web community.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dominance of type E “missing files”.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type A: further information needed.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all other types: negligible.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648" y="3086669"/>
            <a:ext cx="5765370" cy="37713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Distribution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Further analysis of web example above: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dominant type E “missing files”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web error distribution by file </a:t>
            </a:r>
            <a:r>
              <a:rPr lang="en-US" sz="2400" dirty="0" smtClean="0"/>
              <a:t>type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again, skewed distribution!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232" y="3055889"/>
            <a:ext cx="4631894" cy="33035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77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Trend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Trend as a continuous function: </a:t>
            </a:r>
            <a:endParaRPr lang="en-US" sz="2800" dirty="0" smtClean="0"/>
          </a:p>
          <a:p>
            <a:pPr lvl="2"/>
            <a:r>
              <a:rPr lang="en-US" sz="2400" dirty="0" smtClean="0"/>
              <a:t>Customized </a:t>
            </a:r>
            <a:r>
              <a:rPr lang="en-US" sz="2400" dirty="0"/>
              <a:t>with local data </a:t>
            </a:r>
            <a:endParaRPr lang="en-US" sz="2400" dirty="0" smtClean="0"/>
          </a:p>
          <a:p>
            <a:pPr lvl="2"/>
            <a:r>
              <a:rPr lang="en-US" sz="2400" dirty="0" smtClean="0"/>
              <a:t>Other </a:t>
            </a:r>
            <a:r>
              <a:rPr lang="en-US" sz="2400" dirty="0"/>
              <a:t>analysis related to SRE </a:t>
            </a:r>
            <a:endParaRPr lang="en-US" sz="2400" dirty="0" smtClean="0"/>
          </a:p>
          <a:p>
            <a:pPr lvl="4"/>
            <a:r>
              <a:rPr lang="en-US" sz="2400" dirty="0" smtClean="0"/>
              <a:t>defect/effort/reliability curves</a:t>
            </a:r>
          </a:p>
          <a:p>
            <a:pPr lvl="4"/>
            <a:r>
              <a:rPr lang="en-US" sz="2400" dirty="0" smtClean="0"/>
              <a:t>more </a:t>
            </a:r>
            <a:r>
              <a:rPr lang="en-US" sz="2400" dirty="0"/>
              <a:t>in </a:t>
            </a:r>
            <a:r>
              <a:rPr lang="en-US" sz="2400" dirty="0" smtClean="0"/>
              <a:t>Lecture 30. 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Sometimes discrete analysis may be more meaningful (see below).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dynamics model: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Important variation to trend analysis.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categorized by phase.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Discovery (already done).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Analysis to identify injection phase.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2815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Trend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Defect dynamics model</a:t>
            </a:r>
            <a:r>
              <a:rPr lang="en-US" sz="2800" dirty="0" smtClean="0"/>
              <a:t>: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row: where (phase) injected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column: where (phase) removed/discovered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focus out-of-phase/off-diagonal ones!</a:t>
            </a:r>
            <a:endParaRPr lang="en-US" sz="10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34" y="3254645"/>
            <a:ext cx="7923798" cy="36033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69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Defect Causal Analysis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90122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Defect causal analyses: Types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Causal relation identified: </a:t>
            </a:r>
            <a:endParaRPr lang="en-US" sz="2800" dirty="0" smtClean="0"/>
          </a:p>
          <a:p>
            <a:pPr lvl="4">
              <a:spcBef>
                <a:spcPts val="0"/>
              </a:spcBef>
            </a:pPr>
            <a:r>
              <a:rPr lang="en-US" sz="2800" dirty="0" smtClean="0"/>
              <a:t>error-fault </a:t>
            </a:r>
            <a:r>
              <a:rPr lang="en-US" sz="2800" dirty="0"/>
              <a:t>vs fault-failure </a:t>
            </a:r>
            <a:endParaRPr lang="en-US" sz="2800" dirty="0" smtClean="0"/>
          </a:p>
          <a:p>
            <a:pPr lvl="4">
              <a:spcBef>
                <a:spcPts val="0"/>
              </a:spcBef>
            </a:pPr>
            <a:r>
              <a:rPr lang="en-US" sz="2800" dirty="0" smtClean="0"/>
              <a:t>works </a:t>
            </a:r>
            <a:r>
              <a:rPr lang="en-US" sz="2800" dirty="0"/>
              <a:t>backwards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Techniques: statistical or logical.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Root cause analysis (logical):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Human intensive.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Good domain knowledge.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Fault-failure: individual and common.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Error-fault: project-wide effort focused on pervasive problems.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Statistical causal analysis: </a:t>
            </a:r>
            <a:r>
              <a:rPr lang="en-US" sz="2800" dirty="0" smtClean="0"/>
              <a:t>≈ </a:t>
            </a:r>
            <a:r>
              <a:rPr lang="en-US" sz="2800" dirty="0"/>
              <a:t>risk identification techniques </a:t>
            </a:r>
            <a:r>
              <a:rPr lang="en-US" sz="2800" dirty="0" smtClean="0"/>
              <a:t>in Lecture 29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016" y="126328"/>
            <a:ext cx="9082007" cy="613662"/>
          </a:xfrm>
        </p:spPr>
        <p:txBody>
          <a:bodyPr/>
          <a:lstStyle/>
          <a:p>
            <a:r>
              <a:rPr lang="en-US" sz="2800" dirty="0" smtClean="0"/>
              <a:t>Orthogonal Defect Classification ODC: </a:t>
            </a:r>
            <a:r>
              <a:rPr lang="en-US" sz="2800" dirty="0"/>
              <a:t>Overview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Development . </a:t>
            </a:r>
            <a:r>
              <a:rPr lang="en-US" sz="2400" dirty="0" err="1"/>
              <a:t>Chillarege</a:t>
            </a:r>
            <a:r>
              <a:rPr lang="en-US" sz="2400" dirty="0"/>
              <a:t> </a:t>
            </a:r>
            <a:r>
              <a:rPr lang="en-US" sz="2400" i="1" dirty="0"/>
              <a:t>et al</a:t>
            </a:r>
            <a:r>
              <a:rPr lang="en-US" sz="2400" dirty="0"/>
              <a:t>. at IBM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Applications in IBM Labs and several other companies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Recent development and tools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Key elements of ODC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Aim: tracking/analysis/improve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Approach: classification and analysis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Key attributes of defects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Views: both failure and fault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Applicability: inspection and testing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Analysis: attribute focusing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Need for historical data</a:t>
            </a:r>
            <a:endParaRPr lang="en-US" sz="1100" dirty="0"/>
          </a:p>
        </p:txBody>
      </p:sp>
      <p:pic>
        <p:nvPicPr>
          <p:cNvPr id="1026" name="Picture 2" descr="Defect Analysis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442" y="4263728"/>
            <a:ext cx="4162558" cy="2594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28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ODC: Why?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Statistical defect models: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Quantitative </a:t>
            </a:r>
            <a:r>
              <a:rPr lang="en-US" sz="2800" dirty="0"/>
              <a:t>and objective analyses.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Problems</a:t>
            </a:r>
            <a:r>
              <a:rPr lang="en-US" sz="2800" dirty="0"/>
              <a:t>: accuracy &amp; timeliness.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Causal (root cause) analyses: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Qualitative </a:t>
            </a:r>
            <a:r>
              <a:rPr lang="en-US" sz="2800" dirty="0"/>
              <a:t>but subjective analyses.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Use </a:t>
            </a:r>
            <a:r>
              <a:rPr lang="en-US" sz="2800" dirty="0"/>
              <a:t>in defect prevention.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Gap and ODC solution: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Bridge </a:t>
            </a:r>
            <a:r>
              <a:rPr lang="en-US" sz="2800" dirty="0"/>
              <a:t>the gap between the two.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Systematic </a:t>
            </a:r>
            <a:r>
              <a:rPr lang="en-US" sz="2800" dirty="0"/>
              <a:t>scheme used.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Wide </a:t>
            </a:r>
            <a:r>
              <a:rPr lang="en-US" sz="2800" dirty="0"/>
              <a:t>applicability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47352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ODC: Ideas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Cause-effect relation by type: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Different </a:t>
            </a:r>
            <a:r>
              <a:rPr lang="en-US" sz="2400" dirty="0"/>
              <a:t>types of faults.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Causing </a:t>
            </a:r>
            <a:r>
              <a:rPr lang="en-US" sz="2400" dirty="0"/>
              <a:t>different failures.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Need </a:t>
            </a:r>
            <a:r>
              <a:rPr lang="en-US" sz="2400" dirty="0"/>
              <a:t>defect classification.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Multiple </a:t>
            </a:r>
            <a:r>
              <a:rPr lang="en-US" sz="2400" dirty="0"/>
              <a:t>attributes for defects.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Good measurement: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Orthogonality </a:t>
            </a:r>
            <a:r>
              <a:rPr lang="en-US" sz="2400" dirty="0"/>
              <a:t>(independent view).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Consistency </a:t>
            </a:r>
            <a:r>
              <a:rPr lang="en-US" sz="2400" dirty="0"/>
              <a:t>across phases.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Uniformity </a:t>
            </a:r>
            <a:r>
              <a:rPr lang="en-US" sz="2400" dirty="0"/>
              <a:t>across products.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ODC process/implementation: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Human </a:t>
            </a:r>
            <a:r>
              <a:rPr lang="en-US" sz="2400" dirty="0"/>
              <a:t>classification.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Analysis </a:t>
            </a:r>
            <a:r>
              <a:rPr lang="en-US" sz="2400" dirty="0"/>
              <a:t>method and tools.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Feedback </a:t>
            </a:r>
            <a:r>
              <a:rPr lang="en-US" sz="2400" dirty="0"/>
              <a:t>results (and </a:t>
            </a:r>
            <a:r>
              <a:rPr lang="en-US" sz="2400" dirty="0" smtClean="0"/>
              <a:t>follow-up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2212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837" y="953951"/>
            <a:ext cx="6606092" cy="56414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Attributes: Failure-View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Defect trigger: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Associated with verification process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similar </a:t>
            </a:r>
            <a:r>
              <a:rPr lang="en-US" sz="2400" dirty="0"/>
              <a:t>to test case </a:t>
            </a:r>
            <a:r>
              <a:rPr lang="en-US" sz="2400" dirty="0" smtClean="0"/>
              <a:t>measurement</a:t>
            </a:r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collected by testers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Trigger classes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product specific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black box in nature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pre/post-release triggers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attributes: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Impact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Severity: </a:t>
            </a:r>
            <a:r>
              <a:rPr lang="en-US" sz="2400" dirty="0" smtClean="0"/>
              <a:t>low-high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Detection time, etc.</a:t>
            </a:r>
          </a:p>
        </p:txBody>
      </p:sp>
    </p:spTree>
    <p:extLst>
      <p:ext uri="{BB962C8B-B14F-4D97-AF65-F5344CB8AC3E}">
        <p14:creationId xmlns="" xmlns:p14="http://schemas.microsoft.com/office/powerpoint/2010/main" val="21295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Attributes: Cause/Fault-View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Defect type: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Associated with development process.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Missing or incorrect.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Collected by developers.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May be adapted for other products.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Other attributes: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Action: add, delete, change.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Number of lines changed, etc.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Attributes: Cause/Error-View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7581"/>
            <a:ext cx="8229600" cy="4530725"/>
          </a:xfrm>
        </p:spPr>
        <p:txBody>
          <a:bodyPr/>
          <a:lstStyle/>
          <a:p>
            <a:r>
              <a:rPr lang="en-US" sz="2800" dirty="0"/>
              <a:t>• Key attributes: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source: vendor/base/new code.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Where injected.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When injected.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Characteristics: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Associated to additional causal analysis.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(May not be performed.)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Many subjective judgment involved (evolution of ODC philosophy)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Phase injected: rough “when”.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76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ODC for Web Error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2800" dirty="0"/>
              <a:t>• Continuation of web testing/QA study</a:t>
            </a:r>
            <a:r>
              <a:rPr lang="en-US" sz="2800" dirty="0" smtClean="0"/>
              <a:t>.</a:t>
            </a:r>
          </a:p>
          <a:p>
            <a:pPr>
              <a:spcBef>
                <a:spcPts val="2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Web error = observed failures, with causes already recorded in access/error logs. </a:t>
            </a:r>
            <a:endParaRPr lang="en-US" sz="2800" dirty="0" smtClean="0"/>
          </a:p>
          <a:p>
            <a:pPr>
              <a:spcBef>
                <a:spcPts val="2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Key attributes mapped to ODC: </a:t>
            </a:r>
            <a:endParaRPr lang="en-US" sz="2800" dirty="0" smtClean="0"/>
          </a:p>
          <a:p>
            <a:pPr lvl="2">
              <a:spcBef>
                <a:spcPts val="2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Error type = defect impact. </a:t>
            </a:r>
            <a:endParaRPr lang="en-US" sz="2400" dirty="0" smtClean="0"/>
          </a:p>
          <a:p>
            <a:pPr lvl="4">
              <a:spcBef>
                <a:spcPts val="200"/>
              </a:spcBef>
            </a:pPr>
            <a:r>
              <a:rPr lang="en-US" sz="2400" dirty="0" smtClean="0"/>
              <a:t>response </a:t>
            </a:r>
            <a:r>
              <a:rPr lang="en-US" sz="2400" dirty="0"/>
              <a:t>code (4xx) in access logs </a:t>
            </a:r>
            <a:endParaRPr lang="en-US" sz="2400" dirty="0" smtClean="0"/>
          </a:p>
          <a:p>
            <a:pPr lvl="2">
              <a:spcBef>
                <a:spcPts val="2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Referring page = defect trigger. </a:t>
            </a:r>
            <a:endParaRPr lang="en-US" sz="2400" dirty="0" smtClean="0"/>
          </a:p>
          <a:p>
            <a:pPr lvl="4">
              <a:spcBef>
                <a:spcPts val="200"/>
              </a:spcBef>
            </a:pPr>
            <a:r>
              <a:rPr lang="en-US" sz="2400" dirty="0" smtClean="0"/>
              <a:t> </a:t>
            </a:r>
            <a:r>
              <a:rPr lang="en-US" sz="2400" dirty="0"/>
              <a:t>individual pages with embedded </a:t>
            </a:r>
            <a:r>
              <a:rPr lang="en-US" sz="2400" dirty="0" smtClean="0"/>
              <a:t>links</a:t>
            </a:r>
          </a:p>
          <a:p>
            <a:pPr lvl="4">
              <a:spcBef>
                <a:spcPts val="200"/>
              </a:spcBef>
            </a:pPr>
            <a:r>
              <a:rPr lang="en-US" sz="2400" dirty="0" smtClean="0"/>
              <a:t> classified</a:t>
            </a:r>
            <a:r>
              <a:rPr lang="en-US" sz="2400" dirty="0"/>
              <a:t>: internal/external/empty </a:t>
            </a:r>
            <a:endParaRPr lang="en-US" sz="2400" dirty="0" smtClean="0"/>
          </a:p>
          <a:p>
            <a:pPr lvl="4">
              <a:spcBef>
                <a:spcPts val="200"/>
              </a:spcBef>
            </a:pPr>
            <a:r>
              <a:rPr lang="en-US" sz="2400" dirty="0" smtClean="0"/>
              <a:t> </a:t>
            </a:r>
            <a:r>
              <a:rPr lang="en-US" sz="2400" dirty="0"/>
              <a:t>focus on internal problems </a:t>
            </a:r>
            <a:endParaRPr lang="en-US" sz="2400" dirty="0" smtClean="0"/>
          </a:p>
          <a:p>
            <a:pPr lvl="2">
              <a:spcBef>
                <a:spcPts val="2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Missing file type = defect source – different fixing actions to follow. </a:t>
            </a:r>
            <a:endParaRPr lang="en-US" sz="2400" dirty="0" smtClean="0"/>
          </a:p>
          <a:p>
            <a:pPr>
              <a:spcBef>
                <a:spcPts val="2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May include other attributes for different kinds of web sites.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84781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Analysis: Attribute Focusing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General characteristics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Graphical in nature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1-way or 2-way distribution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Phases and progression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Historical data necessary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Focusing on big deviations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Representation and analysis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1-way: histograms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2-way: stack-up vs. multiple graphics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Support with analysis tools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1389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Analysis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400" dirty="0"/>
              <a:t>• 1-way analysis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impact distribution for an IBM product.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Uneven distribution of impact areas! </a:t>
            </a:r>
            <a:endParaRPr lang="en-US" sz="2400" dirty="0" smtClean="0"/>
          </a:p>
          <a:p>
            <a:pPr marL="857250" lvl="2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⇒ </a:t>
            </a:r>
            <a:r>
              <a:rPr lang="en-US" sz="2400" dirty="0"/>
              <a:t>risk identification and focus.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86" y="3008315"/>
            <a:ext cx="5704184" cy="38496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07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Analysis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715" y="854075"/>
            <a:ext cx="8229600" cy="4530725"/>
          </a:xfrm>
        </p:spPr>
        <p:txBody>
          <a:bodyPr/>
          <a:lstStyle/>
          <a:p>
            <a:r>
              <a:rPr lang="en-US" sz="2400" dirty="0"/>
              <a:t>• 2-way analysis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impact-severity analysis.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IBM product study continued.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Huge contrast: severity of reliability and usability problems!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07" y="3155536"/>
            <a:ext cx="5847543" cy="3702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10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ODC Process and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004" y="854075"/>
            <a:ext cx="8848995" cy="4530725"/>
          </a:xfrm>
        </p:spPr>
        <p:txBody>
          <a:bodyPr/>
          <a:lstStyle/>
          <a:p>
            <a:r>
              <a:rPr lang="en-US" sz="2400" dirty="0"/>
              <a:t>• ODC process: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Human classification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defect </a:t>
            </a:r>
            <a:r>
              <a:rPr lang="en-US" sz="2400" dirty="0"/>
              <a:t>type: developers,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defect </a:t>
            </a:r>
            <a:r>
              <a:rPr lang="en-US" sz="2400" dirty="0"/>
              <a:t>trigger and effect: testers,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other information: coordinator/other.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Tie to inspection/testing processes.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Analysis: attribute focusing.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Feedback results: graphical.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Implementation and deployment: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Training of participants.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capturing tools.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Centralized analysis.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Usage of analysis results.</a:t>
            </a:r>
          </a:p>
        </p:txBody>
      </p:sp>
    </p:spTree>
    <p:extLst>
      <p:ext uri="{BB962C8B-B14F-4D97-AF65-F5344CB8AC3E}">
        <p14:creationId xmlns="" xmlns:p14="http://schemas.microsoft.com/office/powerpoint/2010/main" val="25660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Linkage to Other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• Development process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prevention process/techniques.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Inspection and testing.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Testing and reliability: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Expanded testing measurement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Defects and other information: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Environmental (impact)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Test case (trigger)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Causal (fault) </a:t>
            </a:r>
            <a:endParaRPr lang="en-US" sz="24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Reliability modeling for ODC classes</a:t>
            </a:r>
          </a:p>
        </p:txBody>
      </p:sp>
    </p:spTree>
    <p:extLst>
      <p:ext uri="{BB962C8B-B14F-4D97-AF65-F5344CB8AC3E}">
        <p14:creationId xmlns="" xmlns:p14="http://schemas.microsoft.com/office/powerpoint/2010/main" val="11833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469824" cy="4530725"/>
          </a:xfrm>
        </p:spPr>
        <p:txBody>
          <a:bodyPr/>
          <a:lstStyle/>
          <a:p>
            <a:r>
              <a:rPr lang="en-US" sz="2800" dirty="0"/>
              <a:t>In today’s lecture, we </a:t>
            </a:r>
            <a:r>
              <a:rPr lang="en-US" sz="2800" dirty="0" smtClean="0"/>
              <a:t>talked about </a:t>
            </a:r>
            <a:r>
              <a:rPr lang="en-US" sz="2800" dirty="0"/>
              <a:t>Defect Classification and </a:t>
            </a:r>
            <a:r>
              <a:rPr lang="en-US" sz="2800" dirty="0" smtClean="0"/>
              <a:t>Analysis. We also focused on:</a:t>
            </a:r>
            <a:endParaRPr lang="en-US" sz="2800" dirty="0"/>
          </a:p>
          <a:p>
            <a:pPr lvl="2"/>
            <a:r>
              <a:rPr lang="en-US" sz="2800" dirty="0"/>
              <a:t> General Types of Defect Analyses. </a:t>
            </a:r>
          </a:p>
          <a:p>
            <a:pPr lvl="2"/>
            <a:r>
              <a:rPr lang="en-US" sz="2800" dirty="0"/>
              <a:t> ODC: Orthogonal Defect Classification. </a:t>
            </a:r>
          </a:p>
          <a:p>
            <a:pPr lvl="2"/>
            <a:r>
              <a:rPr lang="en-US" sz="2800" dirty="0"/>
              <a:t> Analysis of ODC Data. 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Risk Identification for Quantifiable Quality Improvement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Basic Ideas and Concepts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Traditional Statistical Techniques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Newer/More Effective Techniques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Tree-Based Analysis of ODC Data</a:t>
            </a:r>
            <a:endParaRPr lang="en-US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12099</TotalTime>
  <Words>1487</Words>
  <Application>Microsoft Office PowerPoint</Application>
  <PresentationFormat>On-screen Show (4:3)</PresentationFormat>
  <Paragraphs>259</Paragraphs>
  <Slides>32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os-8</vt:lpstr>
      <vt:lpstr>Slide 1</vt:lpstr>
      <vt:lpstr>Part- 4:   Quantifiable Quality Improvement</vt:lpstr>
      <vt:lpstr>Summary of the previous lecture</vt:lpstr>
      <vt:lpstr>Outlines of today’s lecture</vt:lpstr>
      <vt:lpstr>Objectives</vt:lpstr>
      <vt:lpstr>Defect Analysis</vt:lpstr>
      <vt:lpstr>Defect in Quality Data/Models </vt:lpstr>
      <vt:lpstr>General Defect Analysis</vt:lpstr>
      <vt:lpstr>General defect analyses</vt:lpstr>
      <vt:lpstr>Defect Analysis: Data Treatment</vt:lpstr>
      <vt:lpstr>Defect Distribution Analysis</vt:lpstr>
      <vt:lpstr>Defect Distribution Analysis</vt:lpstr>
      <vt:lpstr>Defect Distribution Analysis</vt:lpstr>
      <vt:lpstr>Defect Trend Analysis</vt:lpstr>
      <vt:lpstr>Defect Trend Analysis</vt:lpstr>
      <vt:lpstr>Defect Causal Analysis</vt:lpstr>
      <vt:lpstr>Orthogonal Defect Classification ODC: Overview</vt:lpstr>
      <vt:lpstr>ODC: Why?</vt:lpstr>
      <vt:lpstr>ODC: Ideas</vt:lpstr>
      <vt:lpstr>ODC Example</vt:lpstr>
      <vt:lpstr>ODC Attributes: Failure-View</vt:lpstr>
      <vt:lpstr>ODC Attributes: Cause/Fault-View</vt:lpstr>
      <vt:lpstr>ODC Attributes: Cause/Error-View</vt:lpstr>
      <vt:lpstr>Adapting ODC for Web Error Analysis</vt:lpstr>
      <vt:lpstr>ODC Analysis: Attribute Focusing</vt:lpstr>
      <vt:lpstr>ODC Analysis Examples</vt:lpstr>
      <vt:lpstr>ODC Analysis Examples</vt:lpstr>
      <vt:lpstr>ODC Process and Implementation</vt:lpstr>
      <vt:lpstr>Linkage to Other Topics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595</cp:revision>
  <cp:lastPrinted>2001-06-14T13:58:17Z</cp:lastPrinted>
  <dcterms:created xsi:type="dcterms:W3CDTF">2011-01-13T23:43:38Z</dcterms:created>
  <dcterms:modified xsi:type="dcterms:W3CDTF">2016-01-05T13:55:55Z</dcterms:modified>
</cp:coreProperties>
</file>