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6"/>
  </p:notesMasterIdLst>
  <p:handoutMasterIdLst>
    <p:handoutMasterId r:id="rId27"/>
  </p:handoutMasterIdLst>
  <p:sldIdLst>
    <p:sldId id="403" r:id="rId2"/>
    <p:sldId id="524" r:id="rId3"/>
    <p:sldId id="508" r:id="rId4"/>
    <p:sldId id="561" r:id="rId5"/>
    <p:sldId id="347" r:id="rId6"/>
    <p:sldId id="348" r:id="rId7"/>
    <p:sldId id="562" r:id="rId8"/>
    <p:sldId id="594" r:id="rId9"/>
    <p:sldId id="597" r:id="rId10"/>
    <p:sldId id="600" r:id="rId11"/>
    <p:sldId id="593" r:id="rId12"/>
    <p:sldId id="601" r:id="rId13"/>
    <p:sldId id="595" r:id="rId14"/>
    <p:sldId id="581" r:id="rId15"/>
    <p:sldId id="602" r:id="rId16"/>
    <p:sldId id="603" r:id="rId17"/>
    <p:sldId id="604" r:id="rId18"/>
    <p:sldId id="582" r:id="rId19"/>
    <p:sldId id="606" r:id="rId20"/>
    <p:sldId id="579" r:id="rId21"/>
    <p:sldId id="607" r:id="rId22"/>
    <p:sldId id="506" r:id="rId23"/>
    <p:sldId id="573" r:id="rId24"/>
    <p:sldId id="614" r:id="rId2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1192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27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Part- 4:  </a:t>
            </a:r>
            <a:br>
              <a:rPr lang="en-US" altLang="en-US" dirty="0" smtClean="0"/>
            </a:br>
            <a:r>
              <a:rPr lang="en-US" altLang="en-US" sz="4000" dirty="0" smtClean="0"/>
              <a:t>Quantifiable Quality Improvement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3200" dirty="0"/>
              <a:t>In </a:t>
            </a:r>
            <a:r>
              <a:rPr lang="en-US" sz="3200" dirty="0" smtClean="0"/>
              <a:t>last </a:t>
            </a:r>
            <a:r>
              <a:rPr lang="en-US" sz="3200" dirty="0"/>
              <a:t>lecture, </a:t>
            </a:r>
            <a:r>
              <a:rPr lang="en-US" sz="3200" dirty="0" smtClean="0"/>
              <a:t>we </a:t>
            </a:r>
            <a:r>
              <a:rPr lang="en-US" sz="2800" dirty="0" smtClean="0"/>
              <a:t>talked </a:t>
            </a:r>
            <a:r>
              <a:rPr lang="en-US" sz="2800" dirty="0"/>
              <a:t>about Quality Models and Measurements 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Post-QA </a:t>
            </a:r>
            <a:r>
              <a:rPr lang="en-US" sz="2800" dirty="0"/>
              <a:t>analysis &amp; feedback </a:t>
            </a:r>
          </a:p>
          <a:p>
            <a:pPr lvl="2">
              <a:spcBef>
                <a:spcPts val="600"/>
              </a:spcBef>
            </a:pPr>
            <a:r>
              <a:rPr lang="en-US" sz="2800" dirty="0"/>
              <a:t>Part IV (maybe parallel instead of “</a:t>
            </a:r>
            <a:r>
              <a:rPr lang="en-US" sz="2800" dirty="0" smtClean="0"/>
              <a:t>post-)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Analysis =&gt;  Feedback loops =&gt; Follow-ups</a:t>
            </a:r>
          </a:p>
          <a:p>
            <a:pPr lvl="2">
              <a:spcBef>
                <a:spcPts val="600"/>
              </a:spcBef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 Activities and Process Review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8344" y="854075"/>
            <a:ext cx="9084626" cy="453072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000" dirty="0" smtClean="0"/>
              <a:t>						</a:t>
            </a:r>
            <a:r>
              <a:rPr lang="en-US" dirty="0" smtClean="0"/>
              <a:t>Quality </a:t>
            </a:r>
            <a:r>
              <a:rPr lang="en-US" dirty="0" err="1" smtClean="0"/>
              <a:t>Engg</a:t>
            </a:r>
            <a:r>
              <a:rPr lang="en-US" dirty="0" smtClean="0"/>
              <a:t>. Process</a:t>
            </a:r>
            <a:r>
              <a:rPr lang="en-US" sz="2400" dirty="0" smtClean="0"/>
              <a:t> 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45" y="892175"/>
            <a:ext cx="5541756" cy="24442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084" y="3360119"/>
            <a:ext cx="6444916" cy="349788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573777" y="4750178"/>
            <a:ext cx="3543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2" indent="-749300">
              <a:spcBef>
                <a:spcPts val="600"/>
              </a:spcBef>
              <a:buNone/>
            </a:pPr>
            <a:r>
              <a:rPr lang="en-US" sz="1600" dirty="0" smtClean="0"/>
              <a:t>	Refined </a:t>
            </a:r>
            <a:r>
              <a:rPr lang="en-US" sz="1600" dirty="0"/>
              <a:t>Quality </a:t>
            </a:r>
            <a:r>
              <a:rPr lang="en-US" sz="1600" dirty="0" smtClean="0"/>
              <a:t>Engineering Process</a:t>
            </a:r>
            <a:r>
              <a:rPr lang="en-US" sz="1600" dirty="0"/>
              <a:t>: Management, Analysis and feedback for Quantifiable improvement 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Quality Models and Measurements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• </a:t>
            </a:r>
            <a:r>
              <a:rPr lang="en-US" sz="2800" dirty="0"/>
              <a:t>Types of Quality Assessment Models.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• </a:t>
            </a:r>
            <a:r>
              <a:rPr lang="en-US" sz="2800" dirty="0"/>
              <a:t>Comparing Quality Assessment Models.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• </a:t>
            </a:r>
            <a:r>
              <a:rPr lang="en-US" sz="2800" dirty="0"/>
              <a:t>Data Requirements and Measurement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• </a:t>
            </a:r>
            <a:r>
              <a:rPr lang="en-US" sz="2800" dirty="0"/>
              <a:t>Measurement and Model Selection.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sz="2800" dirty="0" smtClean="0"/>
              <a:t>To </a:t>
            </a:r>
            <a:r>
              <a:rPr lang="en-US" altLang="en-US" sz="2800" dirty="0"/>
              <a:t>understand and </a:t>
            </a:r>
            <a:r>
              <a:rPr lang="en-US" altLang="en-US" sz="2800" dirty="0" smtClean="0"/>
              <a:t>distinguish </a:t>
            </a:r>
            <a:r>
              <a:rPr lang="en-US" sz="3200" dirty="0"/>
              <a:t>different t</a:t>
            </a:r>
            <a:r>
              <a:rPr lang="en-US" sz="2800" dirty="0"/>
              <a:t>ypes of quality models </a:t>
            </a:r>
            <a:r>
              <a:rPr lang="en-US" sz="2800" dirty="0" smtClean="0"/>
              <a:t>such as Generalized and Product-specific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To apply and use different types of product specific models to solve real life </a:t>
            </a:r>
            <a:r>
              <a:rPr lang="en-US" sz="2800" smtClean="0"/>
              <a:t>software challenges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QA Data and Analysis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Generic testing process: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Test planning and preparation.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Execution and measurement.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Test data analysis and </a:t>
            </a:r>
            <a:r>
              <a:rPr lang="en-US" sz="2400" dirty="0" smtClean="0"/>
              <a:t>follow-up</a:t>
            </a:r>
            <a:r>
              <a:rPr lang="en-US" sz="2400" dirty="0"/>
              <a:t>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Related data ⇒ quality ⇒ decisions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QA activities: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Similar general process.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from QA/other sources </a:t>
            </a:r>
            <a:r>
              <a:rPr lang="en-US" sz="2400" dirty="0" smtClean="0"/>
              <a:t>(previous lecture). 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Models used in analysis and </a:t>
            </a:r>
            <a:r>
              <a:rPr lang="en-US" sz="2400" dirty="0" smtClean="0"/>
              <a:t>follow-up</a:t>
            </a:r>
            <a:r>
              <a:rPr lang="en-US" sz="2400" dirty="0"/>
              <a:t>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provide timely feedback/assessment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prediction, anticipating/planning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corrective actions ⇒ improvement </a:t>
            </a:r>
            <a:endParaRPr lang="en-US" sz="16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QA Models and Measures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General approach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Adapt GQM-paradigm.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Quality: basic concept and ideas.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Compare models ⇒ taxonomy.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requirements ⇒ measurements.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Practical selection steps.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Illustrative examples.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Quality attributes and definitions: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Q models: data ⇒ quality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Correctness vs. other attributes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Our definition/restriction: being defect-free or of low-defect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Examples: reliability, safety, defect count/density/distribution/etc.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Quality Analysis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9078778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Analysis and modeling: </a:t>
            </a:r>
            <a:endParaRPr lang="en-US" sz="28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Quality models: data ⇒ quality </a:t>
            </a:r>
            <a:endParaRPr lang="en-US" sz="2400" dirty="0" smtClean="0"/>
          </a:p>
          <a:p>
            <a:pPr marL="1320800" lvl="4">
              <a:spcBef>
                <a:spcPts val="600"/>
              </a:spcBef>
            </a:pPr>
            <a:r>
              <a:rPr lang="en-US" dirty="0" smtClean="0"/>
              <a:t>Also known as quality </a:t>
            </a:r>
            <a:r>
              <a:rPr lang="en-US" dirty="0"/>
              <a:t>assessment models or quality evaluation models </a:t>
            </a:r>
            <a:endParaRPr lang="en-US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Various models needed </a:t>
            </a:r>
            <a:endParaRPr lang="en-US" sz="24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Assessment, prediction, control </a:t>
            </a:r>
            <a:endParaRPr lang="en-US" sz="24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Management decisions </a:t>
            </a:r>
            <a:endParaRPr lang="en-US" sz="24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Problematic areas for actions </a:t>
            </a:r>
            <a:endParaRPr lang="en-US" sz="24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Process improvement </a:t>
            </a:r>
            <a:endParaRPr lang="en-US" sz="2400" dirty="0" smtClean="0"/>
          </a:p>
          <a:p>
            <a:pPr marL="403225" indent="-403225"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Measurement data needed </a:t>
            </a:r>
            <a:endParaRPr lang="en-US" sz="28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Direct quality measurements: success/failure </a:t>
            </a:r>
            <a:r>
              <a:rPr lang="en-US" sz="2400" dirty="0" smtClean="0"/>
              <a:t>(defect </a:t>
            </a:r>
            <a:r>
              <a:rPr lang="en-US" sz="2400" dirty="0"/>
              <a:t>info) </a:t>
            </a:r>
            <a:endParaRPr lang="en-US" sz="24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Indirect quality measurements: </a:t>
            </a:r>
            <a:endParaRPr lang="en-US" sz="2400" dirty="0" smtClean="0"/>
          </a:p>
          <a:p>
            <a:pPr marL="1320800" lvl="4">
              <a:spcBef>
                <a:spcPts val="600"/>
              </a:spcBef>
            </a:pPr>
            <a:r>
              <a:rPr lang="en-US" sz="2400" dirty="0" smtClean="0"/>
              <a:t>activities/internal/environmental</a:t>
            </a:r>
            <a:r>
              <a:rPr lang="en-US" sz="2400" dirty="0"/>
              <a:t>. </a:t>
            </a:r>
            <a:endParaRPr lang="en-US" sz="2400" dirty="0" smtClean="0"/>
          </a:p>
          <a:p>
            <a:pPr marL="635000"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Indirect but early quality </a:t>
            </a:r>
            <a:r>
              <a:rPr lang="en-US" sz="2400" dirty="0" smtClean="0"/>
              <a:t>indicators. </a:t>
            </a:r>
            <a:r>
              <a:rPr lang="en-US" sz="2000" dirty="0" smtClean="0"/>
              <a:t>All </a:t>
            </a:r>
            <a:r>
              <a:rPr lang="en-US" sz="2000" dirty="0"/>
              <a:t>described in </a:t>
            </a:r>
            <a:r>
              <a:rPr lang="en-US" sz="2000" dirty="0" smtClean="0"/>
              <a:t>Lecture26. 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38402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Quality Models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Practical issues</a:t>
            </a:r>
            <a:r>
              <a:rPr lang="en-US" sz="2400" dirty="0"/>
              <a:t>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Applicability vs. appl. environment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Goal/Usefulness: information/results?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Data: measurement data required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Cost of models and related data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Type of quality models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Generalized: averages or trends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Product-specific: more customized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Relating to issues above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1850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Models: Overall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Model taxonomy</a:t>
            </a:r>
            <a:r>
              <a:rPr lang="en-US" sz="2800" dirty="0" smtClean="0"/>
              <a:t>: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Generalized: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overall, segmented, and dynamic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Product-specific: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semi-customized: product history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observation-based: observations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measurement-driven: predictive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163" y="4026877"/>
            <a:ext cx="4990454" cy="28311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0964" y="5269424"/>
            <a:ext cx="2464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Classification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of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quality assessment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Models: Overall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7736"/>
            <a:ext cx="8915400" cy="4530725"/>
          </a:xfrm>
        </p:spPr>
        <p:txBody>
          <a:bodyPr/>
          <a:lstStyle/>
          <a:p>
            <a:r>
              <a:rPr lang="en-US" sz="2800" dirty="0"/>
              <a:t>• Key characteristics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Industrial </a:t>
            </a:r>
            <a:r>
              <a:rPr lang="en-US" sz="2400" dirty="0" err="1" smtClean="0"/>
              <a:t>averages</a:t>
            </a:r>
            <a:r>
              <a:rPr lang="en-US" sz="2400" dirty="0" smtClean="0"/>
              <a:t>/patterns </a:t>
            </a:r>
            <a:r>
              <a:rPr lang="en-US" sz="2400" dirty="0"/>
              <a:t>⇒ (single) rough estimate.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Most widely applicable.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Low cost of use.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Examples: Defect density</a:t>
            </a:r>
            <a:r>
              <a:rPr lang="en-US" sz="2800" dirty="0" smtClean="0"/>
              <a:t>.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. Estimate total defect with sizing model.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Variation: QI in IBM (counting in-field unique defect only)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Non-quantitative overall models: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As extension to quantitative models.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Examples: 80:20 rule, and other general observations.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66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Product-Specific Models (PSM)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Product-specific models (PSMs):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Product-specific info. used (vs. none used in generalized models)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Better accuracy/usefulness at cost ↑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Three types: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semi-customized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observation-based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measurement-driven predictive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Connection to generalized models (GMs):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Customize GMs to PSMs with new/refined models and additional data.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Generalize PSMs to GMs with empirical evidence and general patterns.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PSM: Semi-Customized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90122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Semi-customized models: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Project level model based on history.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captured by phase.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Both projections and actual.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Linear </a:t>
            </a:r>
            <a:r>
              <a:rPr lang="en-US" sz="2400" dirty="0" smtClean="0"/>
              <a:t>extrapolation.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Related </a:t>
            </a:r>
            <a:r>
              <a:rPr lang="en-US" sz="2800" dirty="0"/>
              <a:t>extensions to </a:t>
            </a:r>
            <a:r>
              <a:rPr lang="en-US" sz="2800" dirty="0" smtClean="0"/>
              <a:t>Defect Removal Model </a:t>
            </a:r>
            <a:r>
              <a:rPr lang="en-US" sz="2400" dirty="0" smtClean="0"/>
              <a:t>(DRM):</a:t>
            </a:r>
            <a:r>
              <a:rPr lang="en-US" sz="2800" dirty="0" smtClean="0"/>
              <a:t> 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Defect dynamics model in </a:t>
            </a:r>
            <a:r>
              <a:rPr lang="en-US" sz="2400" dirty="0" smtClean="0"/>
              <a:t>Lecture 28, </a:t>
            </a:r>
          </a:p>
          <a:p>
            <a:pPr lvl="2">
              <a:spcBef>
                <a:spcPts val="0"/>
              </a:spcBef>
            </a:pPr>
            <a:r>
              <a:rPr lang="en-US" sz="2400" dirty="0" smtClean="0"/>
              <a:t>. Orthogonal Defect Classification (ODC) </a:t>
            </a:r>
            <a:r>
              <a:rPr lang="en-US" sz="2400" dirty="0"/>
              <a:t>defect analyses in </a:t>
            </a:r>
            <a:r>
              <a:rPr lang="en-US" sz="2400" dirty="0" smtClean="0"/>
              <a:t>Lecture 28: </a:t>
            </a:r>
          </a:p>
          <a:p>
            <a:pPr lvl="4">
              <a:spcBef>
                <a:spcPts val="0"/>
              </a:spcBef>
            </a:pPr>
            <a:r>
              <a:rPr lang="en-US" sz="2400" dirty="0" smtClean="0"/>
              <a:t>1-way </a:t>
            </a:r>
            <a:r>
              <a:rPr lang="en-US" sz="2400" dirty="0"/>
              <a:t>distribution/trend analysis </a:t>
            </a:r>
            <a:endParaRPr lang="en-US" sz="2400" dirty="0" smtClean="0"/>
          </a:p>
          <a:p>
            <a:pPr lvl="4">
              <a:spcBef>
                <a:spcPts val="0"/>
              </a:spcBef>
            </a:pPr>
            <a:r>
              <a:rPr lang="en-US" sz="2400" dirty="0" smtClean="0"/>
              <a:t> </a:t>
            </a:r>
            <a:r>
              <a:rPr lang="en-US" sz="2400" dirty="0"/>
              <a:t>2-way analysis of interaction. </a:t>
            </a:r>
            <a:endParaRPr lang="en-US" sz="2400" dirty="0" smtClean="0"/>
          </a:p>
          <a:p>
            <a:pPr>
              <a:spcBef>
                <a:spcPts val="0"/>
              </a:spcBef>
            </a:pP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76" y="5120878"/>
            <a:ext cx="7540248" cy="173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PSM: Observation-Based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Observation-based models: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Detailed observations and modeling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Software reliability growth models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Other reliability/safety models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Model characteristics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Focus on the effect/observations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Assumptions about the causes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Assessment-centric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4128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PSM: Predictive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Measurement-driven predictive models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Establish predictive relations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Modeling techniques: regression, TBM, NN, OSR etc.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Risk assessment and management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Model characteristics: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Response: chief concern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Predictors: observable/controllable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. </a:t>
            </a:r>
            <a:r>
              <a:rPr lang="en-US" sz="2800" dirty="0"/>
              <a:t>Linkage quantification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47352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Model Summary 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10" y="1425844"/>
            <a:ext cx="8718856" cy="384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2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Relating Models to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Data required </a:t>
            </a:r>
            <a:r>
              <a:rPr lang="en-US" sz="2800" dirty="0"/>
              <a:t>by quality </a:t>
            </a:r>
            <a:r>
              <a:rPr lang="en-US" sz="2800" dirty="0" smtClean="0"/>
              <a:t>models (Lecture 26): 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Direct quality measurements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to be assessed/predicted/controlled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Indirect quality measurements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means to achieve the goal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– </a:t>
            </a:r>
            <a:r>
              <a:rPr lang="en-US" sz="2400" dirty="0"/>
              <a:t>environmental, activity, product-internal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requirement by </a:t>
            </a:r>
            <a:r>
              <a:rPr lang="en-US" sz="2400" dirty="0" smtClean="0"/>
              <a:t>models summarized below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312" y="4171104"/>
            <a:ext cx="5519818" cy="268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33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Relating Models to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311" y="1009057"/>
            <a:ext cx="6202275" cy="544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95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Model/Measurement Selection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Customize </a:t>
            </a:r>
            <a:r>
              <a:rPr lang="en-US" sz="2800" dirty="0" smtClean="0"/>
              <a:t>Goal-Question-Metric (GQM) </a:t>
            </a:r>
            <a:r>
              <a:rPr lang="en-US" sz="2800" dirty="0"/>
              <a:t>into 3-steps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Step 1: Quality goals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Restricted, not general goals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Step 2: Quality models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Model characteristics/taxonomy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Model applicability/usefulness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Data requirement/affordability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Step 3: Quality measurements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Model-measurements relations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Detailed model information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63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Example 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7581"/>
            <a:ext cx="8229600" cy="4530725"/>
          </a:xfrm>
        </p:spPr>
        <p:txBody>
          <a:bodyPr/>
          <a:lstStyle/>
          <a:p>
            <a:r>
              <a:rPr lang="en-US" sz="2800" dirty="0"/>
              <a:t>• Goal: rough quality estimates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Situation 1: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 product specific data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Industrial </a:t>
            </a:r>
            <a:r>
              <a:rPr lang="en-US" sz="2400" dirty="0" err="1"/>
              <a:t>averages</a:t>
            </a:r>
            <a:r>
              <a:rPr lang="en-US" sz="2400" dirty="0"/>
              <a:t>/patterns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Commercial tools: SLIM etc.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Product planning stage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 profile in lifecycle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Use generalized models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Situation 2: . Data from related products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DRM for legacy products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ODC profile for IBM products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Semi-customized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76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469824" cy="45307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In today’s lecture, we talked about quality models. We discussed some generalized models and their characteristics and we also discussed PSMs.</a:t>
            </a:r>
          </a:p>
          <a:p>
            <a:pPr marL="0" indent="0">
              <a:buNone/>
            </a:pPr>
            <a:r>
              <a:rPr lang="en-US" sz="2800" dirty="0" smtClean="0"/>
              <a:t>Certain models can be appropriate for specific type of </a:t>
            </a:r>
            <a:r>
              <a:rPr lang="en-US" sz="2800" dirty="0" err="1" smtClean="0"/>
              <a:t>softwares</a:t>
            </a:r>
            <a:r>
              <a:rPr lang="en-US" sz="2800" dirty="0" smtClean="0"/>
              <a:t>.</a:t>
            </a: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 next lecture, we will talk about Defect </a:t>
            </a:r>
            <a:r>
              <a:rPr lang="en-US" sz="2800" dirty="0"/>
              <a:t>Classification and Analysis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General Types of Defect Analyses.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ODC: Orthogonal Defect Classification.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Analysis of ODC Data.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93" y="3210719"/>
            <a:ext cx="8229600" cy="576262"/>
          </a:xfrm>
        </p:spPr>
        <p:txBody>
          <a:bodyPr/>
          <a:lstStyle/>
          <a:p>
            <a:r>
              <a:rPr lang="en-US" sz="4000" dirty="0" smtClean="0"/>
              <a:t>The End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8596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12038</TotalTime>
  <Words>956</Words>
  <Application>Microsoft Office PowerPoint</Application>
  <PresentationFormat>On-screen Show (4:3)</PresentationFormat>
  <Paragraphs>176</Paragraphs>
  <Slides>24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os-8</vt:lpstr>
      <vt:lpstr>Slide 1</vt:lpstr>
      <vt:lpstr>Part- 4:   Quantifiable Quality Improvement</vt:lpstr>
      <vt:lpstr>Summary of the previous lecture</vt:lpstr>
      <vt:lpstr>QE Activities and Process Review</vt:lpstr>
      <vt:lpstr>Outlines</vt:lpstr>
      <vt:lpstr>Objectives</vt:lpstr>
      <vt:lpstr>QA Data and Analysis </vt:lpstr>
      <vt:lpstr>QA Models and Measures</vt:lpstr>
      <vt:lpstr>Quality Analysis </vt:lpstr>
      <vt:lpstr>Quality Models </vt:lpstr>
      <vt:lpstr>Generalized Models: Overall </vt:lpstr>
      <vt:lpstr>Generalized Models: Overall </vt:lpstr>
      <vt:lpstr>Product-Specific Models (PSM)</vt:lpstr>
      <vt:lpstr>PSM: Semi-Customized </vt:lpstr>
      <vt:lpstr>PSM: Observation-Based </vt:lpstr>
      <vt:lpstr>PSM: Predictive </vt:lpstr>
      <vt:lpstr>Model Summary </vt:lpstr>
      <vt:lpstr>Relating Models to Measurements</vt:lpstr>
      <vt:lpstr>Relating Models to Measurements</vt:lpstr>
      <vt:lpstr>Model/Measurement Selection </vt:lpstr>
      <vt:lpstr>Selection Example A 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567</cp:revision>
  <cp:lastPrinted>2001-06-14T13:58:17Z</cp:lastPrinted>
  <dcterms:created xsi:type="dcterms:W3CDTF">2011-01-13T23:43:38Z</dcterms:created>
  <dcterms:modified xsi:type="dcterms:W3CDTF">2016-01-05T12:31:41Z</dcterms:modified>
</cp:coreProperties>
</file>