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2"/>
  </p:notesMasterIdLst>
  <p:handoutMasterIdLst>
    <p:handoutMasterId r:id="rId33"/>
  </p:handoutMasterIdLst>
  <p:sldIdLst>
    <p:sldId id="403" r:id="rId2"/>
    <p:sldId id="508" r:id="rId3"/>
    <p:sldId id="524" r:id="rId4"/>
    <p:sldId id="347" r:id="rId5"/>
    <p:sldId id="348" r:id="rId6"/>
    <p:sldId id="560" r:id="rId7"/>
    <p:sldId id="615" r:id="rId8"/>
    <p:sldId id="561" r:id="rId9"/>
    <p:sldId id="596" r:id="rId10"/>
    <p:sldId id="562" r:id="rId11"/>
    <p:sldId id="594" r:id="rId12"/>
    <p:sldId id="597" r:id="rId13"/>
    <p:sldId id="600" r:id="rId14"/>
    <p:sldId id="593" r:id="rId15"/>
    <p:sldId id="601" r:id="rId16"/>
    <p:sldId id="595" r:id="rId17"/>
    <p:sldId id="581" r:id="rId18"/>
    <p:sldId id="602" r:id="rId19"/>
    <p:sldId id="603" r:id="rId20"/>
    <p:sldId id="604" r:id="rId21"/>
    <p:sldId id="605" r:id="rId22"/>
    <p:sldId id="582" r:id="rId23"/>
    <p:sldId id="606" r:id="rId24"/>
    <p:sldId id="579" r:id="rId25"/>
    <p:sldId id="607" r:id="rId26"/>
    <p:sldId id="608" r:id="rId27"/>
    <p:sldId id="609" r:id="rId28"/>
    <p:sldId id="506" r:id="rId29"/>
    <p:sldId id="573" r:id="rId30"/>
    <p:sldId id="614" r:id="rId31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983" autoAdjust="0"/>
    <p:restoredTop sz="86357" autoAdjust="0"/>
  </p:normalViewPr>
  <p:slideViewPr>
    <p:cSldViewPr snapToGrid="0">
      <p:cViewPr varScale="1">
        <p:scale>
          <a:sx n="59" d="100"/>
          <a:sy n="59" d="100"/>
        </p:scale>
        <p:origin x="-136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34017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61192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26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3200" dirty="0"/>
              <a:t>In </a:t>
            </a:r>
            <a:r>
              <a:rPr lang="en-US" sz="3200" dirty="0" smtClean="0"/>
              <a:t>last </a:t>
            </a:r>
            <a:r>
              <a:rPr lang="en-US" sz="3200" dirty="0"/>
              <a:t>lecture, </a:t>
            </a:r>
            <a:r>
              <a:rPr lang="en-US" sz="3200" dirty="0" smtClean="0"/>
              <a:t>we compared different QA Alternatives (including Testing, Inspection, Validation)  </a:t>
            </a:r>
            <a:r>
              <a:rPr lang="en-US" sz="3200" dirty="0"/>
              <a:t>More specifically, we will talk </a:t>
            </a:r>
            <a:r>
              <a:rPr lang="en-US" sz="3200" dirty="0" smtClean="0"/>
              <a:t>about</a:t>
            </a:r>
            <a:endParaRPr lang="en-US" sz="3200" dirty="0"/>
          </a:p>
          <a:p>
            <a:pPr marL="635000"/>
            <a:r>
              <a:rPr lang="en-US" sz="3200" dirty="0"/>
              <a:t>General Areas</a:t>
            </a:r>
          </a:p>
          <a:p>
            <a:pPr marL="635000"/>
            <a:r>
              <a:rPr lang="en-US" sz="3200" dirty="0"/>
              <a:t>Questions for Comparison</a:t>
            </a:r>
          </a:p>
          <a:p>
            <a:pPr marL="635000"/>
            <a:r>
              <a:rPr lang="en-US" sz="3200" dirty="0"/>
              <a:t>Applicability, Effectiveness, and Cost</a:t>
            </a:r>
          </a:p>
          <a:p>
            <a:pPr marL="635000"/>
            <a:r>
              <a:rPr lang="en-US" sz="3200" dirty="0"/>
              <a:t>Summary and Recommendations. </a:t>
            </a:r>
            <a:endParaRPr lang="en-US" sz="3200" dirty="0" smtClean="0"/>
          </a:p>
          <a:p>
            <a:pPr marL="292100" indent="0">
              <a:buNone/>
            </a:pPr>
            <a:r>
              <a:rPr lang="en-US" sz="3200" dirty="0" smtClean="0"/>
              <a:t>We have seen different comparison tables to identify which QA alternative is appropriate for what type of software.</a:t>
            </a:r>
            <a:endParaRPr lang="en-US" sz="32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Part- 4:  </a:t>
            </a:r>
            <a:br>
              <a:rPr lang="en-US" altLang="en-US" dirty="0" smtClean="0"/>
            </a:br>
            <a:r>
              <a:rPr lang="en-US" altLang="en-US" sz="4000" dirty="0" smtClean="0"/>
              <a:t>Quantifiable Quality Improvement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Feedback Loop and Activities for Quantifiable Quality Improvement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Feedback Loop and Overall Mechanism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Monitoring and Measurement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Analysis and Feedback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Tool and Implementation Support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800" dirty="0" smtClean="0"/>
              <a:t>To </a:t>
            </a:r>
            <a:r>
              <a:rPr lang="en-US" altLang="en-US" sz="2800" dirty="0"/>
              <a:t>understand and </a:t>
            </a:r>
            <a:r>
              <a:rPr lang="en-US" altLang="en-US" sz="2800" dirty="0" smtClean="0"/>
              <a:t>distinguish between Pre-QA activities and Post-QA activities.</a:t>
            </a:r>
          </a:p>
          <a:p>
            <a:r>
              <a:rPr lang="en-US" sz="2800" dirty="0" smtClean="0"/>
              <a:t>To be able to apply the knowledge of quantifiable quality improvement in real life software.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/>
              <a:t>Importance of Feedback Loop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45088"/>
            <a:ext cx="8229600" cy="4530725"/>
          </a:xfrm>
        </p:spPr>
        <p:txBody>
          <a:bodyPr/>
          <a:lstStyle/>
          <a:p>
            <a:r>
              <a:rPr lang="en-US" sz="2800" dirty="0" smtClean="0"/>
              <a:t>All </a:t>
            </a:r>
            <a:r>
              <a:rPr lang="en-US" sz="2800" dirty="0"/>
              <a:t>QA activities covered in Part II and Part III need additional support: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Planning and goal </a:t>
            </a:r>
            <a:r>
              <a:rPr lang="en-US" sz="2800" dirty="0" smtClean="0"/>
              <a:t>setting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Management via feedback loop: </a:t>
            </a:r>
            <a:endParaRPr lang="en-US" sz="2800" dirty="0" smtClean="0"/>
          </a:p>
          <a:p>
            <a:pPr lvl="4"/>
            <a:r>
              <a:rPr lang="en-US" sz="2800" dirty="0" smtClean="0"/>
              <a:t>When </a:t>
            </a:r>
            <a:r>
              <a:rPr lang="en-US" sz="2800" dirty="0"/>
              <a:t>to stop</a:t>
            </a:r>
            <a:r>
              <a:rPr lang="en-US" sz="2800" dirty="0" smtClean="0"/>
              <a:t>?</a:t>
            </a:r>
          </a:p>
          <a:p>
            <a:pPr lvl="4"/>
            <a:r>
              <a:rPr lang="en-US" sz="2800" dirty="0" smtClean="0"/>
              <a:t>Adjustment </a:t>
            </a:r>
            <a:r>
              <a:rPr lang="en-US" sz="2800" dirty="0"/>
              <a:t>and improvement, etc</a:t>
            </a:r>
            <a:r>
              <a:rPr lang="en-US" sz="2800" dirty="0" smtClean="0"/>
              <a:t>.</a:t>
            </a:r>
          </a:p>
          <a:p>
            <a:pPr lvl="4"/>
            <a:r>
              <a:rPr lang="en-US" sz="2800" dirty="0"/>
              <a:t>All based on assessments/predictions </a:t>
            </a:r>
            <a:r>
              <a:rPr lang="en-US" sz="2800" dirty="0" smtClean="0"/>
              <a:t> 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/>
              <a:t>Importance of Feedback Loop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45088"/>
            <a:ext cx="8229600" cy="4530725"/>
          </a:xfrm>
        </p:spPr>
        <p:txBody>
          <a:bodyPr/>
          <a:lstStyle/>
          <a:p>
            <a:r>
              <a:rPr lang="en-US" sz="2800" dirty="0" smtClean="0"/>
              <a:t>Feedback </a:t>
            </a:r>
            <a:r>
              <a:rPr lang="en-US" sz="2800" dirty="0"/>
              <a:t>loop for quantification/improvement: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Focus of Part IV chapters . </a:t>
            </a:r>
            <a:endParaRPr lang="en-US" sz="2800" dirty="0" smtClean="0"/>
          </a:p>
          <a:p>
            <a:pPr lvl="4"/>
            <a:r>
              <a:rPr lang="en-US" sz="2800" dirty="0" smtClean="0"/>
              <a:t>mechanism </a:t>
            </a:r>
            <a:r>
              <a:rPr lang="en-US" sz="2800" dirty="0"/>
              <a:t>and implementation. </a:t>
            </a:r>
            <a:endParaRPr lang="en-US" sz="2800" dirty="0" smtClean="0"/>
          </a:p>
          <a:p>
            <a:pPr lvl="4"/>
            <a:r>
              <a:rPr lang="en-US" sz="2800" dirty="0" smtClean="0"/>
              <a:t>models </a:t>
            </a:r>
            <a:r>
              <a:rPr lang="en-US" sz="2800" dirty="0"/>
              <a:t>and measurements. </a:t>
            </a:r>
            <a:endParaRPr lang="en-US" sz="2800" dirty="0" smtClean="0"/>
          </a:p>
          <a:p>
            <a:pPr lvl="4"/>
            <a:r>
              <a:rPr lang="en-US" sz="2800" dirty="0" smtClean="0"/>
              <a:t>defect </a:t>
            </a:r>
            <a:r>
              <a:rPr lang="en-US" sz="2800" dirty="0"/>
              <a:t>analyses and techniques. </a:t>
            </a:r>
            <a:endParaRPr lang="en-US" sz="2800" dirty="0" smtClean="0"/>
          </a:p>
          <a:p>
            <a:pPr lvl="4"/>
            <a:r>
              <a:rPr lang="en-US" sz="2800" dirty="0" smtClean="0"/>
              <a:t>risk </a:t>
            </a:r>
            <a:r>
              <a:rPr lang="en-US" sz="2800" dirty="0"/>
              <a:t>identification techniques. </a:t>
            </a:r>
            <a:endParaRPr lang="en-US" sz="2800" dirty="0" smtClean="0"/>
          </a:p>
          <a:p>
            <a:pPr lvl="4"/>
            <a:r>
              <a:rPr lang="en-US" sz="2800" dirty="0" smtClean="0"/>
              <a:t>software </a:t>
            </a:r>
            <a:r>
              <a:rPr lang="en-US" sz="2800" dirty="0"/>
              <a:t>reliability engineering</a:t>
            </a:r>
            <a:endParaRPr lang="en-US" sz="32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272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QE Activities and Process Review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8344" y="854075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Major activities: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Pre-QA planning </a:t>
            </a:r>
            <a:r>
              <a:rPr lang="en-US" sz="2800" dirty="0" smtClean="0"/>
              <a:t>(earlier lectures).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QA (Part II and Part III).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Post-QA analysis &amp; feedback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Part </a:t>
            </a:r>
            <a:r>
              <a:rPr lang="en-US" sz="2800" dirty="0"/>
              <a:t>IV (maybe parallel instead of “post-”)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Overall process</a:t>
            </a:r>
            <a:r>
              <a:rPr lang="en-US" sz="2800" dirty="0" smtClean="0"/>
              <a:t>:– </a:t>
            </a:r>
            <a:r>
              <a:rPr lang="en-US" sz="2800" dirty="0"/>
              <a:t>Software quality engineering (SQE</a:t>
            </a:r>
            <a:r>
              <a:rPr lang="en-US" sz="2800" dirty="0" smtClean="0"/>
              <a:t>)</a:t>
            </a:r>
          </a:p>
          <a:p>
            <a:pPr marL="0" indent="0">
              <a:spcBef>
                <a:spcPts val="600"/>
              </a:spcBef>
              <a:buNone/>
            </a:pP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endParaRPr lang="en-US" sz="2800" dirty="0"/>
          </a:p>
          <a:p>
            <a:pPr marL="0" indent="0">
              <a:spcBef>
                <a:spcPts val="600"/>
              </a:spcBef>
              <a:buNone/>
            </a:pPr>
            <a:endParaRPr lang="en-US" sz="28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smtClean="0"/>
              <a:t>Quality </a:t>
            </a:r>
            <a:r>
              <a:rPr lang="en-US" sz="2000" dirty="0" err="1" smtClean="0"/>
              <a:t>Engg</a:t>
            </a:r>
            <a:r>
              <a:rPr lang="en-US" sz="2000" dirty="0" smtClean="0"/>
              <a:t>. Process</a:t>
            </a:r>
            <a:r>
              <a:rPr lang="en-US" sz="2800" dirty="0" smtClean="0"/>
              <a:t> 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804" y="3921071"/>
            <a:ext cx="6064959" cy="2674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QE Activities and Process Review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2659" y="854075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Feedback </a:t>
            </a:r>
            <a:r>
              <a:rPr lang="en-US" sz="2800" dirty="0"/>
              <a:t>loop zoom-in: Fig 18.1 (p.304)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Multiple measurement sources.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Many types of analysis performed.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Multiple feedback </a:t>
            </a:r>
            <a:r>
              <a:rPr lang="en-US" sz="2800" dirty="0" smtClean="0"/>
              <a:t>paths.</a:t>
            </a:r>
          </a:p>
          <a:p>
            <a:pPr marL="857250" lvl="2" indent="-749300" algn="ctr">
              <a:spcBef>
                <a:spcPts val="600"/>
              </a:spcBef>
              <a:buNone/>
            </a:pPr>
            <a:r>
              <a:rPr lang="en-US" sz="2000" dirty="0" smtClean="0"/>
              <a:t>Refined Quality Engineering Process: Management, Analysis and feedback for Quantifiable improvement </a:t>
            </a:r>
            <a:endParaRPr lang="en-US" sz="105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462" y="3471620"/>
            <a:ext cx="6444916" cy="349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786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Feedback Loop Related Activities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Monitoring </a:t>
            </a:r>
            <a:r>
              <a:rPr lang="en-US" sz="2800" dirty="0"/>
              <a:t>and measurement: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400" dirty="0"/>
              <a:t>defect monitoring ∈ process management.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defect measurement ∈ defect handling.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many other related measurements.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Analysis </a:t>
            </a:r>
            <a:r>
              <a:rPr lang="en-US" sz="2800" dirty="0"/>
              <a:t>modeling: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Historical baselines and experience</a:t>
            </a:r>
            <a:r>
              <a:rPr lang="en-US" sz="2400" dirty="0" smtClean="0"/>
              <a:t>.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Choosing </a:t>
            </a:r>
            <a:r>
              <a:rPr lang="en-US" sz="2400" dirty="0"/>
              <a:t>models and analysis techniques.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Focus on defect/risk/reliability analyses.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Goal: assessment/prediction/improvement.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Feedback </a:t>
            </a:r>
            <a:r>
              <a:rPr lang="en-US" sz="2800" dirty="0"/>
              <a:t>and </a:t>
            </a:r>
            <a:r>
              <a:rPr lang="en-US" sz="2800" dirty="0" err="1"/>
              <a:t>followup</a:t>
            </a:r>
            <a:r>
              <a:rPr lang="en-US" sz="2800" dirty="0"/>
              <a:t>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Frequent feedback: assessment/prediction.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Possible improvement areas identified.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Overall </a:t>
            </a:r>
            <a:r>
              <a:rPr lang="en-US" sz="2400" dirty="0"/>
              <a:t>management and improvement. </a:t>
            </a:r>
            <a:endParaRPr lang="en-US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Quality Monitoring and Measurements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Quality </a:t>
            </a:r>
            <a:r>
              <a:rPr lang="en-US" sz="2800" dirty="0"/>
              <a:t>monitoring needs: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Quality </a:t>
            </a:r>
            <a:r>
              <a:rPr lang="en-US" sz="2800" dirty="0"/>
              <a:t>as a quantified entity over time.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Able </a:t>
            </a:r>
            <a:r>
              <a:rPr lang="en-US" sz="2800" dirty="0"/>
              <a:t>to assess, predict, and control.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Various </a:t>
            </a:r>
            <a:r>
              <a:rPr lang="en-US" sz="2800" dirty="0"/>
              <a:t>measurement data needed.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Some </a:t>
            </a:r>
            <a:r>
              <a:rPr lang="en-US" sz="2800" dirty="0"/>
              <a:t>directly in quality monitoring.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Others </a:t>
            </a:r>
            <a:r>
              <a:rPr lang="en-US" sz="2800" dirty="0"/>
              <a:t>via analyses to provide feedback.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Direct </a:t>
            </a:r>
            <a:r>
              <a:rPr lang="en-US" sz="2800" dirty="0"/>
              <a:t>quality measurements: 	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Result</a:t>
            </a:r>
            <a:r>
              <a:rPr lang="en-US" sz="2800" dirty="0"/>
              <a:t>, impact and related info. – e.g., success vs. </a:t>
            </a:r>
            <a:r>
              <a:rPr lang="en-US" sz="2800" dirty="0" smtClean="0"/>
              <a:t>failure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Defect information: directly monitored. – additional defect analysis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Mostly used in quality monitoring.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885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Indirect Quality Measurements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Indirect quality measurements: Why?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Other quality measurements (reliability) need additional analyses/data.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Unavailability </a:t>
            </a:r>
            <a:r>
              <a:rPr lang="en-US" sz="2400" dirty="0"/>
              <a:t>of direct quality measurements early in the development cycle ⇒ early (indirect) indicators.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Used </a:t>
            </a:r>
            <a:r>
              <a:rPr lang="en-US" sz="2400" dirty="0"/>
              <a:t>to assess/predict/control quality. (to link to or affect various direct quality measurements)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Types of indirect quality measurements: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Environmental measurements.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Product internal measurements.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Activity measurements.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38402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Indirect Measurements: Environment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Process characteristics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</a:t>
            </a:r>
            <a:r>
              <a:rPr lang="en-US" sz="2400" dirty="0" smtClean="0"/>
              <a:t> </a:t>
            </a:r>
            <a:r>
              <a:rPr lang="en-US" sz="2400" dirty="0"/>
              <a:t>Entities and relationships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Preparation, execution and </a:t>
            </a:r>
            <a:r>
              <a:rPr lang="en-US" sz="2400" dirty="0" err="1"/>
              <a:t>followup</a:t>
            </a:r>
            <a:r>
              <a:rPr lang="en-US" sz="2400" dirty="0"/>
              <a:t>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Techniques used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People characteristics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Skills and experience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Roles: planners/developers/testers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Process management and teams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Product characteristics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Product/market environment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Hardware/software environment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281850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Measurements: Internal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76" y="1109502"/>
            <a:ext cx="8229600" cy="4530725"/>
          </a:xfrm>
        </p:spPr>
        <p:txBody>
          <a:bodyPr/>
          <a:lstStyle/>
          <a:p>
            <a:r>
              <a:rPr lang="en-US" sz="2800" dirty="0"/>
              <a:t>• Product internal measurements: most studied/understood in SE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Software artifacts being measured: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Mostly code-related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Sometimes SRS, design, docs etc.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Product attributes being measured: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Control: e.g., McCabe complexity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Data: e.g., Halstead metrics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Presentation: e.g., indentation rules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Structures: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785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Measurements: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76" y="1109502"/>
            <a:ext cx="8229600" cy="4530725"/>
          </a:xfrm>
        </p:spPr>
        <p:txBody>
          <a:bodyPr/>
          <a:lstStyle/>
          <a:p>
            <a:r>
              <a:rPr lang="en-US" sz="2800" dirty="0"/>
              <a:t>• Execution/activity measurements: </a:t>
            </a:r>
            <a:endParaRPr lang="en-US" sz="2800" dirty="0" smtClean="0"/>
          </a:p>
          <a:p>
            <a:pPr lvl="2"/>
            <a:r>
              <a:rPr lang="en-US" sz="2400" dirty="0" smtClean="0"/>
              <a:t>Overall</a:t>
            </a:r>
            <a:r>
              <a:rPr lang="en-US" sz="2400" dirty="0"/>
              <a:t>: e.g., cycle time, total effort. </a:t>
            </a:r>
            <a:endParaRPr lang="en-US" sz="2400" dirty="0" smtClean="0"/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Phased: profiles/histograms. </a:t>
            </a:r>
            <a:endParaRPr lang="en-US" sz="2400" dirty="0" smtClean="0"/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Detailed: transactions in SRGMs.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Testing activity examples</a:t>
            </a:r>
            <a:r>
              <a:rPr lang="en-US" sz="2800" dirty="0" smtClean="0"/>
              <a:t>:</a:t>
            </a:r>
          </a:p>
          <a:p>
            <a:pPr lvl="2"/>
            <a:r>
              <a:rPr lang="en-US" sz="2400" dirty="0" smtClean="0"/>
              <a:t>Timing </a:t>
            </a:r>
            <a:r>
              <a:rPr lang="en-US" sz="2400" dirty="0"/>
              <a:t>during testing/usage </a:t>
            </a:r>
          </a:p>
          <a:p>
            <a:pPr lvl="2"/>
            <a:r>
              <a:rPr lang="en-US" sz="2400" dirty="0" smtClean="0"/>
              <a:t>Path </a:t>
            </a:r>
            <a:r>
              <a:rPr lang="en-US" sz="2400" dirty="0"/>
              <a:t>verification (white-box) </a:t>
            </a:r>
          </a:p>
          <a:p>
            <a:pPr lvl="2"/>
            <a:r>
              <a:rPr lang="en-US" sz="2400" dirty="0" smtClean="0"/>
              <a:t>Usage-component </a:t>
            </a:r>
            <a:r>
              <a:rPr lang="en-US" sz="2400" dirty="0"/>
              <a:t>mapping (black-box</a:t>
            </a:r>
            <a:r>
              <a:rPr lang="en-US" sz="2400" dirty="0" smtClean="0"/>
              <a:t>)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Measurement along the path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Usage of observations/measurements: observation-based and predictive models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2166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Immediate </a:t>
            </a:r>
            <a:r>
              <a:rPr lang="en-US" dirty="0" err="1"/>
              <a:t>Followup</a:t>
            </a:r>
            <a:r>
              <a:rPr lang="en-US" dirty="0"/>
              <a:t> and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9"/>
            <a:ext cx="8547315" cy="1463218"/>
          </a:xfrm>
        </p:spPr>
        <p:txBody>
          <a:bodyPr/>
          <a:lstStyle/>
          <a:p>
            <a:r>
              <a:rPr lang="en-US" sz="2800" dirty="0"/>
              <a:t>• Immediate (without analyses): Why?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Immediate action needed right away: – critical problems ⇒ immediate fixing – most other problems: no need to wait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Some feedback as built-in features in various QA alternatives and techniques.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Activities related to immediate actions.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Testing activity examples: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Shifting focus from failed runs/areas.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Re-test to verify defect fixing.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Other defect-related adjustments.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and activity measurements used.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96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Analyses, Feedback, and </a:t>
            </a:r>
            <a:r>
              <a:rPr lang="en-US" dirty="0" err="1"/>
              <a:t>Followup</a:t>
            </a:r>
            <a:r>
              <a:rPr lang="en-US" dirty="0"/>
              <a:t>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Most </a:t>
            </a:r>
            <a:r>
              <a:rPr lang="en-US" sz="2800" dirty="0" smtClean="0"/>
              <a:t>feedback/follow-up </a:t>
            </a:r>
            <a:r>
              <a:rPr lang="en-US" sz="2800" dirty="0"/>
              <a:t>relies on analyses.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 </a:t>
            </a:r>
            <a:r>
              <a:rPr lang="en-US" sz="2800" dirty="0"/>
              <a:t>Types of analyses: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Product release decision related.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For other project management decisions, at the phase or overall project level.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Longer-term or wider-scope analyses.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Types of feedback paths: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Shorter vs. longer feedback loops.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Frequency and time duration variations.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Overall scope of the feedback.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 source refinement.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Feedback destinations.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83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Analysis for Product Release Decisions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Most important usage of analysis results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“</a:t>
            </a:r>
            <a:r>
              <a:rPr lang="en-US" sz="2800" dirty="0"/>
              <a:t>when to stop testing?”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Basis for decision making: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Without explicit quality assessment: </a:t>
            </a:r>
            <a:endParaRPr lang="en-US" sz="2800" dirty="0" smtClean="0"/>
          </a:p>
          <a:p>
            <a:pPr lvl="4">
              <a:spcBef>
                <a:spcPts val="0"/>
              </a:spcBef>
            </a:pPr>
            <a:r>
              <a:rPr lang="en-US" sz="2800" dirty="0" smtClean="0"/>
              <a:t>– </a:t>
            </a:r>
            <a:r>
              <a:rPr lang="en-US" sz="2800" dirty="0"/>
              <a:t>implicit: planned activities, </a:t>
            </a:r>
            <a:endParaRPr lang="en-US" sz="2800" dirty="0" smtClean="0"/>
          </a:p>
          <a:p>
            <a:pPr lvl="4">
              <a:spcBef>
                <a:spcPts val="0"/>
              </a:spcBef>
            </a:pPr>
            <a:r>
              <a:rPr lang="en-US" sz="2800" dirty="0" smtClean="0"/>
              <a:t>– </a:t>
            </a:r>
            <a:r>
              <a:rPr lang="en-US" sz="2800" dirty="0"/>
              <a:t>indirect: coverage goals, </a:t>
            </a:r>
            <a:endParaRPr lang="en-US" sz="2800" dirty="0" smtClean="0"/>
          </a:p>
          <a:p>
            <a:pPr lvl="4">
              <a:spcBef>
                <a:spcPts val="0"/>
              </a:spcBef>
            </a:pPr>
            <a:r>
              <a:rPr lang="en-US" sz="2800" dirty="0" smtClean="0"/>
              <a:t>– </a:t>
            </a:r>
            <a:r>
              <a:rPr lang="en-US" sz="2800" dirty="0"/>
              <a:t>other factors: time/$-based.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With explicit quality assessment</a:t>
            </a:r>
            <a:r>
              <a:rPr lang="en-US" sz="2800" dirty="0" smtClean="0"/>
              <a:t>:</a:t>
            </a:r>
          </a:p>
          <a:p>
            <a:pPr lvl="4">
              <a:spcBef>
                <a:spcPts val="0"/>
              </a:spcBef>
            </a:pPr>
            <a:r>
              <a:rPr lang="en-US" sz="2800" dirty="0" smtClean="0"/>
              <a:t> </a:t>
            </a:r>
            <a:r>
              <a:rPr lang="en-US" sz="2800" dirty="0"/>
              <a:t>– failure-based: reliability</a:t>
            </a:r>
            <a:r>
              <a:rPr lang="en-US" sz="2800" dirty="0" smtClean="0"/>
              <a:t>,</a:t>
            </a:r>
          </a:p>
          <a:p>
            <a:pPr lvl="4">
              <a:spcBef>
                <a:spcPts val="0"/>
              </a:spcBef>
            </a:pPr>
            <a:r>
              <a:rPr lang="en-US" sz="2800" dirty="0" smtClean="0"/>
              <a:t> </a:t>
            </a:r>
            <a:r>
              <a:rPr lang="en-US" sz="2800" dirty="0"/>
              <a:t>– fault-based: defect count &amp; density.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Criteria preference: reliability – defect – coverage – activity.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41280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Analyses for Other Decisions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Transition from one (sub-)phase to another: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Later ones: similar to product release.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Earlier ones: reliability undefined </a:t>
            </a:r>
            <a:endParaRPr lang="en-US" sz="2800" dirty="0" smtClean="0"/>
          </a:p>
          <a:p>
            <a:pPr lvl="4">
              <a:spcBef>
                <a:spcPts val="0"/>
              </a:spcBef>
            </a:pPr>
            <a:r>
              <a:rPr lang="en-US" sz="2800" dirty="0" smtClean="0"/>
              <a:t>– </a:t>
            </a:r>
            <a:r>
              <a:rPr lang="en-US" sz="2800" dirty="0"/>
              <a:t>defects – coverage – activity</a:t>
            </a:r>
            <a:r>
              <a:rPr lang="en-US" sz="2800" dirty="0" smtClean="0"/>
              <a:t>,</a:t>
            </a:r>
          </a:p>
          <a:p>
            <a:pPr lvl="4">
              <a:spcBef>
                <a:spcPts val="0"/>
              </a:spcBef>
            </a:pPr>
            <a:r>
              <a:rPr lang="en-US" sz="2800" dirty="0" smtClean="0"/>
              <a:t>– </a:t>
            </a:r>
            <a:r>
              <a:rPr lang="en-US" sz="2800" dirty="0"/>
              <a:t>inspection and other early QA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Other decisions/management-activities: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Schedule adjustment.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Resource allocation and adjustment.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Planning for post-release support.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Planning for future products or updates</a:t>
            </a:r>
            <a:r>
              <a:rPr lang="en-US" sz="2400" dirty="0" smtClean="0"/>
              <a:t>.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These are product-level or sub-product-level decisions and activities.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47352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Other Feedback and </a:t>
            </a:r>
            <a:r>
              <a:rPr lang="en-US" dirty="0" err="1"/>
              <a:t>Followup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Other (less frequent) feedback/</a:t>
            </a:r>
            <a:r>
              <a:rPr lang="en-US" sz="2800" dirty="0" err="1"/>
              <a:t>followup</a:t>
            </a:r>
            <a:r>
              <a:rPr lang="en-US" sz="2800" dirty="0"/>
              <a:t>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Goal adjustment (justified/approved).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Self-feedback (measurement &amp; analysis) </a:t>
            </a:r>
            <a:endParaRPr lang="en-US" sz="2400" dirty="0" smtClean="0"/>
          </a:p>
          <a:p>
            <a:pPr lvl="4">
              <a:spcBef>
                <a:spcPts val="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unsuitable measurements and models</a:t>
            </a:r>
            <a:r>
              <a:rPr lang="en-US" sz="2400" dirty="0" smtClean="0"/>
              <a:t>?</a:t>
            </a:r>
          </a:p>
          <a:p>
            <a:pPr lvl="4">
              <a:spcBef>
                <a:spcPts val="0"/>
              </a:spcBef>
            </a:pPr>
            <a:r>
              <a:rPr lang="en-US" sz="2400" dirty="0" smtClean="0"/>
              <a:t> </a:t>
            </a:r>
            <a:r>
              <a:rPr lang="en-US" sz="2400" dirty="0"/>
              <a:t>– SRE measurement example in IBM.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Longer term, project-level feedback.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May even carry over to </a:t>
            </a:r>
            <a:r>
              <a:rPr lang="en-US" sz="2400" dirty="0" err="1"/>
              <a:t>followup</a:t>
            </a:r>
            <a:r>
              <a:rPr lang="en-US" sz="2400" dirty="0"/>
              <a:t> projects.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Beyond a single-project duration/scope: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Future product quality improvement </a:t>
            </a:r>
            <a:endParaRPr lang="en-US" sz="2400" dirty="0" smtClean="0"/>
          </a:p>
          <a:p>
            <a:pPr lvl="4">
              <a:spcBef>
                <a:spcPts val="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overall goal/strategy/model/data</a:t>
            </a:r>
            <a:r>
              <a:rPr lang="en-US" sz="2400" dirty="0" smtClean="0"/>
              <a:t>,</a:t>
            </a:r>
          </a:p>
          <a:p>
            <a:pPr lvl="4">
              <a:spcBef>
                <a:spcPts val="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especially for defect prevention.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Process improvement.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More experienced people.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2212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Feedback Loop Implementation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Key question: sources and destinations. (Analysis and modeling activity at center.)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Sources of feedback loop = data sources: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Result and defect data: </a:t>
            </a:r>
            <a:endParaRPr lang="en-US" sz="2400" dirty="0" smtClean="0"/>
          </a:p>
          <a:p>
            <a:pPr lvl="4">
              <a:spcBef>
                <a:spcPts val="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the QA activities themselves.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Activity data</a:t>
            </a:r>
            <a:r>
              <a:rPr lang="en-US" sz="2400" dirty="0" smtClean="0"/>
              <a:t>:</a:t>
            </a:r>
          </a:p>
          <a:p>
            <a:pPr lvl="4">
              <a:spcBef>
                <a:spcPts val="0"/>
              </a:spcBef>
            </a:pPr>
            <a:r>
              <a:rPr lang="en-US" sz="2400" dirty="0" smtClean="0"/>
              <a:t> </a:t>
            </a:r>
            <a:r>
              <a:rPr lang="en-US" sz="2400" dirty="0"/>
              <a:t>– both QA and development activities.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Product internal data: product. (produced by development activities)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Environmental data: environment.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Additional sources of feedback loop: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From project/QA planning.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Extended environment: measurement data and models beyond project scope.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17283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Loop Implementation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Feedback loop at different duration/scope levels.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Immediate feedback to current development activities (locally).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Short-term or sub-project-level feedback: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transition</a:t>
            </a:r>
            <a:r>
              <a:rPr lang="en-US" sz="2800" dirty="0"/>
              <a:t>, schedule, resource,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destination: development activities.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Medium-term or project-level feedback: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overall project adjustment and release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Longer-term or multi-project feedback: – to external destinations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33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Loop Implementation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347" y="921713"/>
            <a:ext cx="6741762" cy="588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95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Support Tools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Type of tools: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Data gathering tools.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Analysis and modeling tools.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Presentation tools.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Data gathering tools: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Defects/direct quality measurements: </a:t>
            </a:r>
            <a:endParaRPr lang="en-US" sz="2400" dirty="0" smtClean="0"/>
          </a:p>
          <a:p>
            <a:pPr lvl="4"/>
            <a:r>
              <a:rPr lang="en-US" sz="2400" dirty="0" smtClean="0"/>
              <a:t>– </a:t>
            </a:r>
            <a:r>
              <a:rPr lang="en-US" sz="2400" dirty="0"/>
              <a:t>from defect tracking tools.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Environmental data: project db.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Activity measurements: logs.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Product internal measurements</a:t>
            </a:r>
            <a:r>
              <a:rPr lang="en-US" sz="2400" dirty="0" smtClean="0"/>
              <a:t>:</a:t>
            </a:r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– commercial/home-build tools.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New tools/APIs might be needed.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3963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Support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/>
              <a:t>• Analysis and modeling tools: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Dedicated modeling tools: – e.g., SMERFS and CASRE for SRE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General modeling tools/packages: – e.g., multi-purpose S-Plus, SAS.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Utility programs often needed for data screening and processing.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Presentation tools: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Aim: easy interpretation of feedback ⇒ more likely to act on.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Graphical presentation preferred.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Some “what-if”/exploration capability.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0076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for Tool Support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/>
              <a:t>• Using existing tools ⇒ cost↓: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Functionality and availability/cost.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Usability.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Flexibility and programmability.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Integration with other tools.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Tool integration issues: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Assumption: multiple tools used. (All-purpose tools not feasible/practical.)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External rules for inter-operability, – common data format and repository.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Multi-purpose tools.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Utilities for inter-operability.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84781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Support </a:t>
            </a:r>
            <a:r>
              <a:rPr lang="en-US" dirty="0" smtClean="0"/>
              <a:t>Example (IBM)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312" y="913537"/>
            <a:ext cx="6509288" cy="574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07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469824" cy="45307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In today’s lecture, we talked about </a:t>
            </a:r>
            <a:r>
              <a:rPr lang="en-US" sz="2800" dirty="0"/>
              <a:t>Feedback Loop and Activities for Quantifiable Quality </a:t>
            </a:r>
            <a:r>
              <a:rPr lang="en-US" sz="2800" dirty="0" smtClean="0"/>
              <a:t>Improvement. We discussed the Feedback </a:t>
            </a:r>
            <a:r>
              <a:rPr lang="en-US" sz="2800" dirty="0"/>
              <a:t>Loop and Overall </a:t>
            </a:r>
            <a:r>
              <a:rPr lang="en-US" sz="2800" dirty="0" smtClean="0"/>
              <a:t>Mechanism, Monitoring </a:t>
            </a:r>
            <a:r>
              <a:rPr lang="en-US" sz="2800" dirty="0"/>
              <a:t>and </a:t>
            </a:r>
            <a:r>
              <a:rPr lang="en-US" sz="2800" dirty="0" smtClean="0"/>
              <a:t>Measurement, Analysis </a:t>
            </a:r>
            <a:r>
              <a:rPr lang="en-US" sz="2800" dirty="0"/>
              <a:t>and Feedback </a:t>
            </a:r>
            <a:r>
              <a:rPr lang="en-US" sz="2800" dirty="0" smtClean="0"/>
              <a:t>and lastly, we talked about Tool </a:t>
            </a:r>
            <a:r>
              <a:rPr lang="en-US" sz="2800" dirty="0"/>
              <a:t>and Implementation Support</a:t>
            </a:r>
            <a:endParaRPr lang="en-US" sz="2600" dirty="0"/>
          </a:p>
          <a:p>
            <a:pPr marL="0" indent="0">
              <a:buNone/>
            </a:pPr>
            <a:r>
              <a:rPr lang="en-US" sz="2800" dirty="0" smtClean="0"/>
              <a:t>. </a:t>
            </a: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will talk about Quality </a:t>
            </a:r>
            <a:r>
              <a:rPr lang="en-US" sz="2800" dirty="0"/>
              <a:t>Models and Measurements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Types of Quality Assessment Models.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Comparing Quality Assessment Models.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Data Requirements and Measurement </a:t>
            </a:r>
            <a:endParaRPr lang="en-US" sz="2800" dirty="0" smtClean="0"/>
          </a:p>
          <a:p>
            <a:pPr lvl="2"/>
            <a:r>
              <a:rPr lang="en-US" sz="2800" dirty="0"/>
              <a:t> </a:t>
            </a:r>
            <a:r>
              <a:rPr lang="en-US" sz="2800" dirty="0" smtClean="0"/>
              <a:t>Measurement </a:t>
            </a:r>
            <a:r>
              <a:rPr lang="en-US" sz="2800" dirty="0"/>
              <a:t>and Model Selection.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93" y="3210719"/>
            <a:ext cx="8229600" cy="576262"/>
          </a:xfrm>
        </p:spPr>
        <p:txBody>
          <a:bodyPr/>
          <a:lstStyle/>
          <a:p>
            <a:r>
              <a:rPr lang="en-US" sz="4000" dirty="0" smtClean="0"/>
              <a:t>The End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8596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11974</TotalTime>
  <Words>1558</Words>
  <Application>Microsoft Office PowerPoint</Application>
  <PresentationFormat>On-screen Show (4:3)</PresentationFormat>
  <Paragraphs>248</Paragraphs>
  <Slides>30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os-8</vt:lpstr>
      <vt:lpstr>Slide 1</vt:lpstr>
      <vt:lpstr>Summary of the previous lecture</vt:lpstr>
      <vt:lpstr>Part- 4:   Quantifiable Quality Improvement</vt:lpstr>
      <vt:lpstr>Outlines</vt:lpstr>
      <vt:lpstr>Objectives</vt:lpstr>
      <vt:lpstr>Importance of Feedback Loop</vt:lpstr>
      <vt:lpstr>Importance of Feedback Loop</vt:lpstr>
      <vt:lpstr>QE Activities and Process Review</vt:lpstr>
      <vt:lpstr>QE Activities and Process Review</vt:lpstr>
      <vt:lpstr>Feedback Loop Related Activities</vt:lpstr>
      <vt:lpstr>Quality Monitoring and Measurements</vt:lpstr>
      <vt:lpstr>Indirect Quality Measurements </vt:lpstr>
      <vt:lpstr>Indirect Measurements: Environment</vt:lpstr>
      <vt:lpstr>Indirect Measurements: Internal </vt:lpstr>
      <vt:lpstr>Indirect Measurements: Activity</vt:lpstr>
      <vt:lpstr>Immediate Followup and Feedback</vt:lpstr>
      <vt:lpstr>Analyses, Feedback, and Followup </vt:lpstr>
      <vt:lpstr>Analysis for Product Release Decisions </vt:lpstr>
      <vt:lpstr>Analyses for Other Decisions </vt:lpstr>
      <vt:lpstr>Other Feedback and Followup</vt:lpstr>
      <vt:lpstr>Feedback Loop Implementation </vt:lpstr>
      <vt:lpstr>Feedback Loop Implementation </vt:lpstr>
      <vt:lpstr>Feedback Loop Implementation </vt:lpstr>
      <vt:lpstr>Implementation Support Tools </vt:lpstr>
      <vt:lpstr>Implementation Support Tools</vt:lpstr>
      <vt:lpstr>Strategy for Tool Support </vt:lpstr>
      <vt:lpstr>Tool Support Example (IBM)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532</cp:revision>
  <cp:lastPrinted>2001-06-14T13:58:17Z</cp:lastPrinted>
  <dcterms:created xsi:type="dcterms:W3CDTF">2011-01-13T23:43:38Z</dcterms:created>
  <dcterms:modified xsi:type="dcterms:W3CDTF">2016-01-02T10:34:08Z</dcterms:modified>
</cp:coreProperties>
</file>