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6"/>
  </p:notesMasterIdLst>
  <p:handoutMasterIdLst>
    <p:handoutMasterId r:id="rId37"/>
  </p:handoutMasterIdLst>
  <p:sldIdLst>
    <p:sldId id="403" r:id="rId2"/>
    <p:sldId id="524" r:id="rId3"/>
    <p:sldId id="508" r:id="rId4"/>
    <p:sldId id="347" r:id="rId5"/>
    <p:sldId id="348" r:id="rId6"/>
    <p:sldId id="560" r:id="rId7"/>
    <p:sldId id="561" r:id="rId8"/>
    <p:sldId id="596" r:id="rId9"/>
    <p:sldId id="562" r:id="rId10"/>
    <p:sldId id="594" r:id="rId11"/>
    <p:sldId id="597" r:id="rId12"/>
    <p:sldId id="600" r:id="rId13"/>
    <p:sldId id="593" r:id="rId14"/>
    <p:sldId id="601" r:id="rId15"/>
    <p:sldId id="581" r:id="rId16"/>
    <p:sldId id="602" r:id="rId17"/>
    <p:sldId id="603" r:id="rId18"/>
    <p:sldId id="604" r:id="rId19"/>
    <p:sldId id="605" r:id="rId20"/>
    <p:sldId id="582" r:id="rId21"/>
    <p:sldId id="606" r:id="rId22"/>
    <p:sldId id="579" r:id="rId23"/>
    <p:sldId id="607" r:id="rId24"/>
    <p:sldId id="608" r:id="rId25"/>
    <p:sldId id="609" r:id="rId26"/>
    <p:sldId id="610" r:id="rId27"/>
    <p:sldId id="588" r:id="rId28"/>
    <p:sldId id="611" r:id="rId29"/>
    <p:sldId id="612" r:id="rId30"/>
    <p:sldId id="589" r:id="rId31"/>
    <p:sldId id="613" r:id="rId32"/>
    <p:sldId id="506" r:id="rId33"/>
    <p:sldId id="573" r:id="rId34"/>
    <p:sldId id="614" r:id="rId35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983" autoAdjust="0"/>
    <p:restoredTop sz="86357" autoAdjust="0"/>
  </p:normalViewPr>
  <p:slideViewPr>
    <p:cSldViewPr snapToGrid="0">
      <p:cViewPr varScale="1">
        <p:scale>
          <a:sx n="59" d="100"/>
          <a:sy n="59" d="100"/>
        </p:scale>
        <p:origin x="-1368" y="-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9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34017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25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37609" y="1629304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Part- 3:  </a:t>
            </a:r>
            <a:br>
              <a:rPr lang="en-US" altLang="en-US" dirty="0" smtClean="0"/>
            </a:br>
            <a:r>
              <a:rPr lang="en-US" altLang="en-US" sz="4000" dirty="0" smtClean="0"/>
              <a:t>Quality Assurance Techniques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043761"/>
            <a:ext cx="8618955" cy="481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3200" dirty="0"/>
              <a:t>In </a:t>
            </a:r>
            <a:r>
              <a:rPr lang="en-US" sz="3200" dirty="0" smtClean="0"/>
              <a:t>last </a:t>
            </a:r>
            <a:r>
              <a:rPr lang="en-US" sz="3200" dirty="0"/>
              <a:t>lecture, o</a:t>
            </a:r>
            <a:r>
              <a:rPr lang="en-US" sz="2800" dirty="0"/>
              <a:t>ur discussion on fault Tolerance and failure containment continued. We talked about : </a:t>
            </a:r>
          </a:p>
          <a:p>
            <a:pPr marL="635000"/>
            <a:r>
              <a:rPr lang="en-US" sz="2800" dirty="0"/>
              <a:t>Hazard Elimination and Hazard Reduction. </a:t>
            </a:r>
          </a:p>
          <a:p>
            <a:pPr marL="635000"/>
            <a:r>
              <a:rPr lang="en-US" sz="2800" dirty="0"/>
              <a:t>Hazard Control and Damage Control. </a:t>
            </a:r>
          </a:p>
          <a:p>
            <a:pPr marL="635000"/>
            <a:r>
              <a:rPr lang="en-US" sz="2800" dirty="0"/>
              <a:t>Software Safety Program (SSP)</a:t>
            </a:r>
          </a:p>
          <a:p>
            <a:pPr marL="635000"/>
            <a:r>
              <a:rPr lang="en-US" sz="2800" dirty="0"/>
              <a:t>TFM: Two-Frame-Model </a:t>
            </a:r>
          </a:p>
          <a:p>
            <a:pPr marL="635000"/>
            <a:r>
              <a:rPr lang="en-US" sz="2800" dirty="0"/>
              <a:t>Frame Inconsistencies</a:t>
            </a:r>
          </a:p>
          <a:p>
            <a:pPr marL="635000"/>
            <a:r>
              <a:rPr lang="en-US" sz="2800" dirty="0"/>
              <a:t>Prescriptive Specifications (PS) </a:t>
            </a:r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We will Compare </a:t>
            </a:r>
            <a:r>
              <a:rPr lang="en-US" sz="2800" dirty="0"/>
              <a:t>QA </a:t>
            </a:r>
            <a:r>
              <a:rPr lang="en-US" sz="2800" dirty="0" smtClean="0"/>
              <a:t>Alternatives, More specifically, we will talk about\</a:t>
            </a:r>
          </a:p>
          <a:p>
            <a:pPr marL="635000"/>
            <a:r>
              <a:rPr lang="en-US" sz="2600" dirty="0"/>
              <a:t>General </a:t>
            </a:r>
            <a:r>
              <a:rPr lang="en-US" sz="2600" dirty="0" smtClean="0"/>
              <a:t>Areas</a:t>
            </a:r>
          </a:p>
          <a:p>
            <a:pPr marL="635000"/>
            <a:r>
              <a:rPr lang="en-US" sz="2600" dirty="0" smtClean="0"/>
              <a:t>Questions </a:t>
            </a:r>
            <a:r>
              <a:rPr lang="en-US" sz="2600" dirty="0"/>
              <a:t>for </a:t>
            </a:r>
            <a:r>
              <a:rPr lang="en-US" sz="2600" dirty="0" smtClean="0"/>
              <a:t>Comparison</a:t>
            </a:r>
          </a:p>
          <a:p>
            <a:pPr marL="635000"/>
            <a:r>
              <a:rPr lang="en-US" sz="2600" dirty="0" smtClean="0"/>
              <a:t>Applicability</a:t>
            </a:r>
            <a:r>
              <a:rPr lang="en-US" sz="2600" dirty="0"/>
              <a:t>, Effectiveness, and </a:t>
            </a:r>
            <a:r>
              <a:rPr lang="en-US" sz="2600" dirty="0" smtClean="0"/>
              <a:t>Cost</a:t>
            </a:r>
          </a:p>
          <a:p>
            <a:pPr marL="635000"/>
            <a:r>
              <a:rPr lang="en-US" sz="2600" dirty="0" smtClean="0"/>
              <a:t>Summary </a:t>
            </a:r>
            <a:r>
              <a:rPr lang="en-US" sz="2600" dirty="0"/>
              <a:t>and Recommendations.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800" dirty="0" smtClean="0"/>
              <a:t>To </a:t>
            </a:r>
            <a:r>
              <a:rPr lang="en-US" altLang="en-US" sz="2800" dirty="0"/>
              <a:t>understand and distinguish </a:t>
            </a:r>
            <a:r>
              <a:rPr lang="en-US" altLang="en-US" sz="2800" dirty="0" smtClean="0"/>
              <a:t>between </a:t>
            </a:r>
            <a:r>
              <a:rPr lang="en-US" sz="2800" dirty="0" smtClean="0"/>
              <a:t>QA alternatives.</a:t>
            </a:r>
          </a:p>
          <a:p>
            <a:r>
              <a:rPr lang="en-US" sz="2800" dirty="0" smtClean="0"/>
              <a:t>To be able to apply the knowledge learnt on real life QA in software. </a:t>
            </a:r>
            <a:endParaRPr lang="en-US" sz="28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0150" cy="825500"/>
          </a:xfrm>
        </p:spPr>
        <p:txBody>
          <a:bodyPr/>
          <a:lstStyle/>
          <a:p>
            <a:r>
              <a:rPr lang="en-US" dirty="0" smtClean="0"/>
              <a:t>QA Alternatives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45088"/>
            <a:ext cx="8229600" cy="4530725"/>
          </a:xfrm>
        </p:spPr>
        <p:txBody>
          <a:bodyPr/>
          <a:lstStyle/>
          <a:p>
            <a:r>
              <a:rPr lang="en-US" sz="2800" dirty="0"/>
              <a:t>• Defect and QA: </a:t>
            </a:r>
          </a:p>
          <a:p>
            <a:pPr lvl="2"/>
            <a:r>
              <a:rPr lang="en-US" sz="2800" dirty="0" smtClean="0"/>
              <a:t>Defect</a:t>
            </a:r>
            <a:r>
              <a:rPr lang="en-US" sz="2800" dirty="0"/>
              <a:t>: error/fault/failure. </a:t>
            </a:r>
            <a:endParaRPr lang="en-US" sz="2800" dirty="0" smtClean="0"/>
          </a:p>
          <a:p>
            <a:pPr lvl="2"/>
            <a:r>
              <a:rPr lang="en-US" sz="2800" dirty="0" smtClean="0"/>
              <a:t>Defect </a:t>
            </a:r>
            <a:r>
              <a:rPr lang="en-US" sz="2800" dirty="0"/>
              <a:t>prevention/removal/containment. </a:t>
            </a:r>
            <a:endParaRPr lang="en-US" sz="2800" dirty="0" smtClean="0"/>
          </a:p>
          <a:p>
            <a:pPr lvl="2"/>
            <a:r>
              <a:rPr lang="en-US" sz="2800" dirty="0" smtClean="0"/>
              <a:t>Map </a:t>
            </a:r>
            <a:r>
              <a:rPr lang="en-US" sz="2800" dirty="0"/>
              <a:t>to major QA activities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</a:t>
            </a:r>
            <a:r>
              <a:rPr lang="en-US" sz="2800" dirty="0" smtClean="0"/>
              <a:t>prevention</a:t>
            </a:r>
          </a:p>
          <a:p>
            <a:pPr lvl="2"/>
            <a:r>
              <a:rPr lang="en-US" sz="2800" dirty="0" smtClean="0"/>
              <a:t>Error </a:t>
            </a:r>
            <a:r>
              <a:rPr lang="en-US" sz="2800" dirty="0"/>
              <a:t>source removal &amp; error blocking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removal: Inspection/testing/etc.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containment: Fault tolerance and failure containment (safety assurance).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Comparison: This </a:t>
            </a:r>
            <a:r>
              <a:rPr lang="en-US" sz="2800" dirty="0" smtClean="0"/>
              <a:t>Lecture</a:t>
            </a:r>
            <a:endParaRPr lang="en-US" sz="3200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8344" y="854075"/>
            <a:ext cx="9084626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Cost-benefit under given environments: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Environments: applicable or not?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Cost to perform.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Benefit: quality, directly or indirectly.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Testing as the comparison baseline: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Most commonly performed QA activity.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Empirical and internal data for testing.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QA alternatives compared to testing: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defect </a:t>
            </a:r>
            <a:r>
              <a:rPr lang="en-US" sz="2400" dirty="0"/>
              <a:t>prevention (DP</a:t>
            </a:r>
            <a:r>
              <a:rPr lang="en-US" sz="2400" dirty="0" smtClean="0"/>
              <a:t>),</a:t>
            </a:r>
          </a:p>
          <a:p>
            <a:pPr lvl="4">
              <a:spcBef>
                <a:spcPts val="600"/>
              </a:spcBef>
            </a:pPr>
            <a:r>
              <a:rPr lang="en-US" sz="2400" dirty="0" smtClean="0"/>
              <a:t>Inspection and formal </a:t>
            </a:r>
            <a:r>
              <a:rPr lang="en-US" sz="2400" dirty="0"/>
              <a:t>verification (FV),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fault </a:t>
            </a:r>
            <a:r>
              <a:rPr lang="en-US" sz="2400" dirty="0"/>
              <a:t>tolerance (FT</a:t>
            </a:r>
            <a:r>
              <a:rPr lang="en-US" sz="2400" dirty="0" smtClean="0"/>
              <a:t>),</a:t>
            </a:r>
          </a:p>
          <a:p>
            <a:pPr lvl="4">
              <a:spcBef>
                <a:spcPts val="600"/>
              </a:spcBef>
            </a:pPr>
            <a:r>
              <a:rPr lang="en-US" sz="2400" dirty="0" smtClean="0"/>
              <a:t>failure </a:t>
            </a:r>
            <a:r>
              <a:rPr lang="en-US" sz="2400" dirty="0"/>
              <a:t>containment (FC).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FT &amp; FC: separate items in comparison.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Applicability 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859" y="1041722"/>
            <a:ext cx="9084626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Applicability questions: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High-level questions: development vs. field usage (and support/maintenance)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Low level questions: development phases/activities.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Applicability to maintenance: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Not applicable: Defect prevention. (although lessons applied to future)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Applicable to a limited degree: Inspection, testing, formal verification, as related to reported field failures.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Applicable: fault tolerance and failure containment, but designed/implemented during development.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Our focus: applicability to development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55786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Comparison: Applicability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1040710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Objects QA activities applied on: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Mostly on specific </a:t>
            </a:r>
            <a:r>
              <a:rPr lang="en-US" sz="2400" dirty="0" smtClean="0"/>
              <a:t>objects, e.g</a:t>
            </a:r>
            <a:r>
              <a:rPr lang="en-US" sz="2400" dirty="0"/>
              <a:t>., testing executable code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Exception: defect prevention on (implementation related) dev. activities</a:t>
            </a:r>
            <a:endParaRPr lang="en-US" sz="20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293735"/>
            <a:ext cx="7450876" cy="330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Comparison: Applicability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Applicability to development phases: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In waterfall or V-model: implementation (</a:t>
            </a:r>
            <a:r>
              <a:rPr lang="en-US" sz="2800" dirty="0" err="1"/>
              <a:t>req</a:t>
            </a:r>
            <a:r>
              <a:rPr lang="en-US" sz="2800" dirty="0"/>
              <a:t>/design/coding) &amp; testing/later.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Inspection in all phases.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Other QA in specific sets of phases. 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96" y="3623863"/>
            <a:ext cx="7065640" cy="278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856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Comparison: Applicability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Applicability to product domain/segment: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All QA alternatives can be applied to all domains/segments.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Other factors: cost-benefit ratio.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Higher cost needs to be justified by higher payoff/returns.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Further comparison in connect to cost and effectiveness comparisons.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84023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Comparison: Applicability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Also relate to general context of QA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QA </a:t>
            </a:r>
            <a:r>
              <a:rPr lang="en-US" sz="2400" dirty="0" smtClean="0"/>
              <a:t>distribution</a:t>
            </a:r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Related activities in other phases, e.g., design/implementation for FT/SSE.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Other process variations: similar to smaller cycles of waterfall</a:t>
            </a:r>
            <a:endParaRPr lang="en-US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1139" y="3085859"/>
            <a:ext cx="5842861" cy="377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850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Applicability/Expertise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76" y="1109502"/>
            <a:ext cx="8229600" cy="4530725"/>
          </a:xfrm>
        </p:spPr>
        <p:txBody>
          <a:bodyPr/>
          <a:lstStyle/>
          <a:p>
            <a:r>
              <a:rPr lang="en-US" sz="2800" dirty="0"/>
              <a:t>• Pre-condition to performing specific QA activities: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specific expertise required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also related to cost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Expertise areas: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Specifics about the QA alternative.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Background/domain-specific knowledge.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FV: formal training.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FT: dynamic system behavior.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FC: embedded system safety.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Other QA: general CS/SE knowledge.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7856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Applicability/Expertise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76" y="1109502"/>
            <a:ext cx="8229600" cy="4530725"/>
          </a:xfrm>
        </p:spPr>
        <p:txBody>
          <a:bodyPr/>
          <a:lstStyle/>
          <a:p>
            <a:r>
              <a:rPr lang="en-US" sz="2800" dirty="0"/>
              <a:t>• General expertise levels: mostly in ranges, depending on specific techniques used.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Specific background </a:t>
            </a:r>
            <a:r>
              <a:rPr lang="en-US" sz="2800" dirty="0" smtClean="0"/>
              <a:t>knowledge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Required </a:t>
            </a:r>
            <a:r>
              <a:rPr lang="en-US" sz="2000" dirty="0"/>
              <a:t>expertise </a:t>
            </a:r>
            <a:r>
              <a:rPr lang="en-US" sz="2000" dirty="0" smtClean="0"/>
              <a:t>and background </a:t>
            </a:r>
            <a:r>
              <a:rPr lang="en-US" sz="2000" dirty="0"/>
              <a:t>knowledge for people </a:t>
            </a:r>
            <a:r>
              <a:rPr lang="en-US" sz="2000" dirty="0" smtClean="0"/>
              <a:t>to perform different QA Alternatives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77" y="3790493"/>
            <a:ext cx="8345423" cy="306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66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Comparison: Effectiveness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Defect specifics or perspectives: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Dealing with errors/faults/failures?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Direct action vs </a:t>
            </a:r>
            <a:r>
              <a:rPr lang="en-US" sz="2400" dirty="0" smtClean="0"/>
              <a:t>follow-up </a:t>
            </a:r>
            <a:r>
              <a:rPr lang="en-US" sz="2400" dirty="0"/>
              <a:t>action: may deal with different defect perspectives.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Example: failures detected in testing but (failure-causing) faults fixed in </a:t>
            </a:r>
            <a:r>
              <a:rPr lang="en-US" sz="2400" dirty="0" smtClean="0"/>
              <a:t>follow-up</a:t>
            </a:r>
            <a:r>
              <a:rPr lang="en-US" sz="2400" dirty="0"/>
              <a:t>. </a:t>
            </a:r>
            <a:endParaRPr 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55" y="3642103"/>
            <a:ext cx="8141065" cy="279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7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Comparison: Effectiveness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 smtClean="0"/>
              <a:t>Problem </a:t>
            </a:r>
            <a:r>
              <a:rPr lang="en-US" sz="2800" dirty="0"/>
              <a:t>or defect types: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errors/faults/failures </a:t>
            </a:r>
            <a:r>
              <a:rPr lang="en-US" sz="2800" dirty="0"/>
              <a:t>of different types or characteristics 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83" y="2714625"/>
            <a:ext cx="7371544" cy="315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802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Comparison: Effectiveness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Defect types: Inspection vs. testing: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Static analysis vs. dynamic execution ⇒ static vs dynamic problems and conceptual/logical problems vs. timing problems.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Localized defects easily detected by inspection vs. interface/interaction problems detected by testing.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Defect types: Other QA: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defect prevention: negating causes or pre-conditions to pervasive problems.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fault tolerance: rare conditions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safety assurance: accidents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FV: logical problems, but indirectly.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47352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Comparison: Effectiveness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 smtClean="0"/>
              <a:t>Information </a:t>
            </a:r>
            <a:r>
              <a:rPr lang="en-US" sz="2800" dirty="0"/>
              <a:t>for defect↓ and quality↑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Result </a:t>
            </a:r>
            <a:r>
              <a:rPr lang="en-US" sz="2800" dirty="0"/>
              <a:t>interpretation: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specific </a:t>
            </a:r>
            <a:r>
              <a:rPr lang="en-US" sz="2800" dirty="0"/>
              <a:t>pieces of info.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interpret </a:t>
            </a:r>
            <a:r>
              <a:rPr lang="en-US" sz="2800" dirty="0"/>
              <a:t>the info./result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link </a:t>
            </a:r>
            <a:r>
              <a:rPr lang="en-US" sz="2800" dirty="0"/>
              <a:t>to quality, impact, meaning, etc.?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Using </a:t>
            </a:r>
            <a:r>
              <a:rPr lang="en-US" sz="2800" dirty="0"/>
              <a:t>information/measurement: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to </a:t>
            </a:r>
            <a:r>
              <a:rPr lang="en-US" sz="2800" dirty="0"/>
              <a:t>provide feedback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to </a:t>
            </a:r>
            <a:r>
              <a:rPr lang="en-US" sz="2800" dirty="0"/>
              <a:t>guide </a:t>
            </a:r>
            <a:r>
              <a:rPr lang="en-US" sz="2800" dirty="0" err="1"/>
              <a:t>followup</a:t>
            </a:r>
            <a:r>
              <a:rPr lang="en-US" sz="2800" dirty="0"/>
              <a:t> activities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to </a:t>
            </a:r>
            <a:r>
              <a:rPr lang="en-US" sz="2800" dirty="0"/>
              <a:t>help decision making/improvement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goal</a:t>
            </a:r>
            <a:r>
              <a:rPr lang="en-US" sz="2800" dirty="0"/>
              <a:t>: defect↓ and quality↑ (usually via analysis/modeling)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 </a:t>
            </a:r>
            <a:r>
              <a:rPr lang="en-US" sz="2800" dirty="0"/>
              <a:t>Part IV. Quantifiable Improvement: measure-analyze-feedback-improve steps.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2126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Comparison: Effectiveness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 smtClean="0"/>
              <a:t>Ease </a:t>
            </a:r>
            <a:r>
              <a:rPr lang="en-US" sz="2800" dirty="0"/>
              <a:t>of result interpretation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Specific </a:t>
            </a:r>
            <a:r>
              <a:rPr lang="en-US" sz="2800" dirty="0"/>
              <a:t>info/measurement </a:t>
            </a:r>
            <a:endParaRPr lang="en-US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30" y="2293750"/>
            <a:ext cx="8707979" cy="303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831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Cost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Cost measurement/characterization: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Direct </a:t>
            </a:r>
            <a:r>
              <a:rPr lang="en-US" sz="2400" dirty="0"/>
              <a:t>cost: </a:t>
            </a:r>
            <a:r>
              <a:rPr lang="en-US" sz="2400" dirty="0" smtClean="0"/>
              <a:t>$$$</a:t>
            </a:r>
          </a:p>
          <a:p>
            <a:pPr lvl="2">
              <a:spcBef>
                <a:spcPts val="600"/>
              </a:spcBef>
            </a:pPr>
            <a:r>
              <a:rPr lang="en-US" sz="2400" dirty="0" smtClean="0"/>
              <a:t>Indirect </a:t>
            </a:r>
            <a:r>
              <a:rPr lang="en-US" sz="2400" dirty="0"/>
              <a:t>cost: time, effort, etc.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Things </a:t>
            </a:r>
            <a:r>
              <a:rPr lang="en-US" sz="2400" dirty="0"/>
              <a:t>affecting cost: simplicity, expertise (already addressed), tools, etc.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Cost </a:t>
            </a:r>
            <a:r>
              <a:rPr lang="en-US" sz="2400" dirty="0"/>
              <a:t>to perform specific QA activities.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Factors beyond cost to perform QA: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Cost </a:t>
            </a:r>
            <a:r>
              <a:rPr lang="en-US" sz="2400" dirty="0"/>
              <a:t>of failures and related damage.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Other </a:t>
            </a:r>
            <a:r>
              <a:rPr lang="en-US" sz="2400" dirty="0"/>
              <a:t>cost, particularly for defect containment (FT and </a:t>
            </a:r>
            <a:r>
              <a:rPr lang="en-US" sz="2400" dirty="0" smtClean="0"/>
              <a:t>FC)</a:t>
            </a:r>
          </a:p>
          <a:p>
            <a:pPr lvl="2">
              <a:spcBef>
                <a:spcPts val="600"/>
              </a:spcBef>
            </a:pPr>
            <a:r>
              <a:rPr lang="en-US" sz="2400" dirty="0" smtClean="0"/>
              <a:t>Operational </a:t>
            </a:r>
            <a:r>
              <a:rPr lang="en-US" sz="2400" dirty="0"/>
              <a:t>cost, e.g., FT mechanisms slow down normal operations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Implementation </a:t>
            </a:r>
            <a:r>
              <a:rPr lang="en-US" sz="2400" dirty="0"/>
              <a:t>cost of FT mechanisms.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333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Cost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Overall cost comparison: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rough values and ranges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multiple factors but focus on performing the specific QA activities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305" y="3263600"/>
            <a:ext cx="5854081" cy="287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955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511"/>
            <a:ext cx="8229600" cy="4530725"/>
          </a:xfrm>
        </p:spPr>
        <p:txBody>
          <a:bodyPr/>
          <a:lstStyle/>
          <a:p>
            <a:r>
              <a:rPr lang="en-US" sz="2800" dirty="0"/>
              <a:t>• Testing: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Important link in dev. process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Activities spilt over to other </a:t>
            </a:r>
            <a:r>
              <a:rPr lang="en-US" sz="2400" dirty="0" smtClean="0"/>
              <a:t>phases</a:t>
            </a:r>
          </a:p>
          <a:p>
            <a:pPr lvl="4"/>
            <a:r>
              <a:rPr lang="en-US" sz="2400" dirty="0" smtClean="0"/>
              <a:t>OP </a:t>
            </a:r>
            <a:r>
              <a:rPr lang="en-US" sz="2400" dirty="0"/>
              <a:t>development, test preparation, etc</a:t>
            </a:r>
            <a:r>
              <a:rPr lang="en-US" sz="2400" dirty="0" smtClean="0"/>
              <a:t>.</a:t>
            </a:r>
          </a:p>
          <a:p>
            <a:pPr lvl="4"/>
            <a:r>
              <a:rPr lang="en-US" sz="2400" dirty="0" smtClean="0"/>
              <a:t>(</a:t>
            </a:r>
            <a:r>
              <a:rPr lang="en-US" sz="2400" dirty="0"/>
              <a:t>partial) code exist before testing </a:t>
            </a:r>
            <a:endParaRPr lang="en-US" sz="2400" dirty="0" smtClean="0"/>
          </a:p>
          <a:p>
            <a:pPr lvl="2"/>
            <a:r>
              <a:rPr lang="en-US" sz="2400" dirty="0" smtClean="0"/>
              <a:t>Dynamic/run-time/interaction </a:t>
            </a:r>
            <a:r>
              <a:rPr lang="en-US" sz="2400" dirty="0"/>
              <a:t>problems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Medium/low defect situations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Techniques and tools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Coverage vs. reliability focus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Cost: moderate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prevention: . Most effective if causes known. . Good at pervasive problems. . Low cost, due to downstream damage↓. . Issue: “if causes”, and up-front cost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96373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511"/>
            <a:ext cx="8229600" cy="4530725"/>
          </a:xfrm>
        </p:spPr>
        <p:txBody>
          <a:bodyPr/>
          <a:lstStyle/>
          <a:p>
            <a:r>
              <a:rPr lang="en-US" sz="2800" dirty="0" smtClean="0"/>
              <a:t>• </a:t>
            </a:r>
            <a:r>
              <a:rPr lang="en-US" sz="2800" dirty="0"/>
              <a:t>Defect prevention: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Most effective if causes known.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Good at </a:t>
            </a:r>
            <a:r>
              <a:rPr lang="en-US" sz="2800" dirty="0" smtClean="0"/>
              <a:t>general/universal </a:t>
            </a:r>
            <a:r>
              <a:rPr lang="en-US" sz="2800" dirty="0"/>
              <a:t>problems.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Low cost, due to downstream damage↓.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Issue: “if causes”, and up-front cost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00766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511"/>
            <a:ext cx="8229600" cy="4530725"/>
          </a:xfrm>
        </p:spPr>
        <p:txBody>
          <a:bodyPr/>
          <a:lstStyle/>
          <a:p>
            <a:r>
              <a:rPr lang="en-US" sz="2800" dirty="0"/>
              <a:t>• Inspection: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Good throughout dev. process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Works on many software artifacts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Conceptual/static faults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High fault density situations: </a:t>
            </a:r>
            <a:endParaRPr lang="en-US" sz="2800" dirty="0" smtClean="0"/>
          </a:p>
          <a:p>
            <a:pPr lvl="4"/>
            <a:r>
              <a:rPr lang="en-US" sz="2800" dirty="0" smtClean="0"/>
              <a:t>non-blocking </a:t>
            </a:r>
          </a:p>
          <a:p>
            <a:pPr lvl="4"/>
            <a:r>
              <a:rPr lang="en-US" sz="2800" dirty="0" smtClean="0"/>
              <a:t>experience </a:t>
            </a:r>
            <a:r>
              <a:rPr lang="en-US" sz="2800" dirty="0"/>
              <a:t>⇒ efficiency↑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Human intensive, varied cost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84781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511"/>
            <a:ext cx="8229600" cy="4530725"/>
          </a:xfrm>
        </p:spPr>
        <p:txBody>
          <a:bodyPr/>
          <a:lstStyle/>
          <a:p>
            <a:r>
              <a:rPr lang="en-US" sz="2800" dirty="0" smtClean="0"/>
              <a:t>Formal </a:t>
            </a:r>
            <a:r>
              <a:rPr lang="en-US" sz="2800" dirty="0"/>
              <a:t>verification: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Positive confirmation/correctness.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On design/code with formal spec.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Low/no defect situations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Practicality: high cost → benefit?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Human intensive, rigorous training (therefore, high up-front cost)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49076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511"/>
            <a:ext cx="8229600" cy="4530725"/>
          </a:xfrm>
        </p:spPr>
        <p:txBody>
          <a:bodyPr/>
          <a:lstStyle/>
          <a:p>
            <a:r>
              <a:rPr lang="en-US" sz="2800" dirty="0"/>
              <a:t>• Fault tolerance: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Dynamic problems (must be rare)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High cost &amp; reliability (low defect)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Technique problems (independent NVP?) . Process/technology intensive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Failure containment: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Similar to FT above, but even more so.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Rare conditions related to accidents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Extremely high cost ⇒ apply only when safety matters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Many specialized techniques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Process/technology intensive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97144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7813"/>
            <a:ext cx="8454325" cy="576262"/>
          </a:xfrm>
        </p:spPr>
        <p:txBody>
          <a:bodyPr/>
          <a:lstStyle/>
          <a:p>
            <a:r>
              <a:rPr lang="en-US" dirty="0"/>
              <a:t>Comparison: Grand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718" y="854075"/>
            <a:ext cx="8229600" cy="4530725"/>
          </a:xfrm>
        </p:spPr>
        <p:txBody>
          <a:bodyPr/>
          <a:lstStyle/>
          <a:p>
            <a:r>
              <a:rPr lang="en-US" sz="2800" dirty="0" smtClean="0"/>
              <a:t>Pairwise </a:t>
            </a:r>
            <a:r>
              <a:rPr lang="en-US" sz="2800" dirty="0"/>
              <a:t>comparison, if needed.</a:t>
            </a:r>
          </a:p>
          <a:p>
            <a:r>
              <a:rPr lang="en-US" sz="2800" dirty="0" smtClean="0"/>
              <a:t>Different </a:t>
            </a:r>
            <a:r>
              <a:rPr lang="en-US" sz="2800" dirty="0"/>
              <a:t>strength/weakness </a:t>
            </a:r>
            <a:r>
              <a:rPr lang="en-US" sz="2800" dirty="0" smtClean="0"/>
              <a:t>⇒ hybrid/integrated </a:t>
            </a:r>
            <a:r>
              <a:rPr lang="en-US" sz="2800" dirty="0"/>
              <a:t>strategies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40" y="2929179"/>
            <a:ext cx="8651641" cy="314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907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7813"/>
            <a:ext cx="8454325" cy="576262"/>
          </a:xfrm>
        </p:spPr>
        <p:txBody>
          <a:bodyPr/>
          <a:lstStyle/>
          <a:p>
            <a:r>
              <a:rPr lang="en-US" dirty="0" smtClean="0"/>
              <a:t>Pairwise 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718" y="854075"/>
            <a:ext cx="8229600" cy="4530725"/>
          </a:xfrm>
        </p:spPr>
        <p:txBody>
          <a:bodyPr/>
          <a:lstStyle/>
          <a:p>
            <a:r>
              <a:rPr lang="en-US" sz="2800" dirty="0"/>
              <a:t>• Inspection vs. preventive actions: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Inspection coupled with causal analysis.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Together drive preventive actions.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Key difference: error vs fault focus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Inspection vs. formal verification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FV ≈ formalized inspection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Focus: people vs. mathematical/logical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Applicability to design/code only?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Existence of formal specifications?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Tradeoff: formality vs. cost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Training and acceptability issues</a:t>
            </a:r>
          </a:p>
        </p:txBody>
      </p:sp>
    </p:spTree>
    <p:extLst>
      <p:ext uri="{BB962C8B-B14F-4D97-AF65-F5344CB8AC3E}">
        <p14:creationId xmlns:p14="http://schemas.microsoft.com/office/powerpoint/2010/main" xmlns="" val="211418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7813"/>
            <a:ext cx="8454325" cy="576262"/>
          </a:xfrm>
        </p:spPr>
        <p:txBody>
          <a:bodyPr/>
          <a:lstStyle/>
          <a:p>
            <a:r>
              <a:rPr lang="en-US" dirty="0" smtClean="0"/>
              <a:t>Pairwise 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718" y="854075"/>
            <a:ext cx="8229600" cy="4530725"/>
          </a:xfrm>
        </p:spPr>
        <p:txBody>
          <a:bodyPr/>
          <a:lstStyle/>
          <a:p>
            <a:r>
              <a:rPr lang="en-US" sz="2800" dirty="0"/>
              <a:t>• Inspection vs. testing: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400" dirty="0"/>
              <a:t>Existence of the implemented product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Levels of quality/defects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Static vs. dynamic defects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Localized vs. interconnected defects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Combined approaches: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phases </a:t>
            </a:r>
            <a:r>
              <a:rPr lang="en-US" sz="2400" dirty="0"/>
              <a:t>and transitions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inspection </a:t>
            </a:r>
            <a:r>
              <a:rPr lang="en-US" sz="2400" dirty="0"/>
              <a:t>of testing entities/processes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Inspection vs. fault tolerance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Complementary instead of competing (e.g., inspect individual versions)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Static vs. dynamic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Inspection of FT techniques/mechanisms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07689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Recommendation: Integration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966" y="977228"/>
            <a:ext cx="8834034" cy="4152712"/>
          </a:xfrm>
        </p:spPr>
        <p:txBody>
          <a:bodyPr/>
          <a:lstStyle/>
          <a:p>
            <a:r>
              <a:rPr lang="en-US" sz="2400" dirty="0"/>
              <a:t>• Different QA alternatives often complementary instead of competing to one another: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Dealing with different problems.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Work in different phases/environments.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Combined effect ⇒ use multiple QA alternatives together.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Shared resource and expertise.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25486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Recommendation: Integration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976" y="854075"/>
            <a:ext cx="6323309" cy="4152712"/>
          </a:xfrm>
        </p:spPr>
        <p:txBody>
          <a:bodyPr/>
          <a:lstStyle/>
          <a:p>
            <a:r>
              <a:rPr lang="en-US" sz="2800" dirty="0" smtClean="0"/>
              <a:t>Integration</a:t>
            </a:r>
            <a:r>
              <a:rPr lang="en-US" sz="2800" dirty="0"/>
              <a:t>: Concerted QA effort </a:t>
            </a:r>
            <a:endParaRPr lang="en-US" sz="2800" dirty="0" smtClean="0"/>
          </a:p>
          <a:p>
            <a:pPr marL="465138" lvl="2"/>
            <a:r>
              <a:rPr lang="en-US" sz="2400" dirty="0" smtClean="0"/>
              <a:t>. </a:t>
            </a:r>
            <a:r>
              <a:rPr lang="en-US" sz="2400" dirty="0"/>
              <a:t>As a series of defense (Fig 3.1, p.30). </a:t>
            </a:r>
            <a:endParaRPr lang="en-US" sz="2400" dirty="0" smtClean="0"/>
          </a:p>
          <a:p>
            <a:pPr marL="465138" lvl="2"/>
            <a:r>
              <a:rPr lang="en-US" sz="2400" dirty="0" smtClean="0"/>
              <a:t>. </a:t>
            </a:r>
            <a:r>
              <a:rPr lang="en-US" sz="2400" dirty="0"/>
              <a:t>Satisfy specific product/segment needs. </a:t>
            </a:r>
            <a:endParaRPr lang="en-US" sz="2400" dirty="0" smtClean="0"/>
          </a:p>
          <a:p>
            <a:pPr marL="465138" lvl="2"/>
            <a:r>
              <a:rPr lang="en-US" sz="2400" dirty="0" smtClean="0"/>
              <a:t>. </a:t>
            </a:r>
            <a:r>
              <a:rPr lang="en-US" sz="2400" dirty="0"/>
              <a:t>Fit into process and overall environment. </a:t>
            </a:r>
            <a:endParaRPr lang="en-US" sz="2400" dirty="0" smtClean="0"/>
          </a:p>
          <a:p>
            <a:pPr marL="465138" lvl="2"/>
            <a:r>
              <a:rPr lang="en-US" sz="2400" dirty="0" smtClean="0"/>
              <a:t>. </a:t>
            </a:r>
            <a:r>
              <a:rPr lang="en-US" sz="2400" dirty="0"/>
              <a:t>Adaptation/customization often needed. </a:t>
            </a:r>
            <a:endParaRPr lang="en-US" sz="2400" dirty="0" smtClean="0"/>
          </a:p>
          <a:p>
            <a:pPr marL="465138" lvl="2"/>
            <a:r>
              <a:rPr lang="en-US" sz="2400" dirty="0" smtClean="0"/>
              <a:t>. </a:t>
            </a:r>
            <a:r>
              <a:rPr lang="en-US" sz="2400" dirty="0"/>
              <a:t>Match to organizational culture.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5918" y="3201261"/>
            <a:ext cx="3921071" cy="370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7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1088"/>
            <a:ext cx="8469824" cy="453072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In today’s lecture, we talked about comparing QA alternatives. We highlighted its General Areas and we did comparison using different tables. Lastly, we have seen the summary </a:t>
            </a:r>
            <a:r>
              <a:rPr lang="en-US" sz="2800" dirty="0"/>
              <a:t>and </a:t>
            </a:r>
            <a:r>
              <a:rPr lang="en-US" sz="2800" dirty="0" smtClean="0"/>
              <a:t>recommendations</a:t>
            </a:r>
            <a:r>
              <a:rPr lang="en-US" sz="2800" dirty="0"/>
              <a:t>. </a:t>
            </a:r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We will proceed to the Part- 4 of the course, i.e., </a:t>
            </a:r>
            <a:r>
              <a:rPr lang="en-US" sz="2800" dirty="0"/>
              <a:t>Quantifiable Quality Improvement: </a:t>
            </a:r>
            <a:endParaRPr lang="en-US" sz="2800" dirty="0" smtClean="0"/>
          </a:p>
          <a:p>
            <a:r>
              <a:rPr lang="en-US" sz="2800" dirty="0" smtClean="0"/>
              <a:t>We will talk about </a:t>
            </a:r>
            <a:r>
              <a:rPr lang="en-US" sz="2800" dirty="0"/>
              <a:t> Feedback Loop and Activities for Quantifiable Quality Improvement.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5605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93" y="3210719"/>
            <a:ext cx="8229600" cy="576262"/>
          </a:xfrm>
        </p:spPr>
        <p:txBody>
          <a:bodyPr/>
          <a:lstStyle/>
          <a:p>
            <a:r>
              <a:rPr lang="en-US" sz="4000" dirty="0" smtClean="0"/>
              <a:t>The End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85961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11802</TotalTime>
  <Words>1525</Words>
  <Application>Microsoft Office PowerPoint</Application>
  <PresentationFormat>On-screen Show (4:3)</PresentationFormat>
  <Paragraphs>231</Paragraphs>
  <Slides>34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os-8</vt:lpstr>
      <vt:lpstr>Slide 1</vt:lpstr>
      <vt:lpstr>Part- 3:   Quality Assurance Techniques</vt:lpstr>
      <vt:lpstr>Summary of the previous lecture</vt:lpstr>
      <vt:lpstr>Outlines</vt:lpstr>
      <vt:lpstr>Objectives</vt:lpstr>
      <vt:lpstr>QA Alternatives</vt:lpstr>
      <vt:lpstr>Comparison</vt:lpstr>
      <vt:lpstr>Comparison: Applicability </vt:lpstr>
      <vt:lpstr>Comparison: Applicability</vt:lpstr>
      <vt:lpstr>Comparison: Applicability</vt:lpstr>
      <vt:lpstr>Comparison: Applicability </vt:lpstr>
      <vt:lpstr>Comparison: Applicability </vt:lpstr>
      <vt:lpstr>Comparison: Applicability/Expertise</vt:lpstr>
      <vt:lpstr>Comparison: Applicability/Expertise</vt:lpstr>
      <vt:lpstr>Comparison: Effectiveness </vt:lpstr>
      <vt:lpstr>Comparison: Effectiveness </vt:lpstr>
      <vt:lpstr>Comparison: Effectiveness </vt:lpstr>
      <vt:lpstr>Comparison: Effectiveness </vt:lpstr>
      <vt:lpstr>Comparison: Effectiveness </vt:lpstr>
      <vt:lpstr>Comparison: Cost </vt:lpstr>
      <vt:lpstr>Comparison: Cost </vt:lpstr>
      <vt:lpstr>Comparison: Summary</vt:lpstr>
      <vt:lpstr>Comparison: Summary</vt:lpstr>
      <vt:lpstr>Comparison: Summary</vt:lpstr>
      <vt:lpstr>Comparison: Summary</vt:lpstr>
      <vt:lpstr>Comparison: Summary</vt:lpstr>
      <vt:lpstr>Comparison: Grand Summary</vt:lpstr>
      <vt:lpstr>Pairwise Comparison</vt:lpstr>
      <vt:lpstr>Pairwise Comparison</vt:lpstr>
      <vt:lpstr>Recommendation: Integration</vt:lpstr>
      <vt:lpstr>Recommendation: Integration</vt:lpstr>
      <vt:lpstr>Summary of Today’s Lecture</vt:lpstr>
      <vt:lpstr>Overview of the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498</cp:revision>
  <cp:lastPrinted>2001-06-14T13:58:17Z</cp:lastPrinted>
  <dcterms:created xsi:type="dcterms:W3CDTF">2011-01-13T23:43:38Z</dcterms:created>
  <dcterms:modified xsi:type="dcterms:W3CDTF">2016-01-02T08:24:20Z</dcterms:modified>
</cp:coreProperties>
</file>