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7"/>
  </p:notesMasterIdLst>
  <p:handoutMasterIdLst>
    <p:handoutMasterId r:id="rId28"/>
  </p:handoutMasterIdLst>
  <p:sldIdLst>
    <p:sldId id="403" r:id="rId2"/>
    <p:sldId id="524" r:id="rId3"/>
    <p:sldId id="508" r:id="rId4"/>
    <p:sldId id="347" r:id="rId5"/>
    <p:sldId id="348" r:id="rId6"/>
    <p:sldId id="560" r:id="rId7"/>
    <p:sldId id="561" r:id="rId8"/>
    <p:sldId id="596" r:id="rId9"/>
    <p:sldId id="562" r:id="rId10"/>
    <p:sldId id="594" r:id="rId11"/>
    <p:sldId id="597" r:id="rId12"/>
    <p:sldId id="593" r:id="rId13"/>
    <p:sldId id="595" r:id="rId14"/>
    <p:sldId id="581" r:id="rId15"/>
    <p:sldId id="582" r:id="rId16"/>
    <p:sldId id="579" r:id="rId17"/>
    <p:sldId id="584" r:id="rId18"/>
    <p:sldId id="598" r:id="rId19"/>
    <p:sldId id="585" r:id="rId20"/>
    <p:sldId id="586" r:id="rId21"/>
    <p:sldId id="587" r:id="rId22"/>
    <p:sldId id="588" r:id="rId23"/>
    <p:sldId id="589" r:id="rId24"/>
    <p:sldId id="506" r:id="rId25"/>
    <p:sldId id="573" r:id="rId2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2983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434017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1E70F5-8F90-4F20-8948-C66783EAF726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611922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24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800" dirty="0"/>
              <a:t>In </a:t>
            </a:r>
            <a:r>
              <a:rPr lang="en-US" sz="2800" dirty="0" smtClean="0"/>
              <a:t>previous </a:t>
            </a:r>
            <a:r>
              <a:rPr lang="en-US" sz="2800" dirty="0"/>
              <a:t>lecture, we talked about Fault Tolerance and Safety Assurance. </a:t>
            </a:r>
            <a:endParaRPr lang="en-US" sz="2800" dirty="0" smtClean="0"/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</a:t>
            </a:r>
            <a:r>
              <a:rPr lang="en-US" sz="2800" dirty="0"/>
              <a:t>have seen some basic concepts and safety assurance techniques. </a:t>
            </a:r>
            <a:endParaRPr lang="en-US" sz="2800" dirty="0" smtClean="0"/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</a:t>
            </a:r>
            <a:r>
              <a:rPr lang="en-US" sz="2800" dirty="0"/>
              <a:t>also talked about Fault Tolerance recovery blocks. </a:t>
            </a:r>
            <a:endParaRPr lang="en-US" sz="2800" dirty="0" smtClean="0"/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Our </a:t>
            </a:r>
            <a:r>
              <a:rPr lang="en-US" sz="2800" dirty="0"/>
              <a:t>discussion ended on Fault Tolerance Analysis (FTA) and Event Tree Analysis (ETA)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Our discussion on fault Tolerance and failure containment will continue. </a:t>
            </a:r>
          </a:p>
          <a:p>
            <a:pPr marL="635000"/>
            <a:r>
              <a:rPr lang="en-US" sz="2600" dirty="0" smtClean="0"/>
              <a:t>Hazard </a:t>
            </a:r>
            <a:r>
              <a:rPr lang="en-US" sz="2600" dirty="0"/>
              <a:t>Elimination and Hazard Reduction. </a:t>
            </a:r>
          </a:p>
          <a:p>
            <a:pPr marL="635000"/>
            <a:r>
              <a:rPr lang="en-US" sz="2600" dirty="0" smtClean="0"/>
              <a:t>Hazard </a:t>
            </a:r>
            <a:r>
              <a:rPr lang="en-US" sz="2600" dirty="0"/>
              <a:t>Control and Damage Control. </a:t>
            </a:r>
            <a:endParaRPr lang="en-US" sz="2600" dirty="0" smtClean="0"/>
          </a:p>
          <a:p>
            <a:pPr marL="635000"/>
            <a:r>
              <a:rPr lang="en-US" sz="2600" dirty="0"/>
              <a:t>Software Safety Program (SSP</a:t>
            </a:r>
            <a:r>
              <a:rPr lang="en-US" sz="2600" dirty="0" smtClean="0"/>
              <a:t>)</a:t>
            </a:r>
          </a:p>
          <a:p>
            <a:pPr marL="635000"/>
            <a:r>
              <a:rPr lang="en-US" sz="2600" dirty="0"/>
              <a:t>TFM: Two-Frame-Model </a:t>
            </a:r>
            <a:endParaRPr lang="en-US" sz="2600" dirty="0" smtClean="0"/>
          </a:p>
          <a:p>
            <a:pPr marL="635000"/>
            <a:r>
              <a:rPr lang="en-US" sz="2600" dirty="0"/>
              <a:t>Frame </a:t>
            </a:r>
            <a:r>
              <a:rPr lang="en-US" sz="2600" dirty="0" smtClean="0"/>
              <a:t>Inconsistencies</a:t>
            </a:r>
          </a:p>
          <a:p>
            <a:pPr marL="635000"/>
            <a:r>
              <a:rPr lang="en-US" sz="2600" dirty="0"/>
              <a:t>Prescriptive Specifications (PS)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800" dirty="0" smtClean="0"/>
              <a:t>To </a:t>
            </a:r>
            <a:r>
              <a:rPr lang="en-US" altLang="en-US" sz="2800" dirty="0"/>
              <a:t>understand and distinguish </a:t>
            </a:r>
            <a:r>
              <a:rPr lang="en-US" altLang="en-US" sz="2800" dirty="0" smtClean="0"/>
              <a:t>between </a:t>
            </a:r>
            <a:r>
              <a:rPr lang="en-US" sz="2800" dirty="0"/>
              <a:t>Hazard Elimination and Hazard </a:t>
            </a:r>
            <a:r>
              <a:rPr lang="en-US" sz="2800" dirty="0" smtClean="0"/>
              <a:t>Reduction</a:t>
            </a:r>
            <a:r>
              <a:rPr lang="en-US" sz="2800" dirty="0"/>
              <a:t> </a:t>
            </a:r>
            <a:r>
              <a:rPr lang="en-US" sz="2800" dirty="0" smtClean="0"/>
              <a:t>&amp; Hazard </a:t>
            </a:r>
            <a:r>
              <a:rPr lang="en-US" sz="2800" dirty="0"/>
              <a:t>Control and Damage Control. </a:t>
            </a:r>
            <a:endParaRPr lang="en-US" sz="2800" dirty="0" smtClean="0"/>
          </a:p>
          <a:p>
            <a:r>
              <a:rPr lang="en-US" sz="2800" dirty="0" smtClean="0"/>
              <a:t>To be able to apply knowledge of Software </a:t>
            </a:r>
            <a:r>
              <a:rPr lang="en-US" sz="2800" dirty="0"/>
              <a:t>Safety Program (SSP</a:t>
            </a:r>
            <a:r>
              <a:rPr lang="en-US" sz="2800" dirty="0" smtClean="0"/>
              <a:t>) in real life systems. </a:t>
            </a:r>
            <a:endParaRPr lang="en-US" sz="2800" dirty="0"/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r>
              <a:rPr lang="en-US" dirty="0"/>
              <a:t>Hazard Elimination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825500"/>
            <a:ext cx="8229600" cy="4530725"/>
          </a:xfrm>
        </p:spPr>
        <p:txBody>
          <a:bodyPr/>
          <a:lstStyle/>
          <a:p>
            <a:r>
              <a:rPr lang="en-US" sz="2800" dirty="0"/>
              <a:t>• Hazard sources identification ⇒ elimination (Some specific faults prevented or removed.)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Traditional QA (but with hazard focus):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Fault prevention activities: </a:t>
            </a:r>
            <a:endParaRPr lang="en-US" sz="2400" dirty="0" smtClean="0"/>
          </a:p>
          <a:p>
            <a:pPr lvl="4"/>
            <a:r>
              <a:rPr lang="en-US" sz="2400" dirty="0" smtClean="0"/>
              <a:t>education/process/technology/</a:t>
            </a:r>
            <a:r>
              <a:rPr lang="en-US" sz="2400" dirty="0" err="1" smtClean="0"/>
              <a:t>etc</a:t>
            </a:r>
            <a:endParaRPr lang="en-US" sz="2400" dirty="0" smtClean="0"/>
          </a:p>
          <a:p>
            <a:pPr lvl="4"/>
            <a:r>
              <a:rPr lang="en-US" sz="2400" dirty="0" smtClean="0"/>
              <a:t>formal </a:t>
            </a:r>
            <a:r>
              <a:rPr lang="en-US" sz="2400" dirty="0"/>
              <a:t>specification &amp; verification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Fault removal activities: </a:t>
            </a:r>
            <a:endParaRPr lang="en-US" sz="2400" dirty="0" smtClean="0"/>
          </a:p>
          <a:p>
            <a:pPr lvl="4"/>
            <a:r>
              <a:rPr lang="en-US" sz="2400" dirty="0" smtClean="0"/>
              <a:t>rigorous </a:t>
            </a:r>
            <a:r>
              <a:rPr lang="en-US" sz="2400" dirty="0"/>
              <a:t>testing/inspection/analyses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Substitution, simplification, decoupling.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Human error elimination.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Hazardous material/conditions↓</a:t>
            </a:r>
            <a:endParaRPr lang="en-US" sz="32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Reduction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Hazard identification ⇒ reduction (Some specific system failures prevented or tolerated.)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Traditional QA (but with hazard focus):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Fault tolerance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redundancy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Creating hazard barriers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margins and safety constraints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Locking devices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Reducing hazard likelihood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Minimizing failure probability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Mostly “passive” or “reactive”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Hazard Control</a:t>
            </a:r>
            <a:endParaRPr lang="en-US" dirty="0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98859" y="1041722"/>
            <a:ext cx="9084626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Hazard identification ⇒ control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Key: failure severity reduction.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Post-failure actions.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Failure-accident link weakened.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Traditional QA: not much, but good design principles may help.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“Safe” design: More specialized techniques: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400" dirty="0"/>
              <a:t>Isolation and containment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Fail-safe design &amp; hazard scope↓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Protection system . More “active” than “passive”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Similar techniques to hazard reduction,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but </a:t>
            </a:r>
            <a:r>
              <a:rPr lang="en-US" sz="2400" dirty="0"/>
              <a:t>focus on post-failure severity↓ vs. pre-failure hazard likelihood↓.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55786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Accident Analysis &amp; Damage Control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1056208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Accident analysis: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Accident scenario recreation/analysis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possible accidents and damage areas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Generally simpler than hazard analysis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Based on good domain knowledge (not much software specifics involved)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Damage reduction or damage control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Post-accident vs. pre-accident hazard resolution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Accident severity reduced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Escape route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 abandonment of material/product/etc.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Device for limiting damages </a:t>
            </a:r>
            <a:endParaRPr lang="en-US" sz="2400" dirty="0" smtClean="0"/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Software Safety Program (SSP)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</a:t>
            </a:r>
            <a:r>
              <a:rPr lang="en-US" sz="2800" dirty="0" err="1"/>
              <a:t>Leveson’s</a:t>
            </a:r>
            <a:r>
              <a:rPr lang="en-US" sz="2800" dirty="0"/>
              <a:t> approach (</a:t>
            </a:r>
            <a:r>
              <a:rPr lang="en-US" sz="2800" dirty="0" err="1"/>
              <a:t>Leveson</a:t>
            </a:r>
            <a:r>
              <a:rPr lang="en-US" sz="2800" dirty="0"/>
              <a:t>, 1995) </a:t>
            </a:r>
            <a:r>
              <a:rPr lang="en-US" sz="2400" dirty="0"/>
              <a:t>— Software safety program (SSP)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Process and technology integration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Limited goals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Formal verification/inspection based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But restricted to safety risks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Based on hazard analyses results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analysis and hazard resolution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verification: </a:t>
            </a:r>
            <a:endParaRPr lang="en-US" sz="2400" dirty="0" smtClean="0"/>
          </a:p>
          <a:p>
            <a:pPr lvl="4">
              <a:spcBef>
                <a:spcPts val="600"/>
              </a:spcBef>
            </a:pPr>
            <a:r>
              <a:rPr lang="en-US" sz="2400" dirty="0" smtClean="0"/>
              <a:t>few </a:t>
            </a:r>
            <a:r>
              <a:rPr lang="en-US" sz="2400" dirty="0"/>
              <a:t>things carried over </a:t>
            </a:r>
          </a:p>
        </p:txBody>
      </p:sp>
    </p:spTree>
    <p:extLst>
      <p:ext uri="{BB962C8B-B14F-4D97-AF65-F5344CB8AC3E}">
        <p14:creationId xmlns:p14="http://schemas.microsoft.com/office/powerpoint/2010/main" xmlns="" val="68856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Software Safety Program (SSP)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710" y="893763"/>
            <a:ext cx="8817890" cy="2106078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In overall development process: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as part of the requirement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Safety constraints at different levels/phases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Verification/refinement activities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Distribution over the whole process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8402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TFM: Two-Frame-Model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• TFM: Two-Frame-Model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Physical frame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frame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Sensors: physical ⇒ logical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Actuators: logical ⇒ physical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TFM characteristics and comparison: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Interaction between the two frames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Nondeterministic state transitions and encoding/decoding functions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Focuses on symmetry/consistency between the two frames.</a:t>
            </a:r>
          </a:p>
        </p:txBody>
      </p:sp>
    </p:spTree>
    <p:extLst>
      <p:ext uri="{BB962C8B-B14F-4D97-AF65-F5344CB8AC3E}">
        <p14:creationId xmlns:p14="http://schemas.microsoft.com/office/powerpoint/2010/main" xmlns="" val="278560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TFM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681" y="5084694"/>
            <a:ext cx="8229600" cy="1463218"/>
          </a:xfrm>
        </p:spPr>
        <p:txBody>
          <a:bodyPr/>
          <a:lstStyle/>
          <a:p>
            <a:r>
              <a:rPr lang="en-US" sz="2400" dirty="0"/>
              <a:t>• TFM Example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physical frame: nuclear reactor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frame: computer controller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800" y="946658"/>
            <a:ext cx="6928307" cy="418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61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613662"/>
          </a:xfrm>
        </p:spPr>
        <p:txBody>
          <a:bodyPr/>
          <a:lstStyle/>
          <a:p>
            <a:r>
              <a:rPr lang="en-US" dirty="0"/>
              <a:t>Usage of TFM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6110" y="1056208"/>
            <a:ext cx="8817890" cy="481765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/>
              <a:t>• Failure/hazard sources and scenarios: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Hardware/equipment failures.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Software failures.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Communication/interface failures.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Focus on last one, based on empirical evidence. </a:t>
            </a:r>
            <a:endParaRPr lang="en-US" sz="2400" dirty="0" smtClean="0"/>
          </a:p>
          <a:p>
            <a:pPr marL="857250" lvl="2" indent="0"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spcBef>
                <a:spcPts val="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Causes of communication/interface hazards: </a:t>
            </a:r>
            <a:endParaRPr lang="en-US" sz="28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Inconsistency between frames.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Sources of inconsistencies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Use of prescriptive specifications (PS) </a:t>
            </a:r>
            <a:endParaRPr lang="en-US" sz="2400" dirty="0" smtClean="0"/>
          </a:p>
          <a:p>
            <a:pPr lvl="2">
              <a:spcBef>
                <a:spcPts val="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Automatic checking of PS for hazard prevention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837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 Inconsistencies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975" y="1086549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System integrity weaknesses: Major sources of frame inconsistencies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Discrete vs. continuous: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Logical frame: </a:t>
            </a:r>
            <a:r>
              <a:rPr lang="en-US" sz="2800" dirty="0" smtClean="0"/>
              <a:t>disconnected/ separated</a:t>
            </a:r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Physical frame: mostly continuous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Continuous regularity or validity of in-/extrapolation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Total vs. partial functions: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Logical frame: partial function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Physical frame: total function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800" dirty="0" smtClean="0"/>
              <a:t>. </a:t>
            </a:r>
            <a:r>
              <a:rPr lang="en-US" sz="2800" dirty="0"/>
              <a:t>⇒ coercion, domain/default specs, etc.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3533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Prescriptive Specifications (PS)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16511"/>
            <a:ext cx="8229600" cy="4530725"/>
          </a:xfrm>
        </p:spPr>
        <p:txBody>
          <a:bodyPr/>
          <a:lstStyle/>
          <a:p>
            <a:r>
              <a:rPr lang="en-US" sz="2800" dirty="0"/>
              <a:t>• Definition and examples: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Assertion: desired system behavior.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Use PS in </a:t>
            </a:r>
            <a:r>
              <a:rPr lang="en-US" sz="2400" dirty="0" smtClean="0"/>
              <a:t>CS </a:t>
            </a:r>
          </a:p>
          <a:p>
            <a:r>
              <a:rPr lang="en-US" sz="2800" dirty="0" smtClean="0"/>
              <a:t>• </a:t>
            </a:r>
            <a:r>
              <a:rPr lang="en-US" sz="2800" dirty="0"/>
              <a:t>PS for </a:t>
            </a:r>
            <a:r>
              <a:rPr lang="en-US" sz="2800" dirty="0" smtClean="0"/>
              <a:t>CS: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400" dirty="0"/>
              <a:t>Address integrity weaknesses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Systematic derivation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How to check? dynamic/automatic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Applications in case studies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Effectiveness and completeness</a:t>
            </a:r>
          </a:p>
        </p:txBody>
      </p:sp>
    </p:spTree>
    <p:extLst>
      <p:ext uri="{BB962C8B-B14F-4D97-AF65-F5344CB8AC3E}">
        <p14:creationId xmlns:p14="http://schemas.microsoft.com/office/powerpoint/2010/main" xmlns="" val="3963737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6262"/>
          </a:xfrm>
        </p:spPr>
        <p:txBody>
          <a:bodyPr/>
          <a:lstStyle/>
          <a:p>
            <a:r>
              <a:rPr lang="en-US" dirty="0"/>
              <a:t>Deriving Specific 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2083"/>
            <a:ext cx="8229600" cy="4530725"/>
          </a:xfrm>
        </p:spPr>
        <p:txBody>
          <a:bodyPr/>
          <a:lstStyle/>
          <a:p>
            <a:r>
              <a:rPr lang="en-US" sz="2800" dirty="0"/>
              <a:t>• Domain prescriptions: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Address: partial/total function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Boundary: e.g., upper/lower bounds . </a:t>
            </a:r>
            <a:endParaRPr lang="en-US" sz="2400" dirty="0" smtClean="0"/>
          </a:p>
          <a:p>
            <a:pPr lvl="2"/>
            <a:r>
              <a:rPr lang="en-US" sz="2400" dirty="0" smtClean="0"/>
              <a:t>Type</a:t>
            </a:r>
            <a:r>
              <a:rPr lang="en-US" sz="2400" dirty="0"/>
              <a:t>: </a:t>
            </a:r>
            <a:endParaRPr lang="en-US" sz="2400" dirty="0" smtClean="0"/>
          </a:p>
          <a:p>
            <a:pPr lvl="4"/>
            <a:r>
              <a:rPr lang="en-US" sz="2400" dirty="0" smtClean="0"/>
              <a:t>expected </a:t>
            </a:r>
            <a:r>
              <a:rPr lang="en-US" sz="2400" dirty="0"/>
              <a:t>⇒ normal processing </a:t>
            </a:r>
            <a:endParaRPr lang="en-US" sz="2400" dirty="0" smtClean="0"/>
          </a:p>
          <a:p>
            <a:pPr lvl="4"/>
            <a:r>
              <a:rPr lang="en-US" sz="2400" dirty="0" smtClean="0"/>
              <a:t>unexpected</a:t>
            </a:r>
            <a:r>
              <a:rPr lang="en-US" sz="2400" dirty="0"/>
              <a:t>: provide default values or perform exception handling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Primitive invariants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Address: lack of intrinsic invariant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Relations based on physical law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Use TFM-based FTA and ETA to identify entities to </a:t>
            </a:r>
            <a:r>
              <a:rPr lang="en-US" sz="2400" dirty="0" smtClean="0"/>
              <a:t>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554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76262"/>
          </a:xfrm>
        </p:spPr>
        <p:txBody>
          <a:bodyPr/>
          <a:lstStyle/>
          <a:p>
            <a:r>
              <a:rPr lang="en-US" dirty="0"/>
              <a:t>Deriving Specific 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92083"/>
            <a:ext cx="8229600" cy="4530725"/>
          </a:xfrm>
        </p:spPr>
        <p:txBody>
          <a:bodyPr/>
          <a:lstStyle/>
          <a:p>
            <a:r>
              <a:rPr lang="en-US" sz="2800" dirty="0"/>
              <a:t>• Safety assertions: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Address: physical/safety limits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Directly from physical/safety limits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Indirect assertions: </a:t>
            </a:r>
            <a:endParaRPr lang="en-US" sz="2400" dirty="0" smtClean="0"/>
          </a:p>
          <a:p>
            <a:pPr lvl="4"/>
            <a:r>
              <a:rPr lang="en-US" sz="2400" dirty="0" smtClean="0"/>
              <a:t>related </a:t>
            </a:r>
            <a:r>
              <a:rPr lang="en-US" sz="2400" dirty="0"/>
              <a:t>program variables </a:t>
            </a:r>
            <a:endParaRPr lang="en-US" sz="2400" dirty="0" smtClean="0"/>
          </a:p>
          <a:p>
            <a:pPr lvl="4"/>
            <a:r>
              <a:rPr lang="en-US" sz="2400" dirty="0" smtClean="0"/>
              <a:t>based </a:t>
            </a:r>
            <a:r>
              <a:rPr lang="en-US" sz="2400" dirty="0"/>
              <a:t>on TFM-based FTA and ETA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Image consistency assertions: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Address: discrete vs. continuous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State or status checking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Rate checking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02595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830"/>
            <a:ext cx="8229600" cy="576262"/>
          </a:xfrm>
        </p:spPr>
        <p:txBody>
          <a:bodyPr/>
          <a:lstStyle/>
          <a:p>
            <a:r>
              <a:rPr lang="en-US" dirty="0"/>
              <a:t>A Comprehensive Case Study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229600" cy="4530725"/>
          </a:xfrm>
        </p:spPr>
        <p:txBody>
          <a:bodyPr/>
          <a:lstStyle/>
          <a:p>
            <a:r>
              <a:rPr lang="en-US" sz="2800" dirty="0"/>
              <a:t>• </a:t>
            </a:r>
            <a:r>
              <a:rPr lang="en-US" sz="2800" dirty="0" smtClean="0"/>
              <a:t>Selecting </a:t>
            </a:r>
            <a:r>
              <a:rPr lang="en-US" sz="2800" dirty="0"/>
              <a:t>a case study: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Several case studies performed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TMI-2: Three Mile Island accident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Simulator of TMI-2 accident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Seeding and detection of faults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A simulator with components: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digital controller (pseudo-program chart)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physical system with 4 process variables: power, temp, pressure, water level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introducing prescription monitor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50765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Prescription Monitor in 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963" y="4494508"/>
            <a:ext cx="8229600" cy="2013111"/>
          </a:xfrm>
        </p:spPr>
        <p:txBody>
          <a:bodyPr/>
          <a:lstStyle/>
          <a:p>
            <a:r>
              <a:rPr lang="en-US" sz="2800" dirty="0"/>
              <a:t>• Prescription monitor development: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performance constraints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quality/reliability of itself?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usage of independent sets of sensors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054" y="1214867"/>
            <a:ext cx="4529891" cy="327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084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578850" cy="576262"/>
          </a:xfrm>
        </p:spPr>
        <p:txBody>
          <a:bodyPr/>
          <a:lstStyle/>
          <a:p>
            <a:r>
              <a:rPr lang="en-US" dirty="0"/>
              <a:t>More on Case Study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471" y="1233488"/>
            <a:ext cx="8772579" cy="4530725"/>
          </a:xfrm>
        </p:spPr>
        <p:txBody>
          <a:bodyPr/>
          <a:lstStyle/>
          <a:p>
            <a:r>
              <a:rPr lang="en-US" sz="2800" dirty="0"/>
              <a:t>• Developing PS in the case study: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Generic assertions (domain etc.)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Specific assertions with examples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Fault seeding: wide variety of </a:t>
            </a:r>
            <a:r>
              <a:rPr lang="en-US" sz="2800" dirty="0" smtClean="0"/>
              <a:t>faults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Erroneous input from the user (1-4)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Wrong data types or values (5-7)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Programming errors (8-16)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Wrong reading of sensors (17-19)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Result: all detected by prescription monitor by specific PS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37385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454325" cy="576262"/>
          </a:xfrm>
        </p:spPr>
        <p:txBody>
          <a:bodyPr/>
          <a:lstStyle/>
          <a:p>
            <a:r>
              <a:rPr lang="en-US" dirty="0"/>
              <a:t>Case Study Summary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718" y="854075"/>
            <a:ext cx="8229600" cy="4530725"/>
          </a:xfrm>
        </p:spPr>
        <p:txBody>
          <a:bodyPr/>
          <a:lstStyle/>
          <a:p>
            <a:r>
              <a:rPr lang="en-US" sz="2800" dirty="0"/>
              <a:t>• Prescriptive specification checking: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Based on TFM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Analyze system integrity weaknesses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Derive corresponding assertions or PS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Checking PS for hazard prevention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Appears to be effective in several case </a:t>
            </a:r>
            <a:r>
              <a:rPr lang="en-US" sz="2400" dirty="0" smtClean="0"/>
              <a:t>studies</a:t>
            </a:r>
          </a:p>
          <a:p>
            <a:r>
              <a:rPr lang="en-US" sz="2800" dirty="0" smtClean="0"/>
              <a:t>• </a:t>
            </a:r>
            <a:r>
              <a:rPr lang="en-US" sz="2800" dirty="0"/>
              <a:t>Future directions and development: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400" dirty="0"/>
              <a:t>Apply to realistic applications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Prescription monitor development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Support for PS derivation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Generalization to other systems </a:t>
            </a:r>
            <a:r>
              <a:rPr lang="en-US" sz="2400" dirty="0" smtClean="0"/>
              <a:t>e.g</a:t>
            </a:r>
            <a:r>
              <a:rPr lang="en-US" sz="2400" dirty="0"/>
              <a:t>., embedded systems, </a:t>
            </a:r>
            <a:r>
              <a:rPr lang="en-US" sz="2400" dirty="0" smtClean="0"/>
              <a:t>and </a:t>
            </a:r>
            <a:r>
              <a:rPr lang="en-US" sz="2400" dirty="0"/>
              <a:t>software-based heterogeneous systems...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224907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Perspectives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47234" y="1209702"/>
            <a:ext cx="8834034" cy="4152712"/>
          </a:xfrm>
        </p:spPr>
        <p:txBody>
          <a:bodyPr/>
          <a:lstStyle/>
          <a:p>
            <a:pPr lvl="2"/>
            <a:r>
              <a:rPr lang="en-US" sz="2800" dirty="0"/>
              <a:t>• Software fault tolerance: </a:t>
            </a:r>
            <a:endParaRPr lang="en-US" sz="28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Duplication and redundancy. </a:t>
            </a:r>
            <a:endParaRPr lang="en-US" sz="24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Techniques: RB, NVP, and variations. </a:t>
            </a:r>
            <a:endParaRPr lang="en-US" sz="24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Cost and effectiveness concerns. </a:t>
            </a:r>
            <a:endParaRPr lang="en-US" sz="2400" dirty="0" smtClean="0"/>
          </a:p>
          <a:p>
            <a:pPr lvl="2"/>
            <a:r>
              <a:rPr lang="en-US" sz="2800" dirty="0" smtClean="0"/>
              <a:t>• </a:t>
            </a:r>
            <a:r>
              <a:rPr lang="en-US" sz="2800" dirty="0"/>
              <a:t>SSE: Augment S/w Eng. </a:t>
            </a:r>
            <a:endParaRPr lang="en-US" sz="28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Analysis to identify hazard </a:t>
            </a:r>
            <a:endParaRPr lang="en-US" sz="24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Design for safety . Safety constraints and </a:t>
            </a:r>
            <a:r>
              <a:rPr lang="en-US" sz="2400" dirty="0" smtClean="0"/>
              <a:t>verification</a:t>
            </a:r>
          </a:p>
          <a:p>
            <a:pPr lvl="4"/>
            <a:r>
              <a:rPr lang="en-US" sz="2400" dirty="0" smtClean="0"/>
              <a:t>. </a:t>
            </a:r>
            <a:r>
              <a:rPr lang="en-US" sz="2400" dirty="0" err="1"/>
              <a:t>Leveson’s</a:t>
            </a:r>
            <a:r>
              <a:rPr lang="en-US" sz="2400" dirty="0"/>
              <a:t> s/w safety program, PSC, etc. </a:t>
            </a:r>
            <a:endParaRPr lang="en-US" sz="2400" dirty="0" smtClean="0"/>
          </a:p>
          <a:p>
            <a:pPr lvl="4"/>
            <a:r>
              <a:rPr lang="en-US" sz="2400" dirty="0" smtClean="0"/>
              <a:t>. </a:t>
            </a:r>
            <a:r>
              <a:rPr lang="en-US" sz="2400" dirty="0"/>
              <a:t>Cost and application concerns.</a:t>
            </a:r>
          </a:p>
        </p:txBody>
      </p:sp>
    </p:spTree>
    <p:extLst>
      <p:ext uri="{BB962C8B-B14F-4D97-AF65-F5344CB8AC3E}">
        <p14:creationId xmlns:p14="http://schemas.microsoft.com/office/powerpoint/2010/main" xmlns="" val="425486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1088"/>
            <a:ext cx="8229600" cy="4530725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In today’s lecture, </a:t>
            </a:r>
            <a:r>
              <a:rPr lang="en-US" sz="2800" dirty="0" smtClean="0"/>
              <a:t>o</a:t>
            </a:r>
            <a:r>
              <a:rPr lang="en-US" sz="2400" dirty="0" smtClean="0"/>
              <a:t>ur </a:t>
            </a:r>
            <a:r>
              <a:rPr lang="en-US" sz="2400" dirty="0"/>
              <a:t>discussion on fault Tolerance and failure containment </a:t>
            </a:r>
            <a:r>
              <a:rPr lang="en-US" sz="2400" dirty="0" smtClean="0"/>
              <a:t>continued. We talked about : </a:t>
            </a:r>
            <a:endParaRPr lang="en-US" sz="2400" dirty="0"/>
          </a:p>
          <a:p>
            <a:pPr marL="635000"/>
            <a:r>
              <a:rPr lang="en-US" sz="2400" dirty="0"/>
              <a:t>Hazard Elimination and Hazard Reduction. </a:t>
            </a:r>
          </a:p>
          <a:p>
            <a:pPr marL="635000"/>
            <a:r>
              <a:rPr lang="en-US" sz="2400" dirty="0"/>
              <a:t>Hazard Control and Damage Control. </a:t>
            </a:r>
          </a:p>
          <a:p>
            <a:pPr marL="635000"/>
            <a:r>
              <a:rPr lang="en-US" sz="2400" dirty="0"/>
              <a:t>Software Safety Program (SSP)</a:t>
            </a:r>
          </a:p>
          <a:p>
            <a:pPr marL="635000"/>
            <a:r>
              <a:rPr lang="en-US" sz="2400" dirty="0"/>
              <a:t>TFM: Two-Frame-Model </a:t>
            </a:r>
          </a:p>
          <a:p>
            <a:pPr marL="635000"/>
            <a:r>
              <a:rPr lang="en-US" sz="2400" dirty="0"/>
              <a:t>Frame Inconsistencies</a:t>
            </a:r>
          </a:p>
          <a:p>
            <a:pPr marL="635000"/>
            <a:r>
              <a:rPr lang="en-US" sz="2400" dirty="0"/>
              <a:t>Prescriptive Specifications (PS) </a:t>
            </a:r>
          </a:p>
          <a:p>
            <a:pPr marL="747713" indent="-395288">
              <a:lnSpc>
                <a:spcPct val="15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proceed to the last lecture of Part- 3. we will talk about </a:t>
            </a:r>
            <a:r>
              <a:rPr lang="en-US" sz="2800" dirty="0"/>
              <a:t> Comparing QA Techniques and </a:t>
            </a:r>
            <a:r>
              <a:rPr lang="en-US" sz="2800" dirty="0" smtClean="0"/>
              <a:t>Activities. We will also </a:t>
            </a:r>
            <a:r>
              <a:rPr lang="en-US" sz="2800" dirty="0"/>
              <a:t>talk about General Areas/Questions for </a:t>
            </a:r>
            <a:r>
              <a:rPr lang="en-US" sz="2800"/>
              <a:t>Comparison </a:t>
            </a:r>
            <a:r>
              <a:rPr lang="en-US" sz="2800" smtClean="0"/>
              <a:t>and Applicability</a:t>
            </a:r>
            <a:r>
              <a:rPr lang="en-US" sz="2800" dirty="0"/>
              <a:t>, Effectiveness, and Cost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11757</TotalTime>
  <Words>1273</Words>
  <Application>Microsoft Office PowerPoint</Application>
  <PresentationFormat>On-screen Show (4:3)</PresentationFormat>
  <Paragraphs>212</Paragraphs>
  <Slides>25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os-8</vt:lpstr>
      <vt:lpstr>Slide 1</vt:lpstr>
      <vt:lpstr>Part- 3:   Quality Assurance Techniques</vt:lpstr>
      <vt:lpstr>Summary of the previous lecture</vt:lpstr>
      <vt:lpstr>Outlines</vt:lpstr>
      <vt:lpstr>Objectives</vt:lpstr>
      <vt:lpstr>Hazard Elimination</vt:lpstr>
      <vt:lpstr>Hazard Reduction</vt:lpstr>
      <vt:lpstr>Hazard Control</vt:lpstr>
      <vt:lpstr>Accident Analysis &amp; Damage Control</vt:lpstr>
      <vt:lpstr>Software Safety Program (SSP)</vt:lpstr>
      <vt:lpstr>Software Safety Program (SSP)</vt:lpstr>
      <vt:lpstr>TFM: Two-Frame-Model</vt:lpstr>
      <vt:lpstr>TFM Example</vt:lpstr>
      <vt:lpstr>Usage of TFM</vt:lpstr>
      <vt:lpstr>Frame Inconsistencies</vt:lpstr>
      <vt:lpstr>Prescriptive Specifications (PS) </vt:lpstr>
      <vt:lpstr>Deriving Specific PS</vt:lpstr>
      <vt:lpstr>Deriving Specific PS</vt:lpstr>
      <vt:lpstr>A Comprehensive Case Study </vt:lpstr>
      <vt:lpstr>Prescription Monitor in Case Study</vt:lpstr>
      <vt:lpstr>More on Case Study</vt:lpstr>
      <vt:lpstr>Case Study Summary </vt:lpstr>
      <vt:lpstr>Summary and Perspectives </vt:lpstr>
      <vt:lpstr>Summary of Today’s Lecture</vt:lpstr>
      <vt:lpstr>Overview of the next lecture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453</cp:revision>
  <cp:lastPrinted>2001-06-14T13:58:17Z</cp:lastPrinted>
  <dcterms:created xsi:type="dcterms:W3CDTF">2011-01-13T23:43:38Z</dcterms:created>
  <dcterms:modified xsi:type="dcterms:W3CDTF">2015-12-28T06:29:03Z</dcterms:modified>
</cp:coreProperties>
</file>