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5"/>
  </p:notesMasterIdLst>
  <p:handoutMasterIdLst>
    <p:handoutMasterId r:id="rId26"/>
  </p:handoutMasterIdLst>
  <p:sldIdLst>
    <p:sldId id="403" r:id="rId2"/>
    <p:sldId id="524" r:id="rId3"/>
    <p:sldId id="508" r:id="rId4"/>
    <p:sldId id="347" r:id="rId5"/>
    <p:sldId id="348" r:id="rId6"/>
    <p:sldId id="560" r:id="rId7"/>
    <p:sldId id="561" r:id="rId8"/>
    <p:sldId id="562" r:id="rId9"/>
    <p:sldId id="594" r:id="rId10"/>
    <p:sldId id="593" r:id="rId11"/>
    <p:sldId id="595" r:id="rId12"/>
    <p:sldId id="585" r:id="rId13"/>
    <p:sldId id="586" r:id="rId14"/>
    <p:sldId id="587" r:id="rId15"/>
    <p:sldId id="588" r:id="rId16"/>
    <p:sldId id="589" r:id="rId17"/>
    <p:sldId id="590" r:id="rId18"/>
    <p:sldId id="591" r:id="rId19"/>
    <p:sldId id="592" r:id="rId20"/>
    <p:sldId id="580" r:id="rId21"/>
    <p:sldId id="506" r:id="rId22"/>
    <p:sldId id="573" r:id="rId23"/>
    <p:sldId id="501" r:id="rId24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983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23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Part- 3:  </a:t>
            </a:r>
            <a:br>
              <a:rPr lang="en-US" altLang="en-US" dirty="0" smtClean="0"/>
            </a:br>
            <a:r>
              <a:rPr lang="en-US" altLang="en-US" sz="4000" dirty="0" smtClean="0"/>
              <a:t>Quality Assurance Techniques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747713" indent="-395288">
              <a:lnSpc>
                <a:spcPct val="150000"/>
              </a:lnSpc>
            </a:pPr>
            <a:r>
              <a:rPr lang="en-US" sz="2800" dirty="0"/>
              <a:t>We continued our discussion on Formal Verification of a software. The General idea and approaches for formal verification were discussed. We also  highlight Axiomatic verification and other approaches for software verification.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In today’s lecture, we will talk about </a:t>
            </a:r>
            <a:r>
              <a:rPr lang="en-US" sz="2800" dirty="0"/>
              <a:t>Fault Tolerance and Safety Assurance</a:t>
            </a:r>
            <a:r>
              <a:rPr lang="en-US" sz="2800" dirty="0" smtClean="0"/>
              <a:t>. </a:t>
            </a:r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The basic concepts and safety assurance techniques will be discussed.</a:t>
            </a:r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We will also talk about Fault Tolerance recovery blocks and Event Tree Analysis (ETA)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altLang="en-US" sz="2400" dirty="0" smtClean="0"/>
              <a:t>To be able to understand the concepts of Safety for Software development. </a:t>
            </a:r>
          </a:p>
          <a:p>
            <a:pPr marL="747713" indent="-395288">
              <a:lnSpc>
                <a:spcPct val="150000"/>
              </a:lnSpc>
            </a:pPr>
            <a:r>
              <a:rPr lang="en-US" altLang="en-US" sz="2400" dirty="0" smtClean="0"/>
              <a:t>To </a:t>
            </a:r>
            <a:r>
              <a:rPr lang="en-US" altLang="en-US" sz="2400" dirty="0"/>
              <a:t>understand and distinguish </a:t>
            </a:r>
            <a:r>
              <a:rPr lang="en-US" altLang="en-US" sz="2400" dirty="0" smtClean="0"/>
              <a:t>between Fault Tolerance Analysis (FTA) and Event Tree Analysis (ETA)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/>
              <a:t>QA Alternatives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25500"/>
            <a:ext cx="8229600" cy="4530725"/>
          </a:xfrm>
        </p:spPr>
        <p:txBody>
          <a:bodyPr/>
          <a:lstStyle/>
          <a:p>
            <a:r>
              <a:rPr lang="en-US" sz="2800" dirty="0" smtClean="0"/>
              <a:t>Defect </a:t>
            </a:r>
            <a:r>
              <a:rPr lang="en-US" sz="2800" dirty="0"/>
              <a:t>and QA: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Defect: error/fault/failure.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Defect prevention/removal/containment.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Map to major QA activities </a:t>
            </a:r>
            <a:endParaRPr lang="en-US" sz="2400" dirty="0" smtClean="0"/>
          </a:p>
          <a:p>
            <a:r>
              <a:rPr lang="en-US" sz="2800" dirty="0" smtClean="0"/>
              <a:t>Defect </a:t>
            </a:r>
            <a:r>
              <a:rPr lang="en-US" sz="2800" dirty="0"/>
              <a:t>prevention</a:t>
            </a:r>
            <a:r>
              <a:rPr lang="en-US" sz="2800" dirty="0" smtClean="0"/>
              <a:t>:</a:t>
            </a:r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Error source removal &amp; error blocking 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CC6600"/>
                </a:solidFill>
              </a:rPr>
              <a:t>Defect </a:t>
            </a:r>
            <a:r>
              <a:rPr lang="en-US" sz="2800" dirty="0">
                <a:solidFill>
                  <a:srgbClr val="CC6600"/>
                </a:solidFill>
              </a:rPr>
              <a:t>removal: </a:t>
            </a:r>
            <a:r>
              <a:rPr lang="en-US" sz="2800" dirty="0" smtClean="0">
                <a:solidFill>
                  <a:srgbClr val="CC6600"/>
                </a:solidFill>
              </a:rPr>
              <a:t>Inspection (Lecture No. 21)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Special </a:t>
            </a:r>
            <a:r>
              <a:rPr lang="en-US" sz="2800" dirty="0">
                <a:solidFill>
                  <a:srgbClr val="00B050"/>
                </a:solidFill>
              </a:rPr>
              <a:t>case (this </a:t>
            </a:r>
            <a:r>
              <a:rPr lang="en-US" sz="2800" dirty="0" smtClean="0">
                <a:solidFill>
                  <a:srgbClr val="00B050"/>
                </a:solidFill>
              </a:rPr>
              <a:t>lecture): </a:t>
            </a:r>
            <a:r>
              <a:rPr lang="en-US" sz="2800" dirty="0">
                <a:solidFill>
                  <a:srgbClr val="00B050"/>
                </a:solidFill>
              </a:rPr>
              <a:t>F</a:t>
            </a:r>
            <a:r>
              <a:rPr lang="en-US" sz="2800" dirty="0" smtClean="0">
                <a:solidFill>
                  <a:srgbClr val="00B050"/>
                </a:solidFill>
              </a:rPr>
              <a:t>ormal </a:t>
            </a:r>
            <a:r>
              <a:rPr lang="en-US" sz="2800" dirty="0">
                <a:solidFill>
                  <a:srgbClr val="00B050"/>
                </a:solidFill>
              </a:rPr>
              <a:t>verification </a:t>
            </a:r>
            <a:r>
              <a:rPr lang="en-US" sz="2800" dirty="0" smtClean="0"/>
              <a:t>(Lecture 22)</a:t>
            </a:r>
          </a:p>
          <a:p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C00000"/>
                </a:solidFill>
              </a:rPr>
              <a:t>Defect </a:t>
            </a:r>
            <a:r>
              <a:rPr lang="en-US" sz="2800" dirty="0">
                <a:solidFill>
                  <a:srgbClr val="C00000"/>
                </a:solidFill>
              </a:rPr>
              <a:t>containment: Fault tolerance and failure containment (safety assurance) </a:t>
            </a:r>
            <a:r>
              <a:rPr lang="en-US" sz="2800" dirty="0" smtClean="0">
                <a:solidFill>
                  <a:srgbClr val="C00000"/>
                </a:solidFill>
              </a:rPr>
              <a:t>This Lecture.</a:t>
            </a:r>
            <a:endParaRPr lang="en-US" sz="28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QA and Fault Tolerance </a:t>
            </a:r>
            <a:r>
              <a:rPr lang="en-US" dirty="0" smtClean="0"/>
              <a:t>(FT)</a:t>
            </a: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859" y="1041722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Fault tolerance as part of QA: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Duplication: over time or components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High cost, high reliability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Run-time/dynamic focus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FT design and implementation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Complementary to other QA activities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General idea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Local faults not lead to system failures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Duplication/redundancy used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redo ⇒ recovery block (RB)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parallel redundancy </a:t>
            </a:r>
            <a:endParaRPr lang="en-US" sz="2400" dirty="0" smtClean="0"/>
          </a:p>
          <a:p>
            <a:pPr marL="1200150" lvl="3" indent="0">
              <a:spcBef>
                <a:spcPts val="600"/>
              </a:spcBef>
              <a:buNone/>
            </a:pPr>
            <a:r>
              <a:rPr lang="en-US" sz="2400" dirty="0" smtClean="0"/>
              <a:t>⇒ </a:t>
            </a:r>
            <a:r>
              <a:rPr lang="en-US" sz="2400" dirty="0"/>
              <a:t>N version programming (NVP)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FT: Recovery Blocks </a:t>
            </a:r>
            <a:r>
              <a:rPr lang="en-US" dirty="0" smtClean="0"/>
              <a:t>(RB)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1056208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General idea</a:t>
            </a:r>
            <a:r>
              <a:rPr lang="en-US" sz="2800" dirty="0" smtClean="0"/>
              <a:t>: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Periodic </a:t>
            </a:r>
            <a:r>
              <a:rPr lang="en-US" sz="2800" dirty="0" smtClean="0"/>
              <a:t>check-pointing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Problem detection/acceptance test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Rollback (recovery) </a:t>
            </a:r>
            <a:endParaRPr lang="en-US" sz="28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252" y="3921071"/>
            <a:ext cx="6562647" cy="2674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FT: Recovery Blocks </a:t>
            </a:r>
            <a:r>
              <a:rPr lang="en-US" dirty="0" smtClean="0"/>
              <a:t>(RB)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1056208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Periodic </a:t>
            </a:r>
            <a:r>
              <a:rPr lang="en-US" sz="2800" dirty="0" smtClean="0"/>
              <a:t>check-pointing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too often: expensive </a:t>
            </a:r>
            <a:r>
              <a:rPr lang="en-US" sz="2800" dirty="0" smtClean="0"/>
              <a:t>check-pointing 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too rare: expensive recovery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smart/incremental </a:t>
            </a:r>
            <a:r>
              <a:rPr lang="en-US" sz="2800" dirty="0" smtClean="0"/>
              <a:t>check-pointing </a:t>
            </a:r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Problem detection/acceptance test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exceptions due to </a:t>
            </a:r>
            <a:r>
              <a:rPr lang="en-US" sz="2800" dirty="0" smtClean="0"/>
              <a:t>in/external </a:t>
            </a:r>
            <a:r>
              <a:rPr lang="en-US" sz="2800" dirty="0"/>
              <a:t>causes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periodic vs event-triggered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Recovery (rollback) from problems: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external disturbance: environment?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internal faults: tolerate/correct? </a:t>
            </a:r>
            <a:endParaRPr lang="en-US" sz="28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85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 Tolerance: N- Version Programming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• FT with NVP</a:t>
            </a:r>
            <a:r>
              <a:rPr lang="en-US" sz="2800" dirty="0" smtClean="0"/>
              <a:t>: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NVP: N-Version Programming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Multiple independent versions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Dynamic voting/decision ⇒ FT.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939" y="3580109"/>
            <a:ext cx="6371622" cy="300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5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Fault Tolerance: N- Version Programming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1013"/>
            <a:ext cx="8229600" cy="4530725"/>
          </a:xfrm>
        </p:spPr>
        <p:txBody>
          <a:bodyPr/>
          <a:lstStyle/>
          <a:p>
            <a:r>
              <a:rPr lang="en-US" sz="2800" dirty="0" smtClean="0"/>
              <a:t>Multiple </a:t>
            </a:r>
            <a:r>
              <a:rPr lang="en-US" sz="2800" dirty="0"/>
              <a:t>independent versions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Multiple: parallel vs backup?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How to ensure independence? </a:t>
            </a:r>
            <a:endParaRPr lang="en-US" sz="2400" dirty="0" smtClean="0"/>
          </a:p>
          <a:p>
            <a:r>
              <a:rPr lang="en-US" sz="2800" dirty="0" smtClean="0"/>
              <a:t>Support </a:t>
            </a:r>
            <a:r>
              <a:rPr lang="en-US" sz="2800" dirty="0"/>
              <a:t>environment: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concurrent execution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switching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voting/decision algorithms </a:t>
            </a:r>
            <a:endParaRPr lang="en-US" sz="2400" dirty="0" smtClean="0"/>
          </a:p>
          <a:p>
            <a:r>
              <a:rPr lang="en-US" sz="2800" dirty="0" smtClean="0"/>
              <a:t>Correction/recovery</a:t>
            </a:r>
            <a:r>
              <a:rPr lang="en-US" sz="2800" dirty="0"/>
              <a:t>?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p-out-of-n reliability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 conjunction with RB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dynamic vs. off-line correction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296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830"/>
            <a:ext cx="8229600" cy="576262"/>
          </a:xfrm>
        </p:spPr>
        <p:txBody>
          <a:bodyPr/>
          <a:lstStyle/>
          <a:p>
            <a:r>
              <a:rPr lang="en-US" dirty="0"/>
              <a:t>FT and Safety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</a:t>
            </a:r>
            <a:r>
              <a:rPr lang="en-US" sz="2800" dirty="0" smtClean="0"/>
              <a:t>Extending </a:t>
            </a:r>
            <a:r>
              <a:rPr lang="en-US" sz="2800" dirty="0"/>
              <a:t>FT idea for safety: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FT: tolerate fault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Extend: tolerate failure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Safety: accident free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Weaken error-fault-failure-accident link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FT in SSE (software safety engineering):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Too expensive for regular systems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As hazard reduction technique in SSE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Other related SSE techniques: </a:t>
            </a:r>
            <a:endParaRPr lang="en-US" sz="2400" dirty="0" smtClean="0"/>
          </a:p>
          <a:p>
            <a:pPr lvl="4"/>
            <a:r>
              <a:rPr lang="en-US" sz="2000" dirty="0" smtClean="0"/>
              <a:t> </a:t>
            </a:r>
            <a:r>
              <a:rPr lang="en-US" sz="2000" dirty="0"/>
              <a:t>general redundancy </a:t>
            </a:r>
            <a:endParaRPr lang="en-US" sz="2000" dirty="0" smtClean="0"/>
          </a:p>
          <a:p>
            <a:pPr lvl="4"/>
            <a:r>
              <a:rPr lang="en-US" sz="2000" dirty="0" smtClean="0"/>
              <a:t> </a:t>
            </a:r>
            <a:r>
              <a:rPr lang="en-US" sz="2000" dirty="0"/>
              <a:t>substitution/choice of modules </a:t>
            </a:r>
            <a:endParaRPr lang="en-US" sz="2000" dirty="0" smtClean="0"/>
          </a:p>
          <a:p>
            <a:pPr lvl="4"/>
            <a:r>
              <a:rPr lang="en-US" sz="2000" dirty="0" smtClean="0"/>
              <a:t> </a:t>
            </a:r>
            <a:r>
              <a:rPr lang="en-US" sz="2000" dirty="0"/>
              <a:t>barriers and locks </a:t>
            </a:r>
            <a:endParaRPr lang="en-US" sz="2000" dirty="0" smtClean="0"/>
          </a:p>
          <a:p>
            <a:pPr lvl="4"/>
            <a:r>
              <a:rPr lang="en-US" sz="2000" dirty="0" smtClean="0"/>
              <a:t> </a:t>
            </a:r>
            <a:r>
              <a:rPr lang="en-US" sz="2000" dirty="0"/>
              <a:t>analysis of 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765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Safety?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Safety: The property of being </a:t>
            </a:r>
            <a:r>
              <a:rPr lang="en-US" sz="2800" dirty="0" smtClean="0"/>
              <a:t>accident-free </a:t>
            </a:r>
            <a:r>
              <a:rPr lang="en-US" sz="2800" dirty="0"/>
              <a:t>for (embedded) software systems.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Accident: failures with severe consequences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Hazard: condition for accident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Special case of reliability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Specialized techniques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Software safety engineering (SSE): </a:t>
            </a:r>
            <a:r>
              <a:rPr lang="en-US" sz="2800" dirty="0" smtClean="0"/>
              <a:t>.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Hazard identification/analysis techniques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Hazard resolution alternatives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Safety and risk assessment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Qualitative focus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Safety and process improvement</a:t>
            </a:r>
          </a:p>
        </p:txBody>
      </p:sp>
    </p:spTree>
    <p:extLst>
      <p:ext uri="{BB962C8B-B14F-4D97-AF65-F5344CB8AC3E}">
        <p14:creationId xmlns:p14="http://schemas.microsoft.com/office/powerpoint/2010/main" xmlns="" val="241084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78850" cy="576262"/>
          </a:xfrm>
        </p:spPr>
        <p:txBody>
          <a:bodyPr/>
          <a:lstStyle/>
          <a:p>
            <a:r>
              <a:rPr lang="en-US" dirty="0"/>
              <a:t>Safety Analysis &amp; Improvement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471" y="1233488"/>
            <a:ext cx="8772579" cy="4530725"/>
          </a:xfrm>
        </p:spPr>
        <p:txBody>
          <a:bodyPr/>
          <a:lstStyle/>
          <a:p>
            <a:r>
              <a:rPr lang="en-US" sz="2800" dirty="0" smtClean="0"/>
              <a:t>• </a:t>
            </a:r>
            <a:r>
              <a:rPr lang="en-US" sz="2800" dirty="0"/>
              <a:t>Hazard analysis: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Hazard: condition for accident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Fault trees: (static) logical conditions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Event trees: dynamic sequences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Combined and other analyses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Generally qualitative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Related: accident analysis and risk assessment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Hazard resolution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Hazard elimination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Hazard reduction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Hazard control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Related: damage reduction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37385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7813"/>
            <a:ext cx="8454325" cy="576262"/>
          </a:xfrm>
        </p:spPr>
        <p:txBody>
          <a:bodyPr/>
          <a:lstStyle/>
          <a:p>
            <a:r>
              <a:rPr lang="en-US" dirty="0"/>
              <a:t>Hazard Analysis: </a:t>
            </a:r>
            <a:r>
              <a:rPr lang="en-US" dirty="0" smtClean="0"/>
              <a:t>Fault Tolerance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32010"/>
            <a:ext cx="8229600" cy="4530725"/>
          </a:xfrm>
        </p:spPr>
        <p:txBody>
          <a:bodyPr/>
          <a:lstStyle/>
          <a:p>
            <a:r>
              <a:rPr lang="en-US" sz="2800" dirty="0"/>
              <a:t>• Fault tree idea: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Top event (accident)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Intermediate events/conditions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Basic or primary events/conditions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Logical connections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Form a tree structure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Elements of a fault tree: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Nodes: conditions and sub-conditions – terminal vs. no terminal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Logical relations among sub-conditions – AND, OR, NOT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Other types/extensions possible</a:t>
            </a:r>
          </a:p>
        </p:txBody>
      </p:sp>
    </p:spTree>
    <p:extLst>
      <p:ext uri="{BB962C8B-B14F-4D97-AF65-F5344CB8AC3E}">
        <p14:creationId xmlns:p14="http://schemas.microsoft.com/office/powerpoint/2010/main" xmlns="" val="224907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Hazard Analysis: FTA 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7234" y="1209702"/>
            <a:ext cx="6393051" cy="509952"/>
          </a:xfrm>
        </p:spPr>
        <p:txBody>
          <a:bodyPr/>
          <a:lstStyle/>
          <a:p>
            <a:pPr lvl="2"/>
            <a:r>
              <a:rPr lang="en-US" sz="2400" dirty="0"/>
              <a:t>Example FTA for an automobile accident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583" y="916067"/>
            <a:ext cx="5067947" cy="576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486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Analysis: FTA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FTA construction: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Starts with top event/accident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Decomposition of events or conditions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Stop when further development not required or not possible (atomic)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Focus on controllable events/elements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Using FTA: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Hazard identification – logical composition – (vs. temporal composition in </a:t>
            </a:r>
            <a:r>
              <a:rPr lang="en-US" sz="2800" dirty="0" smtClean="0"/>
              <a:t>Event Tree Analysis (ETA</a:t>
            </a:r>
            <a:r>
              <a:rPr lang="en-US" sz="2800" dirty="0"/>
              <a:t>) </a:t>
            </a:r>
            <a:r>
              <a:rPr lang="en-US" sz="2800" dirty="0" smtClean="0"/>
              <a:t>.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Hazard resolution (more later) </a:t>
            </a:r>
          </a:p>
          <a:p>
            <a:pPr lvl="4">
              <a:spcBef>
                <a:spcPts val="600"/>
              </a:spcBef>
            </a:pPr>
            <a:r>
              <a:rPr lang="en-US" sz="2400" dirty="0" smtClean="0"/>
              <a:t>component </a:t>
            </a:r>
            <a:r>
              <a:rPr lang="en-US" sz="2400" dirty="0"/>
              <a:t>replacement etc</a:t>
            </a:r>
            <a:r>
              <a:rPr lang="en-US" sz="2400" dirty="0" smtClean="0"/>
              <a:t>.</a:t>
            </a:r>
          </a:p>
          <a:p>
            <a:pPr lvl="4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focused safety verification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negate </a:t>
            </a:r>
            <a:r>
              <a:rPr lang="en-US" sz="2400" dirty="0"/>
              <a:t>logical relation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24810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3827"/>
            <a:ext cx="8686800" cy="576262"/>
          </a:xfrm>
        </p:spPr>
        <p:txBody>
          <a:bodyPr/>
          <a:lstStyle/>
          <a:p>
            <a:r>
              <a:rPr lang="en-US" dirty="0"/>
              <a:t>Hazard Analysis: </a:t>
            </a:r>
            <a:r>
              <a:rPr lang="en-US" dirty="0" smtClean="0"/>
              <a:t>Event Tree Analysis (ETA)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ETA: Why?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FTA: focus on static </a:t>
            </a:r>
            <a:r>
              <a:rPr lang="en-US" sz="2400" dirty="0" smtClean="0"/>
              <a:t>analysis</a:t>
            </a:r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(static) logical conditions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Dynamic aspect of accidents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Timing and temporal relations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Real-time control systems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Search space/strategy concerns: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Contrast ETA with FTA: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FTA: backward search </a:t>
            </a:r>
            <a:endParaRPr lang="en-US" sz="2400" dirty="0" smtClean="0"/>
          </a:p>
          <a:p>
            <a:pPr lvl="4"/>
            <a:r>
              <a:rPr lang="en-US" sz="2400" dirty="0" smtClean="0"/>
              <a:t> </a:t>
            </a:r>
            <a:r>
              <a:rPr lang="en-US" sz="2400" dirty="0"/>
              <a:t>ETA: forward search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May yield different path/info.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ETA provide additional info. </a:t>
            </a:r>
          </a:p>
        </p:txBody>
      </p:sp>
    </p:spTree>
    <p:extLst>
      <p:ext uri="{BB962C8B-B14F-4D97-AF65-F5344CB8AC3E}">
        <p14:creationId xmlns:p14="http://schemas.microsoft.com/office/powerpoint/2010/main" xmlns="" val="32437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Analysis: ETA Example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24556"/>
            <a:ext cx="7896386" cy="41436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81944" y="5833537"/>
            <a:ext cx="5153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Example ETA for an automobile accident</a:t>
            </a:r>
          </a:p>
        </p:txBody>
      </p:sp>
    </p:spTree>
    <p:extLst>
      <p:ext uri="{BB962C8B-B14F-4D97-AF65-F5344CB8AC3E}">
        <p14:creationId xmlns:p14="http://schemas.microsoft.com/office/powerpoint/2010/main" xmlns="" val="260746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Analysis: 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965" y="97001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Event trees: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Temporal/cause-effect diagram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(Primary) event and consequences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Stages and (simple) propagation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not </a:t>
            </a:r>
            <a:r>
              <a:rPr lang="en-US" sz="2400" dirty="0"/>
              <a:t>exact time </a:t>
            </a:r>
            <a:r>
              <a:rPr lang="en-US" sz="2400" dirty="0" smtClean="0"/>
              <a:t>interval</a:t>
            </a:r>
          </a:p>
          <a:p>
            <a:pPr lvl="4">
              <a:spcBef>
                <a:spcPts val="600"/>
              </a:spcBef>
            </a:pPr>
            <a:r>
              <a:rPr lang="en-US" sz="2400" dirty="0" smtClean="0"/>
              <a:t>logical </a:t>
            </a:r>
            <a:r>
              <a:rPr lang="en-US" sz="2400" dirty="0"/>
              <a:t>stages and decisions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Event tree analysis (ETA):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Recreate accident sequence/scenario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Critical path analysis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Used in hazard resolution (more later)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esp</a:t>
            </a:r>
            <a:r>
              <a:rPr lang="en-US" sz="2400" dirty="0"/>
              <a:t>. in hazard reduction/control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e.g</a:t>
            </a:r>
            <a:r>
              <a:rPr lang="en-US" sz="2400" dirty="0"/>
              <a:t>. creating barriers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isolation </a:t>
            </a:r>
            <a:r>
              <a:rPr lang="en-US" sz="2400" dirty="0"/>
              <a:t>and containment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170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229600" cy="4530725"/>
          </a:xfrm>
        </p:spPr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800" dirty="0"/>
              <a:t>In today’s lecture, we </a:t>
            </a:r>
            <a:r>
              <a:rPr lang="en-US" sz="2800" dirty="0" smtClean="0"/>
              <a:t>talked </a:t>
            </a:r>
            <a:r>
              <a:rPr lang="en-US" sz="2800" dirty="0"/>
              <a:t>about Fault Tolerance and Safety Assurance. </a:t>
            </a:r>
            <a:r>
              <a:rPr lang="en-US" sz="2800" dirty="0" smtClean="0"/>
              <a:t>We have seen some basic </a:t>
            </a:r>
            <a:r>
              <a:rPr lang="en-US" sz="2800" dirty="0"/>
              <a:t>concepts and safety assurance </a:t>
            </a:r>
            <a:r>
              <a:rPr lang="en-US" sz="2800" dirty="0" smtClean="0"/>
              <a:t>techniques. We </a:t>
            </a:r>
            <a:r>
              <a:rPr lang="en-US" sz="2800" dirty="0"/>
              <a:t>also </a:t>
            </a:r>
            <a:r>
              <a:rPr lang="en-US" sz="2800" dirty="0" smtClean="0"/>
              <a:t>talked </a:t>
            </a:r>
            <a:r>
              <a:rPr lang="en-US" sz="2800" dirty="0"/>
              <a:t>about Fault Tolerance recovery </a:t>
            </a:r>
            <a:r>
              <a:rPr lang="en-US" sz="2800" dirty="0" smtClean="0"/>
              <a:t>blocks. Our discussion ended on Fault Tolerance Analysis (FTA) </a:t>
            </a:r>
            <a:r>
              <a:rPr lang="en-US" sz="2800" dirty="0"/>
              <a:t>and Event Tree Analysis (ETA)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will talk </a:t>
            </a:r>
            <a:r>
              <a:rPr lang="en-US" sz="2800" dirty="0"/>
              <a:t>about </a:t>
            </a:r>
            <a:r>
              <a:rPr lang="en-US" sz="2800" dirty="0" smtClean="0"/>
              <a:t>Hazard Elimination and Hazard Reduction. </a:t>
            </a:r>
          </a:p>
          <a:p>
            <a:r>
              <a:rPr lang="en-US" sz="2800" dirty="0" smtClean="0"/>
              <a:t>We will also talk about Hazard Control and Damage Control</a:t>
            </a:r>
            <a:r>
              <a:rPr lang="en-US" sz="2800" smtClean="0"/>
              <a:t>.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11721</TotalTime>
  <Words>1020</Words>
  <Application>Microsoft Office PowerPoint</Application>
  <PresentationFormat>On-screen Show (4:3)</PresentationFormat>
  <Paragraphs>170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os-8</vt:lpstr>
      <vt:lpstr>Slide 1</vt:lpstr>
      <vt:lpstr>Part- 3:   Quality Assurance Techniques</vt:lpstr>
      <vt:lpstr>Summary of the previous lecture</vt:lpstr>
      <vt:lpstr>Outlines</vt:lpstr>
      <vt:lpstr>Objectives</vt:lpstr>
      <vt:lpstr>QA Alternatives</vt:lpstr>
      <vt:lpstr>QA and Fault Tolerance (FT)</vt:lpstr>
      <vt:lpstr>FT: Recovery Blocks (RB)</vt:lpstr>
      <vt:lpstr>FT: Recovery Blocks (RB)</vt:lpstr>
      <vt:lpstr>Fault Tolerance: N- Version Programming </vt:lpstr>
      <vt:lpstr>Fault Tolerance: N- Version Programming </vt:lpstr>
      <vt:lpstr>FT and Safety </vt:lpstr>
      <vt:lpstr>What Is Safety?</vt:lpstr>
      <vt:lpstr>Safety Analysis &amp; Improvement </vt:lpstr>
      <vt:lpstr>Hazard Analysis: Fault Tolerance Analysis</vt:lpstr>
      <vt:lpstr>Hazard Analysis: FTA Example </vt:lpstr>
      <vt:lpstr>Hazard Analysis: FTA</vt:lpstr>
      <vt:lpstr>Hazard Analysis: Event Tree Analysis (ETA)</vt:lpstr>
      <vt:lpstr>Hazard Analysis: ETA Example</vt:lpstr>
      <vt:lpstr>Hazard Analysis: ETA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428</cp:revision>
  <cp:lastPrinted>2001-06-14T13:58:17Z</cp:lastPrinted>
  <dcterms:created xsi:type="dcterms:W3CDTF">2011-01-13T23:43:38Z</dcterms:created>
  <dcterms:modified xsi:type="dcterms:W3CDTF">2015-12-22T05:41:13Z</dcterms:modified>
</cp:coreProperties>
</file>