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6"/>
  </p:notesMasterIdLst>
  <p:handoutMasterIdLst>
    <p:handoutMasterId r:id="rId27"/>
  </p:handoutMasterIdLst>
  <p:sldIdLst>
    <p:sldId id="403" r:id="rId2"/>
    <p:sldId id="524" r:id="rId3"/>
    <p:sldId id="508" r:id="rId4"/>
    <p:sldId id="347" r:id="rId5"/>
    <p:sldId id="348" r:id="rId6"/>
    <p:sldId id="560" r:id="rId7"/>
    <p:sldId id="561" r:id="rId8"/>
    <p:sldId id="562" r:id="rId9"/>
    <p:sldId id="593" r:id="rId10"/>
    <p:sldId id="581" r:id="rId11"/>
    <p:sldId id="582" r:id="rId12"/>
    <p:sldId id="579" r:id="rId13"/>
    <p:sldId id="584" r:id="rId14"/>
    <p:sldId id="585" r:id="rId15"/>
    <p:sldId id="586" r:id="rId16"/>
    <p:sldId id="587" r:id="rId17"/>
    <p:sldId id="588" r:id="rId18"/>
    <p:sldId id="589" r:id="rId19"/>
    <p:sldId id="590" r:id="rId20"/>
    <p:sldId id="591" r:id="rId21"/>
    <p:sldId id="580" r:id="rId22"/>
    <p:sldId id="506" r:id="rId23"/>
    <p:sldId id="573" r:id="rId24"/>
    <p:sldId id="501" r:id="rId25"/>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2983" autoAdjust="0"/>
    <p:restoredTop sz="86357" autoAdjust="0"/>
  </p:normalViewPr>
  <p:slideViewPr>
    <p:cSldViewPr snapToGrid="0">
      <p:cViewPr varScale="1">
        <p:scale>
          <a:sx n="57" d="100"/>
          <a:sy n="57" d="100"/>
        </p:scale>
        <p:origin x="-1428" y="-90"/>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a:latin typeface="Helvetica" panose="020B0604020202020204" pitchFamily="34" charset="0"/>
              </a:defRPr>
            </a:lvl1pPr>
          </a:lstStyle>
          <a:p>
            <a:pPr>
              <a:defRPr/>
            </a:pPr>
            <a:fld id="{FB674CF5-852A-49E5-9D15-76FCA8FEF60B}" type="slidenum">
              <a:rPr lang="en-US" altLang="en-US"/>
              <a:pPr>
                <a:defRPr/>
              </a:pPr>
              <a:t>‹#›</a:t>
            </a:fld>
            <a:endParaRPr lang="en-US" altLang="en-US"/>
          </a:p>
        </p:txBody>
      </p:sp>
    </p:spTree>
    <p:extLst>
      <p:ext uri="{BB962C8B-B14F-4D97-AF65-F5344CB8AC3E}">
        <p14:creationId xmlns:p14="http://schemas.microsoft.com/office/powerpoint/2010/main" xmlns="" val="270740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a:latin typeface="Times New Roman" panose="02020603050405020304" pitchFamily="18" charset="0"/>
              </a:defRPr>
            </a:lvl1pPr>
          </a:lstStyle>
          <a:p>
            <a:pPr>
              <a:defRPr/>
            </a:pPr>
            <a:fld id="{381E70F5-8F90-4F20-8948-C66783EAF726}" type="slidenum">
              <a:rPr lang="en-US" altLang="en-US"/>
              <a:pPr>
                <a:defRPr/>
              </a:pPr>
              <a:t>‹#›</a:t>
            </a:fld>
            <a:endParaRPr lang="en-US" altLang="en-US"/>
          </a:p>
        </p:txBody>
      </p:sp>
    </p:spTree>
    <p:extLst>
      <p:ext uri="{BB962C8B-B14F-4D97-AF65-F5344CB8AC3E}">
        <p14:creationId xmlns:p14="http://schemas.microsoft.com/office/powerpoint/2010/main" xmlns="" val="16752528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Verdana" panose="020B0604030504040204" pitchFamily="34" charset="0"/>
                <a:ea typeface="MS PGothic" panose="020B0600070205080204" pitchFamily="34" charset="-128"/>
              </a:defRPr>
            </a:lvl1pPr>
            <a:lvl2pPr marL="742950" indent="-285750" defTabSz="923925">
              <a:defRPr>
                <a:solidFill>
                  <a:schemeClr val="tx1"/>
                </a:solidFill>
                <a:latin typeface="Verdana" panose="020B0604030504040204" pitchFamily="34" charset="0"/>
                <a:ea typeface="MS PGothic" panose="020B0600070205080204" pitchFamily="34" charset="-128"/>
              </a:defRPr>
            </a:lvl2pPr>
            <a:lvl3pPr marL="1143000" indent="-228600" defTabSz="923925">
              <a:defRPr>
                <a:solidFill>
                  <a:schemeClr val="tx1"/>
                </a:solidFill>
                <a:latin typeface="Verdana" panose="020B0604030504040204" pitchFamily="34" charset="0"/>
                <a:ea typeface="MS PGothic" panose="020B0600070205080204" pitchFamily="34" charset="-128"/>
              </a:defRPr>
            </a:lvl3pPr>
            <a:lvl4pPr marL="1600200" indent="-228600" defTabSz="923925">
              <a:defRPr>
                <a:solidFill>
                  <a:schemeClr val="tx1"/>
                </a:solidFill>
                <a:latin typeface="Verdana" panose="020B0604030504040204" pitchFamily="34" charset="0"/>
                <a:ea typeface="MS PGothic" panose="020B0600070205080204" pitchFamily="34" charset="-128"/>
              </a:defRPr>
            </a:lvl4pPr>
            <a:lvl5pPr marL="2057400" indent="-228600" defTabSz="923925">
              <a:defRPr>
                <a:solidFill>
                  <a:schemeClr val="tx1"/>
                </a:solidFill>
                <a:latin typeface="Verdana" panose="020B060403050404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D401E1C-37B2-4FB2-A6E3-6E0F8EE10C80}" type="slidenum">
              <a:rPr lang="en-US" altLang="en-US" smtClean="0">
                <a:solidFill>
                  <a:srgbClr val="000000"/>
                </a:solidFill>
                <a:latin typeface="Times New Roman" panose="02020603050405020304" pitchFamily="18" charset="0"/>
              </a:rPr>
              <a:pPr/>
              <a:t>2</a:t>
            </a:fld>
            <a:endParaRPr lang="en-US" altLang="en-US" smtClean="0">
              <a:solidFill>
                <a:srgbClr val="000000"/>
              </a:solidFill>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616909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17600" y="696913"/>
            <a:ext cx="4648200" cy="3486150"/>
          </a:xfrm>
          <a:ln/>
        </p:spPr>
      </p:sp>
      <p:sp>
        <p:nvSpPr>
          <p:cNvPr id="25603"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931635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3465696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5B41CAB-132C-4C67-BFCC-7AB8D48FDDC0}" type="slidenum">
              <a:rPr lang="en-US" altLang="en-US" sz="1300" smtClean="0">
                <a:latin typeface="Helvetica" panose="020B0604020202020204" pitchFamily="34" charset="0"/>
              </a:rPr>
              <a:pPr>
                <a:spcBef>
                  <a:spcPct val="0"/>
                </a:spcBef>
              </a:pPr>
              <a:t>24</a:t>
            </a:fld>
            <a:endParaRPr lang="en-US" altLang="en-US" sz="1300" smtClean="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3938993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2228494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4717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150777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2141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371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565705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7617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26117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67934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86092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48577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02"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a:xfrm>
            <a:off x="0" y="1233488"/>
            <a:ext cx="9036050" cy="4530725"/>
          </a:xfrm>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Software Quality Engineering</a:t>
            </a:r>
          </a:p>
          <a:p>
            <a:pPr marL="0" indent="0" algn="ctr">
              <a:lnSpc>
                <a:spcPct val="150000"/>
              </a:lnSpc>
              <a:buFont typeface="Monotype Sorts" pitchFamily="-84" charset="2"/>
              <a:buNone/>
              <a:defRPr/>
            </a:pPr>
            <a:r>
              <a:rPr lang="en-GB" sz="4400" dirty="0" smtClean="0">
                <a:solidFill>
                  <a:schemeClr val="bg2">
                    <a:lumMod val="75000"/>
                  </a:schemeClr>
                </a:solidFill>
              </a:rPr>
              <a:t>Lecture No. 22</a:t>
            </a: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ctrTitle"/>
          </p:nvPr>
        </p:nvSpPr>
        <p:spPr>
          <a:xfrm>
            <a:off x="337609" y="1629304"/>
            <a:ext cx="8458200" cy="1143000"/>
          </a:xfrm>
          <a:noFill/>
        </p:spPr>
        <p:txBody>
          <a:bodyPr/>
          <a:lstStyle/>
          <a:p>
            <a:pPr eaLnBrk="1" hangingPunct="1"/>
            <a:r>
              <a:rPr lang="en-US" altLang="en-US" dirty="0" smtClean="0"/>
              <a:t>Part- 3:  </a:t>
            </a:r>
            <a:br>
              <a:rPr lang="en-US" altLang="en-US" dirty="0" smtClean="0"/>
            </a:br>
            <a:r>
              <a:rPr lang="en-US" altLang="en-US" sz="4000" dirty="0" smtClean="0"/>
              <a:t>Quality Assurance Techniques</a:t>
            </a:r>
          </a:p>
        </p:txBody>
      </p:sp>
      <p:sp>
        <p:nvSpPr>
          <p:cNvPr id="3" name="Rectangle 2"/>
          <p:cNvSpPr/>
          <p:nvPr/>
        </p:nvSpPr>
        <p:spPr bwMode="auto">
          <a:xfrm>
            <a:off x="5868988" y="6243638"/>
            <a:ext cx="3275012"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solidFill>
                <a:srgbClr val="000000"/>
              </a:solidFill>
              <a:latin typeface="Verdana" charset="0"/>
            </a:endParaRPr>
          </a:p>
        </p:txBody>
      </p:sp>
      <p:sp>
        <p:nvSpPr>
          <p:cNvPr id="5" name="Rectangle 4"/>
          <p:cNvSpPr/>
          <p:nvPr/>
        </p:nvSpPr>
        <p:spPr bwMode="auto">
          <a:xfrm>
            <a:off x="0" y="6243638"/>
            <a:ext cx="3275013"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solidFill>
                <a:srgbClr val="000000"/>
              </a:solidFill>
              <a:latin typeface="Verdana" charset="0"/>
            </a:endParaRPr>
          </a:p>
        </p:txBody>
      </p:sp>
    </p:spTree>
    <p:extLst>
      <p:ext uri="{BB962C8B-B14F-4D97-AF65-F5344CB8AC3E}">
        <p14:creationId xmlns:p14="http://schemas.microsoft.com/office/powerpoint/2010/main" xmlns="" val="2814418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previous lecture</a:t>
            </a:r>
            <a:endParaRPr lang="en-US" dirty="0"/>
          </a:p>
        </p:txBody>
      </p:sp>
      <p:sp>
        <p:nvSpPr>
          <p:cNvPr id="6" name="Rectangle 3"/>
          <p:cNvSpPr txBox="1">
            <a:spLocks noChangeArrowheads="1"/>
          </p:cNvSpPr>
          <p:nvPr/>
        </p:nvSpPr>
        <p:spPr bwMode="auto">
          <a:xfrm>
            <a:off x="457200" y="1043761"/>
            <a:ext cx="8618955" cy="4817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747713" indent="-395288">
              <a:lnSpc>
                <a:spcPct val="150000"/>
              </a:lnSpc>
            </a:pPr>
            <a:r>
              <a:rPr lang="en-US" sz="2800" dirty="0" smtClean="0"/>
              <a:t>We continued </a:t>
            </a:r>
            <a:r>
              <a:rPr lang="en-US" sz="2800" dirty="0"/>
              <a:t>our discussion on Software </a:t>
            </a:r>
            <a:r>
              <a:rPr lang="en-US" sz="2800" dirty="0" smtClean="0"/>
              <a:t>Inspection. We explored following:</a:t>
            </a:r>
            <a:endParaRPr lang="en-US" sz="2800" dirty="0"/>
          </a:p>
          <a:p>
            <a:pPr marL="1490663" lvl="2" indent="-395288">
              <a:lnSpc>
                <a:spcPct val="150000"/>
              </a:lnSpc>
            </a:pPr>
            <a:r>
              <a:rPr lang="en-US" sz="2800" dirty="0"/>
              <a:t>Scope Inspection</a:t>
            </a:r>
          </a:p>
          <a:p>
            <a:pPr marL="1490663" lvl="2" indent="-395288">
              <a:lnSpc>
                <a:spcPct val="150000"/>
              </a:lnSpc>
            </a:pPr>
            <a:r>
              <a:rPr lang="en-US" sz="2800" dirty="0" err="1" smtClean="0"/>
              <a:t>Gilb</a:t>
            </a:r>
            <a:r>
              <a:rPr lang="en-US" sz="2800" dirty="0" smtClean="0"/>
              <a:t> Inspection (Expanded Fagan)</a:t>
            </a:r>
          </a:p>
          <a:p>
            <a:pPr marL="1490663" lvl="2" indent="-395288">
              <a:lnSpc>
                <a:spcPct val="150000"/>
              </a:lnSpc>
            </a:pPr>
            <a:r>
              <a:rPr lang="en-US" sz="2800" dirty="0" smtClean="0"/>
              <a:t>Other </a:t>
            </a:r>
            <a:r>
              <a:rPr lang="en-US" sz="2800" dirty="0"/>
              <a:t>Inspection and Related Activities</a:t>
            </a:r>
          </a:p>
          <a:p>
            <a:pPr marL="1490663" lvl="2" indent="-395288">
              <a:lnSpc>
                <a:spcPct val="150000"/>
              </a:lnSpc>
            </a:pPr>
            <a:r>
              <a:rPr lang="en-US" sz="2800" dirty="0"/>
              <a:t>Other Issues</a:t>
            </a:r>
          </a:p>
          <a:p>
            <a:pPr marL="747713" indent="-395288">
              <a:lnSpc>
                <a:spcPct val="150000"/>
              </a:lnSpc>
            </a:pPr>
            <a:endParaRPr lang="en-US" sz="2800" dirty="0"/>
          </a:p>
          <a:p>
            <a:pPr marL="747713" indent="-395288">
              <a:lnSpc>
                <a:spcPct val="150000"/>
              </a:lnSpc>
            </a:pPr>
            <a:endParaRPr lang="en-US" sz="2800" dirty="0"/>
          </a:p>
        </p:txBody>
      </p:sp>
    </p:spTree>
    <p:extLst>
      <p:ext uri="{BB962C8B-B14F-4D97-AF65-F5344CB8AC3E}">
        <p14:creationId xmlns:p14="http://schemas.microsoft.com/office/powerpoint/2010/main" xmlns="" val="3039745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US" altLang="en-US" smtClean="0"/>
              <a:t>Outlines</a:t>
            </a:r>
          </a:p>
        </p:txBody>
      </p:sp>
      <p:sp>
        <p:nvSpPr>
          <p:cNvPr id="24579" name="Rectangle 3"/>
          <p:cNvSpPr>
            <a:spLocks noGrp="1" noChangeArrowheads="1"/>
          </p:cNvSpPr>
          <p:nvPr>
            <p:ph type="body" idx="4294967295"/>
          </p:nvPr>
        </p:nvSpPr>
        <p:spPr/>
        <p:txBody>
          <a:bodyPr/>
          <a:lstStyle/>
          <a:p>
            <a:pPr marL="747713" indent="-395288">
              <a:lnSpc>
                <a:spcPct val="150000"/>
              </a:lnSpc>
            </a:pPr>
            <a:r>
              <a:rPr lang="en-US" sz="2800" dirty="0" smtClean="0"/>
              <a:t>In today’s lecture, we will talk about </a:t>
            </a:r>
            <a:r>
              <a:rPr lang="en-US" sz="2800" dirty="0"/>
              <a:t>Formal Verification </a:t>
            </a:r>
            <a:r>
              <a:rPr lang="en-US" sz="2800" dirty="0" smtClean="0"/>
              <a:t>of a software. </a:t>
            </a:r>
          </a:p>
          <a:p>
            <a:pPr marL="747713" indent="-395288">
              <a:lnSpc>
                <a:spcPct val="150000"/>
              </a:lnSpc>
            </a:pPr>
            <a:r>
              <a:rPr lang="en-US" sz="2800" dirty="0" smtClean="0"/>
              <a:t>The General </a:t>
            </a:r>
            <a:r>
              <a:rPr lang="en-US" sz="2800" dirty="0"/>
              <a:t>idea and </a:t>
            </a:r>
            <a:r>
              <a:rPr lang="en-US" sz="2800" dirty="0" smtClean="0"/>
              <a:t>approaches for formal verification will be discussed.</a:t>
            </a:r>
          </a:p>
          <a:p>
            <a:pPr marL="747713" indent="-395288">
              <a:lnSpc>
                <a:spcPct val="150000"/>
              </a:lnSpc>
            </a:pPr>
            <a:r>
              <a:rPr lang="en-US" sz="2800" dirty="0" smtClean="0"/>
              <a:t>We will also  highlight Axiomatic </a:t>
            </a:r>
            <a:r>
              <a:rPr lang="en-US" sz="2800" dirty="0"/>
              <a:t>verification </a:t>
            </a:r>
            <a:r>
              <a:rPr lang="en-US" sz="2800" dirty="0" smtClean="0"/>
              <a:t>and other approaches for software verification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pPr marL="747713" indent="-395288">
              <a:lnSpc>
                <a:spcPct val="150000"/>
              </a:lnSpc>
            </a:pPr>
            <a:r>
              <a:rPr lang="en-US" altLang="en-US" sz="2400" dirty="0"/>
              <a:t>To understand and distinguish </a:t>
            </a:r>
            <a:r>
              <a:rPr lang="en-US" altLang="en-US" sz="2400" dirty="0" smtClean="0"/>
              <a:t>between Formal Inspection and Formal Verification of the software. </a:t>
            </a:r>
          </a:p>
          <a:p>
            <a:pPr marL="747713" indent="-395288">
              <a:lnSpc>
                <a:spcPct val="150000"/>
              </a:lnSpc>
            </a:pPr>
            <a:r>
              <a:rPr lang="en-US" altLang="en-US" sz="2400" dirty="0" smtClean="0"/>
              <a:t>Ability to understand and apply the knowledge the formal verification in real life software problems.</a:t>
            </a:r>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38200" y="0"/>
            <a:ext cx="7550150" cy="825500"/>
          </a:xfrm>
        </p:spPr>
        <p:txBody>
          <a:bodyPr/>
          <a:lstStyle/>
          <a:p>
            <a:r>
              <a:rPr lang="en-US" dirty="0"/>
              <a:t>QA Alternatives</a:t>
            </a:r>
          </a:p>
        </p:txBody>
      </p:sp>
      <p:sp>
        <p:nvSpPr>
          <p:cNvPr id="21507" name="Rectangle 3"/>
          <p:cNvSpPr>
            <a:spLocks noGrp="1" noChangeArrowheads="1"/>
          </p:cNvSpPr>
          <p:nvPr>
            <p:ph type="body" idx="1"/>
          </p:nvPr>
        </p:nvSpPr>
        <p:spPr>
          <a:xfrm>
            <a:off x="381000" y="825500"/>
            <a:ext cx="8229600" cy="4530725"/>
          </a:xfrm>
        </p:spPr>
        <p:txBody>
          <a:bodyPr/>
          <a:lstStyle/>
          <a:p>
            <a:r>
              <a:rPr lang="en-US" sz="2800" dirty="0" smtClean="0"/>
              <a:t>Defect </a:t>
            </a:r>
            <a:r>
              <a:rPr lang="en-US" sz="2800" dirty="0"/>
              <a:t>and QA: </a:t>
            </a:r>
            <a:endParaRPr lang="en-US" sz="2800" dirty="0" smtClean="0"/>
          </a:p>
          <a:p>
            <a:pPr lvl="2"/>
            <a:r>
              <a:rPr lang="en-US" sz="2400" dirty="0" smtClean="0"/>
              <a:t>. </a:t>
            </a:r>
            <a:r>
              <a:rPr lang="en-US" sz="2400" dirty="0"/>
              <a:t>Defect: error/fault/failure. </a:t>
            </a:r>
            <a:endParaRPr lang="en-US" sz="2400" dirty="0" smtClean="0"/>
          </a:p>
          <a:p>
            <a:pPr lvl="2"/>
            <a:r>
              <a:rPr lang="en-US" sz="2400" dirty="0" smtClean="0"/>
              <a:t>. </a:t>
            </a:r>
            <a:r>
              <a:rPr lang="en-US" sz="2400" dirty="0"/>
              <a:t>Defect prevention/removal/containment. </a:t>
            </a:r>
            <a:endParaRPr lang="en-US" sz="2400" dirty="0" smtClean="0"/>
          </a:p>
          <a:p>
            <a:pPr lvl="2"/>
            <a:r>
              <a:rPr lang="en-US" sz="2400" dirty="0" smtClean="0"/>
              <a:t>. </a:t>
            </a:r>
            <a:r>
              <a:rPr lang="en-US" sz="2400" dirty="0"/>
              <a:t>Map to major QA activities </a:t>
            </a:r>
            <a:endParaRPr lang="en-US" sz="2400" dirty="0" smtClean="0"/>
          </a:p>
          <a:p>
            <a:r>
              <a:rPr lang="en-US" sz="2800" dirty="0" smtClean="0"/>
              <a:t>Defect </a:t>
            </a:r>
            <a:r>
              <a:rPr lang="en-US" sz="2800" dirty="0"/>
              <a:t>prevention</a:t>
            </a:r>
            <a:r>
              <a:rPr lang="en-US" sz="2800" dirty="0" smtClean="0"/>
              <a:t>:</a:t>
            </a:r>
          </a:p>
          <a:p>
            <a:pPr lvl="2"/>
            <a:r>
              <a:rPr lang="en-US" sz="2800" dirty="0" smtClean="0"/>
              <a:t> </a:t>
            </a:r>
            <a:r>
              <a:rPr lang="en-US" sz="2800" dirty="0"/>
              <a:t>Error source removal &amp; error blocking </a:t>
            </a:r>
            <a:endParaRPr lang="en-US" sz="2800" dirty="0" smtClean="0"/>
          </a:p>
          <a:p>
            <a:r>
              <a:rPr lang="en-US" sz="2800" dirty="0" smtClean="0">
                <a:solidFill>
                  <a:srgbClr val="CC6600"/>
                </a:solidFill>
              </a:rPr>
              <a:t>Defect </a:t>
            </a:r>
            <a:r>
              <a:rPr lang="en-US" sz="2800" dirty="0">
                <a:solidFill>
                  <a:srgbClr val="CC6600"/>
                </a:solidFill>
              </a:rPr>
              <a:t>removal: </a:t>
            </a:r>
            <a:r>
              <a:rPr lang="en-US" sz="2800" dirty="0" smtClean="0">
                <a:solidFill>
                  <a:srgbClr val="CC6600"/>
                </a:solidFill>
              </a:rPr>
              <a:t>Inspection (Lecture No. 21)</a:t>
            </a:r>
          </a:p>
          <a:p>
            <a:r>
              <a:rPr lang="en-US" sz="2800" dirty="0" smtClean="0"/>
              <a:t>Defect </a:t>
            </a:r>
            <a:r>
              <a:rPr lang="en-US" sz="2800" dirty="0"/>
              <a:t>containment: Fault tolerance and failure containment (safety assurance) </a:t>
            </a:r>
            <a:endParaRPr lang="en-US" sz="2800" dirty="0" smtClean="0"/>
          </a:p>
          <a:p>
            <a:r>
              <a:rPr lang="en-US" sz="2800" dirty="0" smtClean="0">
                <a:solidFill>
                  <a:srgbClr val="00B050"/>
                </a:solidFill>
              </a:rPr>
              <a:t>Special </a:t>
            </a:r>
            <a:r>
              <a:rPr lang="en-US" sz="2800" dirty="0">
                <a:solidFill>
                  <a:srgbClr val="00B050"/>
                </a:solidFill>
              </a:rPr>
              <a:t>case (this </a:t>
            </a:r>
            <a:r>
              <a:rPr lang="en-US" sz="2800" dirty="0" smtClean="0">
                <a:solidFill>
                  <a:srgbClr val="00B050"/>
                </a:solidFill>
              </a:rPr>
              <a:t>lecture): </a:t>
            </a:r>
            <a:r>
              <a:rPr lang="en-US" sz="2800" dirty="0">
                <a:solidFill>
                  <a:srgbClr val="00B050"/>
                </a:solidFill>
              </a:rPr>
              <a:t>F</a:t>
            </a:r>
            <a:r>
              <a:rPr lang="en-US" sz="2800" dirty="0" smtClean="0">
                <a:solidFill>
                  <a:srgbClr val="00B050"/>
                </a:solidFill>
              </a:rPr>
              <a:t>ormal </a:t>
            </a:r>
            <a:r>
              <a:rPr lang="en-US" sz="2800" dirty="0">
                <a:solidFill>
                  <a:srgbClr val="00B050"/>
                </a:solidFill>
              </a:rPr>
              <a:t>verification </a:t>
            </a:r>
            <a:r>
              <a:rPr lang="en-US" sz="2800" dirty="0"/>
              <a:t>(&amp; formal specification</a:t>
            </a:r>
            <a:r>
              <a:rPr lang="en-US" sz="2800" dirty="0" smtClean="0"/>
              <a:t>)</a:t>
            </a:r>
            <a:endParaRPr lang="en-US" sz="3600" dirty="0"/>
          </a:p>
        </p:txBody>
      </p:sp>
      <p:sp>
        <p:nvSpPr>
          <p:cNvPr id="21508"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QA and Formal Verification</a:t>
            </a:r>
          </a:p>
        </p:txBody>
      </p:sp>
      <p:sp>
        <p:nvSpPr>
          <p:cNvPr id="22532"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
        <p:nvSpPr>
          <p:cNvPr id="2" name="Content Placeholder 1"/>
          <p:cNvSpPr>
            <a:spLocks noGrp="1"/>
          </p:cNvSpPr>
          <p:nvPr>
            <p:ph idx="1"/>
          </p:nvPr>
        </p:nvSpPr>
        <p:spPr>
          <a:xfrm>
            <a:off x="198859" y="1041722"/>
            <a:ext cx="9084626" cy="4530725"/>
          </a:xfrm>
        </p:spPr>
        <p:txBody>
          <a:bodyPr/>
          <a:lstStyle/>
          <a:p>
            <a:pPr>
              <a:spcBef>
                <a:spcPts val="600"/>
              </a:spcBef>
            </a:pPr>
            <a:r>
              <a:rPr lang="en-US" sz="2800" dirty="0"/>
              <a:t>• Formal methods = formal specification + formal verification </a:t>
            </a:r>
            <a:endParaRPr lang="en-US" sz="2800" dirty="0" smtClean="0"/>
          </a:p>
          <a:p>
            <a:pPr>
              <a:spcBef>
                <a:spcPts val="600"/>
              </a:spcBef>
            </a:pPr>
            <a:r>
              <a:rPr lang="en-US" sz="2800" dirty="0" smtClean="0"/>
              <a:t>• </a:t>
            </a:r>
            <a:r>
              <a:rPr lang="en-US" sz="2800" dirty="0"/>
              <a:t>Formal specification (FS): </a:t>
            </a:r>
            <a:endParaRPr lang="en-US" sz="2800" dirty="0" smtClean="0"/>
          </a:p>
          <a:p>
            <a:pPr lvl="2">
              <a:spcBef>
                <a:spcPts val="600"/>
              </a:spcBef>
            </a:pPr>
            <a:r>
              <a:rPr lang="en-US" sz="2400" dirty="0" smtClean="0"/>
              <a:t>. </a:t>
            </a:r>
            <a:r>
              <a:rPr lang="en-US" sz="2400" dirty="0"/>
              <a:t>As part of defect prevention </a:t>
            </a:r>
            <a:endParaRPr lang="en-US" sz="2400" dirty="0" smtClean="0"/>
          </a:p>
          <a:p>
            <a:pPr lvl="2">
              <a:spcBef>
                <a:spcPts val="600"/>
              </a:spcBef>
            </a:pPr>
            <a:r>
              <a:rPr lang="en-US" sz="2400" dirty="0" smtClean="0"/>
              <a:t>. </a:t>
            </a:r>
            <a:r>
              <a:rPr lang="en-US" sz="2400" dirty="0"/>
              <a:t>Formal ⇒ prevent/reduce defect injection due to imprecision, ambiguity, etc. </a:t>
            </a:r>
            <a:endParaRPr lang="en-US" sz="2400" dirty="0" smtClean="0"/>
          </a:p>
          <a:p>
            <a:pPr lvl="2">
              <a:spcBef>
                <a:spcPts val="600"/>
              </a:spcBef>
            </a:pPr>
            <a:r>
              <a:rPr lang="en-US" sz="2400" dirty="0" smtClean="0"/>
              <a:t>. </a:t>
            </a:r>
            <a:r>
              <a:rPr lang="en-US" sz="2400" dirty="0"/>
              <a:t>Briefly covered as related to FV. </a:t>
            </a:r>
            <a:endParaRPr lang="en-US" sz="2400" dirty="0" smtClean="0"/>
          </a:p>
          <a:p>
            <a:pPr>
              <a:spcBef>
                <a:spcPts val="600"/>
              </a:spcBef>
            </a:pPr>
            <a:r>
              <a:rPr lang="en-US" sz="2800" dirty="0" smtClean="0"/>
              <a:t>• </a:t>
            </a:r>
            <a:r>
              <a:rPr lang="en-US" sz="2800" dirty="0"/>
              <a:t>Formal verification (FV): </a:t>
            </a:r>
            <a:endParaRPr lang="en-US" sz="2800" dirty="0" smtClean="0"/>
          </a:p>
          <a:p>
            <a:pPr lvl="2">
              <a:spcBef>
                <a:spcPts val="600"/>
              </a:spcBef>
            </a:pPr>
            <a:r>
              <a:rPr lang="en-US" sz="2400" dirty="0" smtClean="0"/>
              <a:t>. </a:t>
            </a:r>
            <a:r>
              <a:rPr lang="en-US" sz="2400" dirty="0"/>
              <a:t>As part of QA, but focus on positive: “Prove absence of fault” </a:t>
            </a:r>
            <a:endParaRPr lang="en-US" sz="2400" dirty="0" smtClean="0"/>
          </a:p>
          <a:p>
            <a:pPr lvl="2">
              <a:spcBef>
                <a:spcPts val="600"/>
              </a:spcBef>
            </a:pPr>
            <a:r>
              <a:rPr lang="en-US" sz="2400" dirty="0" smtClean="0"/>
              <a:t>. </a:t>
            </a:r>
            <a:r>
              <a:rPr lang="en-US" sz="2400" dirty="0"/>
              <a:t>People intensive </a:t>
            </a:r>
            <a:endParaRPr lang="en-US" sz="2400" dirty="0" smtClean="0"/>
          </a:p>
          <a:p>
            <a:pPr lvl="2">
              <a:spcBef>
                <a:spcPts val="600"/>
              </a:spcBef>
            </a:pPr>
            <a:r>
              <a:rPr lang="en-US" sz="2400" dirty="0" smtClean="0"/>
              <a:t>. </a:t>
            </a:r>
            <a:r>
              <a:rPr lang="en-US" sz="2400" dirty="0"/>
              <a:t>Several commonly used </a:t>
            </a:r>
            <a:r>
              <a:rPr lang="en-US" sz="2400" dirty="0" smtClean="0"/>
              <a:t>approaches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8263"/>
            <a:ext cx="8305800" cy="825500"/>
          </a:xfrm>
        </p:spPr>
        <p:txBody>
          <a:bodyPr/>
          <a:lstStyle/>
          <a:p>
            <a:r>
              <a:rPr lang="en-US" dirty="0"/>
              <a:t>Formal Specification: Ideas</a:t>
            </a:r>
            <a:endParaRPr lang="en-US" sz="3200" dirty="0"/>
          </a:p>
        </p:txBody>
      </p:sp>
      <p:sp>
        <p:nvSpPr>
          <p:cNvPr id="23555" name="Rectangle 3"/>
          <p:cNvSpPr>
            <a:spLocks noGrp="1" noChangeArrowheads="1"/>
          </p:cNvSpPr>
          <p:nvPr>
            <p:ph type="body" idx="1"/>
          </p:nvPr>
        </p:nvSpPr>
        <p:spPr>
          <a:xfrm>
            <a:off x="173710" y="1056208"/>
            <a:ext cx="8817890" cy="2106078"/>
          </a:xfrm>
        </p:spPr>
        <p:txBody>
          <a:bodyPr/>
          <a:lstStyle/>
          <a:p>
            <a:pPr>
              <a:spcBef>
                <a:spcPts val="600"/>
              </a:spcBef>
            </a:pPr>
            <a:r>
              <a:rPr lang="en-US" sz="2800" dirty="0" smtClean="0"/>
              <a:t>Formal </a:t>
            </a:r>
            <a:r>
              <a:rPr lang="en-US" sz="2800" dirty="0"/>
              <a:t>specification: </a:t>
            </a:r>
            <a:endParaRPr lang="en-US" sz="2800" dirty="0" smtClean="0"/>
          </a:p>
          <a:p>
            <a:pPr lvl="2">
              <a:spcBef>
                <a:spcPts val="600"/>
              </a:spcBef>
            </a:pPr>
            <a:r>
              <a:rPr lang="en-US" sz="2800" dirty="0" smtClean="0"/>
              <a:t>. </a:t>
            </a:r>
            <a:r>
              <a:rPr lang="en-US" sz="2800" dirty="0"/>
              <a:t>Correctness focus </a:t>
            </a:r>
            <a:endParaRPr lang="en-US" sz="2800" dirty="0" smtClean="0"/>
          </a:p>
          <a:p>
            <a:pPr lvl="2">
              <a:spcBef>
                <a:spcPts val="600"/>
              </a:spcBef>
            </a:pPr>
            <a:r>
              <a:rPr lang="en-US" sz="2800" dirty="0" smtClean="0"/>
              <a:t>. </a:t>
            </a:r>
            <a:r>
              <a:rPr lang="en-US" sz="2800" dirty="0"/>
              <a:t>Different levels of details </a:t>
            </a:r>
            <a:endParaRPr lang="en-US" sz="2800" dirty="0" smtClean="0"/>
          </a:p>
          <a:p>
            <a:pPr lvl="2">
              <a:spcBef>
                <a:spcPts val="600"/>
              </a:spcBef>
            </a:pPr>
            <a:r>
              <a:rPr lang="en-US" sz="2800" dirty="0" smtClean="0"/>
              <a:t>. </a:t>
            </a:r>
            <a:r>
              <a:rPr lang="en-US" sz="2800" dirty="0"/>
              <a:t>3Cs: complete, clear, consistent </a:t>
            </a:r>
            <a:endParaRPr lang="en-US" sz="2800" dirty="0" smtClean="0"/>
          </a:p>
          <a:p>
            <a:pPr lvl="2">
              <a:spcBef>
                <a:spcPts val="600"/>
              </a:spcBef>
            </a:pPr>
            <a:r>
              <a:rPr lang="en-US" sz="2800" dirty="0" smtClean="0"/>
              <a:t>. </a:t>
            </a:r>
            <a:r>
              <a:rPr lang="en-US" sz="2800" dirty="0"/>
              <a:t>Two types: descriptive &amp; behavioral </a:t>
            </a:r>
            <a:endParaRPr lang="en-US" sz="2800" dirty="0" smtClean="0"/>
          </a:p>
          <a:p>
            <a:pPr>
              <a:spcBef>
                <a:spcPts val="600"/>
              </a:spcBef>
            </a:pPr>
            <a:r>
              <a:rPr lang="en-US" sz="2800" dirty="0" smtClean="0"/>
              <a:t>Descriptive </a:t>
            </a:r>
            <a:r>
              <a:rPr lang="en-US" sz="2800" dirty="0"/>
              <a:t>formal specifications: </a:t>
            </a:r>
            <a:endParaRPr lang="en-US" sz="2800" dirty="0" smtClean="0"/>
          </a:p>
          <a:p>
            <a:pPr lvl="2">
              <a:spcBef>
                <a:spcPts val="600"/>
              </a:spcBef>
            </a:pPr>
            <a:r>
              <a:rPr lang="en-US" sz="2800" dirty="0" smtClean="0"/>
              <a:t>. </a:t>
            </a:r>
            <a:r>
              <a:rPr lang="en-US" sz="2800" dirty="0"/>
              <a:t>Logic: pre-/post-conditions. </a:t>
            </a:r>
            <a:endParaRPr lang="en-US" sz="2800" dirty="0" smtClean="0"/>
          </a:p>
          <a:p>
            <a:pPr lvl="2">
              <a:spcBef>
                <a:spcPts val="600"/>
              </a:spcBef>
            </a:pPr>
            <a:r>
              <a:rPr lang="en-US" sz="2800" dirty="0" smtClean="0"/>
              <a:t>. </a:t>
            </a:r>
            <a:r>
              <a:rPr lang="en-US" sz="2800" dirty="0"/>
              <a:t>Math functions </a:t>
            </a:r>
            <a:endParaRPr lang="en-US" sz="2800" dirty="0" smtClean="0"/>
          </a:p>
          <a:p>
            <a:pPr lvl="2">
              <a:spcBef>
                <a:spcPts val="600"/>
              </a:spcBef>
            </a:pPr>
            <a:r>
              <a:rPr lang="en-US" sz="2800" dirty="0" smtClean="0"/>
              <a:t>. </a:t>
            </a:r>
            <a:r>
              <a:rPr lang="en-US" sz="2800" dirty="0"/>
              <a:t>Notations and language support: Z, VDM, etc. </a:t>
            </a:r>
            <a:endParaRPr lang="en-US" sz="2800" dirty="0" smtClean="0"/>
          </a:p>
          <a:p>
            <a:pPr>
              <a:spcBef>
                <a:spcPts val="600"/>
              </a:spcBef>
            </a:pPr>
            <a:r>
              <a:rPr lang="en-US" sz="2800" dirty="0" smtClean="0"/>
              <a:t>Behavioral </a:t>
            </a:r>
            <a:r>
              <a:rPr lang="en-US" sz="2800" dirty="0"/>
              <a:t>formal specifications: FSM, Petri-Net, etc.</a:t>
            </a:r>
            <a:endParaRPr lang="en-US" sz="2400" dirty="0"/>
          </a:p>
        </p:txBody>
      </p:sp>
      <p:sp>
        <p:nvSpPr>
          <p:cNvPr id="23556"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formal specifications</a:t>
            </a:r>
          </a:p>
        </p:txBody>
      </p:sp>
      <p:sp>
        <p:nvSpPr>
          <p:cNvPr id="3" name="Content Placeholder 2"/>
          <p:cNvSpPr>
            <a:spLocks noGrp="1"/>
          </p:cNvSpPr>
          <p:nvPr>
            <p:ph idx="1"/>
          </p:nvPr>
        </p:nvSpPr>
        <p:spPr/>
        <p:txBody>
          <a:bodyPr/>
          <a:lstStyle/>
          <a:p>
            <a:r>
              <a:rPr lang="en-US" sz="2400" dirty="0"/>
              <a:t>A </a:t>
            </a:r>
            <a:r>
              <a:rPr lang="en-US" sz="2400" b="1" dirty="0"/>
              <a:t>Petri net</a:t>
            </a:r>
            <a:r>
              <a:rPr lang="en-US" sz="2400" dirty="0"/>
              <a:t> is a directed bipartite graph, in which the nodes represent transitions (i.e. events that may occur, signified by bars) and places (i.e. conditions, signified by circles). The directed arcs describe which places are pre- and/or </a:t>
            </a:r>
            <a:r>
              <a:rPr lang="en-US" sz="2400" dirty="0" smtClean="0"/>
              <a:t>post-conditions </a:t>
            </a:r>
            <a:r>
              <a:rPr lang="en-US" sz="2400" dirty="0"/>
              <a:t>for which transitions (signified by arrows)</a:t>
            </a:r>
          </a:p>
        </p:txBody>
      </p:sp>
      <p:pic>
        <p:nvPicPr>
          <p:cNvPr id="1026" name="Picture 2" descr="https://upload.wikimedia.org/wikipedia/commons/f/fe/Detailed_petri_net.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44215" y="4013200"/>
            <a:ext cx="5091835" cy="24526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85605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8263"/>
            <a:ext cx="8305800" cy="825500"/>
          </a:xfrm>
        </p:spPr>
        <p:txBody>
          <a:bodyPr/>
          <a:lstStyle/>
          <a:p>
            <a:r>
              <a:rPr lang="en-US" dirty="0"/>
              <a:t>Formal Specification: Ideas</a:t>
            </a:r>
            <a:endParaRPr lang="en-US" sz="3200" dirty="0"/>
          </a:p>
        </p:txBody>
      </p:sp>
      <p:sp>
        <p:nvSpPr>
          <p:cNvPr id="23555" name="Rectangle 3"/>
          <p:cNvSpPr>
            <a:spLocks noGrp="1" noChangeArrowheads="1"/>
          </p:cNvSpPr>
          <p:nvPr>
            <p:ph type="body" idx="1"/>
          </p:nvPr>
        </p:nvSpPr>
        <p:spPr>
          <a:xfrm>
            <a:off x="326110" y="1056208"/>
            <a:ext cx="8817890" cy="2106078"/>
          </a:xfrm>
        </p:spPr>
        <p:txBody>
          <a:bodyPr/>
          <a:lstStyle/>
          <a:p>
            <a:pPr>
              <a:spcBef>
                <a:spcPts val="600"/>
              </a:spcBef>
            </a:pPr>
            <a:r>
              <a:rPr lang="en-US" sz="2800" dirty="0"/>
              <a:t>• “Testing shows the presence of errors, not their absence.” — Dijkstra </a:t>
            </a:r>
            <a:endParaRPr lang="en-US" sz="2800" dirty="0" smtClean="0"/>
          </a:p>
          <a:p>
            <a:pPr>
              <a:spcBef>
                <a:spcPts val="600"/>
              </a:spcBef>
            </a:pPr>
            <a:r>
              <a:rPr lang="en-US" sz="2800" dirty="0" smtClean="0"/>
              <a:t>• </a:t>
            </a:r>
            <a:r>
              <a:rPr lang="en-US" sz="2800" dirty="0"/>
              <a:t>Formal verification: proof of correctness </a:t>
            </a:r>
            <a:endParaRPr lang="en-US" sz="2800" dirty="0" smtClean="0"/>
          </a:p>
          <a:p>
            <a:pPr lvl="2">
              <a:spcBef>
                <a:spcPts val="600"/>
              </a:spcBef>
            </a:pPr>
            <a:r>
              <a:rPr lang="en-US" sz="2400" dirty="0" smtClean="0"/>
              <a:t>. </a:t>
            </a:r>
            <a:r>
              <a:rPr lang="en-US" sz="2400" dirty="0"/>
              <a:t>Formal specs: as pre/post-conditions </a:t>
            </a:r>
            <a:endParaRPr lang="en-US" sz="2400" dirty="0" smtClean="0"/>
          </a:p>
          <a:p>
            <a:pPr lvl="2">
              <a:spcBef>
                <a:spcPts val="600"/>
              </a:spcBef>
            </a:pPr>
            <a:r>
              <a:rPr lang="en-US" sz="2400" dirty="0" smtClean="0"/>
              <a:t>. </a:t>
            </a:r>
            <a:r>
              <a:rPr lang="en-US" sz="2400" dirty="0"/>
              <a:t>Axioms for components or functional units </a:t>
            </a:r>
            <a:endParaRPr lang="en-US" sz="2400" dirty="0" smtClean="0"/>
          </a:p>
          <a:p>
            <a:pPr lvl="2">
              <a:spcBef>
                <a:spcPts val="600"/>
              </a:spcBef>
            </a:pPr>
            <a:r>
              <a:rPr lang="en-US" sz="2400" dirty="0" smtClean="0"/>
              <a:t>. </a:t>
            </a:r>
            <a:r>
              <a:rPr lang="en-US" sz="2400" dirty="0"/>
              <a:t>Composition (bottom-up, chaining) </a:t>
            </a:r>
            <a:endParaRPr lang="en-US" sz="2400" dirty="0" smtClean="0"/>
          </a:p>
          <a:p>
            <a:pPr lvl="2">
              <a:spcBef>
                <a:spcPts val="600"/>
              </a:spcBef>
            </a:pPr>
            <a:r>
              <a:rPr lang="en-US" sz="2400" dirty="0" smtClean="0"/>
              <a:t>. </a:t>
            </a:r>
            <a:r>
              <a:rPr lang="en-US" sz="2400" dirty="0"/>
              <a:t>Development and verification together </a:t>
            </a:r>
            <a:endParaRPr lang="en-US" sz="2400" dirty="0" smtClean="0"/>
          </a:p>
          <a:p>
            <a:pPr>
              <a:spcBef>
                <a:spcPts val="600"/>
              </a:spcBef>
            </a:pPr>
            <a:r>
              <a:rPr lang="en-US" sz="2800" dirty="0" smtClean="0"/>
              <a:t>• </a:t>
            </a:r>
            <a:r>
              <a:rPr lang="en-US" sz="2800" dirty="0"/>
              <a:t>Other related approaches: </a:t>
            </a:r>
            <a:endParaRPr lang="en-US" sz="2800" dirty="0" smtClean="0"/>
          </a:p>
          <a:p>
            <a:pPr lvl="2">
              <a:spcBef>
                <a:spcPts val="600"/>
              </a:spcBef>
            </a:pPr>
            <a:r>
              <a:rPr lang="en-US" sz="2400" dirty="0" smtClean="0"/>
              <a:t>. </a:t>
            </a:r>
            <a:r>
              <a:rPr lang="en-US" sz="2400" dirty="0"/>
              <a:t>Semi-formal verification </a:t>
            </a:r>
            <a:endParaRPr lang="en-US" sz="2400" dirty="0" smtClean="0"/>
          </a:p>
          <a:p>
            <a:pPr lvl="2">
              <a:spcBef>
                <a:spcPts val="600"/>
              </a:spcBef>
            </a:pPr>
            <a:r>
              <a:rPr lang="en-US" sz="2400" dirty="0" smtClean="0"/>
              <a:t>. </a:t>
            </a:r>
            <a:r>
              <a:rPr lang="en-US" sz="2400" dirty="0"/>
              <a:t>Model checking </a:t>
            </a:r>
            <a:endParaRPr lang="en-US" sz="2400" dirty="0" smtClean="0"/>
          </a:p>
          <a:p>
            <a:pPr lvl="2">
              <a:spcBef>
                <a:spcPts val="600"/>
              </a:spcBef>
            </a:pPr>
            <a:r>
              <a:rPr lang="en-US" sz="2400" dirty="0" smtClean="0"/>
              <a:t>. </a:t>
            </a:r>
            <a:r>
              <a:rPr lang="en-US" sz="2400" dirty="0"/>
              <a:t>Inspection for correctness</a:t>
            </a:r>
            <a:endParaRPr lang="en-US" sz="2000" dirty="0"/>
          </a:p>
        </p:txBody>
      </p:sp>
    </p:spTree>
    <p:extLst>
      <p:ext uri="{BB962C8B-B14F-4D97-AF65-F5344CB8AC3E}">
        <p14:creationId xmlns:p14="http://schemas.microsoft.com/office/powerpoint/2010/main" xmlns="" val="283749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Verification Basics </a:t>
            </a:r>
          </a:p>
        </p:txBody>
      </p:sp>
      <p:sp>
        <p:nvSpPr>
          <p:cNvPr id="3" name="Content Placeholder 2"/>
          <p:cNvSpPr>
            <a:spLocks noGrp="1"/>
          </p:cNvSpPr>
          <p:nvPr>
            <p:ph idx="1"/>
          </p:nvPr>
        </p:nvSpPr>
        <p:spPr>
          <a:xfrm>
            <a:off x="651467" y="1148543"/>
            <a:ext cx="8229600" cy="4530725"/>
          </a:xfrm>
        </p:spPr>
        <p:txBody>
          <a:bodyPr/>
          <a:lstStyle/>
          <a:p>
            <a:pPr>
              <a:spcBef>
                <a:spcPts val="600"/>
              </a:spcBef>
            </a:pPr>
            <a:r>
              <a:rPr lang="en-US" sz="2800" dirty="0"/>
              <a:t>• Basic approaches: </a:t>
            </a:r>
            <a:endParaRPr lang="en-US" sz="2800" dirty="0" smtClean="0"/>
          </a:p>
          <a:p>
            <a:pPr lvl="2">
              <a:spcBef>
                <a:spcPts val="600"/>
              </a:spcBef>
            </a:pPr>
            <a:r>
              <a:rPr lang="en-US" sz="2400" dirty="0" smtClean="0"/>
              <a:t>. </a:t>
            </a:r>
            <a:r>
              <a:rPr lang="en-US" sz="2400" dirty="0"/>
              <a:t>Floyd/Hoare axiomatic </a:t>
            </a:r>
            <a:endParaRPr lang="en-US" sz="2400" dirty="0" smtClean="0"/>
          </a:p>
          <a:p>
            <a:pPr lvl="2">
              <a:spcBef>
                <a:spcPts val="600"/>
              </a:spcBef>
            </a:pPr>
            <a:r>
              <a:rPr lang="en-US" sz="2400" dirty="0" smtClean="0"/>
              <a:t>. </a:t>
            </a:r>
            <a:r>
              <a:rPr lang="en-US" sz="2400" dirty="0"/>
              <a:t>Dijkstra/</a:t>
            </a:r>
            <a:r>
              <a:rPr lang="en-US" sz="2400" dirty="0" err="1"/>
              <a:t>Gries</a:t>
            </a:r>
            <a:r>
              <a:rPr lang="en-US" sz="2400" dirty="0"/>
              <a:t> weakest </a:t>
            </a:r>
            <a:r>
              <a:rPr lang="en-US" sz="2400" dirty="0" smtClean="0"/>
              <a:t>precondition (</a:t>
            </a:r>
            <a:r>
              <a:rPr lang="en-US" sz="2400" dirty="0"/>
              <a:t>WP) </a:t>
            </a:r>
            <a:endParaRPr lang="en-US" sz="2400" dirty="0" smtClean="0"/>
          </a:p>
          <a:p>
            <a:pPr lvl="2">
              <a:spcBef>
                <a:spcPts val="600"/>
              </a:spcBef>
            </a:pPr>
            <a:r>
              <a:rPr lang="en-US" sz="2400" dirty="0" smtClean="0"/>
              <a:t>. </a:t>
            </a:r>
            <a:r>
              <a:rPr lang="en-US" sz="2400" dirty="0"/>
              <a:t>Mills’ </a:t>
            </a:r>
            <a:r>
              <a:rPr lang="en-US" sz="2400" dirty="0" smtClean="0"/>
              <a:t>program </a:t>
            </a:r>
            <a:r>
              <a:rPr lang="en-US" sz="2400" dirty="0"/>
              <a:t>calculus/functional approach </a:t>
            </a:r>
            <a:endParaRPr lang="en-US" sz="2400" dirty="0" smtClean="0"/>
          </a:p>
          <a:p>
            <a:pPr>
              <a:spcBef>
                <a:spcPts val="600"/>
              </a:spcBef>
            </a:pPr>
            <a:r>
              <a:rPr lang="en-US" sz="2800" dirty="0" smtClean="0"/>
              <a:t>• </a:t>
            </a:r>
            <a:r>
              <a:rPr lang="en-US" sz="2800" dirty="0"/>
              <a:t>Basis for verification: </a:t>
            </a:r>
            <a:endParaRPr lang="en-US" sz="2800" dirty="0" smtClean="0"/>
          </a:p>
          <a:p>
            <a:pPr lvl="2">
              <a:spcBef>
                <a:spcPts val="600"/>
              </a:spcBef>
            </a:pPr>
            <a:r>
              <a:rPr lang="en-US" sz="2400" dirty="0" smtClean="0"/>
              <a:t>. </a:t>
            </a:r>
            <a:r>
              <a:rPr lang="en-US" sz="2400" dirty="0"/>
              <a:t>logic (axiomatic and WP) </a:t>
            </a:r>
            <a:endParaRPr lang="en-US" sz="2400" dirty="0" smtClean="0"/>
          </a:p>
          <a:p>
            <a:pPr lvl="2">
              <a:spcBef>
                <a:spcPts val="600"/>
              </a:spcBef>
            </a:pPr>
            <a:r>
              <a:rPr lang="en-US" sz="2400" dirty="0" smtClean="0"/>
              <a:t>. </a:t>
            </a:r>
            <a:r>
              <a:rPr lang="en-US" sz="2400" dirty="0"/>
              <a:t>mathematical function (Mills) </a:t>
            </a:r>
            <a:endParaRPr lang="en-US" sz="2400" dirty="0" smtClean="0"/>
          </a:p>
          <a:p>
            <a:pPr lvl="2">
              <a:spcBef>
                <a:spcPts val="600"/>
              </a:spcBef>
            </a:pPr>
            <a:r>
              <a:rPr lang="en-US" sz="2400" dirty="0" smtClean="0"/>
              <a:t>. </a:t>
            </a:r>
            <a:r>
              <a:rPr lang="en-US" sz="2400" dirty="0"/>
              <a:t>other formalisms </a:t>
            </a:r>
            <a:endParaRPr lang="en-US" sz="2400" dirty="0" smtClean="0"/>
          </a:p>
          <a:p>
            <a:pPr>
              <a:spcBef>
                <a:spcPts val="600"/>
              </a:spcBef>
            </a:pPr>
            <a:r>
              <a:rPr lang="en-US" sz="2800" dirty="0" smtClean="0"/>
              <a:t>• </a:t>
            </a:r>
            <a:r>
              <a:rPr lang="en-US" sz="2800" dirty="0"/>
              <a:t>Procedures/steps used: </a:t>
            </a:r>
            <a:endParaRPr lang="en-US" sz="2800" dirty="0" smtClean="0"/>
          </a:p>
          <a:p>
            <a:pPr lvl="2">
              <a:spcBef>
                <a:spcPts val="600"/>
              </a:spcBef>
            </a:pPr>
            <a:r>
              <a:rPr lang="en-US" sz="2400" dirty="0" smtClean="0"/>
              <a:t>. </a:t>
            </a:r>
            <a:r>
              <a:rPr lang="en-US" sz="2400" dirty="0"/>
              <a:t>bottom-up (axiomatic) </a:t>
            </a:r>
            <a:endParaRPr lang="en-US" sz="2400" dirty="0" smtClean="0"/>
          </a:p>
          <a:p>
            <a:pPr lvl="2">
              <a:spcBef>
                <a:spcPts val="600"/>
              </a:spcBef>
            </a:pPr>
            <a:r>
              <a:rPr lang="en-US" sz="2400" dirty="0" smtClean="0"/>
              <a:t>. </a:t>
            </a:r>
            <a:r>
              <a:rPr lang="en-US" sz="2400" dirty="0"/>
              <a:t>backward chaining (WP) </a:t>
            </a:r>
            <a:endParaRPr lang="en-US" sz="2400" dirty="0" smtClean="0"/>
          </a:p>
          <a:p>
            <a:pPr lvl="2">
              <a:spcBef>
                <a:spcPts val="600"/>
              </a:spcBef>
            </a:pPr>
            <a:r>
              <a:rPr lang="en-US" sz="2400" dirty="0" smtClean="0"/>
              <a:t>. </a:t>
            </a:r>
            <a:r>
              <a:rPr lang="en-US" sz="2400" dirty="0"/>
              <a:t>forward composition (Mills), etc. </a:t>
            </a:r>
          </a:p>
        </p:txBody>
      </p:sp>
    </p:spTree>
    <p:extLst>
      <p:ext uri="{BB962C8B-B14F-4D97-AF65-F5344CB8AC3E}">
        <p14:creationId xmlns:p14="http://schemas.microsoft.com/office/powerpoint/2010/main" xmlns="" val="1353334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and General Approach </a:t>
            </a:r>
          </a:p>
        </p:txBody>
      </p:sp>
      <p:sp>
        <p:nvSpPr>
          <p:cNvPr id="3" name="Content Placeholder 2"/>
          <p:cNvSpPr>
            <a:spLocks noGrp="1"/>
          </p:cNvSpPr>
          <p:nvPr>
            <p:ph idx="1"/>
          </p:nvPr>
        </p:nvSpPr>
        <p:spPr>
          <a:xfrm>
            <a:off x="457200" y="1016511"/>
            <a:ext cx="8229600" cy="4530725"/>
          </a:xfrm>
        </p:spPr>
        <p:txBody>
          <a:bodyPr/>
          <a:lstStyle/>
          <a:p>
            <a:r>
              <a:rPr lang="en-US" sz="2800" dirty="0"/>
              <a:t>• Basic block: statements </a:t>
            </a:r>
            <a:endParaRPr lang="en-US" sz="2800" dirty="0" smtClean="0"/>
          </a:p>
          <a:p>
            <a:pPr lvl="2"/>
            <a:r>
              <a:rPr lang="en-US" sz="2800" dirty="0" smtClean="0"/>
              <a:t>. </a:t>
            </a:r>
            <a:r>
              <a:rPr lang="en-US" sz="2800" dirty="0"/>
              <a:t>block (begin/end) </a:t>
            </a:r>
            <a:endParaRPr lang="en-US" sz="2800" dirty="0" smtClean="0"/>
          </a:p>
          <a:p>
            <a:pPr lvl="2"/>
            <a:r>
              <a:rPr lang="en-US" sz="2800" dirty="0" smtClean="0"/>
              <a:t>. </a:t>
            </a:r>
            <a:r>
              <a:rPr lang="en-US" sz="2800" dirty="0"/>
              <a:t>concatenation (S1; S2) </a:t>
            </a:r>
            <a:endParaRPr lang="en-US" sz="2800" dirty="0" smtClean="0"/>
          </a:p>
          <a:p>
            <a:pPr lvl="2"/>
            <a:r>
              <a:rPr lang="en-US" sz="2800" dirty="0" smtClean="0"/>
              <a:t>. </a:t>
            </a:r>
            <a:r>
              <a:rPr lang="en-US" sz="2800" dirty="0"/>
              <a:t>conditional (if-then/if-then-else) </a:t>
            </a:r>
            <a:endParaRPr lang="en-US" sz="2800" dirty="0" smtClean="0"/>
          </a:p>
          <a:p>
            <a:pPr lvl="2"/>
            <a:r>
              <a:rPr lang="en-US" sz="2800" dirty="0" smtClean="0"/>
              <a:t>. </a:t>
            </a:r>
            <a:r>
              <a:rPr lang="en-US" sz="2800" dirty="0"/>
              <a:t>loop (while) . assignment </a:t>
            </a:r>
            <a:endParaRPr lang="en-US" sz="2800" dirty="0" smtClean="0"/>
          </a:p>
          <a:p>
            <a:r>
              <a:rPr lang="en-US" sz="2800" dirty="0" smtClean="0"/>
              <a:t>• </a:t>
            </a:r>
            <a:r>
              <a:rPr lang="en-US" sz="2800" dirty="0"/>
              <a:t>Formal verification </a:t>
            </a:r>
            <a:endParaRPr lang="en-US" sz="2800" dirty="0" smtClean="0"/>
          </a:p>
          <a:p>
            <a:pPr lvl="2"/>
            <a:r>
              <a:rPr lang="en-US" sz="2800" dirty="0" smtClean="0"/>
              <a:t>. </a:t>
            </a:r>
            <a:r>
              <a:rPr lang="en-US" sz="2800" dirty="0"/>
              <a:t>rules for above units </a:t>
            </a:r>
            <a:endParaRPr lang="en-US" sz="2800" dirty="0" smtClean="0"/>
          </a:p>
          <a:p>
            <a:pPr lvl="2"/>
            <a:r>
              <a:rPr lang="en-US" sz="2800" dirty="0" smtClean="0"/>
              <a:t>. </a:t>
            </a:r>
            <a:r>
              <a:rPr lang="en-US" sz="2800" dirty="0"/>
              <a:t>composition </a:t>
            </a:r>
            <a:endParaRPr lang="en-US" sz="2800" dirty="0" smtClean="0"/>
          </a:p>
          <a:p>
            <a:pPr lvl="2"/>
            <a:r>
              <a:rPr lang="en-US" sz="2800" dirty="0" smtClean="0"/>
              <a:t>. </a:t>
            </a:r>
            <a:r>
              <a:rPr lang="en-US" sz="2800" dirty="0"/>
              <a:t>connectors (logical consequences) </a:t>
            </a:r>
          </a:p>
        </p:txBody>
      </p:sp>
    </p:spTree>
    <p:extLst>
      <p:ext uri="{BB962C8B-B14F-4D97-AF65-F5344CB8AC3E}">
        <p14:creationId xmlns:p14="http://schemas.microsoft.com/office/powerpoint/2010/main" xmlns="" val="39637372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Axiomatic Approach</a:t>
            </a:r>
          </a:p>
        </p:txBody>
      </p:sp>
      <p:sp>
        <p:nvSpPr>
          <p:cNvPr id="3" name="Content Placeholder 2"/>
          <p:cNvSpPr>
            <a:spLocks noGrp="1"/>
          </p:cNvSpPr>
          <p:nvPr>
            <p:ph idx="1"/>
          </p:nvPr>
        </p:nvSpPr>
        <p:spPr>
          <a:xfrm>
            <a:off x="146050" y="1157287"/>
            <a:ext cx="8229600" cy="4530725"/>
          </a:xfrm>
        </p:spPr>
        <p:txBody>
          <a:bodyPr/>
          <a:lstStyle/>
          <a:p>
            <a:r>
              <a:rPr lang="en-US" sz="2800" dirty="0"/>
              <a:t>• Floyd axioms/flowchart </a:t>
            </a:r>
            <a:endParaRPr lang="en-US" sz="2800" dirty="0" smtClean="0"/>
          </a:p>
          <a:p>
            <a:pPr lvl="2"/>
            <a:r>
              <a:rPr lang="en-US" sz="2400" dirty="0" smtClean="0"/>
              <a:t>. </a:t>
            </a:r>
            <a:r>
              <a:rPr lang="en-US" sz="2400" dirty="0"/>
              <a:t>Annotation on flowchart </a:t>
            </a:r>
            <a:endParaRPr lang="en-US" sz="2400" dirty="0" smtClean="0"/>
          </a:p>
          <a:p>
            <a:pPr lvl="2"/>
            <a:r>
              <a:rPr lang="en-US" sz="2400" dirty="0" smtClean="0"/>
              <a:t>. </a:t>
            </a:r>
            <a:r>
              <a:rPr lang="en-US" sz="2400" dirty="0"/>
              <a:t>Logical relations </a:t>
            </a:r>
            <a:endParaRPr lang="en-US" sz="2400" dirty="0" smtClean="0"/>
          </a:p>
          <a:p>
            <a:pPr lvl="2"/>
            <a:r>
              <a:rPr lang="en-US" sz="2400" dirty="0" smtClean="0"/>
              <a:t>. </a:t>
            </a:r>
            <a:r>
              <a:rPr lang="en-US" sz="2400" dirty="0"/>
              <a:t>Verification using logic </a:t>
            </a:r>
            <a:endParaRPr lang="en-US" sz="2400" dirty="0" smtClean="0"/>
          </a:p>
          <a:p>
            <a:r>
              <a:rPr lang="en-US" sz="2800" dirty="0" smtClean="0"/>
              <a:t>• </a:t>
            </a:r>
            <a:r>
              <a:rPr lang="en-US" sz="2800" dirty="0"/>
              <a:t>Hoare axioms/formalization </a:t>
            </a:r>
            <a:endParaRPr lang="en-US" sz="2800" dirty="0" smtClean="0"/>
          </a:p>
          <a:p>
            <a:pPr lvl="2"/>
            <a:r>
              <a:rPr lang="en-US" sz="2400" dirty="0" smtClean="0"/>
              <a:t>. </a:t>
            </a:r>
            <a:r>
              <a:rPr lang="en-US" sz="2400" dirty="0"/>
              <a:t>Pre/Post conditions </a:t>
            </a:r>
            <a:endParaRPr lang="en-US" sz="2400" dirty="0" smtClean="0"/>
          </a:p>
          <a:p>
            <a:pPr lvl="2"/>
            <a:r>
              <a:rPr lang="en-US" sz="2400" dirty="0" smtClean="0"/>
              <a:t>. </a:t>
            </a:r>
            <a:r>
              <a:rPr lang="en-US" sz="2400" dirty="0"/>
              <a:t>Composition (bottom-up) </a:t>
            </a:r>
            <a:endParaRPr lang="en-US" sz="2400" dirty="0" smtClean="0"/>
          </a:p>
          <a:p>
            <a:pPr lvl="2"/>
            <a:r>
              <a:rPr lang="en-US" sz="2400" dirty="0" smtClean="0"/>
              <a:t>. </a:t>
            </a:r>
            <a:r>
              <a:rPr lang="en-US" sz="2400" dirty="0"/>
              <a:t>Loops and functions/parameters </a:t>
            </a:r>
            <a:endParaRPr lang="en-US" sz="2400" dirty="0" smtClean="0"/>
          </a:p>
          <a:p>
            <a:pPr lvl="2"/>
            <a:r>
              <a:rPr lang="en-US" sz="2400" dirty="0" smtClean="0"/>
              <a:t>. </a:t>
            </a:r>
            <a:r>
              <a:rPr lang="en-US" sz="2400" dirty="0"/>
              <a:t>Invariants (loops, functions) </a:t>
            </a:r>
            <a:endParaRPr lang="en-US" sz="2400" dirty="0" smtClean="0"/>
          </a:p>
          <a:p>
            <a:pPr lvl="2"/>
            <a:r>
              <a:rPr lang="en-US" sz="2400" dirty="0" smtClean="0"/>
              <a:t>. </a:t>
            </a:r>
            <a:r>
              <a:rPr lang="en-US" sz="2400" dirty="0"/>
              <a:t>Basis for many later approaches</a:t>
            </a:r>
          </a:p>
        </p:txBody>
      </p:sp>
      <p:pic>
        <p:nvPicPr>
          <p:cNvPr id="2050" name="Picture 2" descr="Axiomatic design process for object-oriented software system (the V model)"/>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0" y="1157287"/>
            <a:ext cx="4572000" cy="29718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05548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Axiomatic Correctness</a:t>
            </a:r>
          </a:p>
        </p:txBody>
      </p:sp>
      <p:sp>
        <p:nvSpPr>
          <p:cNvPr id="3" name="Content Placeholder 2"/>
          <p:cNvSpPr>
            <a:spLocks noGrp="1"/>
          </p:cNvSpPr>
          <p:nvPr>
            <p:ph idx="1"/>
          </p:nvPr>
        </p:nvSpPr>
        <p:spPr>
          <a:xfrm>
            <a:off x="573975" y="1078505"/>
            <a:ext cx="8229600" cy="4530725"/>
          </a:xfrm>
        </p:spPr>
        <p:txBody>
          <a:bodyPr/>
          <a:lstStyle/>
          <a:p>
            <a:r>
              <a:rPr lang="en-US" sz="2800" dirty="0"/>
              <a:t>• Notations </a:t>
            </a:r>
            <a:endParaRPr lang="en-US" sz="2800" dirty="0" smtClean="0"/>
          </a:p>
          <a:p>
            <a:pPr lvl="2"/>
            <a:r>
              <a:rPr lang="en-US" sz="2400" dirty="0" smtClean="0"/>
              <a:t>. </a:t>
            </a:r>
            <a:r>
              <a:rPr lang="en-US" sz="2400" dirty="0"/>
              <a:t>Statements: </a:t>
            </a:r>
            <a:r>
              <a:rPr lang="en-US" sz="2400" i="1" dirty="0"/>
              <a:t>Si</a:t>
            </a:r>
            <a:r>
              <a:rPr lang="en-US" sz="2400" dirty="0"/>
              <a:t> </a:t>
            </a:r>
            <a:endParaRPr lang="en-US" sz="2400" dirty="0" smtClean="0"/>
          </a:p>
          <a:p>
            <a:pPr lvl="2"/>
            <a:r>
              <a:rPr lang="en-US" sz="2400" dirty="0" smtClean="0"/>
              <a:t>. </a:t>
            </a:r>
            <a:r>
              <a:rPr lang="en-US" sz="2400" dirty="0"/>
              <a:t>Logical conditions: {P} etc. </a:t>
            </a:r>
            <a:endParaRPr lang="en-US" sz="2400" dirty="0" smtClean="0"/>
          </a:p>
          <a:p>
            <a:pPr lvl="2"/>
            <a:r>
              <a:rPr lang="en-US" sz="2400" dirty="0" smtClean="0"/>
              <a:t>. </a:t>
            </a:r>
            <a:r>
              <a:rPr lang="en-US" sz="2400" dirty="0"/>
              <a:t>Schema: {P} S {Q} </a:t>
            </a:r>
            <a:endParaRPr lang="en-US" sz="2400" dirty="0" smtClean="0"/>
          </a:p>
          <a:p>
            <a:pPr lvl="2"/>
            <a:r>
              <a:rPr lang="en-US" sz="2400" dirty="0" smtClean="0"/>
              <a:t>. </a:t>
            </a:r>
            <a:r>
              <a:rPr lang="en-US" sz="2400" dirty="0"/>
              <a:t>Axioms/rules: </a:t>
            </a:r>
            <a:r>
              <a:rPr lang="en-US" sz="2400" dirty="0" smtClean="0"/>
              <a:t>conditions </a:t>
            </a:r>
            <a:r>
              <a:rPr lang="en-US" sz="2400" dirty="0"/>
              <a:t>or schemas </a:t>
            </a:r>
            <a:endParaRPr lang="en-US" sz="2400" dirty="0" smtClean="0"/>
          </a:p>
          <a:p>
            <a:pPr marL="857250" lvl="2" indent="0">
              <a:buNone/>
            </a:pPr>
            <a:r>
              <a:rPr lang="en-US" sz="2400" dirty="0"/>
              <a:t>	</a:t>
            </a:r>
            <a:r>
              <a:rPr lang="en-US" sz="2400" dirty="0" smtClean="0"/>
              <a:t>			conclusion </a:t>
            </a:r>
          </a:p>
          <a:p>
            <a:r>
              <a:rPr lang="en-US" sz="2800" dirty="0" smtClean="0"/>
              <a:t>• </a:t>
            </a:r>
            <a:r>
              <a:rPr lang="en-US" sz="2800" dirty="0"/>
              <a:t>Axioms: </a:t>
            </a:r>
            <a:endParaRPr lang="en-US" sz="2800" dirty="0" smtClean="0"/>
          </a:p>
          <a:p>
            <a:pPr lvl="2"/>
            <a:r>
              <a:rPr lang="en-US" sz="2400" dirty="0" smtClean="0"/>
              <a:t>. </a:t>
            </a:r>
            <a:r>
              <a:rPr lang="en-US" sz="2400" dirty="0"/>
              <a:t>Schema for assignment </a:t>
            </a:r>
            <a:endParaRPr lang="en-US" sz="2400" dirty="0" smtClean="0"/>
          </a:p>
          <a:p>
            <a:pPr lvl="2"/>
            <a:r>
              <a:rPr lang="en-US" sz="2400" dirty="0" smtClean="0"/>
              <a:t>. </a:t>
            </a:r>
            <a:r>
              <a:rPr lang="en-US" sz="2400" dirty="0"/>
              <a:t>Basic statement types </a:t>
            </a:r>
            <a:endParaRPr lang="en-US" sz="2400" dirty="0" smtClean="0"/>
          </a:p>
          <a:p>
            <a:pPr lvl="2"/>
            <a:r>
              <a:rPr lang="en-US" sz="2400" dirty="0" smtClean="0"/>
              <a:t>. </a:t>
            </a:r>
            <a:r>
              <a:rPr lang="en-US" sz="2400" dirty="0"/>
              <a:t>“Connectors” </a:t>
            </a:r>
            <a:endParaRPr lang="en-US" sz="2400" dirty="0" smtClean="0"/>
          </a:p>
          <a:p>
            <a:pPr lvl="2"/>
            <a:r>
              <a:rPr lang="en-US" sz="2400" dirty="0" smtClean="0"/>
              <a:t>. </a:t>
            </a:r>
            <a:r>
              <a:rPr lang="en-US" sz="2400" dirty="0"/>
              <a:t>Loop invariant </a:t>
            </a:r>
          </a:p>
        </p:txBody>
      </p:sp>
      <p:cxnSp>
        <p:nvCxnSpPr>
          <p:cNvPr id="5" name="Straight Connector 4"/>
          <p:cNvCxnSpPr/>
          <p:nvPr/>
        </p:nvCxnSpPr>
        <p:spPr bwMode="auto">
          <a:xfrm>
            <a:off x="4045057" y="3688596"/>
            <a:ext cx="3006672" cy="15499"/>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xmlns="" val="5076575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Approach</a:t>
            </a:r>
          </a:p>
        </p:txBody>
      </p:sp>
      <p:sp>
        <p:nvSpPr>
          <p:cNvPr id="3" name="Content Placeholder 2"/>
          <p:cNvSpPr>
            <a:spLocks noGrp="1"/>
          </p:cNvSpPr>
          <p:nvPr>
            <p:ph idx="1"/>
          </p:nvPr>
        </p:nvSpPr>
        <p:spPr/>
        <p:txBody>
          <a:bodyPr/>
          <a:lstStyle/>
          <a:p>
            <a:r>
              <a:rPr lang="en-US" sz="2400" dirty="0"/>
              <a:t>• Functional approach </a:t>
            </a:r>
            <a:endParaRPr lang="en-US" sz="2400" dirty="0" smtClean="0"/>
          </a:p>
          <a:p>
            <a:pPr lvl="2"/>
            <a:r>
              <a:rPr lang="en-US" sz="2400" dirty="0" smtClean="0"/>
              <a:t>. </a:t>
            </a:r>
            <a:r>
              <a:rPr lang="en-US" sz="2400" dirty="0"/>
              <a:t>Mills’ program calculus </a:t>
            </a:r>
            <a:endParaRPr lang="en-US" sz="2400" dirty="0" smtClean="0"/>
          </a:p>
          <a:p>
            <a:pPr lvl="2"/>
            <a:r>
              <a:rPr lang="en-US" sz="2400" dirty="0" smtClean="0"/>
              <a:t>. </a:t>
            </a:r>
            <a:r>
              <a:rPr lang="en-US" sz="2400" dirty="0"/>
              <a:t>Symbolic execution extensively used. </a:t>
            </a:r>
            <a:endParaRPr lang="en-US" sz="2400" dirty="0" smtClean="0"/>
          </a:p>
          <a:p>
            <a:pPr lvl="2"/>
            <a:r>
              <a:rPr lang="en-US" sz="2400" dirty="0" smtClean="0"/>
              <a:t>. </a:t>
            </a:r>
            <a:r>
              <a:rPr lang="en-US" sz="2400" dirty="0"/>
              <a:t>Code reading/chunking/cognition ideas. </a:t>
            </a:r>
            <a:endParaRPr lang="en-US" sz="2400" dirty="0" smtClean="0"/>
          </a:p>
          <a:p>
            <a:r>
              <a:rPr lang="en-US" sz="2400" dirty="0" smtClean="0"/>
              <a:t>• </a:t>
            </a:r>
            <a:r>
              <a:rPr lang="en-US" sz="2400" dirty="0"/>
              <a:t>Functional approach elements </a:t>
            </a:r>
            <a:endParaRPr lang="en-US" sz="2400" dirty="0" smtClean="0"/>
          </a:p>
          <a:p>
            <a:pPr lvl="2"/>
            <a:r>
              <a:rPr lang="en-US" sz="2400" dirty="0" smtClean="0"/>
              <a:t>. </a:t>
            </a:r>
            <a:r>
              <a:rPr lang="en-US" sz="2400" dirty="0"/>
              <a:t>Mills box notation </a:t>
            </a:r>
            <a:endParaRPr lang="en-US" sz="2400" dirty="0" smtClean="0"/>
          </a:p>
          <a:p>
            <a:pPr lvl="2"/>
            <a:r>
              <a:rPr lang="en-US" sz="2400" dirty="0" smtClean="0"/>
              <a:t>. </a:t>
            </a:r>
            <a:r>
              <a:rPr lang="en-US" sz="2400" dirty="0"/>
              <a:t>Basic function associated with individual statements </a:t>
            </a:r>
            <a:endParaRPr lang="en-US" sz="2400" dirty="0" smtClean="0"/>
          </a:p>
          <a:p>
            <a:pPr lvl="2"/>
            <a:r>
              <a:rPr lang="en-US" sz="2400" dirty="0" smtClean="0"/>
              <a:t>. </a:t>
            </a:r>
            <a:r>
              <a:rPr lang="en-US" sz="2400" dirty="0"/>
              <a:t>Compositional rules </a:t>
            </a:r>
            <a:endParaRPr lang="en-US" sz="2400" dirty="0" smtClean="0"/>
          </a:p>
          <a:p>
            <a:pPr lvl="2"/>
            <a:r>
              <a:rPr lang="en-US" sz="2400" dirty="0" smtClean="0"/>
              <a:t>. </a:t>
            </a:r>
            <a:r>
              <a:rPr lang="en-US" sz="2400" dirty="0"/>
              <a:t>Forward flow/symbolic execution . Comparison with Dijkstra’s </a:t>
            </a:r>
            <a:r>
              <a:rPr lang="en-US" sz="2400" dirty="0" err="1"/>
              <a:t>wp</a:t>
            </a:r>
            <a:endParaRPr lang="en-US" sz="2400" dirty="0"/>
          </a:p>
        </p:txBody>
      </p:sp>
    </p:spTree>
    <p:extLst>
      <p:ext uri="{BB962C8B-B14F-4D97-AF65-F5344CB8AC3E}">
        <p14:creationId xmlns:p14="http://schemas.microsoft.com/office/powerpoint/2010/main" xmlns="" val="2410842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578850" cy="576262"/>
          </a:xfrm>
        </p:spPr>
        <p:txBody>
          <a:bodyPr/>
          <a:lstStyle/>
          <a:p>
            <a:r>
              <a:rPr lang="en-US" dirty="0"/>
              <a:t>Functional Approach: Symbolic Execution</a:t>
            </a: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pPr marL="0" indent="0">
              <a:buNone/>
            </a:pPr>
            <a:r>
              <a:rPr lang="en-US" dirty="0" smtClean="0"/>
              <a:t>		Trace 1				Trace 2</a:t>
            </a:r>
          </a:p>
          <a:p>
            <a:pPr marL="0" indent="0">
              <a:buNone/>
            </a:pPr>
            <a:endParaRPr lang="en-US" dirty="0" smtClean="0"/>
          </a:p>
          <a:p>
            <a:r>
              <a:rPr lang="en-US" sz="2800" dirty="0"/>
              <a:t>if x ≥ 0 then y ← x else y ← −x </a:t>
            </a:r>
            <a:endParaRPr lang="en-US" sz="2800" dirty="0" smtClean="0"/>
          </a:p>
          <a:p>
            <a:pPr marL="0" indent="0">
              <a:buNone/>
            </a:pPr>
            <a:r>
              <a:rPr lang="en-US" sz="2800" dirty="0"/>
              <a:t>Both traces used in verification</a:t>
            </a:r>
          </a:p>
          <a:p>
            <a:endParaRPr lang="en-US" dirty="0"/>
          </a:p>
        </p:txBody>
      </p:sp>
      <p:pic>
        <p:nvPicPr>
          <p:cNvPr id="4" name="Picture 3"/>
          <p:cNvPicPr>
            <a:picLocks noChangeAspect="1"/>
          </p:cNvPicPr>
          <p:nvPr/>
        </p:nvPicPr>
        <p:blipFill>
          <a:blip r:embed="rId2"/>
          <a:stretch>
            <a:fillRect/>
          </a:stretch>
        </p:blipFill>
        <p:spPr>
          <a:xfrm>
            <a:off x="1415716" y="1233488"/>
            <a:ext cx="7221678" cy="1339231"/>
          </a:xfrm>
          <a:prstGeom prst="rect">
            <a:avLst/>
          </a:prstGeom>
        </p:spPr>
      </p:pic>
    </p:spTree>
    <p:extLst>
      <p:ext uri="{BB962C8B-B14F-4D97-AF65-F5344CB8AC3E}">
        <p14:creationId xmlns:p14="http://schemas.microsoft.com/office/powerpoint/2010/main" xmlns="" val="13738542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Verification: Limitations</a:t>
            </a:r>
          </a:p>
        </p:txBody>
      </p:sp>
      <p:sp>
        <p:nvSpPr>
          <p:cNvPr id="3" name="Content Placeholder 2"/>
          <p:cNvSpPr>
            <a:spLocks noGrp="1"/>
          </p:cNvSpPr>
          <p:nvPr>
            <p:ph idx="1"/>
          </p:nvPr>
        </p:nvSpPr>
        <p:spPr/>
        <p:txBody>
          <a:bodyPr/>
          <a:lstStyle/>
          <a:p>
            <a:r>
              <a:rPr lang="en-US" sz="2400" dirty="0"/>
              <a:t>• </a:t>
            </a:r>
            <a:r>
              <a:rPr lang="en-US" sz="2400" dirty="0" smtClean="0"/>
              <a:t>Formal methods (FM) Seven myths: </a:t>
            </a:r>
          </a:p>
          <a:p>
            <a:pPr lvl="2"/>
            <a:r>
              <a:rPr lang="en-US" sz="2400" dirty="0" smtClean="0"/>
              <a:t>. Guarantee </a:t>
            </a:r>
            <a:r>
              <a:rPr lang="en-US" sz="2400" dirty="0"/>
              <a:t>that software is perfect. </a:t>
            </a:r>
            <a:endParaRPr lang="en-US" sz="2400" dirty="0" smtClean="0"/>
          </a:p>
          <a:p>
            <a:pPr lvl="2"/>
            <a:r>
              <a:rPr lang="en-US" sz="2400" dirty="0" smtClean="0"/>
              <a:t>. </a:t>
            </a:r>
            <a:r>
              <a:rPr lang="en-US" sz="2400" dirty="0"/>
              <a:t>They work by proving correctness. </a:t>
            </a:r>
            <a:endParaRPr lang="en-US" sz="2400" dirty="0" smtClean="0"/>
          </a:p>
          <a:p>
            <a:pPr lvl="2"/>
            <a:r>
              <a:rPr lang="en-US" sz="2400" dirty="0" smtClean="0"/>
              <a:t>. </a:t>
            </a:r>
            <a:r>
              <a:rPr lang="en-US" sz="2400" dirty="0"/>
              <a:t>Only highly critical system benefits. </a:t>
            </a:r>
            <a:endParaRPr lang="en-US" sz="2400" dirty="0" smtClean="0"/>
          </a:p>
          <a:p>
            <a:pPr lvl="2"/>
            <a:r>
              <a:rPr lang="en-US" sz="2400" dirty="0" smtClean="0"/>
              <a:t>. </a:t>
            </a:r>
            <a:r>
              <a:rPr lang="en-US" sz="2400" dirty="0"/>
              <a:t>FM involve complex mathematics. </a:t>
            </a:r>
            <a:endParaRPr lang="en-US" sz="2400" dirty="0" smtClean="0"/>
          </a:p>
          <a:p>
            <a:pPr lvl="2"/>
            <a:r>
              <a:rPr lang="en-US" sz="2400" dirty="0" smtClean="0"/>
              <a:t>. </a:t>
            </a:r>
            <a:r>
              <a:rPr lang="en-US" sz="2400" dirty="0"/>
              <a:t>FM increase cost of development. </a:t>
            </a:r>
            <a:endParaRPr lang="en-US" sz="2400" dirty="0" smtClean="0"/>
          </a:p>
          <a:p>
            <a:pPr lvl="2"/>
            <a:r>
              <a:rPr lang="en-US" sz="2400" dirty="0" smtClean="0"/>
              <a:t>. </a:t>
            </a:r>
            <a:r>
              <a:rPr lang="en-US" sz="2400" dirty="0"/>
              <a:t>They are incomprehensible to client. </a:t>
            </a:r>
            <a:endParaRPr lang="en-US" sz="2400" dirty="0" smtClean="0"/>
          </a:p>
          <a:p>
            <a:pPr lvl="2"/>
            <a:r>
              <a:rPr lang="en-US" sz="2400" dirty="0" smtClean="0"/>
              <a:t>. </a:t>
            </a:r>
            <a:r>
              <a:rPr lang="en-US" sz="2400" dirty="0"/>
              <a:t>Nobody uses them for real projects. </a:t>
            </a:r>
            <a:endParaRPr lang="en-US" sz="2400" dirty="0" smtClean="0"/>
          </a:p>
          <a:p>
            <a:r>
              <a:rPr lang="en-US" sz="2400" dirty="0" smtClean="0"/>
              <a:t>• </a:t>
            </a:r>
            <a:r>
              <a:rPr lang="en-US" sz="2400" dirty="0"/>
              <a:t>However, some quantified validity ⇒ alternative FV methods. </a:t>
            </a:r>
          </a:p>
        </p:txBody>
      </p:sp>
    </p:spTree>
    <p:extLst>
      <p:ext uri="{BB962C8B-B14F-4D97-AF65-F5344CB8AC3E}">
        <p14:creationId xmlns:p14="http://schemas.microsoft.com/office/powerpoint/2010/main" xmlns="" val="2249074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Models/Approaches</a:t>
            </a:r>
          </a:p>
        </p:txBody>
      </p:sp>
      <p:sp>
        <p:nvSpPr>
          <p:cNvPr id="3" name="Content Placeholder 2"/>
          <p:cNvSpPr>
            <a:spLocks noGrp="1"/>
          </p:cNvSpPr>
          <p:nvPr>
            <p:ph idx="1"/>
          </p:nvPr>
        </p:nvSpPr>
        <p:spPr>
          <a:xfrm>
            <a:off x="457200" y="854075"/>
            <a:ext cx="8229600" cy="4530725"/>
          </a:xfrm>
        </p:spPr>
        <p:txBody>
          <a:bodyPr/>
          <a:lstStyle/>
          <a:p>
            <a:r>
              <a:rPr lang="en-US" sz="2400" dirty="0"/>
              <a:t>Making FV more easily/widely usable. </a:t>
            </a:r>
            <a:endParaRPr lang="en-US" sz="2400" dirty="0" smtClean="0"/>
          </a:p>
          <a:p>
            <a:r>
              <a:rPr lang="en-US" sz="2400" dirty="0" smtClean="0"/>
              <a:t>• </a:t>
            </a:r>
            <a:r>
              <a:rPr lang="en-US" sz="2400" dirty="0"/>
              <a:t>Other models for formal verification: </a:t>
            </a:r>
            <a:endParaRPr lang="en-US" sz="2400" dirty="0" smtClean="0"/>
          </a:p>
          <a:p>
            <a:pPr lvl="2"/>
            <a:r>
              <a:rPr lang="en-US" sz="2400" dirty="0" smtClean="0"/>
              <a:t>. </a:t>
            </a:r>
            <a:r>
              <a:rPr lang="en-US" sz="2400" dirty="0"/>
              <a:t>State machines and model checking. </a:t>
            </a:r>
            <a:endParaRPr lang="en-US" sz="2400" dirty="0" smtClean="0"/>
          </a:p>
          <a:p>
            <a:pPr lvl="2"/>
            <a:r>
              <a:rPr lang="en-US" sz="2400" dirty="0" smtClean="0"/>
              <a:t>. </a:t>
            </a:r>
            <a:r>
              <a:rPr lang="en-US" sz="2400" dirty="0"/>
              <a:t>Algebraic data spec/verification. </a:t>
            </a:r>
            <a:endParaRPr lang="en-US" sz="2400" dirty="0" smtClean="0"/>
          </a:p>
          <a:p>
            <a:pPr lvl="2"/>
            <a:r>
              <a:rPr lang="en-US" sz="2400" dirty="0" smtClean="0"/>
              <a:t>. </a:t>
            </a:r>
            <a:r>
              <a:rPr lang="en-US" sz="2400" dirty="0"/>
              <a:t>Petri nets, etc. </a:t>
            </a:r>
            <a:endParaRPr lang="en-US" sz="2400" dirty="0" smtClean="0"/>
          </a:p>
          <a:p>
            <a:pPr lvl="2"/>
            <a:r>
              <a:rPr lang="en-US" sz="2400" dirty="0" smtClean="0"/>
              <a:t>. </a:t>
            </a:r>
            <a:r>
              <a:rPr lang="en-US" sz="2400" dirty="0"/>
              <a:t>Related checking/proof procedures. </a:t>
            </a:r>
            <a:endParaRPr lang="en-US" sz="2400" dirty="0" smtClean="0"/>
          </a:p>
          <a:p>
            <a:r>
              <a:rPr lang="en-US" sz="2400" dirty="0" smtClean="0"/>
              <a:t>• </a:t>
            </a:r>
            <a:r>
              <a:rPr lang="en-US" sz="2400" dirty="0"/>
              <a:t>General assessment </a:t>
            </a:r>
            <a:endParaRPr lang="en-US" sz="2400" dirty="0" smtClean="0"/>
          </a:p>
          <a:p>
            <a:pPr lvl="2"/>
            <a:r>
              <a:rPr lang="en-US" sz="2400" dirty="0" smtClean="0"/>
              <a:t>. </a:t>
            </a:r>
            <a:r>
              <a:rPr lang="en-US" sz="2400" dirty="0"/>
              <a:t>More advantages &amp; reduced limitations. </a:t>
            </a:r>
            <a:endParaRPr lang="en-US" sz="2400" dirty="0" smtClean="0"/>
          </a:p>
          <a:p>
            <a:pPr lvl="2"/>
            <a:r>
              <a:rPr lang="en-US" sz="2400" dirty="0" smtClean="0"/>
              <a:t>. </a:t>
            </a:r>
            <a:r>
              <a:rPr lang="en-US" sz="2400" dirty="0"/>
              <a:t>Formal analysis vs. verification</a:t>
            </a:r>
            <a:r>
              <a:rPr lang="en-US" sz="2400" dirty="0" smtClean="0"/>
              <a:t>.</a:t>
            </a:r>
          </a:p>
          <a:p>
            <a:pPr lvl="2"/>
            <a:r>
              <a:rPr lang="en-US" sz="2400" dirty="0" smtClean="0"/>
              <a:t> </a:t>
            </a:r>
            <a:r>
              <a:rPr lang="en-US" sz="2400" dirty="0"/>
              <a:t>. May lead to additional automation. </a:t>
            </a:r>
            <a:endParaRPr lang="en-US" sz="2400" dirty="0" smtClean="0"/>
          </a:p>
          <a:p>
            <a:pPr lvl="2"/>
            <a:r>
              <a:rPr lang="en-US" sz="2400" dirty="0" smtClean="0"/>
              <a:t>. </a:t>
            </a:r>
            <a:r>
              <a:rPr lang="en-US" sz="2400" dirty="0"/>
              <a:t>Hybrid methods. </a:t>
            </a:r>
            <a:endParaRPr lang="en-US" sz="2400" dirty="0" smtClean="0"/>
          </a:p>
          <a:p>
            <a:pPr lvl="2"/>
            <a:r>
              <a:rPr lang="en-US" sz="2400" dirty="0" smtClean="0"/>
              <a:t>. </a:t>
            </a:r>
            <a:r>
              <a:rPr lang="en-US" sz="2400" dirty="0"/>
              <a:t>Adaptation and semi-formal methods. </a:t>
            </a:r>
          </a:p>
        </p:txBody>
      </p:sp>
    </p:spTree>
    <p:extLst>
      <p:ext uri="{BB962C8B-B14F-4D97-AF65-F5344CB8AC3E}">
        <p14:creationId xmlns:p14="http://schemas.microsoft.com/office/powerpoint/2010/main" xmlns="" val="42548695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Verification: Other</a:t>
            </a:r>
          </a:p>
        </p:txBody>
      </p:sp>
      <p:sp>
        <p:nvSpPr>
          <p:cNvPr id="3" name="Content Placeholder 2"/>
          <p:cNvSpPr>
            <a:spLocks noGrp="1"/>
          </p:cNvSpPr>
          <p:nvPr>
            <p:ph idx="1"/>
          </p:nvPr>
        </p:nvSpPr>
        <p:spPr/>
        <p:txBody>
          <a:bodyPr/>
          <a:lstStyle/>
          <a:p>
            <a:pPr>
              <a:spcBef>
                <a:spcPts val="600"/>
              </a:spcBef>
            </a:pPr>
            <a:r>
              <a:rPr lang="en-US" sz="2800" dirty="0"/>
              <a:t>• Algebraic specification/verification: </a:t>
            </a:r>
            <a:endParaRPr lang="en-US" sz="2800" dirty="0" smtClean="0"/>
          </a:p>
          <a:p>
            <a:pPr lvl="2">
              <a:spcBef>
                <a:spcPts val="600"/>
              </a:spcBef>
            </a:pPr>
            <a:r>
              <a:rPr lang="en-US" sz="2400" dirty="0" smtClean="0"/>
              <a:t>. </a:t>
            </a:r>
            <a:r>
              <a:rPr lang="en-US" sz="2400" dirty="0"/>
              <a:t>Specify and verify data properties </a:t>
            </a:r>
            <a:endParaRPr lang="en-US" sz="2400" dirty="0" smtClean="0"/>
          </a:p>
          <a:p>
            <a:pPr lvl="2">
              <a:spcBef>
                <a:spcPts val="600"/>
              </a:spcBef>
            </a:pPr>
            <a:r>
              <a:rPr lang="en-US" sz="2400" dirty="0" smtClean="0"/>
              <a:t>. </a:t>
            </a:r>
            <a:r>
              <a:rPr lang="en-US" sz="2400" dirty="0"/>
              <a:t>Behavior specification </a:t>
            </a:r>
            <a:endParaRPr lang="en-US" sz="2400" dirty="0" smtClean="0"/>
          </a:p>
          <a:p>
            <a:pPr lvl="2">
              <a:spcBef>
                <a:spcPts val="600"/>
              </a:spcBef>
            </a:pPr>
            <a:r>
              <a:rPr lang="en-US" sz="2400" dirty="0" smtClean="0"/>
              <a:t>. </a:t>
            </a:r>
            <a:r>
              <a:rPr lang="en-US" sz="2400" dirty="0"/>
              <a:t>Base case </a:t>
            </a:r>
            <a:endParaRPr lang="en-US" sz="2400" dirty="0" smtClean="0"/>
          </a:p>
          <a:p>
            <a:pPr lvl="2">
              <a:spcBef>
                <a:spcPts val="600"/>
              </a:spcBef>
            </a:pPr>
            <a:r>
              <a:rPr lang="en-US" sz="2400" dirty="0" smtClean="0"/>
              <a:t>. </a:t>
            </a:r>
            <a:r>
              <a:rPr lang="en-US" sz="2400" dirty="0"/>
              <a:t>Constructions </a:t>
            </a:r>
            <a:endParaRPr lang="en-US" sz="2400" dirty="0" smtClean="0"/>
          </a:p>
          <a:p>
            <a:pPr lvl="2">
              <a:spcBef>
                <a:spcPts val="600"/>
              </a:spcBef>
            </a:pPr>
            <a:r>
              <a:rPr lang="en-US" sz="2400" dirty="0" smtClean="0"/>
              <a:t>. </a:t>
            </a:r>
            <a:r>
              <a:rPr lang="en-US" sz="2400" dirty="0"/>
              <a:t>Domain/behavior mapping </a:t>
            </a:r>
            <a:endParaRPr lang="en-US" sz="2400" dirty="0" smtClean="0"/>
          </a:p>
          <a:p>
            <a:pPr lvl="2">
              <a:spcBef>
                <a:spcPts val="600"/>
              </a:spcBef>
            </a:pPr>
            <a:r>
              <a:rPr lang="en-US" sz="2400" dirty="0" smtClean="0"/>
              <a:t>. </a:t>
            </a:r>
            <a:r>
              <a:rPr lang="en-US" sz="2400" dirty="0"/>
              <a:t>Use in verification </a:t>
            </a:r>
            <a:endParaRPr lang="en-US" sz="2400" dirty="0" smtClean="0"/>
          </a:p>
          <a:p>
            <a:pPr>
              <a:spcBef>
                <a:spcPts val="600"/>
              </a:spcBef>
            </a:pPr>
            <a:r>
              <a:rPr lang="en-US" sz="2800" dirty="0" smtClean="0"/>
              <a:t>• </a:t>
            </a:r>
            <a:r>
              <a:rPr lang="en-US" sz="2800" dirty="0"/>
              <a:t>Stack example </a:t>
            </a:r>
            <a:endParaRPr lang="en-US" sz="2800" dirty="0" smtClean="0"/>
          </a:p>
          <a:p>
            <a:pPr lvl="2">
              <a:spcBef>
                <a:spcPts val="600"/>
              </a:spcBef>
            </a:pPr>
            <a:r>
              <a:rPr lang="en-US" sz="2400" dirty="0" smtClean="0"/>
              <a:t>. </a:t>
            </a:r>
            <a:r>
              <a:rPr lang="en-US" sz="2400" dirty="0" err="1"/>
              <a:t>newstack</a:t>
            </a:r>
            <a:r>
              <a:rPr lang="en-US" sz="2400" dirty="0"/>
              <a:t> </a:t>
            </a:r>
            <a:endParaRPr lang="en-US" sz="2400" dirty="0" smtClean="0"/>
          </a:p>
          <a:p>
            <a:pPr lvl="2">
              <a:spcBef>
                <a:spcPts val="600"/>
              </a:spcBef>
            </a:pPr>
            <a:r>
              <a:rPr lang="en-US" sz="2400" dirty="0" smtClean="0"/>
              <a:t>. </a:t>
            </a:r>
            <a:r>
              <a:rPr lang="en-US" sz="2400" dirty="0"/>
              <a:t>push </a:t>
            </a:r>
            <a:endParaRPr lang="en-US" sz="2400" dirty="0" smtClean="0"/>
          </a:p>
          <a:p>
            <a:pPr lvl="2">
              <a:spcBef>
                <a:spcPts val="600"/>
              </a:spcBef>
            </a:pPr>
            <a:r>
              <a:rPr lang="en-US" sz="2400" dirty="0" smtClean="0"/>
              <a:t>. </a:t>
            </a:r>
            <a:r>
              <a:rPr lang="en-US" sz="2400" dirty="0"/>
              <a:t>pop </a:t>
            </a:r>
            <a:endParaRPr lang="en-US" sz="2400" dirty="0" smtClean="0"/>
          </a:p>
          <a:p>
            <a:pPr lvl="2">
              <a:spcBef>
                <a:spcPts val="600"/>
              </a:spcBef>
            </a:pPr>
            <a:r>
              <a:rPr lang="en-US" sz="2400" dirty="0" smtClean="0"/>
              <a:t>. </a:t>
            </a:r>
            <a:r>
              <a:rPr lang="en-US" sz="2400" dirty="0"/>
              <a:t>Canonical form</a:t>
            </a:r>
          </a:p>
        </p:txBody>
      </p:sp>
      <p:pic>
        <p:nvPicPr>
          <p:cNvPr id="5" name="Picture 4"/>
          <p:cNvPicPr>
            <a:picLocks noChangeAspect="1"/>
          </p:cNvPicPr>
          <p:nvPr/>
        </p:nvPicPr>
        <p:blipFill>
          <a:blip r:embed="rId2"/>
          <a:stretch>
            <a:fillRect/>
          </a:stretch>
        </p:blipFill>
        <p:spPr>
          <a:xfrm>
            <a:off x="5745169" y="4386022"/>
            <a:ext cx="3290881" cy="2342964"/>
          </a:xfrm>
          <a:prstGeom prst="rect">
            <a:avLst/>
          </a:prstGeom>
        </p:spPr>
      </p:pic>
    </p:spTree>
    <p:extLst>
      <p:ext uri="{BB962C8B-B14F-4D97-AF65-F5344CB8AC3E}">
        <p14:creationId xmlns:p14="http://schemas.microsoft.com/office/powerpoint/2010/main" xmlns="" val="32481085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Verification: Other</a:t>
            </a:r>
          </a:p>
        </p:txBody>
      </p:sp>
      <p:sp>
        <p:nvSpPr>
          <p:cNvPr id="3" name="Content Placeholder 2"/>
          <p:cNvSpPr>
            <a:spLocks noGrp="1"/>
          </p:cNvSpPr>
          <p:nvPr>
            <p:ph idx="1"/>
          </p:nvPr>
        </p:nvSpPr>
        <p:spPr>
          <a:xfrm>
            <a:off x="457200" y="854075"/>
            <a:ext cx="8229600" cy="4530725"/>
          </a:xfrm>
        </p:spPr>
        <p:txBody>
          <a:bodyPr/>
          <a:lstStyle/>
          <a:p>
            <a:r>
              <a:rPr lang="en-US" sz="2400" dirty="0"/>
              <a:t>• Model checking: </a:t>
            </a:r>
            <a:endParaRPr lang="en-US" sz="2400" dirty="0" smtClean="0"/>
          </a:p>
          <a:p>
            <a:pPr lvl="2">
              <a:spcBef>
                <a:spcPts val="600"/>
              </a:spcBef>
            </a:pPr>
            <a:r>
              <a:rPr lang="en-US" sz="2400" dirty="0" smtClean="0"/>
              <a:t>. </a:t>
            </a:r>
            <a:r>
              <a:rPr lang="en-US" sz="2400" dirty="0"/>
              <a:t>Behavioral specification via FSMs. </a:t>
            </a:r>
            <a:endParaRPr lang="en-US" sz="2400" dirty="0" smtClean="0"/>
          </a:p>
          <a:p>
            <a:pPr lvl="2">
              <a:spcBef>
                <a:spcPts val="600"/>
              </a:spcBef>
            </a:pPr>
            <a:r>
              <a:rPr lang="en-US" sz="2400" dirty="0" smtClean="0"/>
              <a:t>. </a:t>
            </a:r>
            <a:r>
              <a:rPr lang="en-US" sz="2400" dirty="0"/>
              <a:t>Proposition: property of interest expressed as a suitable formula. </a:t>
            </a:r>
            <a:endParaRPr lang="en-US" sz="2400" dirty="0" smtClean="0"/>
          </a:p>
          <a:p>
            <a:pPr lvl="2">
              <a:spcBef>
                <a:spcPts val="600"/>
              </a:spcBef>
            </a:pPr>
            <a:r>
              <a:rPr lang="en-US" sz="2400" dirty="0" smtClean="0"/>
              <a:t>. </a:t>
            </a:r>
            <a:r>
              <a:rPr lang="en-US" sz="2400" dirty="0"/>
              <a:t>Model checker: algorithm/program to check proposition validity</a:t>
            </a:r>
            <a:r>
              <a:rPr lang="en-US" sz="2400" dirty="0" smtClean="0"/>
              <a:t>.</a:t>
            </a:r>
          </a:p>
          <a:p>
            <a:pPr lvl="4">
              <a:spcBef>
                <a:spcPts val="600"/>
              </a:spcBef>
            </a:pPr>
            <a:r>
              <a:rPr lang="en-US" sz="2400" dirty="0" smtClean="0"/>
              <a:t> </a:t>
            </a:r>
            <a:r>
              <a:rPr lang="en-US" sz="2400" dirty="0"/>
              <a:t>Proof: positive result. </a:t>
            </a:r>
            <a:endParaRPr lang="en-US" sz="2400" dirty="0" smtClean="0"/>
          </a:p>
          <a:p>
            <a:pPr lvl="4">
              <a:spcBef>
                <a:spcPts val="600"/>
              </a:spcBef>
            </a:pPr>
            <a:r>
              <a:rPr lang="en-US" sz="2400" dirty="0" smtClean="0"/>
              <a:t> </a:t>
            </a:r>
            <a:r>
              <a:rPr lang="en-US" sz="2400" dirty="0"/>
              <a:t>Counterexample: negative result. </a:t>
            </a:r>
            <a:endParaRPr lang="en-US" sz="2400" dirty="0" smtClean="0"/>
          </a:p>
          <a:p>
            <a:pPr>
              <a:spcBef>
                <a:spcPts val="600"/>
              </a:spcBef>
            </a:pPr>
            <a:r>
              <a:rPr lang="en-US" sz="2400" dirty="0" smtClean="0"/>
              <a:t>• </a:t>
            </a:r>
            <a:r>
              <a:rPr lang="en-US" sz="2400" dirty="0"/>
              <a:t>Other approaches and discussions: </a:t>
            </a:r>
            <a:endParaRPr lang="en-US" sz="2400" dirty="0" smtClean="0"/>
          </a:p>
          <a:p>
            <a:pPr lvl="2">
              <a:spcBef>
                <a:spcPts val="600"/>
              </a:spcBef>
            </a:pPr>
            <a:r>
              <a:rPr lang="en-US" sz="2400" dirty="0" smtClean="0"/>
              <a:t>. </a:t>
            </a:r>
            <a:r>
              <a:rPr lang="en-US" sz="2400" dirty="0"/>
              <a:t>Algorithm analysis. </a:t>
            </a:r>
            <a:endParaRPr lang="en-US" sz="2400" dirty="0" smtClean="0"/>
          </a:p>
          <a:p>
            <a:pPr lvl="2">
              <a:spcBef>
                <a:spcPts val="600"/>
              </a:spcBef>
            </a:pPr>
            <a:r>
              <a:rPr lang="en-US" sz="2400" dirty="0" smtClean="0"/>
              <a:t>. </a:t>
            </a:r>
            <a:r>
              <a:rPr lang="en-US" sz="2400" dirty="0"/>
              <a:t>Petri-net modeling and analysis. </a:t>
            </a:r>
            <a:endParaRPr lang="en-US" sz="2400" dirty="0" smtClean="0"/>
          </a:p>
          <a:p>
            <a:pPr lvl="2">
              <a:spcBef>
                <a:spcPts val="600"/>
              </a:spcBef>
            </a:pPr>
            <a:r>
              <a:rPr lang="en-US" sz="2400" dirty="0" smtClean="0"/>
              <a:t>. </a:t>
            </a:r>
            <a:r>
              <a:rPr lang="en-US" sz="2400" dirty="0"/>
              <a:t>Tabular/semi-formal method</a:t>
            </a:r>
            <a:r>
              <a:rPr lang="en-US" sz="2400" dirty="0" smtClean="0"/>
              <a:t>.</a:t>
            </a:r>
          </a:p>
          <a:p>
            <a:pPr lvl="2">
              <a:spcBef>
                <a:spcPts val="600"/>
              </a:spcBef>
            </a:pPr>
            <a:r>
              <a:rPr lang="en-US" sz="2400" dirty="0" smtClean="0"/>
              <a:t> </a:t>
            </a:r>
            <a:r>
              <a:rPr lang="en-US" sz="2400" dirty="0"/>
              <a:t>. Formal inspection based. </a:t>
            </a:r>
            <a:endParaRPr lang="en-US" sz="2400" dirty="0" smtClean="0"/>
          </a:p>
          <a:p>
            <a:pPr lvl="2">
              <a:spcBef>
                <a:spcPts val="600"/>
              </a:spcBef>
            </a:pPr>
            <a:r>
              <a:rPr lang="en-US" sz="2400" dirty="0" smtClean="0"/>
              <a:t>. </a:t>
            </a:r>
            <a:r>
              <a:rPr lang="en-US" sz="2400" dirty="0"/>
              <a:t>Limited aspects ⇒ easier to perform. </a:t>
            </a:r>
          </a:p>
        </p:txBody>
      </p:sp>
    </p:spTree>
    <p:extLst>
      <p:ext uri="{BB962C8B-B14F-4D97-AF65-F5344CB8AC3E}">
        <p14:creationId xmlns:p14="http://schemas.microsoft.com/office/powerpoint/2010/main" xmlns="" val="324374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Verification: Summary</a:t>
            </a:r>
          </a:p>
        </p:txBody>
      </p:sp>
      <p:sp>
        <p:nvSpPr>
          <p:cNvPr id="3" name="Content Placeholder 2"/>
          <p:cNvSpPr>
            <a:spLocks noGrp="1"/>
          </p:cNvSpPr>
          <p:nvPr>
            <p:ph idx="1"/>
          </p:nvPr>
        </p:nvSpPr>
        <p:spPr>
          <a:xfrm>
            <a:off x="666965" y="970017"/>
            <a:ext cx="8229600" cy="4530725"/>
          </a:xfrm>
        </p:spPr>
        <p:txBody>
          <a:bodyPr/>
          <a:lstStyle/>
          <a:p>
            <a:pPr>
              <a:spcBef>
                <a:spcPts val="600"/>
              </a:spcBef>
            </a:pPr>
            <a:r>
              <a:rPr lang="en-US" sz="2800" dirty="0"/>
              <a:t>• Basic features: </a:t>
            </a:r>
            <a:endParaRPr lang="en-US" sz="2800" dirty="0" smtClean="0"/>
          </a:p>
          <a:p>
            <a:pPr lvl="2">
              <a:spcBef>
                <a:spcPts val="600"/>
              </a:spcBef>
            </a:pPr>
            <a:r>
              <a:rPr lang="en-US" sz="2400" dirty="0" smtClean="0"/>
              <a:t>. </a:t>
            </a:r>
            <a:r>
              <a:rPr lang="en-US" sz="2400" dirty="0"/>
              <a:t>Axioms/rules for all language features </a:t>
            </a:r>
            <a:endParaRPr lang="en-US" sz="2400" dirty="0" smtClean="0"/>
          </a:p>
          <a:p>
            <a:pPr lvl="2">
              <a:spcBef>
                <a:spcPts val="600"/>
              </a:spcBef>
            </a:pPr>
            <a:r>
              <a:rPr lang="en-US" sz="2400" dirty="0" smtClean="0"/>
              <a:t>. </a:t>
            </a:r>
            <a:r>
              <a:rPr lang="en-US" sz="2400" dirty="0"/>
              <a:t>Ignore some practical issues: Size, capacity, side effects, etc</a:t>
            </a:r>
            <a:r>
              <a:rPr lang="en-US" sz="2400" dirty="0" smtClean="0"/>
              <a:t>.?</a:t>
            </a:r>
          </a:p>
          <a:p>
            <a:pPr lvl="2">
              <a:spcBef>
                <a:spcPts val="600"/>
              </a:spcBef>
            </a:pPr>
            <a:r>
              <a:rPr lang="en-US" sz="2400" dirty="0" smtClean="0"/>
              <a:t>. </a:t>
            </a:r>
            <a:r>
              <a:rPr lang="en-US" sz="2400" dirty="0"/>
              <a:t>Forward/backward/bottom-up procedure. </a:t>
            </a:r>
            <a:endParaRPr lang="en-US" sz="2400" dirty="0" smtClean="0"/>
          </a:p>
          <a:p>
            <a:pPr lvl="2">
              <a:spcBef>
                <a:spcPts val="600"/>
              </a:spcBef>
            </a:pPr>
            <a:r>
              <a:rPr lang="en-US" sz="2400" dirty="0" smtClean="0"/>
              <a:t>. </a:t>
            </a:r>
            <a:r>
              <a:rPr lang="en-US" sz="2400" dirty="0"/>
              <a:t>Develop invariants: key, but hard. </a:t>
            </a:r>
            <a:endParaRPr lang="en-US" sz="2400" dirty="0" smtClean="0"/>
          </a:p>
          <a:p>
            <a:pPr>
              <a:spcBef>
                <a:spcPts val="600"/>
              </a:spcBef>
            </a:pPr>
            <a:r>
              <a:rPr lang="en-US" sz="2800" dirty="0" smtClean="0"/>
              <a:t>• </a:t>
            </a:r>
            <a:r>
              <a:rPr lang="en-US" sz="2800" dirty="0"/>
              <a:t>General assessment: </a:t>
            </a:r>
            <a:endParaRPr lang="en-US" sz="2800" dirty="0" smtClean="0"/>
          </a:p>
          <a:p>
            <a:pPr lvl="2">
              <a:spcBef>
                <a:spcPts val="600"/>
              </a:spcBef>
            </a:pPr>
            <a:r>
              <a:rPr lang="en-US" sz="2400" dirty="0" smtClean="0"/>
              <a:t>. </a:t>
            </a:r>
            <a:r>
              <a:rPr lang="en-US" sz="2400" dirty="0"/>
              <a:t>Difficult, even on small programs </a:t>
            </a:r>
            <a:endParaRPr lang="en-US" sz="2400" dirty="0" smtClean="0"/>
          </a:p>
          <a:p>
            <a:pPr lvl="2">
              <a:spcBef>
                <a:spcPts val="600"/>
              </a:spcBef>
            </a:pPr>
            <a:r>
              <a:rPr lang="en-US" sz="2400" dirty="0" smtClean="0"/>
              <a:t>. </a:t>
            </a:r>
            <a:r>
              <a:rPr lang="en-US" sz="2400" dirty="0"/>
              <a:t>Very hard to scale up </a:t>
            </a:r>
            <a:endParaRPr lang="en-US" sz="2400" dirty="0" smtClean="0"/>
          </a:p>
          <a:p>
            <a:pPr lvl="2">
              <a:spcBef>
                <a:spcPts val="600"/>
              </a:spcBef>
            </a:pPr>
            <a:r>
              <a:rPr lang="en-US" sz="2400" dirty="0" smtClean="0"/>
              <a:t>. </a:t>
            </a:r>
            <a:r>
              <a:rPr lang="en-US" sz="2400" dirty="0"/>
              <a:t>Inappropriate to non-math. problems </a:t>
            </a:r>
            <a:endParaRPr lang="en-US" sz="2400" dirty="0" smtClean="0"/>
          </a:p>
          <a:p>
            <a:pPr lvl="2">
              <a:spcBef>
                <a:spcPts val="600"/>
              </a:spcBef>
            </a:pPr>
            <a:r>
              <a:rPr lang="en-US" sz="2400" dirty="0" smtClean="0"/>
              <a:t>. </a:t>
            </a:r>
            <a:r>
              <a:rPr lang="en-US" sz="2400" dirty="0"/>
              <a:t>Hard to automate </a:t>
            </a:r>
            <a:endParaRPr lang="en-US" sz="2400" dirty="0" smtClean="0"/>
          </a:p>
          <a:p>
            <a:pPr lvl="3">
              <a:spcBef>
                <a:spcPts val="600"/>
              </a:spcBef>
            </a:pPr>
            <a:r>
              <a:rPr lang="en-US" sz="2400" dirty="0" smtClean="0"/>
              <a:t> manual </a:t>
            </a:r>
            <a:r>
              <a:rPr lang="en-US" sz="2400" dirty="0"/>
              <a:t>process ⇒ errors↑ </a:t>
            </a:r>
            <a:endParaRPr lang="en-US" sz="2400" dirty="0" smtClean="0"/>
          </a:p>
          <a:p>
            <a:pPr lvl="2">
              <a:spcBef>
                <a:spcPts val="600"/>
              </a:spcBef>
            </a:pPr>
            <a:r>
              <a:rPr lang="en-US" sz="2400" dirty="0" smtClean="0"/>
              <a:t>. </a:t>
            </a:r>
            <a:r>
              <a:rPr lang="en-US" sz="2400" dirty="0"/>
              <a:t>Worthwhile for critical applications</a:t>
            </a:r>
            <a:endParaRPr lang="en-US" sz="2000" dirty="0"/>
          </a:p>
        </p:txBody>
      </p:sp>
    </p:spTree>
    <p:extLst>
      <p:ext uri="{BB962C8B-B14F-4D97-AF65-F5344CB8AC3E}">
        <p14:creationId xmlns:p14="http://schemas.microsoft.com/office/powerpoint/2010/main" xmlns="" val="30017031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081088"/>
            <a:ext cx="8229600" cy="4530725"/>
          </a:xfrm>
        </p:spPr>
        <p:txBody>
          <a:bodyPr/>
          <a:lstStyle/>
          <a:p>
            <a:pPr marL="747713" indent="-395288">
              <a:lnSpc>
                <a:spcPct val="150000"/>
              </a:lnSpc>
            </a:pPr>
            <a:r>
              <a:rPr lang="en-US" sz="2800" dirty="0" smtClean="0"/>
              <a:t>We continued </a:t>
            </a:r>
            <a:r>
              <a:rPr lang="en-US" sz="2800" dirty="0"/>
              <a:t>our discussion on Formal Verification of a software. </a:t>
            </a:r>
            <a:r>
              <a:rPr lang="en-US" sz="2800" dirty="0" smtClean="0"/>
              <a:t>The </a:t>
            </a:r>
            <a:r>
              <a:rPr lang="en-US" sz="2800" dirty="0"/>
              <a:t>General idea and approaches for formal verification </a:t>
            </a:r>
            <a:r>
              <a:rPr lang="en-US" sz="2800" dirty="0" smtClean="0"/>
              <a:t>were discussed. We also  </a:t>
            </a:r>
            <a:r>
              <a:rPr lang="en-US" sz="2800" dirty="0"/>
              <a:t>highlight Axiomatic verification and other approaches for software </a:t>
            </a:r>
            <a:r>
              <a:rPr lang="en-US" sz="2800" dirty="0" smtClean="0"/>
              <a:t>verification.</a:t>
            </a:r>
            <a:endParaRPr lang="en-US" sz="2800" dirty="0"/>
          </a:p>
          <a:p>
            <a:pPr marL="747713" indent="-395288">
              <a:lnSpc>
                <a:spcPct val="150000"/>
              </a:lnSpc>
            </a:pPr>
            <a:endParaRPr lang="en-US" sz="2800" dirty="0"/>
          </a:p>
        </p:txBody>
      </p:sp>
    </p:spTree>
    <p:extLst>
      <p:ext uri="{BB962C8B-B14F-4D97-AF65-F5344CB8AC3E}">
        <p14:creationId xmlns:p14="http://schemas.microsoft.com/office/powerpoint/2010/main" xmlns="" val="1727004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next lecture</a:t>
            </a:r>
            <a:endParaRPr lang="en-US" dirty="0"/>
          </a:p>
        </p:txBody>
      </p:sp>
      <p:sp>
        <p:nvSpPr>
          <p:cNvPr id="3" name="Content Placeholder 2"/>
          <p:cNvSpPr>
            <a:spLocks noGrp="1"/>
          </p:cNvSpPr>
          <p:nvPr>
            <p:ph idx="1"/>
          </p:nvPr>
        </p:nvSpPr>
        <p:spPr/>
        <p:txBody>
          <a:bodyPr/>
          <a:lstStyle/>
          <a:p>
            <a:r>
              <a:rPr lang="en-US" sz="2800" dirty="0" smtClean="0"/>
              <a:t>We will talk </a:t>
            </a:r>
            <a:r>
              <a:rPr lang="en-US" sz="2800" dirty="0"/>
              <a:t>about Fault Tolerance and Failure Containment</a:t>
            </a:r>
            <a:r>
              <a:rPr lang="en-US" sz="2800" dirty="0" smtClean="0"/>
              <a:t>. </a:t>
            </a:r>
          </a:p>
          <a:p>
            <a:r>
              <a:rPr lang="en-US" sz="2800" dirty="0" smtClean="0"/>
              <a:t>Basic Concepts. The Fault </a:t>
            </a:r>
            <a:r>
              <a:rPr lang="en-US" sz="2800" dirty="0"/>
              <a:t>Tolerance via RB and </a:t>
            </a:r>
            <a:r>
              <a:rPr lang="en-US" sz="2800" dirty="0" smtClean="0"/>
              <a:t>NVP will also form part of next lecture discussion. </a:t>
            </a:r>
            <a:endParaRPr lang="en-US" sz="2800" dirty="0"/>
          </a:p>
        </p:txBody>
      </p:sp>
    </p:spTree>
    <p:extLst>
      <p:ext uri="{BB962C8B-B14F-4D97-AF65-F5344CB8AC3E}">
        <p14:creationId xmlns:p14="http://schemas.microsoft.com/office/powerpoint/2010/main" xmlns="" val="15605379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11666</TotalTime>
  <Words>1062</Words>
  <Application>Microsoft Office PowerPoint</Application>
  <PresentationFormat>On-screen Show (4:3)</PresentationFormat>
  <Paragraphs>196</Paragraphs>
  <Slides>24</Slides>
  <Notes>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os-8</vt:lpstr>
      <vt:lpstr>Slide 1</vt:lpstr>
      <vt:lpstr>Part- 3:   Quality Assurance Techniques</vt:lpstr>
      <vt:lpstr>Summary of the previous lecture</vt:lpstr>
      <vt:lpstr>Outlines</vt:lpstr>
      <vt:lpstr>Objectives</vt:lpstr>
      <vt:lpstr>QA Alternatives</vt:lpstr>
      <vt:lpstr>QA and Formal Verification</vt:lpstr>
      <vt:lpstr>Formal Specification: Ideas</vt:lpstr>
      <vt:lpstr>Behavioral formal specifications</vt:lpstr>
      <vt:lpstr>Formal Specification: Ideas</vt:lpstr>
      <vt:lpstr>Formal Verification Basics </vt:lpstr>
      <vt:lpstr>Object and General Approach </vt:lpstr>
      <vt:lpstr>Axiomatic Approach</vt:lpstr>
      <vt:lpstr>Axiomatic Correctness</vt:lpstr>
      <vt:lpstr>Functional Approach</vt:lpstr>
      <vt:lpstr>Functional Approach: Symbolic Execution</vt:lpstr>
      <vt:lpstr>Formal Verification: Limitations</vt:lpstr>
      <vt:lpstr>Other Models/Approaches</vt:lpstr>
      <vt:lpstr>Formal Verification: Other</vt:lpstr>
      <vt:lpstr>Formal Verification: Other</vt:lpstr>
      <vt:lpstr>Formal Verification: Summary</vt:lpstr>
      <vt:lpstr>Summary of Today’s Lecture</vt:lpstr>
      <vt:lpstr>Overview of the next lecture</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386</cp:revision>
  <cp:lastPrinted>2001-06-14T13:58:17Z</cp:lastPrinted>
  <dcterms:created xsi:type="dcterms:W3CDTF">2011-01-13T23:43:38Z</dcterms:created>
  <dcterms:modified xsi:type="dcterms:W3CDTF">2015-12-21T06:10:51Z</dcterms:modified>
</cp:coreProperties>
</file>