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1"/>
  </p:notesMasterIdLst>
  <p:handoutMasterIdLst>
    <p:handoutMasterId r:id="rId22"/>
  </p:handoutMasterIdLst>
  <p:sldIdLst>
    <p:sldId id="403" r:id="rId2"/>
    <p:sldId id="524" r:id="rId3"/>
    <p:sldId id="508" r:id="rId4"/>
    <p:sldId id="347" r:id="rId5"/>
    <p:sldId id="348" r:id="rId6"/>
    <p:sldId id="560" r:id="rId7"/>
    <p:sldId id="561" r:id="rId8"/>
    <p:sldId id="562" r:id="rId9"/>
    <p:sldId id="563" r:id="rId10"/>
    <p:sldId id="564" r:id="rId11"/>
    <p:sldId id="578" r:id="rId12"/>
    <p:sldId id="574" r:id="rId13"/>
    <p:sldId id="566" r:id="rId14"/>
    <p:sldId id="567" r:id="rId15"/>
    <p:sldId id="579" r:id="rId16"/>
    <p:sldId id="580" r:id="rId17"/>
    <p:sldId id="506" r:id="rId18"/>
    <p:sldId id="573" r:id="rId19"/>
    <p:sldId id="501" r:id="rId20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83" autoAdjust="0"/>
    <p:restoredTop sz="86357" autoAdjust="0"/>
  </p:normalViewPr>
  <p:slideViewPr>
    <p:cSldViewPr snapToGrid="0">
      <p:cViewPr varScale="1">
        <p:scale>
          <a:sx n="60" d="100"/>
          <a:sy n="60" d="100"/>
        </p:scale>
        <p:origin x="-1338" y="-84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690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594415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21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37609" y="1629304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Part- 3:  </a:t>
            </a:r>
            <a:br>
              <a:rPr lang="en-US" altLang="en-US" dirty="0" smtClean="0"/>
            </a:br>
            <a:r>
              <a:rPr lang="en-US" altLang="en-US" sz="4000" dirty="0" smtClean="0"/>
              <a:t>Quality Assurance Techniques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441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043761"/>
            <a:ext cx="8618955" cy="481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747713" indent="-395288">
              <a:lnSpc>
                <a:spcPct val="150000"/>
              </a:lnSpc>
            </a:pPr>
            <a:r>
              <a:rPr lang="en-US" sz="2800" dirty="0" smtClean="0"/>
              <a:t>We discussed </a:t>
            </a:r>
            <a:r>
              <a:rPr lang="en-US" sz="2800" dirty="0"/>
              <a:t>Software Inspection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800" dirty="0"/>
              <a:t>Basic Concept and Generic Process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800" dirty="0"/>
              <a:t>Inspection Process Variations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800" dirty="0"/>
              <a:t>Fagan Inspection </a:t>
            </a:r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US" sz="2800" dirty="0" smtClean="0"/>
              <a:t>Software Inspection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800" dirty="0" smtClean="0"/>
              <a:t>Scope Inspection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800" dirty="0" err="1"/>
              <a:t>Gilb</a:t>
            </a:r>
            <a:r>
              <a:rPr lang="en-US" sz="2800" dirty="0"/>
              <a:t> Inspection (Expanded Fagan)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800" dirty="0" smtClean="0"/>
              <a:t>Other </a:t>
            </a:r>
            <a:r>
              <a:rPr lang="en-US" sz="2800" dirty="0"/>
              <a:t>Inspection and Related </a:t>
            </a:r>
            <a:r>
              <a:rPr lang="en-US" sz="2800" dirty="0" smtClean="0"/>
              <a:t>Activities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800" dirty="0" smtClean="0"/>
              <a:t>Other Issues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US" altLang="en-US" sz="2400" dirty="0"/>
              <a:t>To understand and distinguish </a:t>
            </a:r>
            <a:r>
              <a:rPr lang="en-US" altLang="en-US" sz="2400" dirty="0" smtClean="0"/>
              <a:t>between informal software inspection and formal software inspection</a:t>
            </a:r>
          </a:p>
          <a:p>
            <a:pPr marL="747713" indent="-395288">
              <a:lnSpc>
                <a:spcPct val="150000"/>
              </a:lnSpc>
            </a:pPr>
            <a:r>
              <a:rPr lang="en-US" altLang="en-US" sz="2400" dirty="0" smtClean="0"/>
              <a:t>To be able to inspect the software for program correctness.</a:t>
            </a:r>
          </a:p>
          <a:p>
            <a:pPr marL="352425" indent="0">
              <a:lnSpc>
                <a:spcPct val="150000"/>
              </a:lnSpc>
              <a:buNone/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0150" cy="825500"/>
          </a:xfrm>
        </p:spPr>
        <p:txBody>
          <a:bodyPr/>
          <a:lstStyle/>
          <a:p>
            <a:r>
              <a:rPr lang="en-US" dirty="0"/>
              <a:t>Reduced Size/Scope Inspection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25500"/>
            <a:ext cx="8229600" cy="4530725"/>
          </a:xfrm>
        </p:spPr>
        <p:txBody>
          <a:bodyPr/>
          <a:lstStyle/>
          <a:p>
            <a:r>
              <a:rPr lang="en-US" sz="2800" dirty="0" smtClean="0"/>
              <a:t>Two-person inspection</a:t>
            </a:r>
          </a:p>
          <a:p>
            <a:pPr lvl="2"/>
            <a:r>
              <a:rPr lang="en-US" sz="2800" dirty="0" smtClean="0"/>
              <a:t>Fagan </a:t>
            </a:r>
            <a:r>
              <a:rPr lang="en-US" sz="2800" dirty="0"/>
              <a:t>inspection </a:t>
            </a:r>
            <a:r>
              <a:rPr lang="en-US" sz="2800" dirty="0" smtClean="0"/>
              <a:t>simplified</a:t>
            </a:r>
          </a:p>
          <a:p>
            <a:pPr lvl="2"/>
            <a:r>
              <a:rPr lang="en-US" sz="2800" dirty="0" smtClean="0"/>
              <a:t>Author-inspector pair which is mutually beneficial</a:t>
            </a:r>
          </a:p>
          <a:p>
            <a:pPr lvl="2"/>
            <a:r>
              <a:rPr lang="en-US" sz="2800" dirty="0" smtClean="0"/>
              <a:t>Smaller </a:t>
            </a:r>
            <a:r>
              <a:rPr lang="en-US" sz="2800" dirty="0"/>
              <a:t>scale program </a:t>
            </a:r>
          </a:p>
          <a:p>
            <a:r>
              <a:rPr lang="en-US" sz="2800" dirty="0" smtClean="0"/>
              <a:t>Meeting-less inspections</a:t>
            </a:r>
          </a:p>
          <a:p>
            <a:pPr lvl="2"/>
            <a:r>
              <a:rPr lang="en-US" sz="2800" dirty="0" smtClean="0"/>
              <a:t>Importance </a:t>
            </a:r>
            <a:r>
              <a:rPr lang="en-US" sz="2800" dirty="0"/>
              <a:t>of preparation (</a:t>
            </a:r>
            <a:r>
              <a:rPr lang="en-US" sz="2800" dirty="0" smtClean="0"/>
              <a:t>individual </a:t>
            </a:r>
            <a:r>
              <a:rPr lang="en-US" sz="2800" dirty="0"/>
              <a:t>insp.) (most defects found during preparation</a:t>
            </a:r>
            <a:r>
              <a:rPr lang="en-US" sz="2800" dirty="0" smtClean="0"/>
              <a:t>)</a:t>
            </a:r>
          </a:p>
          <a:p>
            <a:pPr lvl="2"/>
            <a:r>
              <a:rPr lang="en-US" sz="2800" dirty="0" smtClean="0"/>
              <a:t> Empirical (observed) evidence</a:t>
            </a:r>
          </a:p>
          <a:p>
            <a:pPr lvl="2"/>
            <a:r>
              <a:rPr lang="en-US" sz="2800" dirty="0" smtClean="0"/>
              <a:t>1-on-1 </a:t>
            </a:r>
            <a:r>
              <a:rPr lang="en-US" sz="2800" dirty="0"/>
              <a:t>instead of team meetings (or other feedback mechanisms)</a:t>
            </a:r>
            <a:endParaRPr lang="en-US" sz="3600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198" y="4965701"/>
            <a:ext cx="3977095" cy="1836252"/>
          </a:xfrm>
          <a:prstGeom prst="rect">
            <a:avLst/>
          </a:prstGeom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Gilb</a:t>
            </a:r>
            <a:r>
              <a:rPr lang="en-US" dirty="0"/>
              <a:t> Inspection (Expanded Fagan)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859" y="1041722"/>
            <a:ext cx="9084626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 smtClean="0"/>
              <a:t>Key</a:t>
            </a:r>
            <a:r>
              <a:rPr lang="en-US" sz="2800" dirty="0"/>
              <a:t>: A “process brainstorming” meeting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root cause analysis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right after inspection meeting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parallel to edit (rework)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aim at preventive </a:t>
            </a:r>
            <a:r>
              <a:rPr lang="en-US" sz="2400" dirty="0" smtClean="0"/>
              <a:t>actions/improvement</a:t>
            </a:r>
          </a:p>
          <a:p>
            <a:pPr>
              <a:spcBef>
                <a:spcPts val="600"/>
              </a:spcBef>
            </a:pPr>
            <a:r>
              <a:rPr lang="en-US" sz="2800" dirty="0" smtClean="0"/>
              <a:t>Other </a:t>
            </a:r>
            <a:r>
              <a:rPr lang="en-US" sz="2800" dirty="0"/>
              <a:t>characteristics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Clearly identified input, checklists/rules extensively used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Output include change request and suggested process improvement, in addition to inspected documents.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Team size: 4-6 people.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More emphasis on </a:t>
            </a:r>
            <a:endParaRPr lang="en-US" sz="2400" dirty="0" smtClean="0"/>
          </a:p>
          <a:p>
            <a:pPr marL="857250" lvl="2" indent="-857250">
              <a:spcBef>
                <a:spcPts val="600"/>
              </a:spcBef>
              <a:buNone/>
            </a:pPr>
            <a:r>
              <a:rPr lang="en-US" sz="2400" dirty="0" smtClean="0"/>
              <a:t>feedback loop: resemble To SQE </a:t>
            </a:r>
            <a:r>
              <a:rPr lang="en-US" sz="2400" dirty="0"/>
              <a:t>process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499" y="4802940"/>
            <a:ext cx="4833501" cy="2055060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Other Expanded Fagan Inspections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882787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 smtClean="0"/>
              <a:t>Phased inspections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Expand </a:t>
            </a:r>
            <a:r>
              <a:rPr lang="en-US" sz="2800" dirty="0"/>
              <a:t>Fagan inspection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Multiple </a:t>
            </a:r>
            <a:r>
              <a:rPr lang="en-US" sz="2800" dirty="0"/>
              <a:t>phases/meetings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Each </a:t>
            </a:r>
            <a:r>
              <a:rPr lang="en-US" sz="2800" dirty="0"/>
              <a:t>on a specific area/problem-type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Dynamic </a:t>
            </a:r>
            <a:r>
              <a:rPr lang="en-US" sz="2800" dirty="0"/>
              <a:t>team make-up </a:t>
            </a:r>
          </a:p>
          <a:p>
            <a:pPr>
              <a:spcBef>
                <a:spcPts val="600"/>
              </a:spcBef>
            </a:pPr>
            <a:r>
              <a:rPr lang="en-US" sz="2800" dirty="0" smtClean="0"/>
              <a:t>N-fold </a:t>
            </a:r>
            <a:r>
              <a:rPr lang="en-US" sz="2800" dirty="0"/>
              <a:t>inspections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Idea </a:t>
            </a:r>
            <a:r>
              <a:rPr lang="en-US" sz="2800" dirty="0"/>
              <a:t>similar to NVP </a:t>
            </a:r>
            <a:r>
              <a:rPr lang="en-US" sz="2800" dirty="0" smtClean="0"/>
              <a:t>(N-Version Programming)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N </a:t>
            </a:r>
            <a:r>
              <a:rPr lang="en-US" sz="2800" dirty="0"/>
              <a:t>parallel inspections, 1 moderator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Duplications </a:t>
            </a:r>
            <a:r>
              <a:rPr lang="en-US" sz="2800" dirty="0"/>
              <a:t>⇒ cost</a:t>
            </a:r>
            <a:r>
              <a:rPr lang="en-US" sz="2800" dirty="0" smtClean="0"/>
              <a:t>↑</a:t>
            </a:r>
            <a:endParaRPr lang="en-US" sz="2400" dirty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50520"/>
            <a:ext cx="7543800" cy="411480"/>
          </a:xfrm>
        </p:spPr>
        <p:txBody>
          <a:bodyPr/>
          <a:lstStyle/>
          <a:p>
            <a:r>
              <a:rPr lang="en-US" sz="3200" dirty="0"/>
              <a:t/>
            </a:r>
            <a:br>
              <a:rPr lang="en-US" sz="3200" dirty="0"/>
            </a:br>
            <a:r>
              <a:rPr lang="en-US" dirty="0"/>
              <a:t>Informal Inspection </a:t>
            </a:r>
            <a:endParaRPr lang="en-US" sz="3200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042" y="913189"/>
            <a:ext cx="9083944" cy="4495719"/>
          </a:xfrm>
        </p:spPr>
        <p:txBody>
          <a:bodyPr/>
          <a:lstStyle/>
          <a:p>
            <a:r>
              <a:rPr lang="en-US" sz="2400" dirty="0" smtClean="0"/>
              <a:t>Desk </a:t>
            </a:r>
            <a:r>
              <a:rPr lang="en-US" sz="2400" dirty="0"/>
              <a:t>check </a:t>
            </a:r>
            <a:r>
              <a:rPr lang="en-US" sz="2400" dirty="0" smtClean="0"/>
              <a:t>(self-conducted): </a:t>
            </a:r>
          </a:p>
          <a:p>
            <a:pPr lvl="2"/>
            <a:r>
              <a:rPr lang="en-US" sz="2400" dirty="0" smtClean="0"/>
              <a:t>Should </a:t>
            </a:r>
            <a:r>
              <a:rPr lang="en-US" sz="2400" dirty="0"/>
              <a:t>focus on conceptual problems </a:t>
            </a:r>
            <a:endParaRPr lang="en-US" sz="2400" dirty="0" smtClean="0"/>
          </a:p>
          <a:p>
            <a:pPr lvl="2"/>
            <a:r>
              <a:rPr lang="en-US" sz="2400" dirty="0" smtClean="0"/>
              <a:t>Use </a:t>
            </a:r>
            <a:r>
              <a:rPr lang="en-US" sz="2400" dirty="0"/>
              <a:t>tools for problems with </a:t>
            </a:r>
            <a:r>
              <a:rPr lang="en-US" sz="2400" dirty="0" smtClean="0"/>
              <a:t>syntax / spelling / format etc. </a:t>
            </a:r>
          </a:p>
          <a:p>
            <a:r>
              <a:rPr lang="en-US" sz="2400" dirty="0" smtClean="0"/>
              <a:t>Informal </a:t>
            </a:r>
            <a:r>
              <a:rPr lang="en-US" sz="2400" dirty="0"/>
              <a:t>review (by others): </a:t>
            </a:r>
            <a:endParaRPr lang="en-US" sz="2400" dirty="0" smtClean="0"/>
          </a:p>
          <a:p>
            <a:pPr lvl="2"/>
            <a:r>
              <a:rPr lang="en-US" sz="2400" dirty="0" smtClean="0"/>
              <a:t>Similar </a:t>
            </a:r>
            <a:r>
              <a:rPr lang="en-US" sz="2400" dirty="0"/>
              <a:t>to desk check, but by others </a:t>
            </a:r>
            <a:endParaRPr lang="en-US" sz="2400" dirty="0" smtClean="0"/>
          </a:p>
          <a:p>
            <a:pPr lvl="2"/>
            <a:r>
              <a:rPr lang="en-US" sz="2400" dirty="0" smtClean="0"/>
              <a:t>Benefit </a:t>
            </a:r>
            <a:r>
              <a:rPr lang="en-US" sz="2400" dirty="0"/>
              <a:t>from independent/orthogonal views </a:t>
            </a:r>
            <a:endParaRPr lang="en-US" sz="2400" dirty="0" smtClean="0"/>
          </a:p>
          <a:p>
            <a:pPr lvl="2"/>
            <a:r>
              <a:rPr lang="en-US" sz="2400" dirty="0" smtClean="0"/>
              <a:t>Group </a:t>
            </a:r>
            <a:r>
              <a:rPr lang="en-US" sz="2400" dirty="0"/>
              <a:t>reviews for phase transitions </a:t>
            </a:r>
            <a:endParaRPr lang="en-US" sz="2400" dirty="0" smtClean="0"/>
          </a:p>
          <a:p>
            <a:r>
              <a:rPr lang="en-US" sz="2400" dirty="0" smtClean="0"/>
              <a:t>Walkthroughs</a:t>
            </a:r>
            <a:r>
              <a:rPr lang="en-US" sz="2400" dirty="0"/>
              <a:t>: </a:t>
            </a:r>
            <a:endParaRPr lang="en-US" sz="2400" dirty="0" smtClean="0"/>
          </a:p>
          <a:p>
            <a:pPr lvl="2"/>
            <a:r>
              <a:rPr lang="en-US" sz="2400" dirty="0" smtClean="0"/>
              <a:t>More </a:t>
            </a:r>
            <a:r>
              <a:rPr lang="en-US" sz="2400" dirty="0"/>
              <a:t>organized, but still informal </a:t>
            </a:r>
            <a:endParaRPr lang="en-US" sz="2400" dirty="0" smtClean="0"/>
          </a:p>
          <a:p>
            <a:pPr lvl="2"/>
            <a:r>
              <a:rPr lang="en-US" sz="2400" dirty="0" smtClean="0"/>
              <a:t>Leading </a:t>
            </a:r>
            <a:r>
              <a:rPr lang="en-US" sz="2400" dirty="0"/>
              <a:t>role of author/moderator </a:t>
            </a:r>
            <a:endParaRPr lang="en-US" sz="2400" dirty="0" smtClean="0"/>
          </a:p>
          <a:p>
            <a:pPr lvl="2"/>
            <a:r>
              <a:rPr lang="en-US" sz="2400" dirty="0" smtClean="0"/>
              <a:t>Less </a:t>
            </a:r>
            <a:r>
              <a:rPr lang="en-US" sz="2400" dirty="0"/>
              <a:t>preparation by other participants than in inspection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Inspection: Code Reading 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77965" y="2944680"/>
            <a:ext cx="8619067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A program segment (left) and its permutation (right</a:t>
            </a:r>
            <a:r>
              <a:rPr lang="en-US" sz="2000" dirty="0" smtClean="0"/>
              <a:t>)</a:t>
            </a:r>
          </a:p>
          <a:p>
            <a:r>
              <a:rPr lang="en-US" sz="2400" dirty="0" smtClean="0"/>
              <a:t>Program comprehension (understanding):</a:t>
            </a:r>
          </a:p>
          <a:p>
            <a:pPr lvl="2"/>
            <a:r>
              <a:rPr lang="en-US" sz="2400" dirty="0" smtClean="0"/>
              <a:t>a </a:t>
            </a:r>
            <a:r>
              <a:rPr lang="en-US" sz="2400" dirty="0"/>
              <a:t>program (left) and its </a:t>
            </a:r>
            <a:r>
              <a:rPr lang="en-US" sz="2400" dirty="0" smtClean="0"/>
              <a:t>permutation (its change) </a:t>
            </a:r>
            <a:r>
              <a:rPr lang="en-US" sz="2400" dirty="0"/>
              <a:t>(right) </a:t>
            </a:r>
            <a:endParaRPr lang="en-US" sz="2400" dirty="0" smtClean="0"/>
          </a:p>
          <a:p>
            <a:pPr lvl="2"/>
            <a:r>
              <a:rPr lang="en-US" sz="2400" dirty="0" smtClean="0"/>
              <a:t>different </a:t>
            </a:r>
            <a:r>
              <a:rPr lang="en-US" sz="2400" dirty="0"/>
              <a:t>effort in </a:t>
            </a:r>
            <a:r>
              <a:rPr lang="en-US" sz="2400" dirty="0" smtClean="0"/>
              <a:t>comprehension </a:t>
            </a:r>
          </a:p>
          <a:p>
            <a:pPr lvl="2"/>
            <a:r>
              <a:rPr lang="en-US" sz="2400" dirty="0" smtClean="0"/>
              <a:t>different </a:t>
            </a:r>
            <a:r>
              <a:rPr lang="en-US" sz="2400" dirty="0"/>
              <a:t>recall accuracy </a:t>
            </a:r>
            <a:endParaRPr lang="en-US" sz="2400" dirty="0" smtClean="0"/>
          </a:p>
          <a:p>
            <a:pPr lvl="2"/>
            <a:r>
              <a:rPr lang="en-US" sz="2400" dirty="0" smtClean="0"/>
              <a:t>experience </a:t>
            </a:r>
            <a:r>
              <a:rPr lang="en-US" sz="2400" dirty="0"/>
              <a:t>factor (expert vs b</a:t>
            </a:r>
            <a:r>
              <a:rPr lang="en-US" sz="2400" dirty="0" smtClean="0"/>
              <a:t>eginner) </a:t>
            </a:r>
          </a:p>
          <a:p>
            <a:r>
              <a:rPr lang="en-US" sz="2400" dirty="0" smtClean="0"/>
              <a:t>Related </a:t>
            </a:r>
            <a:r>
              <a:rPr lang="en-US" sz="2400" dirty="0"/>
              <a:t>to top-down design and code reading/abstraction (bottom-up) </a:t>
            </a:r>
            <a:r>
              <a:rPr lang="en-US" sz="2400" b="1" dirty="0" smtClean="0"/>
              <a:t> </a:t>
            </a:r>
            <a:endParaRPr lang="en-US" sz="2400" kern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858" y="1013590"/>
            <a:ext cx="6749621" cy="1931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Inspection: Code Reading 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285875"/>
            <a:ext cx="8619067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 smtClean="0"/>
              <a:t>Code </a:t>
            </a:r>
            <a:r>
              <a:rPr lang="en-US" sz="2400" dirty="0"/>
              <a:t>reading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focus on code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optional meetings </a:t>
            </a:r>
            <a:endParaRPr lang="en-US" sz="2400" dirty="0" smtClean="0"/>
          </a:p>
          <a:p>
            <a:r>
              <a:rPr lang="en-US" sz="2400" dirty="0" smtClean="0"/>
              <a:t>Code </a:t>
            </a:r>
            <a:r>
              <a:rPr lang="en-US" sz="2400" dirty="0"/>
              <a:t>reading by stepwise abstraction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basis: program comprehension studies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variation to code </a:t>
            </a:r>
            <a:r>
              <a:rPr lang="en-US" sz="2400" dirty="0" smtClean="0"/>
              <a:t>reading</a:t>
            </a:r>
          </a:p>
          <a:p>
            <a:pPr lvl="3"/>
            <a:r>
              <a:rPr lang="en-US" sz="2400" dirty="0" smtClean="0"/>
              <a:t>formalized </a:t>
            </a:r>
            <a:r>
              <a:rPr lang="en-US" sz="2400" dirty="0"/>
              <a:t>code reading technique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top-down decomposition and bottom-up abstraction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recent evidence of effectiveness</a:t>
            </a:r>
            <a:endParaRPr lang="en-US" sz="2400" kern="0" dirty="0"/>
          </a:p>
        </p:txBody>
      </p:sp>
    </p:spTree>
    <p:extLst>
      <p:ext uri="{BB962C8B-B14F-4D97-AF65-F5344CB8AC3E}">
        <p14:creationId xmlns="" xmlns:p14="http://schemas.microsoft.com/office/powerpoint/2010/main" val="261708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696200" cy="825500"/>
          </a:xfrm>
        </p:spPr>
        <p:txBody>
          <a:bodyPr/>
          <a:lstStyle/>
          <a:p>
            <a:r>
              <a:rPr lang="en-US" dirty="0"/>
              <a:t>Formal Inspection: ADR &amp; Correctness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2466" y="825500"/>
            <a:ext cx="8763000" cy="4530725"/>
          </a:xfrm>
        </p:spPr>
        <p:txBody>
          <a:bodyPr/>
          <a:lstStyle/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 smtClean="0"/>
              <a:t>Active </a:t>
            </a:r>
            <a:r>
              <a:rPr lang="en-US" sz="2800" dirty="0"/>
              <a:t>design reviews (ADR) </a:t>
            </a:r>
            <a:endParaRPr lang="en-US" sz="2800" dirty="0" smtClean="0"/>
          </a:p>
          <a:p>
            <a:pPr marL="1597025" lvl="2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/>
              <a:t>. </a:t>
            </a:r>
            <a:r>
              <a:rPr lang="en-US" sz="2400" dirty="0"/>
              <a:t>Another formal inspection, for designs </a:t>
            </a:r>
            <a:endParaRPr lang="en-US" sz="2400" dirty="0" smtClean="0"/>
          </a:p>
          <a:p>
            <a:pPr marL="1597025" lvl="2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/>
              <a:t>. </a:t>
            </a:r>
            <a:r>
              <a:rPr lang="en-US" sz="2400" dirty="0"/>
              <a:t>Inspector active vs. passive </a:t>
            </a:r>
            <a:endParaRPr lang="en-US" sz="2400" dirty="0" smtClean="0"/>
          </a:p>
          <a:p>
            <a:pPr marL="1597025" lvl="2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/>
              <a:t>. </a:t>
            </a:r>
            <a:r>
              <a:rPr lang="en-US" sz="2400" dirty="0"/>
              <a:t>Author prepares questionnaires </a:t>
            </a:r>
            <a:endParaRPr lang="en-US" sz="2400" dirty="0" smtClean="0"/>
          </a:p>
          <a:p>
            <a:pPr marL="1597025" lvl="2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/>
              <a:t>. </a:t>
            </a:r>
            <a:r>
              <a:rPr lang="en-US" sz="2400" dirty="0"/>
              <a:t>More than one meeting </a:t>
            </a:r>
            <a:endParaRPr lang="en-US" sz="2400" dirty="0" smtClean="0"/>
          </a:p>
          <a:p>
            <a:pPr marL="1597025" lvl="2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/>
              <a:t>. </a:t>
            </a:r>
            <a:r>
              <a:rPr lang="en-US" sz="2400" dirty="0"/>
              <a:t>Scenario based (questionnaires) </a:t>
            </a:r>
            <a:endParaRPr lang="en-US" sz="2400" dirty="0" smtClean="0"/>
          </a:p>
          <a:p>
            <a:pPr marL="1597025" lvl="2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/>
              <a:t>. </a:t>
            </a:r>
            <a:r>
              <a:rPr lang="en-US" sz="2400" dirty="0"/>
              <a:t>Overall ADR divided into small ones </a:t>
            </a:r>
            <a:endParaRPr lang="en-US" sz="2400" dirty="0" smtClean="0"/>
          </a:p>
          <a:p>
            <a:pPr marL="1597025" lvl="2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/>
              <a:t>. </a:t>
            </a:r>
            <a:r>
              <a:rPr lang="en-US" sz="2400" dirty="0"/>
              <a:t>2-4 persons (for each smaller ADR) </a:t>
            </a:r>
            <a:endParaRPr lang="en-US" sz="2400" dirty="0" smtClean="0"/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 smtClean="0"/>
              <a:t>Inspection </a:t>
            </a:r>
            <a:r>
              <a:rPr lang="en-US" sz="2800" dirty="0"/>
              <a:t>for program correctness </a:t>
            </a:r>
            <a:endParaRPr lang="en-US" sz="2800" dirty="0" smtClean="0"/>
          </a:p>
          <a:p>
            <a:pPr marL="1549400" lvl="2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/>
              <a:t>. </a:t>
            </a:r>
            <a:r>
              <a:rPr lang="en-US" sz="2400" dirty="0"/>
              <a:t>Correctness (vs. questionnaire) of</a:t>
            </a:r>
            <a:r>
              <a:rPr lang="en-US" sz="2400" dirty="0" smtClean="0"/>
              <a:t>:</a:t>
            </a:r>
          </a:p>
          <a:p>
            <a:pPr marL="1549400" lvl="3">
              <a:spcBef>
                <a:spcPts val="0"/>
              </a:spcBef>
              <a:buNone/>
            </a:pPr>
            <a:r>
              <a:rPr lang="en-US" sz="2400" dirty="0" smtClean="0"/>
              <a:t>– </a:t>
            </a:r>
            <a:r>
              <a:rPr lang="en-US" sz="2400" dirty="0"/>
              <a:t>topology (decomposition, hierarchy</a:t>
            </a:r>
            <a:r>
              <a:rPr lang="en-US" sz="2400" dirty="0" smtClean="0"/>
              <a:t>)</a:t>
            </a:r>
          </a:p>
          <a:p>
            <a:pPr marL="1549400" lvl="3">
              <a:spcBef>
                <a:spcPts val="0"/>
              </a:spcBef>
              <a:buNone/>
            </a:pPr>
            <a:r>
              <a:rPr lang="en-US" sz="2400" dirty="0" smtClean="0"/>
              <a:t>– </a:t>
            </a:r>
            <a:r>
              <a:rPr lang="en-US" sz="2400" dirty="0"/>
              <a:t>algebra (equivalence of refinements) </a:t>
            </a:r>
            <a:endParaRPr lang="en-US" sz="2400" dirty="0" smtClean="0"/>
          </a:p>
          <a:p>
            <a:pPr marL="1549400" lvl="3">
              <a:spcBef>
                <a:spcPts val="0"/>
              </a:spcBef>
              <a:buNone/>
            </a:pPr>
            <a:r>
              <a:rPr lang="en-US" sz="2400" dirty="0" smtClean="0"/>
              <a:t>– </a:t>
            </a:r>
            <a:r>
              <a:rPr lang="en-US" sz="2400" dirty="0"/>
              <a:t>invariance (variable relations</a:t>
            </a:r>
            <a:r>
              <a:rPr lang="en-US" sz="2400" dirty="0" smtClean="0"/>
              <a:t>)</a:t>
            </a:r>
          </a:p>
          <a:p>
            <a:pPr marL="1549400" lvl="3">
              <a:spcBef>
                <a:spcPts val="0"/>
              </a:spcBef>
              <a:buNone/>
            </a:pPr>
            <a:r>
              <a:rPr lang="en-US" sz="2400" dirty="0" smtClean="0"/>
              <a:t>– </a:t>
            </a:r>
            <a:r>
              <a:rPr lang="en-US" sz="2400" dirty="0"/>
              <a:t>robustness (error handling) </a:t>
            </a:r>
            <a:endParaRPr lang="en-US" sz="2400" dirty="0" smtClean="0"/>
          </a:p>
          <a:p>
            <a:pPr marL="1549400" lvl="2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/>
              <a:t>. </a:t>
            </a:r>
            <a:r>
              <a:rPr lang="en-US" sz="2400" dirty="0"/>
              <a:t>Close to formal verification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5767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203200"/>
            <a:ext cx="7550150" cy="622300"/>
          </a:xfrm>
        </p:spPr>
        <p:txBody>
          <a:bodyPr/>
          <a:lstStyle/>
          <a:p>
            <a:r>
              <a:rPr lang="en-US" dirty="0"/>
              <a:t>Extending Inspection: Analysis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30288"/>
            <a:ext cx="8229600" cy="4530725"/>
          </a:xfrm>
        </p:spPr>
        <p:txBody>
          <a:bodyPr/>
          <a:lstStyle/>
          <a:p>
            <a:r>
              <a:rPr lang="en-US" sz="2800" dirty="0" smtClean="0"/>
              <a:t>Inspection </a:t>
            </a:r>
            <a:r>
              <a:rPr lang="en-US" sz="2800" dirty="0"/>
              <a:t>as analysis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Program/document/etc. analysis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Inspection as statics analysis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Testing as dynamic analysis </a:t>
            </a:r>
            <a:endParaRPr lang="en-US" sz="2400" dirty="0" smtClean="0"/>
          </a:p>
          <a:p>
            <a:r>
              <a:rPr lang="en-US" sz="2800" dirty="0" smtClean="0"/>
              <a:t>Other </a:t>
            </a:r>
            <a:r>
              <a:rPr lang="en-US" sz="2800" dirty="0"/>
              <a:t>analyses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Static: algorithm, decision table, boundary value, control flow, data flow, etc.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Dynamic: symbolic execution, simulation, prototyping, timing, in-field execution, etc. 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6175" y="191295"/>
            <a:ext cx="7550150" cy="533400"/>
          </a:xfrm>
        </p:spPr>
        <p:txBody>
          <a:bodyPr/>
          <a:lstStyle/>
          <a:p>
            <a:r>
              <a:rPr lang="en-US" dirty="0"/>
              <a:t>Defect Detection Techniques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999" y="1102652"/>
            <a:ext cx="8639015" cy="4957185"/>
          </a:xfrm>
        </p:spPr>
        <p:txBody>
          <a:bodyPr/>
          <a:lstStyle/>
          <a:p>
            <a:pPr>
              <a:lnSpc>
                <a:spcPct val="73000"/>
              </a:lnSpc>
            </a:pPr>
            <a:r>
              <a:rPr lang="en-US" sz="2800" dirty="0"/>
              <a:t>• Ad-hoc vs. systematic ones below: </a:t>
            </a:r>
            <a:endParaRPr lang="en-US" sz="28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checklist-</a:t>
            </a:r>
            <a:r>
              <a:rPr lang="en-US" sz="2400" dirty="0"/>
              <a:t>/scenario-/abstraction-based. </a:t>
            </a:r>
            <a:endParaRPr lang="en-US" sz="2400" dirty="0" smtClean="0"/>
          </a:p>
          <a:p>
            <a:pPr>
              <a:lnSpc>
                <a:spcPct val="73000"/>
              </a:lnSpc>
            </a:pPr>
            <a:r>
              <a:rPr lang="en-US" sz="2800" dirty="0" smtClean="0"/>
              <a:t>• </a:t>
            </a:r>
            <a:r>
              <a:rPr lang="en-US" sz="2800" dirty="0"/>
              <a:t>Checklist-based inspection: </a:t>
            </a:r>
            <a:endParaRPr lang="en-US" sz="28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Similar to testing </a:t>
            </a:r>
            <a:r>
              <a:rPr lang="en-US" sz="2400" dirty="0" smtClean="0"/>
              <a:t>checklists</a:t>
            </a:r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Basic types: artifact-/property-based. </a:t>
            </a:r>
            <a:endParaRPr lang="en-US" sz="2400" dirty="0" smtClean="0"/>
          </a:p>
          <a:p>
            <a:pPr>
              <a:lnSpc>
                <a:spcPct val="73000"/>
              </a:lnSpc>
            </a:pPr>
            <a:r>
              <a:rPr lang="en-US" sz="2800" dirty="0" smtClean="0"/>
              <a:t>• </a:t>
            </a:r>
            <a:r>
              <a:rPr lang="en-US" sz="2800" dirty="0"/>
              <a:t>Scenario-based inspection: </a:t>
            </a:r>
            <a:endParaRPr lang="en-US" sz="28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Similar to usage-based testing.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Scenarios ties multiple components.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More a usage/external view.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Suitable for OOS. </a:t>
            </a:r>
            <a:endParaRPr lang="en-US" sz="2400" dirty="0" smtClean="0"/>
          </a:p>
          <a:p>
            <a:pPr>
              <a:lnSpc>
                <a:spcPct val="73000"/>
              </a:lnSpc>
            </a:pPr>
            <a:r>
              <a:rPr lang="en-US" sz="2800" dirty="0" smtClean="0"/>
              <a:t>• </a:t>
            </a:r>
            <a:r>
              <a:rPr lang="en-US" sz="2800" dirty="0"/>
              <a:t>Abstraction-based inspection: Similar to code reading with stepwise abstraction.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and Effectiveness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511"/>
            <a:ext cx="8229600" cy="4530725"/>
          </a:xfrm>
        </p:spPr>
        <p:txBody>
          <a:bodyPr/>
          <a:lstStyle/>
          <a:p>
            <a:r>
              <a:rPr lang="en-US" sz="2800" dirty="0" smtClean="0"/>
              <a:t>• </a:t>
            </a:r>
            <a:r>
              <a:rPr lang="en-US" sz="2800" dirty="0"/>
              <a:t>Implementation support: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Process and communication support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Repository management tools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Defect tracking and analysis as </a:t>
            </a:r>
            <a:r>
              <a:rPr lang="en-US" sz="2800" dirty="0" err="1"/>
              <a:t>followup</a:t>
            </a:r>
            <a:r>
              <a:rPr lang="en-US" sz="2800" dirty="0"/>
              <a:t>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Still human intensive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Effectiveness studies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Measurement: defect or effort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Defect detection technique important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Inspector skills/expertise also important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Many individual variations </a:t>
            </a:r>
          </a:p>
        </p:txBody>
      </p:sp>
    </p:spTree>
    <p:extLst>
      <p:ext uri="{BB962C8B-B14F-4D97-AF65-F5344CB8AC3E}">
        <p14:creationId xmlns="" xmlns:p14="http://schemas.microsoft.com/office/powerpoint/2010/main" val="396373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• Key advantages: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Wide applicability and early availability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Complementary to testing/other QA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Many techniques/process to follow/adapt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Effective under many circumstances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Key limitations: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Human intensive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Dynamic/complex problems and interactions: Hard to track/analyze.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Hard to automate.</a:t>
            </a:r>
          </a:p>
        </p:txBody>
      </p:sp>
    </p:spTree>
    <p:extLst>
      <p:ext uri="{BB962C8B-B14F-4D97-AF65-F5344CB8AC3E}">
        <p14:creationId xmlns="" xmlns:p14="http://schemas.microsoft.com/office/powerpoint/2010/main" val="300170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1088"/>
            <a:ext cx="8229600" cy="4530725"/>
          </a:xfrm>
        </p:spPr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US" sz="2800" dirty="0" smtClean="0"/>
              <a:t>We continued </a:t>
            </a:r>
            <a:r>
              <a:rPr lang="en-US" sz="2800" dirty="0"/>
              <a:t>our discussion on Software </a:t>
            </a:r>
            <a:r>
              <a:rPr lang="en-US" sz="2800" dirty="0" smtClean="0"/>
              <a:t>Inspection. We explored Scope Inspection and </a:t>
            </a:r>
            <a:r>
              <a:rPr lang="en-US" sz="2800" dirty="0" err="1" smtClean="0"/>
              <a:t>Gilb</a:t>
            </a:r>
            <a:r>
              <a:rPr lang="en-US" sz="2800" dirty="0" smtClean="0"/>
              <a:t> </a:t>
            </a:r>
            <a:r>
              <a:rPr lang="en-US" sz="2800" dirty="0"/>
              <a:t>Inspection </a:t>
            </a:r>
            <a:r>
              <a:rPr lang="en-US" sz="2800" dirty="0" smtClean="0"/>
              <a:t> which is an Expanded version of Fagan inspection. </a:t>
            </a:r>
          </a:p>
          <a:p>
            <a:pPr marL="747713" indent="-395288">
              <a:lnSpc>
                <a:spcPct val="150000"/>
              </a:lnSpc>
            </a:pPr>
            <a:r>
              <a:rPr lang="en-US" sz="2800" dirty="0" smtClean="0"/>
              <a:t>We also highlighted </a:t>
            </a:r>
            <a:r>
              <a:rPr lang="en-US" sz="2800" dirty="0"/>
              <a:t>Active design reviews (ADR</a:t>
            </a:r>
            <a:r>
              <a:rPr lang="en-US" sz="2800" dirty="0" smtClean="0"/>
              <a:t>)</a:t>
            </a:r>
            <a:endParaRPr lang="en-US" sz="2400" dirty="0"/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We will talk </a:t>
            </a:r>
            <a:r>
              <a:rPr lang="en-US" sz="2800" dirty="0"/>
              <a:t>about QA and </a:t>
            </a:r>
            <a:r>
              <a:rPr lang="en-US" sz="2800"/>
              <a:t>Formal </a:t>
            </a:r>
            <a:r>
              <a:rPr lang="en-US" sz="2800" smtClean="0"/>
              <a:t>Verification. </a:t>
            </a:r>
            <a:r>
              <a:rPr lang="en-US" sz="2800" dirty="0" smtClean="0"/>
              <a:t>The General </a:t>
            </a:r>
            <a:r>
              <a:rPr lang="en-US" sz="2800" dirty="0"/>
              <a:t>idea and approaches </a:t>
            </a:r>
            <a:r>
              <a:rPr lang="en-US" sz="2800" dirty="0" smtClean="0"/>
              <a:t> and Axiomatic </a:t>
            </a:r>
            <a:r>
              <a:rPr lang="en-US" sz="2800" dirty="0"/>
              <a:t>verification </a:t>
            </a:r>
            <a:r>
              <a:rPr lang="en-US" sz="2800" dirty="0" smtClean="0"/>
              <a:t>will form part of our next lecture discussion.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56053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11332</TotalTime>
  <Words>813</Words>
  <Application>Microsoft Office PowerPoint</Application>
  <PresentationFormat>On-screen Show (4:3)</PresentationFormat>
  <Paragraphs>145</Paragraphs>
  <Slides>19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os-8</vt:lpstr>
      <vt:lpstr>Slide 1</vt:lpstr>
      <vt:lpstr>Part- 3:   Quality Assurance Techniques</vt:lpstr>
      <vt:lpstr>Summary of the previous lecture</vt:lpstr>
      <vt:lpstr>Outlines</vt:lpstr>
      <vt:lpstr>Objectives</vt:lpstr>
      <vt:lpstr>Reduced Size/Scope Inspection </vt:lpstr>
      <vt:lpstr>Gilb Inspection (Expanded Fagan)</vt:lpstr>
      <vt:lpstr>Other Expanded Fagan Inspections </vt:lpstr>
      <vt:lpstr> Informal Inspection </vt:lpstr>
      <vt:lpstr>Formal Inspection: Code Reading </vt:lpstr>
      <vt:lpstr>Formal Inspection: Code Reading </vt:lpstr>
      <vt:lpstr>Formal Inspection: ADR &amp; Correctness</vt:lpstr>
      <vt:lpstr>Extending Inspection: Analysis </vt:lpstr>
      <vt:lpstr>Defect Detection Techniques </vt:lpstr>
      <vt:lpstr>Implementation and Effectiveness</vt:lpstr>
      <vt:lpstr>Conclusions </vt:lpstr>
      <vt:lpstr>Summary of Today’s Lecture</vt:lpstr>
      <vt:lpstr>Overview of the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Administrator</cp:lastModifiedBy>
  <cp:revision>364</cp:revision>
  <cp:lastPrinted>2001-06-14T13:58:17Z</cp:lastPrinted>
  <dcterms:created xsi:type="dcterms:W3CDTF">2011-01-13T23:43:38Z</dcterms:created>
  <dcterms:modified xsi:type="dcterms:W3CDTF">2015-12-19T07:55:40Z</dcterms:modified>
</cp:coreProperties>
</file>