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1"/>
  </p:notesMasterIdLst>
  <p:handoutMasterIdLst>
    <p:handoutMasterId r:id="rId22"/>
  </p:handoutMasterIdLst>
  <p:sldIdLst>
    <p:sldId id="403" r:id="rId2"/>
    <p:sldId id="524" r:id="rId3"/>
    <p:sldId id="508" r:id="rId4"/>
    <p:sldId id="347" r:id="rId5"/>
    <p:sldId id="348" r:id="rId6"/>
    <p:sldId id="560" r:id="rId7"/>
    <p:sldId id="561" r:id="rId8"/>
    <p:sldId id="562" r:id="rId9"/>
    <p:sldId id="563" r:id="rId10"/>
    <p:sldId id="564" r:id="rId11"/>
    <p:sldId id="574" r:id="rId12"/>
    <p:sldId id="575" r:id="rId13"/>
    <p:sldId id="576" r:id="rId14"/>
    <p:sldId id="577" r:id="rId15"/>
    <p:sldId id="566" r:id="rId16"/>
    <p:sldId id="567" r:id="rId17"/>
    <p:sldId id="506" r:id="rId18"/>
    <p:sldId id="573" r:id="rId19"/>
    <p:sldId id="501" r:id="rId2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5306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20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Part- 3:  </a:t>
            </a:r>
            <a:br>
              <a:rPr lang="en-US" altLang="en-US" dirty="0" smtClean="0"/>
            </a:br>
            <a:r>
              <a:rPr lang="en-US" altLang="en-US" sz="4000" dirty="0" smtClean="0"/>
              <a:t>Quality Assurance Techniques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747713" indent="-395288">
              <a:lnSpc>
                <a:spcPct val="150000"/>
              </a:lnSpc>
            </a:pPr>
            <a:r>
              <a:rPr lang="en-US" sz="2800" dirty="0"/>
              <a:t>Defect Prevention &amp; Process Improvement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• Defect prevention approaches 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• Error blocking 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• Error source removal 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• Process improvement</a:t>
            </a:r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Software Inspection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 smtClean="0"/>
              <a:t>Basic </a:t>
            </a:r>
            <a:r>
              <a:rPr lang="en-US" sz="2800" dirty="0"/>
              <a:t>Concept and Generic </a:t>
            </a:r>
            <a:r>
              <a:rPr lang="en-US" sz="2800" dirty="0" smtClean="0"/>
              <a:t>Process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Inspection Process Variations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 smtClean="0"/>
              <a:t>Fagan </a:t>
            </a:r>
            <a:r>
              <a:rPr lang="en-US" sz="2800" dirty="0"/>
              <a:t>Inspection 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altLang="en-US" sz="2400" dirty="0"/>
              <a:t>To understand and distinguish between Basic Concept and Generic Process</a:t>
            </a:r>
          </a:p>
          <a:p>
            <a:pPr marL="747713" indent="-395288">
              <a:lnSpc>
                <a:spcPct val="150000"/>
              </a:lnSpc>
            </a:pPr>
            <a:r>
              <a:rPr lang="en-US" altLang="en-US" sz="2400" dirty="0" smtClean="0"/>
              <a:t>To understand </a:t>
            </a:r>
            <a:r>
              <a:rPr lang="en-US" sz="2400" dirty="0"/>
              <a:t>Inspection Process Variations </a:t>
            </a:r>
            <a:r>
              <a:rPr lang="en-US" sz="2400" dirty="0" smtClean="0"/>
              <a:t>and Fagan inspection 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pPr algn="ctr"/>
            <a:r>
              <a:rPr lang="en-US" dirty="0" smtClean="0"/>
              <a:t>QA Alternatives                     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930" y="1157288"/>
            <a:ext cx="8229600" cy="4530725"/>
          </a:xfrm>
        </p:spPr>
        <p:txBody>
          <a:bodyPr/>
          <a:lstStyle/>
          <a:p>
            <a:r>
              <a:rPr lang="en-US" sz="2800" dirty="0"/>
              <a:t>• Defect and QA: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Defect: error/fault/failure. 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 prevention/removal/containment.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Map to major QA activities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</a:t>
            </a:r>
            <a:r>
              <a:rPr lang="en-US" sz="2800" dirty="0" smtClean="0"/>
              <a:t>prevention:</a:t>
            </a:r>
          </a:p>
          <a:p>
            <a:pPr lvl="2"/>
            <a:r>
              <a:rPr lang="en-US" sz="2800" dirty="0" smtClean="0"/>
              <a:t>  Error </a:t>
            </a:r>
            <a:r>
              <a:rPr lang="en-US" sz="2800" dirty="0"/>
              <a:t>source removal &amp; error blocking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removal: </a:t>
            </a:r>
            <a:r>
              <a:rPr lang="en-US" sz="2800" dirty="0" smtClean="0"/>
              <a:t>Inspection (this lecture). </a:t>
            </a:r>
          </a:p>
          <a:p>
            <a:r>
              <a:rPr lang="en-US" sz="2800" dirty="0" smtClean="0"/>
              <a:t>• </a:t>
            </a:r>
            <a:r>
              <a:rPr lang="en-US" sz="2800" dirty="0"/>
              <a:t>Defect containment: Fault tolerance and failure containment (safety assurance).</a:t>
            </a:r>
            <a:endParaRPr lang="en-US" sz="36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Inspection as Part of QA 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6317" y="854075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Throughout the software process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Coding phase: code inspection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Design phase: design inspection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Inspection in other phases and at transitions from one phase to another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Many different software artifacts: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program code, typically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requirement/design/other documents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charts/models/diagrams/tables/etc.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Other characteristics: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People focus.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Not waiting for implemented system.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Complementary to other QA activities.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Generic Inspection Process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907896"/>
            <a:ext cx="822960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1. Planning and preparation (individual)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2</a:t>
            </a:r>
            <a:r>
              <a:rPr lang="en-US" sz="2800" dirty="0"/>
              <a:t>. Collection (group/meeting)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3</a:t>
            </a:r>
            <a:r>
              <a:rPr lang="en-US" sz="2800" dirty="0"/>
              <a:t>. Repair (</a:t>
            </a:r>
            <a:r>
              <a:rPr lang="en-US" sz="2800" dirty="0" smtClean="0"/>
              <a:t>follow-up</a:t>
            </a:r>
            <a:r>
              <a:rPr lang="en-US" sz="2800" dirty="0"/>
              <a:t>)</a:t>
            </a:r>
            <a:endParaRPr lang="en-US" sz="2400" dirty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33" y="1133742"/>
            <a:ext cx="8532667" cy="2094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50520"/>
            <a:ext cx="7543800" cy="411480"/>
          </a:xfrm>
        </p:spPr>
        <p:txBody>
          <a:bodyPr/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dirty="0"/>
              <a:t>Inspection Process Variations</a:t>
            </a:r>
            <a:endParaRPr lang="en-US" sz="32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928688"/>
            <a:ext cx="8229600" cy="4530725"/>
          </a:xfrm>
        </p:spPr>
        <p:txBody>
          <a:bodyPr/>
          <a:lstStyle/>
          <a:p>
            <a:r>
              <a:rPr lang="en-US" sz="2400" dirty="0"/>
              <a:t>• Overall planning: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who? team organization/size/roles/etc. </a:t>
            </a:r>
            <a:r>
              <a:rPr lang="en-US" sz="2400" dirty="0" smtClean="0"/>
              <a:t>.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what? inspection objects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objectives?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number/coordination of multiple sessions?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Technique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 preparation (individual inspection)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 </a:t>
            </a:r>
            <a:r>
              <a:rPr lang="en-US" sz="2400" dirty="0" smtClean="0"/>
              <a:t>collection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• What to do with defects?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always: detect and confirm defects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classify/analyze defects for feedback?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Use of post-collection feedback?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Fagan Inspection 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799" y="979488"/>
            <a:ext cx="8619067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• General description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Earliest, Fagan at IBM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Lead to other variations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Generic process and steps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Six steps of Fagan inspection: </a:t>
            </a:r>
            <a:endParaRPr lang="en-US" sz="2400" dirty="0" smtClean="0"/>
          </a:p>
          <a:p>
            <a:pPr lvl="2"/>
            <a:r>
              <a:rPr lang="en-US" sz="2400" dirty="0" smtClean="0"/>
              <a:t>1</a:t>
            </a:r>
            <a:r>
              <a:rPr lang="en-US" sz="2400" dirty="0"/>
              <a:t>. Planning </a:t>
            </a:r>
            <a:endParaRPr lang="en-US" sz="2400" dirty="0" smtClean="0"/>
          </a:p>
          <a:p>
            <a:pPr lvl="2"/>
            <a:r>
              <a:rPr lang="en-US" sz="2400" dirty="0" smtClean="0"/>
              <a:t>2</a:t>
            </a:r>
            <a:r>
              <a:rPr lang="en-US" sz="2400" dirty="0"/>
              <a:t>. Overview (1-to-n meeting) </a:t>
            </a:r>
            <a:endParaRPr lang="en-US" sz="2400" dirty="0" smtClean="0"/>
          </a:p>
          <a:p>
            <a:pPr lvl="2"/>
            <a:r>
              <a:rPr lang="en-US" sz="2400" dirty="0" smtClean="0"/>
              <a:t>3</a:t>
            </a:r>
            <a:r>
              <a:rPr lang="en-US" sz="2400" dirty="0"/>
              <a:t>. Preparation (individual inspection) </a:t>
            </a:r>
            <a:endParaRPr lang="en-US" sz="2400" dirty="0" smtClean="0"/>
          </a:p>
          <a:p>
            <a:pPr lvl="2"/>
            <a:r>
              <a:rPr lang="en-US" sz="2400" dirty="0" smtClean="0"/>
              <a:t>4</a:t>
            </a:r>
            <a:r>
              <a:rPr lang="en-US" sz="2400" dirty="0"/>
              <a:t>. Inspection (n-to-n meeting) </a:t>
            </a:r>
            <a:endParaRPr lang="en-US" sz="2400" dirty="0" smtClean="0"/>
          </a:p>
          <a:p>
            <a:pPr lvl="2"/>
            <a:r>
              <a:rPr lang="en-US" sz="2400" dirty="0" smtClean="0"/>
              <a:t>5</a:t>
            </a:r>
            <a:r>
              <a:rPr lang="en-US" sz="2400" dirty="0"/>
              <a:t>. Rework </a:t>
            </a:r>
            <a:endParaRPr lang="en-US" sz="2400" dirty="0" smtClean="0"/>
          </a:p>
          <a:p>
            <a:pPr lvl="2"/>
            <a:r>
              <a:rPr lang="en-US" sz="2400" dirty="0" smtClean="0"/>
              <a:t>6</a:t>
            </a:r>
            <a:r>
              <a:rPr lang="en-US" sz="2400" dirty="0"/>
              <a:t>. Follow-up. </a:t>
            </a:r>
            <a:endParaRPr lang="en-US" sz="24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696200" cy="825500"/>
          </a:xfrm>
        </p:spPr>
        <p:txBody>
          <a:bodyPr/>
          <a:lstStyle/>
          <a:p>
            <a:r>
              <a:rPr lang="en-US" dirty="0"/>
              <a:t>Fagan Inspection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2466" y="825500"/>
            <a:ext cx="8763000" cy="4530725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buAutoNum type="arabicPeriod"/>
            </a:pPr>
            <a:r>
              <a:rPr lang="en-US" sz="2800" dirty="0" smtClean="0"/>
              <a:t>Planning</a:t>
            </a:r>
          </a:p>
          <a:p>
            <a:pPr marL="1257300" lvl="2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Entry </a:t>
            </a:r>
            <a:r>
              <a:rPr lang="en-US" sz="2400" dirty="0"/>
              <a:t>criteria: what to inspect </a:t>
            </a:r>
            <a:endParaRPr lang="en-US" sz="2400" dirty="0" smtClean="0"/>
          </a:p>
          <a:p>
            <a:pPr marL="1257300" lvl="2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Team </a:t>
            </a:r>
            <a:r>
              <a:rPr lang="en-US" sz="2400" dirty="0"/>
              <a:t>size: about 4 persons </a:t>
            </a:r>
            <a:endParaRPr lang="en-US" sz="2400" dirty="0" smtClean="0"/>
          </a:p>
          <a:p>
            <a:pPr marL="1257300" lvl="2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Developers/testers </a:t>
            </a:r>
            <a:r>
              <a:rPr lang="en-US" sz="2400" dirty="0"/>
              <a:t>from similar projects </a:t>
            </a:r>
            <a:endParaRPr lang="en-US" sz="2400" dirty="0" smtClean="0"/>
          </a:p>
          <a:p>
            <a:pPr marL="1257300" lvl="2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Effectiveness </a:t>
            </a:r>
            <a:r>
              <a:rPr lang="en-US" sz="2400" dirty="0"/>
              <a:t>concerns (assumptions) </a:t>
            </a:r>
            <a:endParaRPr lang="en-US" sz="2400" dirty="0" smtClean="0"/>
          </a:p>
          <a:p>
            <a:pPr marL="1257300" lvl="2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Inspectors </a:t>
            </a:r>
            <a:r>
              <a:rPr lang="en-US" sz="2400" dirty="0"/>
              <a:t>not authors </a:t>
            </a:r>
            <a:endParaRPr lang="en-US" sz="2400" dirty="0" smtClean="0"/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 smtClean="0"/>
              <a:t>Overview </a:t>
            </a:r>
          </a:p>
          <a:p>
            <a:pPr marL="1257300" lvl="2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Author-inspectors </a:t>
            </a:r>
            <a:r>
              <a:rPr lang="en-US" sz="2400" dirty="0"/>
              <a:t>meeting </a:t>
            </a:r>
            <a:endParaRPr lang="en-US" sz="2400" dirty="0" smtClean="0"/>
          </a:p>
          <a:p>
            <a:pPr marL="1257300" lvl="2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General </a:t>
            </a:r>
            <a:r>
              <a:rPr lang="en-US" sz="2400" dirty="0"/>
              <a:t>background </a:t>
            </a:r>
            <a:r>
              <a:rPr lang="en-US" sz="2400" dirty="0" smtClean="0"/>
              <a:t>information</a:t>
            </a:r>
          </a:p>
          <a:p>
            <a:pPr marL="1600200" lvl="3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functional/structural/info</a:t>
            </a:r>
            <a:r>
              <a:rPr lang="en-US" sz="2400" dirty="0"/>
              <a:t>., intentions </a:t>
            </a:r>
            <a:endParaRPr lang="en-US" sz="2400" dirty="0" smtClean="0"/>
          </a:p>
          <a:p>
            <a:pPr marL="1257300" lvl="2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Assign </a:t>
            </a:r>
            <a:r>
              <a:rPr lang="en-US" sz="2400" dirty="0"/>
              <a:t>individual tasks: </a:t>
            </a:r>
            <a:endParaRPr lang="en-US" sz="2400" dirty="0" smtClean="0"/>
          </a:p>
          <a:p>
            <a:pPr marL="1600200" lvl="3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coverage </a:t>
            </a:r>
            <a:r>
              <a:rPr lang="en-US" sz="2400" dirty="0"/>
              <a:t>of important areas </a:t>
            </a:r>
            <a:endParaRPr lang="en-US" sz="2400" dirty="0" smtClean="0"/>
          </a:p>
          <a:p>
            <a:pPr marL="1600200" lvl="3" indent="-5143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moderate </a:t>
            </a:r>
            <a:r>
              <a:rPr lang="en-US" sz="2400" dirty="0"/>
              <a:t>overlap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65767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696200" cy="825500"/>
          </a:xfrm>
        </p:spPr>
        <p:txBody>
          <a:bodyPr/>
          <a:lstStyle/>
          <a:p>
            <a:r>
              <a:rPr lang="en-US" dirty="0"/>
              <a:t>Fagan Inspection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67354"/>
            <a:ext cx="8763000" cy="453072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3. Preparation </a:t>
            </a:r>
            <a:r>
              <a:rPr lang="en-US" sz="2800" dirty="0"/>
              <a:t>or individual inspection </a:t>
            </a:r>
            <a:endParaRPr lang="en-US" sz="2800" dirty="0" smtClean="0"/>
          </a:p>
          <a:p>
            <a:pPr lvl="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Independent </a:t>
            </a:r>
            <a:r>
              <a:rPr lang="en-US" sz="2800" dirty="0"/>
              <a:t>analysis/examination </a:t>
            </a:r>
            <a:endParaRPr lang="en-US" sz="2800" dirty="0" smtClean="0"/>
          </a:p>
          <a:p>
            <a:pPr lvl="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Code </a:t>
            </a:r>
            <a:r>
              <a:rPr lang="en-US" sz="2800" dirty="0"/>
              <a:t>as well as other document </a:t>
            </a:r>
            <a:endParaRPr lang="en-US" sz="2800" dirty="0" smtClean="0"/>
          </a:p>
          <a:p>
            <a:pPr lvl="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Individual </a:t>
            </a:r>
            <a:r>
              <a:rPr lang="en-US" sz="2800" dirty="0"/>
              <a:t>results: </a:t>
            </a:r>
            <a:endParaRPr lang="en-US" sz="2800" dirty="0" smtClean="0"/>
          </a:p>
          <a:p>
            <a:pPr lvl="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– </a:t>
            </a:r>
            <a:r>
              <a:rPr lang="en-US" sz="2800" dirty="0"/>
              <a:t>questions/guesses </a:t>
            </a:r>
            <a:endParaRPr lang="en-US" sz="2800" dirty="0" smtClean="0"/>
          </a:p>
          <a:p>
            <a:pPr lvl="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– </a:t>
            </a:r>
            <a:r>
              <a:rPr lang="en-US" sz="2800" dirty="0"/>
              <a:t>potential defects</a:t>
            </a:r>
          </a:p>
        </p:txBody>
      </p:sp>
    </p:spTree>
    <p:extLst>
      <p:ext uri="{BB962C8B-B14F-4D97-AF65-F5344CB8AC3E}">
        <p14:creationId xmlns:p14="http://schemas.microsoft.com/office/powerpoint/2010/main" xmlns="" val="383406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696200" cy="825500"/>
          </a:xfrm>
        </p:spPr>
        <p:txBody>
          <a:bodyPr/>
          <a:lstStyle/>
          <a:p>
            <a:r>
              <a:rPr lang="en-US" dirty="0"/>
              <a:t>Fagan Inspection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67354"/>
            <a:ext cx="8763000" cy="453072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4. Inspection (generic: collection)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. </a:t>
            </a:r>
            <a:r>
              <a:rPr lang="en-US" sz="2800" dirty="0"/>
              <a:t>Meeting to collect/consolidate individual inspection results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. </a:t>
            </a:r>
            <a:r>
              <a:rPr lang="en-US" sz="2800" dirty="0"/>
              <a:t>Team leader/meeting moderator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. </a:t>
            </a:r>
            <a:r>
              <a:rPr lang="en-US" sz="2800" dirty="0"/>
              <a:t>Reader/presenter: summarize/paraphrase for </a:t>
            </a:r>
            <a:r>
              <a:rPr lang="en-US" sz="2800" dirty="0" smtClean="0"/>
              <a:t>	individual </a:t>
            </a:r>
            <a:r>
              <a:rPr lang="en-US" sz="2800" dirty="0"/>
              <a:t>pieces (assignment)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. </a:t>
            </a:r>
            <a:r>
              <a:rPr lang="en-US" sz="2800" dirty="0"/>
              <a:t>Defect identification, but not solutions, to ensure </a:t>
            </a:r>
            <a:r>
              <a:rPr lang="en-US" sz="2800" dirty="0" smtClean="0"/>
              <a:t>	inspection </a:t>
            </a:r>
            <a:r>
              <a:rPr lang="en-US" sz="2800" dirty="0"/>
              <a:t>effectiveness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. </a:t>
            </a:r>
            <a:r>
              <a:rPr lang="en-US" sz="2800" dirty="0"/>
              <a:t>No more than 2 hours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. </a:t>
            </a:r>
            <a:r>
              <a:rPr lang="en-US" sz="2800" dirty="0"/>
              <a:t>Inspection report </a:t>
            </a:r>
          </a:p>
        </p:txBody>
      </p:sp>
    </p:spTree>
    <p:extLst>
      <p:ext uri="{BB962C8B-B14F-4D97-AF65-F5344CB8AC3E}">
        <p14:creationId xmlns:p14="http://schemas.microsoft.com/office/powerpoint/2010/main" xmlns="" val="193283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696200" cy="825500"/>
          </a:xfrm>
        </p:spPr>
        <p:txBody>
          <a:bodyPr/>
          <a:lstStyle/>
          <a:p>
            <a:r>
              <a:rPr lang="en-US" dirty="0"/>
              <a:t>Fagan Inspection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81087"/>
            <a:ext cx="8763000" cy="453072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5. Rework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. </a:t>
            </a:r>
            <a:r>
              <a:rPr lang="en-US" sz="2800" dirty="0"/>
              <a:t>Author’s response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. </a:t>
            </a:r>
            <a:r>
              <a:rPr lang="en-US" sz="2800" dirty="0"/>
              <a:t>Defect fixing (solutions)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6</a:t>
            </a:r>
            <a:r>
              <a:rPr lang="en-US" sz="2800" dirty="0"/>
              <a:t>. Follow-up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. </a:t>
            </a:r>
            <a:r>
              <a:rPr lang="en-US" sz="2800" dirty="0"/>
              <a:t>Resolution verification by moderator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. </a:t>
            </a:r>
            <a:r>
              <a:rPr lang="en-US" sz="2800" dirty="0"/>
              <a:t>Re-inspection?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endParaRPr lang="en-US" sz="28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• </a:t>
            </a:r>
            <a:r>
              <a:rPr lang="en-US" sz="2800" dirty="0"/>
              <a:t>Fagan inspection in practice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. </a:t>
            </a:r>
            <a:r>
              <a:rPr lang="en-US" sz="2800" dirty="0"/>
              <a:t>Widely used in industry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. </a:t>
            </a:r>
            <a:r>
              <a:rPr lang="en-US" sz="2800" dirty="0"/>
              <a:t>Evaluation studies </a:t>
            </a: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/>
              <a:t>	</a:t>
            </a:r>
            <a:r>
              <a:rPr lang="en-US" sz="2800" dirty="0" smtClean="0"/>
              <a:t>. </a:t>
            </a:r>
            <a:r>
              <a:rPr lang="en-US" sz="2800" dirty="0"/>
              <a:t>Variations and other inspections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22442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203200"/>
            <a:ext cx="7550150" cy="622300"/>
          </a:xfrm>
        </p:spPr>
        <p:txBody>
          <a:bodyPr/>
          <a:lstStyle/>
          <a:p>
            <a:r>
              <a:rPr lang="en-US" dirty="0"/>
              <a:t>Fagan Inspection: </a:t>
            </a:r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30288"/>
            <a:ext cx="8229600" cy="4530725"/>
          </a:xfrm>
        </p:spPr>
        <p:txBody>
          <a:bodyPr/>
          <a:lstStyle/>
          <a:p>
            <a:r>
              <a:rPr lang="en-US" sz="2800" dirty="0" smtClean="0"/>
              <a:t>Importance </a:t>
            </a:r>
            <a:r>
              <a:rPr lang="en-US" sz="2800" dirty="0"/>
              <a:t>of preparation: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Most defect detected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Meetings to consolidate defects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⇒ alternatives focusing on preparation. </a:t>
            </a:r>
            <a:endParaRPr lang="en-US" sz="2800" dirty="0" smtClean="0"/>
          </a:p>
          <a:p>
            <a:r>
              <a:rPr lang="en-US" sz="2800" dirty="0" smtClean="0"/>
              <a:t>Other </a:t>
            </a:r>
            <a:r>
              <a:rPr lang="en-US" sz="2800" dirty="0"/>
              <a:t>important findings: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Important role of the moderator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Team size and #sessions tailored to </a:t>
            </a:r>
            <a:r>
              <a:rPr lang="en-US" sz="2800" dirty="0" err="1"/>
              <a:t>env</a:t>
            </a:r>
            <a:r>
              <a:rPr lang="en-US" sz="2800" dirty="0"/>
              <a:t>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Prefer systematic detection techniques to ad-hoc ones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More use of inspection feedback/analysis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6175" y="191295"/>
            <a:ext cx="7550150" cy="533400"/>
          </a:xfrm>
        </p:spPr>
        <p:txBody>
          <a:bodyPr/>
          <a:lstStyle/>
          <a:p>
            <a:r>
              <a:rPr lang="en-US" dirty="0"/>
              <a:t>Other Inspection Methods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1102652"/>
            <a:ext cx="8644467" cy="4530725"/>
          </a:xfrm>
        </p:spPr>
        <p:txBody>
          <a:bodyPr/>
          <a:lstStyle/>
          <a:p>
            <a:pPr>
              <a:lnSpc>
                <a:spcPct val="73000"/>
              </a:lnSpc>
            </a:pPr>
            <a:r>
              <a:rPr lang="en-US" sz="2800" dirty="0" smtClean="0"/>
              <a:t>Variations </a:t>
            </a:r>
            <a:r>
              <a:rPr lang="en-US" sz="2800" dirty="0"/>
              <a:t>to Fagan inspection: size/scope and formality variations. </a:t>
            </a:r>
            <a:endParaRPr lang="en-US" sz="2800" dirty="0" smtClean="0"/>
          </a:p>
          <a:p>
            <a:pPr>
              <a:lnSpc>
                <a:spcPct val="73000"/>
              </a:lnSpc>
            </a:pPr>
            <a:r>
              <a:rPr lang="en-US" sz="2800" dirty="0" smtClean="0"/>
              <a:t>Alternative </a:t>
            </a:r>
            <a:r>
              <a:rPr lang="en-US" sz="2800" dirty="0"/>
              <a:t>inspection techniques/processes: </a:t>
            </a:r>
            <a:endParaRPr lang="en-US" sz="28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Two-person inspection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Meeting-less </a:t>
            </a:r>
            <a:r>
              <a:rPr lang="en-US" sz="2400" dirty="0"/>
              <a:t>inspections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 err="1"/>
              <a:t>Gilb</a:t>
            </a:r>
            <a:r>
              <a:rPr lang="en-US" sz="2400" dirty="0"/>
              <a:t> inspection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Phased inspections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N-fold inspections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Informal check/review/walkthrough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Active design reviews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Inspection for program correctness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Code reading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Code reading with stepwise abstraction 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229600" cy="4530725"/>
          </a:xfrm>
        </p:spPr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We talked about Software Inspection and discussed Basic </a:t>
            </a:r>
            <a:r>
              <a:rPr lang="en-US" sz="2800" dirty="0"/>
              <a:t>Concept and Generic </a:t>
            </a:r>
            <a:r>
              <a:rPr lang="en-US" sz="2800" dirty="0" smtClean="0"/>
              <a:t>Process; Inspection </a:t>
            </a:r>
            <a:r>
              <a:rPr lang="en-US" sz="2800" dirty="0"/>
              <a:t>Process </a:t>
            </a:r>
            <a:r>
              <a:rPr lang="en-US" sz="2800" dirty="0" smtClean="0"/>
              <a:t>Variations and Fagan </a:t>
            </a:r>
            <a:r>
              <a:rPr lang="en-US" sz="2800" dirty="0"/>
              <a:t>Inspection </a:t>
            </a:r>
            <a:endParaRPr lang="en-US" sz="2800" dirty="0" smtClean="0"/>
          </a:p>
          <a:p>
            <a:pPr lvl="2"/>
            <a:r>
              <a:rPr lang="en-US" sz="2800" dirty="0" smtClean="0"/>
              <a:t>We also discussed  the 5 steps process in Fagan Inspection, i.e., planning, overview, preparation, </a:t>
            </a:r>
            <a:r>
              <a:rPr lang="en-US" sz="2400" dirty="0"/>
              <a:t>Rework </a:t>
            </a:r>
            <a:r>
              <a:rPr lang="en-US" sz="2400" dirty="0" smtClean="0"/>
              <a:t>and  </a:t>
            </a:r>
            <a:r>
              <a:rPr lang="en-US" sz="2400" dirty="0"/>
              <a:t>Follow-up. 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will talk </a:t>
            </a:r>
            <a:r>
              <a:rPr lang="en-US" sz="2800" dirty="0"/>
              <a:t>about Reduced Size/Scope </a:t>
            </a:r>
            <a:r>
              <a:rPr lang="en-US" sz="2800" dirty="0" smtClean="0"/>
              <a:t>Inspection</a:t>
            </a:r>
          </a:p>
          <a:p>
            <a:r>
              <a:rPr lang="en-US" sz="2800" dirty="0" err="1"/>
              <a:t>Gilb</a:t>
            </a:r>
            <a:r>
              <a:rPr lang="en-US" sz="2800" dirty="0"/>
              <a:t> Inspection (Expanded Fagan</a:t>
            </a:r>
            <a:r>
              <a:rPr lang="en-US" sz="2800" dirty="0" smtClean="0"/>
              <a:t>)</a:t>
            </a:r>
          </a:p>
          <a:p>
            <a:r>
              <a:rPr lang="en-US" sz="2800" dirty="0"/>
              <a:t>Formal Inspection: Code Reading </a:t>
            </a:r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11106</TotalTime>
  <Words>610</Words>
  <Application>Microsoft Office PowerPoint</Application>
  <PresentationFormat>On-screen Show (4:3)</PresentationFormat>
  <Paragraphs>143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os-8</vt:lpstr>
      <vt:lpstr>Slide 1</vt:lpstr>
      <vt:lpstr>Part- 3:   Quality Assurance Techniques</vt:lpstr>
      <vt:lpstr>Summary of the previous lecture</vt:lpstr>
      <vt:lpstr>Outlines</vt:lpstr>
      <vt:lpstr>Objectives</vt:lpstr>
      <vt:lpstr>QA Alternatives                     </vt:lpstr>
      <vt:lpstr>Inspection as Part of QA </vt:lpstr>
      <vt:lpstr>Generic Inspection Process</vt:lpstr>
      <vt:lpstr> Inspection Process Variations</vt:lpstr>
      <vt:lpstr>Fagan Inspection </vt:lpstr>
      <vt:lpstr>Fagan Inspection</vt:lpstr>
      <vt:lpstr>Fagan Inspection</vt:lpstr>
      <vt:lpstr>Fagan Inspection</vt:lpstr>
      <vt:lpstr>Fagan Inspection</vt:lpstr>
      <vt:lpstr>Fagan Inspection: Findings</vt:lpstr>
      <vt:lpstr>Other Inspection Methods 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341</cp:revision>
  <cp:lastPrinted>2001-06-14T13:58:17Z</cp:lastPrinted>
  <dcterms:created xsi:type="dcterms:W3CDTF">2011-01-13T23:43:38Z</dcterms:created>
  <dcterms:modified xsi:type="dcterms:W3CDTF">2015-12-17T07:43:30Z</dcterms:modified>
</cp:coreProperties>
</file>