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3"/>
  </p:notesMasterIdLst>
  <p:handoutMasterIdLst>
    <p:handoutMasterId r:id="rId24"/>
  </p:handoutMasterIdLst>
  <p:sldIdLst>
    <p:sldId id="403" r:id="rId2"/>
    <p:sldId id="508" r:id="rId3"/>
    <p:sldId id="524" r:id="rId4"/>
    <p:sldId id="347" r:id="rId5"/>
    <p:sldId id="348" r:id="rId6"/>
    <p:sldId id="560" r:id="rId7"/>
    <p:sldId id="561" r:id="rId8"/>
    <p:sldId id="562" r:id="rId9"/>
    <p:sldId id="563" r:id="rId10"/>
    <p:sldId id="564" r:id="rId11"/>
    <p:sldId id="565" r:id="rId12"/>
    <p:sldId id="566" r:id="rId13"/>
    <p:sldId id="567" r:id="rId14"/>
    <p:sldId id="568" r:id="rId15"/>
    <p:sldId id="569" r:id="rId16"/>
    <p:sldId id="570" r:id="rId17"/>
    <p:sldId id="571" r:id="rId18"/>
    <p:sldId id="572" r:id="rId19"/>
    <p:sldId id="506" r:id="rId20"/>
    <p:sldId id="573" r:id="rId21"/>
    <p:sldId id="501" r:id="rId22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5306" autoAdjust="0"/>
    <p:restoredTop sz="86357" autoAdjust="0"/>
  </p:normalViewPr>
  <p:slideViewPr>
    <p:cSldViewPr snapToGrid="0">
      <p:cViewPr varScale="1">
        <p:scale>
          <a:sx n="57" d="100"/>
          <a:sy n="57" d="100"/>
        </p:scale>
        <p:origin x="-1428" y="-9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solidFill>
                  <a:srgbClr val="000000"/>
                </a:solidFill>
                <a:latin typeface="Times New Roman" panose="02020603050405020304" pitchFamily="18" charset="0"/>
              </a:rPr>
              <a:pPr/>
              <a:t>3</a:t>
            </a:fld>
            <a:endParaRPr lang="en-US" altLang="en-US" smtClean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6909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19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57200" y="1043761"/>
            <a:ext cx="8618955" cy="4817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Testing  </a:t>
            </a:r>
            <a:r>
              <a:rPr lang="en-US" sz="2800" dirty="0"/>
              <a:t>Vs  Debugging 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/>
              <a:t>System Testing Process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/>
              <a:t>Test  Execution  and  Fault  Reports</a:t>
            </a:r>
          </a:p>
          <a:p>
            <a:pPr marL="747713" indent="-395288">
              <a:lnSpc>
                <a:spcPct val="150000"/>
              </a:lnSpc>
            </a:pPr>
            <a:r>
              <a:rPr lang="en-US" sz="2800" dirty="0"/>
              <a:t>Bug Life cycle </a:t>
            </a:r>
            <a:endParaRPr lang="en-US" sz="2800" dirty="0" smtClean="0"/>
          </a:p>
          <a:p>
            <a:pPr marL="747713" indent="-395288">
              <a:lnSpc>
                <a:spcPct val="150000"/>
              </a:lnSpc>
            </a:pPr>
            <a:r>
              <a:rPr lang="en-US" sz="2800" dirty="0" smtClean="0"/>
              <a:t>We also covered the , Test Management, Test Automation and Test Integration in Part 2(c), (d) and (e) of the course respectively.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37609" y="1629304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Part- 3:  </a:t>
            </a:r>
            <a:br>
              <a:rPr lang="en-US" altLang="en-US" dirty="0" smtClean="0"/>
            </a:br>
            <a:r>
              <a:rPr lang="en-US" altLang="en-US" sz="4000" dirty="0" smtClean="0"/>
              <a:t>Quality Assurance Techniques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solidFill>
                <a:srgbClr val="000000"/>
              </a:solidFill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4418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800" dirty="0"/>
              <a:t>Defect </a:t>
            </a:r>
            <a:r>
              <a:rPr lang="en-US" sz="2800" dirty="0" smtClean="0"/>
              <a:t>Prevention </a:t>
            </a:r>
            <a:r>
              <a:rPr lang="en-US" sz="2800" dirty="0"/>
              <a:t>&amp; Process </a:t>
            </a:r>
            <a:r>
              <a:rPr lang="en-US" sz="2800" dirty="0" smtClean="0"/>
              <a:t>Improvement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800" dirty="0"/>
              <a:t>• Defect prevention approaches </a:t>
            </a:r>
            <a:endParaRPr lang="en-US" sz="2800" dirty="0" smtClean="0"/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Error blocking </a:t>
            </a:r>
            <a:endParaRPr lang="en-US" sz="2800" dirty="0" smtClean="0"/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Error source removal </a:t>
            </a:r>
            <a:endParaRPr lang="en-US" sz="2800" dirty="0" smtClean="0"/>
          </a:p>
          <a:p>
            <a:pPr marL="1490663" lvl="2" indent="-395288">
              <a:lnSpc>
                <a:spcPct val="150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Process improvement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altLang="en-US" sz="2400" dirty="0" smtClean="0"/>
              <a:t>To understand and distinguish between defect prevention and process improvement</a:t>
            </a:r>
          </a:p>
          <a:p>
            <a:pPr marL="747713" indent="-395288">
              <a:lnSpc>
                <a:spcPct val="150000"/>
              </a:lnSpc>
            </a:pPr>
            <a:r>
              <a:rPr lang="en-US" altLang="en-US" sz="2400" dirty="0" smtClean="0"/>
              <a:t>To understand blocking and source removal of the errors.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550150" cy="825500"/>
          </a:xfrm>
        </p:spPr>
        <p:txBody>
          <a:bodyPr/>
          <a:lstStyle/>
          <a:p>
            <a:pPr algn="ctr"/>
            <a:r>
              <a:rPr lang="en-US" dirty="0" smtClean="0"/>
              <a:t>QA Alternatives                     </a:t>
            </a:r>
            <a:endParaRPr lang="en-US" dirty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5930" y="1157288"/>
            <a:ext cx="8229600" cy="4530725"/>
          </a:xfrm>
        </p:spPr>
        <p:txBody>
          <a:bodyPr/>
          <a:lstStyle/>
          <a:p>
            <a:r>
              <a:rPr lang="en-US" sz="2800" dirty="0"/>
              <a:t>• Defect and QA: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Defect: error/fault/failure. </a:t>
            </a:r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Defect prevention/removal/containment.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Map to major QA activities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prevention (this chapter</a:t>
            </a:r>
            <a:r>
              <a:rPr lang="en-US" sz="2800" dirty="0" smtClean="0"/>
              <a:t>):</a:t>
            </a:r>
          </a:p>
          <a:p>
            <a:pPr lvl="2"/>
            <a:r>
              <a:rPr lang="en-US" sz="2800" dirty="0" smtClean="0"/>
              <a:t> </a:t>
            </a:r>
            <a:r>
              <a:rPr lang="en-US" sz="2800" dirty="0"/>
              <a:t>– Error source removal &amp; error blocking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removal: Inspection/testing/etc.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Defect containment: Fault tolerance and failure containment (safety assurance).</a:t>
            </a:r>
            <a:endParaRPr lang="en-US" sz="3600" dirty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Generic Ways for Defect Prevention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86317" y="854075"/>
            <a:ext cx="8229600" cy="4530725"/>
          </a:xfrm>
        </p:spPr>
        <p:txBody>
          <a:bodyPr/>
          <a:lstStyle/>
          <a:p>
            <a:r>
              <a:rPr lang="en-US" sz="2800" dirty="0"/>
              <a:t>• Error blocking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Error: missing/incorrect actions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Direct intervention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Error blocked ⇒ fault injections prevented (or errors tolerated)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Rely on technology/tools/etc. 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Error source removal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Root cause analysis ⇒ identify error sources </a:t>
            </a:r>
            <a:endParaRPr lang="en-US" sz="2800" dirty="0" smtClean="0"/>
          </a:p>
          <a:p>
            <a:pPr lvl="2"/>
            <a:r>
              <a:rPr lang="en-US" sz="2800" dirty="0" smtClean="0"/>
              <a:t>. </a:t>
            </a:r>
            <a:r>
              <a:rPr lang="en-US" sz="2800" dirty="0"/>
              <a:t>Removal through education/training/etc.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Defect Prevention: Why and How?</a:t>
            </a:r>
            <a:endParaRPr lang="en-US" sz="3200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940859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Major factors in favor of defect prevention: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Super-linear defect cost↑ over time </a:t>
            </a:r>
            <a:endParaRPr lang="en-US" sz="2400" dirty="0" smtClean="0"/>
          </a:p>
          <a:p>
            <a:pPr lvl="3">
              <a:spcBef>
                <a:spcPts val="600"/>
              </a:spcBef>
            </a:pPr>
            <a:r>
              <a:rPr lang="en-US" sz="2400" dirty="0" smtClean="0"/>
              <a:t>early </a:t>
            </a:r>
            <a:r>
              <a:rPr lang="en-US" sz="2400" dirty="0"/>
              <a:t>faults: chain-effect/propagation </a:t>
            </a:r>
            <a:endParaRPr lang="en-US" sz="2400" dirty="0" smtClean="0"/>
          </a:p>
          <a:p>
            <a:pPr lvl="3">
              <a:spcBef>
                <a:spcPts val="600"/>
              </a:spcBef>
            </a:pPr>
            <a:r>
              <a:rPr lang="en-US" sz="2400" dirty="0" smtClean="0"/>
              <a:t>difficulty </a:t>
            </a:r>
            <a:r>
              <a:rPr lang="en-US" sz="2400" dirty="0"/>
              <a:t>to fix remote (early) </a:t>
            </a:r>
            <a:r>
              <a:rPr lang="en-US" sz="2400" dirty="0" smtClean="0"/>
              <a:t>faults</a:t>
            </a:r>
          </a:p>
          <a:p>
            <a:pPr lvl="3">
              <a:spcBef>
                <a:spcPts val="600"/>
              </a:spcBef>
            </a:pPr>
            <a:r>
              <a:rPr lang="en-US" sz="2400" dirty="0" smtClean="0"/>
              <a:t>in-field </a:t>
            </a:r>
            <a:r>
              <a:rPr lang="en-US" sz="2400" dirty="0"/>
              <a:t>problems: cost↑ significantly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Other QA techniques for later </a:t>
            </a:r>
            <a:r>
              <a:rPr lang="en-US" sz="2400" dirty="0" smtClean="0"/>
              <a:t>phases</a:t>
            </a:r>
          </a:p>
          <a:p>
            <a:pPr lvl="3">
              <a:spcBef>
                <a:spcPts val="600"/>
              </a:spcBef>
              <a:spcAft>
                <a:spcPts val="600"/>
              </a:spcAft>
            </a:pPr>
            <a:r>
              <a:rPr lang="en-US" sz="2400" dirty="0" smtClean="0"/>
              <a:t>even </a:t>
            </a:r>
            <a:r>
              <a:rPr lang="en-US" sz="2400" dirty="0"/>
              <a:t>inspection after defect injection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Basis for defect prevention: Causal and risk analysis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Analyze pervasive defects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Cause identification and fixing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Risk analysis to focus/zoom-in 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50520"/>
            <a:ext cx="7543800" cy="411480"/>
          </a:xfrm>
        </p:spPr>
        <p:txBody>
          <a:bodyPr/>
          <a:lstStyle/>
          <a:p>
            <a:r>
              <a:rPr lang="en-US" sz="3200" dirty="0"/>
              <a:t/>
            </a:r>
            <a:br>
              <a:rPr lang="en-US" sz="3200" dirty="0"/>
            </a:br>
            <a:r>
              <a:rPr lang="en-US" dirty="0"/>
              <a:t>Defect Cause and Actions</a:t>
            </a:r>
            <a:endParaRPr lang="en-US" sz="3200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979488"/>
            <a:ext cx="8229600" cy="4530725"/>
          </a:xfrm>
        </p:spPr>
        <p:txBody>
          <a:bodyPr/>
          <a:lstStyle/>
          <a:p>
            <a:r>
              <a:rPr lang="en-US" sz="2400" dirty="0"/>
              <a:t>• Types of causal analyses: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Logical (root cause) analysis by expert for individual defects and defect groups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Statistical (risk) analysis for large data sets with multiple attributes </a:t>
            </a:r>
            <a:endParaRPr lang="en-US" sz="2400" dirty="0" smtClean="0"/>
          </a:p>
          <a:p>
            <a:pPr lvl="3"/>
            <a:r>
              <a:rPr lang="en-US" sz="2400" dirty="0" smtClean="0"/>
              <a:t>Model</a:t>
            </a:r>
            <a:r>
              <a:rPr lang="en-US" sz="2400" dirty="0"/>
              <a:t>: predictor variables ⇒ </a:t>
            </a:r>
            <a:r>
              <a:rPr lang="en-US" sz="2400" dirty="0" smtClean="0"/>
              <a:t>defects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Cause(s) identified via either variation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Actions for identified causes: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Remedial actions for current product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Preventive actions for future products: </a:t>
            </a:r>
            <a:endParaRPr lang="en-US" sz="2400" dirty="0" smtClean="0"/>
          </a:p>
          <a:p>
            <a:pPr lvl="3"/>
            <a:r>
              <a:rPr lang="en-US" sz="2400" dirty="0" smtClean="0"/>
              <a:t> </a:t>
            </a:r>
            <a:r>
              <a:rPr lang="en-US" sz="2400" dirty="0"/>
              <a:t>negate causes or pre-conditions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Causes/Preventive Actions </a:t>
            </a:r>
          </a:p>
        </p:txBody>
      </p:sp>
      <p:sp>
        <p:nvSpPr>
          <p:cNvPr id="25604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799" y="979488"/>
            <a:ext cx="8619067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• Education/training to correct human misconceptions as error sources: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Product/domain knowledge,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Development methodology,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Development process, etc.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Act to remove error sources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Cause identification: mostly through root case analysis.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Formal </a:t>
            </a:r>
            <a:r>
              <a:rPr lang="en-US" sz="2400" dirty="0" smtClean="0"/>
              <a:t>methods: </a:t>
            </a:r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Formal specification: to eliminate imprecision in design/implementation. (error source removal)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Formally verify fault absence. </a:t>
            </a:r>
            <a:endParaRPr lang="en-US" sz="2400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696200" cy="825500"/>
          </a:xfrm>
        </p:spPr>
        <p:txBody>
          <a:bodyPr/>
          <a:lstStyle/>
          <a:p>
            <a:r>
              <a:rPr lang="en-US" dirty="0"/>
              <a:t>Common Causes/Preventive Actions </a:t>
            </a:r>
          </a:p>
        </p:txBody>
      </p:sp>
      <p:sp>
        <p:nvSpPr>
          <p:cNvPr id="26628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62466" y="825500"/>
            <a:ext cx="8763000" cy="4530725"/>
          </a:xfrm>
        </p:spPr>
        <p:txBody>
          <a:bodyPr/>
          <a:lstStyle/>
          <a:p>
            <a:r>
              <a:rPr lang="en-US" sz="2800" dirty="0"/>
              <a:t>• Technologies/tools/standards/etc.: </a:t>
            </a:r>
            <a:endParaRPr lang="en-US" sz="28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Based on empirical evidence </a:t>
            </a:r>
            <a:endParaRPr lang="en-US" sz="24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Proper selection and consistent usage or enforcement </a:t>
            </a:r>
            <a:endParaRPr lang="en-US" sz="24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More error blocking than error source removal </a:t>
            </a:r>
            <a:endParaRPr lang="en-US" sz="24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Cause identification: mostly statistical </a:t>
            </a:r>
            <a:endParaRPr lang="en-US" sz="2400" dirty="0" smtClean="0"/>
          </a:p>
          <a:p>
            <a:pPr marL="338138" indent="-338138"/>
            <a:r>
              <a:rPr lang="en-US" sz="2800" dirty="0" smtClean="0"/>
              <a:t>• </a:t>
            </a:r>
            <a:r>
              <a:rPr lang="en-US" sz="2800" dirty="0"/>
              <a:t>Process improvement: </a:t>
            </a:r>
            <a:endParaRPr lang="en-US" sz="28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Integration of many factors in processes </a:t>
            </a:r>
            <a:endParaRPr lang="en-US" sz="24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Based on empirical evidence or logic </a:t>
            </a:r>
            <a:endParaRPr lang="en-US" sz="24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Define/select/enforce </a:t>
            </a:r>
            <a:endParaRPr lang="en-US" sz="24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Helping both error blocking and error source removal </a:t>
            </a:r>
            <a:endParaRPr lang="en-US" sz="2400" dirty="0" smtClean="0"/>
          </a:p>
          <a:p>
            <a:pPr marL="1150938" lvl="2"/>
            <a:r>
              <a:rPr lang="en-US" sz="2400" dirty="0" smtClean="0"/>
              <a:t>. </a:t>
            </a:r>
            <a:r>
              <a:rPr lang="en-US" sz="2400" dirty="0"/>
              <a:t>Cause identification: often implicit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725" y="203200"/>
            <a:ext cx="7550150" cy="622300"/>
          </a:xfrm>
        </p:spPr>
        <p:txBody>
          <a:bodyPr/>
          <a:lstStyle/>
          <a:p>
            <a:r>
              <a:rPr lang="en-US" dirty="0"/>
              <a:t>Education and Training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/>
              <a:t>• People: most important factor to </a:t>
            </a:r>
            <a:r>
              <a:rPr lang="en-US" sz="2800" dirty="0" smtClean="0"/>
              <a:t>quality</a:t>
            </a:r>
            <a:endParaRPr lang="en-US" sz="28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Development methodology knowledge: </a:t>
            </a:r>
            <a:endParaRPr lang="en-US" sz="28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Solid CS and SE education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Methodology/process/tools/etc.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Product/domain knowledge: . Industry/segment specific knowledge . Type of products: new vs. legacy etc. </a:t>
            </a:r>
            <a:endParaRPr lang="en-US" sz="2800" dirty="0" smtClean="0"/>
          </a:p>
          <a:p>
            <a:pPr lvl="3"/>
            <a:r>
              <a:rPr lang="en-US" sz="2400" dirty="0" smtClean="0"/>
              <a:t> </a:t>
            </a:r>
            <a:r>
              <a:rPr lang="en-US" sz="2400" dirty="0"/>
              <a:t>legacy product: inter-operability . General product environment, etc. </a:t>
            </a:r>
            <a:endParaRPr lang="en-US" sz="2400" dirty="0" smtClean="0"/>
          </a:p>
          <a:p>
            <a:r>
              <a:rPr lang="en-US" sz="2800" dirty="0" smtClean="0"/>
              <a:t>• </a:t>
            </a:r>
            <a:r>
              <a:rPr lang="en-US" sz="2800" dirty="0"/>
              <a:t>Means of delivery: formal and informal education + on-the-job training. </a:t>
            </a:r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6175" y="191295"/>
            <a:ext cx="7550150" cy="533400"/>
          </a:xfrm>
        </p:spPr>
        <p:txBody>
          <a:bodyPr/>
          <a:lstStyle/>
          <a:p>
            <a:pPr algn="ctr"/>
            <a:r>
              <a:rPr lang="en-US" dirty="0" smtClean="0"/>
              <a:t>Other Techniques</a:t>
            </a:r>
            <a:endParaRPr lang="en-US" dirty="0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1102652"/>
            <a:ext cx="8644467" cy="4530725"/>
          </a:xfrm>
        </p:spPr>
        <p:txBody>
          <a:bodyPr/>
          <a:lstStyle/>
          <a:p>
            <a:pPr>
              <a:lnSpc>
                <a:spcPct val="73000"/>
              </a:lnSpc>
            </a:pPr>
            <a:r>
              <a:rPr lang="en-US" sz="2800" dirty="0"/>
              <a:t>• Appropriate software technologies</a:t>
            </a:r>
            <a:r>
              <a:rPr lang="en-US" sz="2800" dirty="0" smtClean="0"/>
              <a:t>:</a:t>
            </a:r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Cleanroom: formal verification + statistical testing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Other technologies: CBSE, COTS, etc. </a:t>
            </a:r>
            <a:endParaRPr lang="en-US" sz="2400" dirty="0" smtClean="0"/>
          </a:p>
          <a:p>
            <a:pPr>
              <a:lnSpc>
                <a:spcPct val="73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Appropriate standards/guidelines: </a:t>
            </a:r>
            <a:endParaRPr lang="en-US" sz="28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 err="1" smtClean="0"/>
              <a:t>Mis</a:t>
            </a:r>
            <a:r>
              <a:rPr lang="en-US" sz="2400" dirty="0" smtClean="0"/>
              <a:t>-understanding/miscommunication</a:t>
            </a:r>
            <a:r>
              <a:rPr lang="en-US" sz="2400" dirty="0"/>
              <a:t>↓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Empirical evidence for effectiveness </a:t>
            </a:r>
            <a:endParaRPr lang="en-US" sz="2400" dirty="0" smtClean="0"/>
          </a:p>
          <a:p>
            <a:pPr lvl="2">
              <a:lnSpc>
                <a:spcPct val="73000"/>
              </a:lnSpc>
              <a:spcAft>
                <a:spcPts val="600"/>
              </a:spcAft>
            </a:pPr>
            <a:r>
              <a:rPr lang="en-US" sz="2400" dirty="0" smtClean="0"/>
              <a:t>. </a:t>
            </a:r>
            <a:r>
              <a:rPr lang="en-US" sz="2400" dirty="0"/>
              <a:t>Appropriate scope and formality </a:t>
            </a:r>
            <a:endParaRPr lang="en-US" sz="2400" dirty="0" smtClean="0"/>
          </a:p>
          <a:p>
            <a:pPr>
              <a:lnSpc>
                <a:spcPct val="73000"/>
              </a:lnSpc>
            </a:pPr>
            <a:r>
              <a:rPr lang="en-US" sz="2800" dirty="0" smtClean="0"/>
              <a:t>• </a:t>
            </a:r>
            <a:r>
              <a:rPr lang="en-US" sz="2800" dirty="0"/>
              <a:t>Effective methodologies: </a:t>
            </a:r>
            <a:endParaRPr lang="en-US" sz="28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As package technologies/</a:t>
            </a:r>
            <a:r>
              <a:rPr lang="en-US" sz="2400" dirty="0" err="1"/>
              <a:t>std</a:t>
            </a:r>
            <a:r>
              <a:rPr lang="en-US" sz="2400" dirty="0"/>
              <a:t>/tools/etc.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Empirical evidence </a:t>
            </a:r>
            <a:endParaRPr lang="en-US" sz="2400" dirty="0" smtClean="0"/>
          </a:p>
          <a:p>
            <a:pPr lvl="2">
              <a:lnSpc>
                <a:spcPct val="73000"/>
              </a:lnSpc>
            </a:pPr>
            <a:r>
              <a:rPr lang="en-US" sz="2400" dirty="0" smtClean="0"/>
              <a:t>. </a:t>
            </a:r>
            <a:r>
              <a:rPr lang="en-US" sz="2400" dirty="0"/>
              <a:t>Match to the specific product domain</a:t>
            </a:r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8263"/>
            <a:ext cx="8534400" cy="825500"/>
          </a:xfrm>
        </p:spPr>
        <p:txBody>
          <a:bodyPr/>
          <a:lstStyle/>
          <a:p>
            <a:r>
              <a:rPr lang="en-US" sz="2800" dirty="0"/>
              <a:t>Tools for Error Blocking</a:t>
            </a:r>
            <a:endParaRPr lang="en-US" sz="3000" dirty="0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893763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Programming language/environment tools: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Syntax-directed editor to match pairs.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Syntax checker/enforcer.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General tools for coding standards, etc.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Other tools: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Design/code and version </a:t>
            </a:r>
            <a:r>
              <a:rPr lang="en-US" sz="2400" dirty="0" smtClean="0"/>
              <a:t>control</a:t>
            </a:r>
          </a:p>
          <a:p>
            <a:pPr lvl="3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examples: CMVC, CVS, etc.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Tools for </a:t>
            </a:r>
            <a:r>
              <a:rPr lang="en-US" sz="2400" dirty="0" err="1"/>
              <a:t>indiv</a:t>
            </a:r>
            <a:r>
              <a:rPr lang="en-US" sz="2400" dirty="0"/>
              <a:t>. development activities</a:t>
            </a:r>
            <a:r>
              <a:rPr lang="en-US" sz="2400" dirty="0" smtClean="0"/>
              <a:t>:</a:t>
            </a:r>
          </a:p>
          <a:p>
            <a:pPr lvl="3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testing tools</a:t>
            </a:r>
            <a:r>
              <a:rPr lang="en-US" sz="2400" dirty="0" smtClean="0"/>
              <a:t>,</a:t>
            </a:r>
          </a:p>
          <a:p>
            <a:pPr lvl="3">
              <a:spcBef>
                <a:spcPts val="600"/>
              </a:spcBef>
            </a:pPr>
            <a:r>
              <a:rPr lang="en-US" sz="2400" dirty="0" smtClean="0"/>
              <a:t> requirement </a:t>
            </a:r>
            <a:r>
              <a:rPr lang="en-US" sz="2400" dirty="0"/>
              <a:t>solicitation tools, </a:t>
            </a:r>
            <a:endParaRPr lang="en-US" sz="2400" dirty="0" smtClean="0"/>
          </a:p>
          <a:p>
            <a:pPr lvl="3">
              <a:spcBef>
                <a:spcPts val="600"/>
              </a:spcBef>
            </a:pPr>
            <a:r>
              <a:rPr lang="en-US" sz="2400" dirty="0" smtClean="0"/>
              <a:t> </a:t>
            </a:r>
            <a:r>
              <a:rPr lang="en-US" sz="2400" dirty="0"/>
              <a:t>design automation tools, etc.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General tools or tool suites for certain methodologies, e.g., Rational Rose. 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8263"/>
            <a:ext cx="8382000" cy="825500"/>
          </a:xfrm>
        </p:spPr>
        <p:txBody>
          <a:bodyPr/>
          <a:lstStyle/>
          <a:p>
            <a:r>
              <a:rPr lang="en-US" dirty="0"/>
              <a:t>Process Improvement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09600" y="893763"/>
            <a:ext cx="8229600" cy="453072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800" dirty="0"/>
              <a:t>• Integration of individual pieces for defect prevention ⇒ process improvement </a:t>
            </a:r>
            <a:endParaRPr lang="en-US" sz="28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Selecting appropriate development processes: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Process characteristics and </a:t>
            </a:r>
            <a:r>
              <a:rPr lang="en-US" sz="2400" dirty="0" smtClean="0"/>
              <a:t>capability</a:t>
            </a:r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Match to specific product environment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Consideration of culture/experience/etc.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Process definition and customization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Adapt to specific project environment . e.g., IBM’s PPA from Waterfall </a:t>
            </a:r>
            <a:endParaRPr lang="en-US" sz="2400" dirty="0" smtClean="0"/>
          </a:p>
          <a:p>
            <a:pPr>
              <a:spcBef>
                <a:spcPts val="600"/>
              </a:spcBef>
            </a:pPr>
            <a:r>
              <a:rPr lang="en-US" sz="2800" dirty="0" smtClean="0"/>
              <a:t>• </a:t>
            </a:r>
            <a:r>
              <a:rPr lang="en-US" sz="2800" dirty="0"/>
              <a:t>Process enforcement and ISO/9000: </a:t>
            </a:r>
            <a:endParaRPr lang="en-US" sz="28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“say what you do”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“do what you say” </a:t>
            </a:r>
            <a:endParaRPr lang="en-US" sz="2400" dirty="0" smtClean="0"/>
          </a:p>
          <a:p>
            <a:pPr lvl="2">
              <a:spcBef>
                <a:spcPts val="600"/>
              </a:spcBef>
            </a:pPr>
            <a:r>
              <a:rPr lang="en-US" sz="2400" dirty="0" smtClean="0"/>
              <a:t>. </a:t>
            </a:r>
            <a:r>
              <a:rPr lang="en-US" sz="2400" dirty="0"/>
              <a:t>“show me”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8263"/>
            <a:ext cx="8305800" cy="825500"/>
          </a:xfrm>
        </p:spPr>
        <p:txBody>
          <a:bodyPr/>
          <a:lstStyle/>
          <a:p>
            <a:r>
              <a:rPr lang="en-US" dirty="0"/>
              <a:t>Process Maturity for Improvement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7267" y="893763"/>
            <a:ext cx="8229600" cy="4530725"/>
          </a:xfrm>
        </p:spPr>
        <p:txBody>
          <a:bodyPr/>
          <a:lstStyle/>
          <a:p>
            <a:r>
              <a:rPr lang="en-US" sz="2400" dirty="0"/>
              <a:t>• </a:t>
            </a:r>
            <a:r>
              <a:rPr lang="en-US" sz="2400" dirty="0" smtClean="0"/>
              <a:t> </a:t>
            </a:r>
            <a:r>
              <a:rPr lang="en-US" sz="2400" dirty="0"/>
              <a:t>Focus on defect prevention </a:t>
            </a:r>
            <a:endParaRPr lang="en-US" sz="24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maturity level: focus/key practice area </a:t>
            </a:r>
            <a:endParaRPr lang="en-US" sz="2000" dirty="0" smtClean="0"/>
          </a:p>
          <a:p>
            <a:pPr marL="1657350" lvl="3" indent="-457200">
              <a:buFont typeface="+mj-lt"/>
              <a:buAutoNum type="arabicPeriod"/>
            </a:pPr>
            <a:r>
              <a:rPr lang="en-US" sz="2000" dirty="0" smtClean="0"/>
              <a:t>ad-hoc</a:t>
            </a:r>
            <a:r>
              <a:rPr lang="en-US" sz="2000" dirty="0"/>
              <a:t>: competent people/heroics </a:t>
            </a:r>
            <a:endParaRPr lang="en-US" sz="2000" dirty="0" smtClean="0"/>
          </a:p>
          <a:p>
            <a:pPr marL="1657350" lvl="3" indent="-457200">
              <a:buFont typeface="+mj-lt"/>
              <a:buAutoNum type="arabicPeriod"/>
            </a:pPr>
            <a:r>
              <a:rPr lang="en-US" sz="2000" dirty="0" smtClean="0"/>
              <a:t>repeatable</a:t>
            </a:r>
            <a:r>
              <a:rPr lang="en-US" sz="2000" dirty="0"/>
              <a:t>: </a:t>
            </a:r>
            <a:r>
              <a:rPr lang="en-US" sz="2000" dirty="0" err="1"/>
              <a:t>proj</a:t>
            </a:r>
            <a:r>
              <a:rPr lang="en-US" sz="2000" dirty="0"/>
              <a:t>. management proc. </a:t>
            </a:r>
            <a:endParaRPr lang="en-US" sz="2000" dirty="0" smtClean="0"/>
          </a:p>
          <a:p>
            <a:pPr marL="1657350" lvl="3" indent="-457200">
              <a:buFont typeface="+mj-lt"/>
              <a:buAutoNum type="arabicPeriod"/>
            </a:pPr>
            <a:r>
              <a:rPr lang="en-US" sz="2000" dirty="0" smtClean="0"/>
              <a:t>defined</a:t>
            </a:r>
            <a:r>
              <a:rPr lang="en-US" sz="2000" dirty="0"/>
              <a:t>: </a:t>
            </a:r>
            <a:r>
              <a:rPr lang="en-US" sz="2000" dirty="0" err="1"/>
              <a:t>engr</a:t>
            </a:r>
            <a:r>
              <a:rPr lang="en-US" sz="2000" dirty="0"/>
              <a:t>-proc./</a:t>
            </a:r>
            <a:r>
              <a:rPr lang="en-US" sz="2000" dirty="0" smtClean="0"/>
              <a:t>organizational support </a:t>
            </a:r>
            <a:endParaRPr lang="en-US" sz="2000" dirty="0" smtClean="0"/>
          </a:p>
          <a:p>
            <a:pPr marL="1657350" lvl="3" indent="-457200">
              <a:buFont typeface="+mj-lt"/>
              <a:buAutoNum type="arabicPeriod"/>
            </a:pPr>
            <a:r>
              <a:rPr lang="en-US" sz="2000" dirty="0" smtClean="0"/>
              <a:t>managed</a:t>
            </a:r>
            <a:r>
              <a:rPr lang="en-US" sz="2000" dirty="0"/>
              <a:t>: prod./proc. quality </a:t>
            </a:r>
            <a:endParaRPr lang="en-US" sz="2000" dirty="0" smtClean="0"/>
          </a:p>
          <a:p>
            <a:pPr marL="1657350" lvl="3" indent="-457200">
              <a:buFont typeface="+mj-lt"/>
              <a:buAutoNum type="arabicPeriod"/>
            </a:pPr>
            <a:r>
              <a:rPr lang="en-US" sz="2000" dirty="0" smtClean="0"/>
              <a:t>optimized</a:t>
            </a:r>
            <a:r>
              <a:rPr lang="en-US" sz="2000" dirty="0"/>
              <a:t>: continuous proc. </a:t>
            </a:r>
            <a:r>
              <a:rPr lang="en-US" sz="2000" dirty="0" err="1"/>
              <a:t>impr</a:t>
            </a:r>
            <a:r>
              <a:rPr lang="en-US" sz="2000" dirty="0"/>
              <a:t>. . expectation: maturity↑ ⇒ quality↑ </a:t>
            </a:r>
            <a:r>
              <a:rPr lang="en-US" sz="2000" dirty="0" smtClean="0"/>
              <a:t>. </a:t>
            </a:r>
          </a:p>
          <a:p>
            <a:r>
              <a:rPr lang="en-US" sz="2400" dirty="0" smtClean="0"/>
              <a:t>• </a:t>
            </a:r>
            <a:r>
              <a:rPr lang="en-US" sz="2400" dirty="0"/>
              <a:t>Other process maturity work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SPICE (Software Process Improvement and Capability </a:t>
            </a:r>
            <a:r>
              <a:rPr lang="en-US" sz="2400" dirty="0" err="1"/>
              <a:t>dEtermination</a:t>
            </a:r>
            <a:r>
              <a:rPr lang="en-US" sz="2400" dirty="0"/>
              <a:t>) </a:t>
            </a:r>
            <a:endParaRPr lang="en-US" sz="2400" dirty="0" smtClean="0"/>
          </a:p>
          <a:p>
            <a:pPr lvl="3"/>
            <a:r>
              <a:rPr lang="en-US" sz="2400" dirty="0" smtClean="0"/>
              <a:t>– </a:t>
            </a:r>
            <a:r>
              <a:rPr lang="en-US" sz="2400" dirty="0"/>
              <a:t>international effort </a:t>
            </a:r>
            <a:endParaRPr lang="en-US" sz="2400" dirty="0" smtClean="0"/>
          </a:p>
          <a:p>
            <a:pPr lvl="3"/>
            <a:r>
              <a:rPr lang="en-US" sz="2400" dirty="0" smtClean="0"/>
              <a:t>– </a:t>
            </a:r>
            <a:r>
              <a:rPr lang="en-US" sz="2400" dirty="0"/>
              <a:t>assessment, trial, and tech. transfer 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68263"/>
            <a:ext cx="8153400" cy="825500"/>
          </a:xfrm>
        </p:spPr>
        <p:txBody>
          <a:bodyPr/>
          <a:lstStyle/>
          <a:p>
            <a:r>
              <a:rPr lang="en-US" dirty="0"/>
              <a:t>TAME: Process/Quality Improvement 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893763"/>
            <a:ext cx="8229600" cy="4530725"/>
          </a:xfrm>
        </p:spPr>
        <p:txBody>
          <a:bodyPr/>
          <a:lstStyle/>
          <a:p>
            <a:r>
              <a:rPr lang="en-US" sz="2400" dirty="0"/>
              <a:t>• QIP: Quality Improvement Paradigm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understand baseline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intro. process change and assess impact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package above for infusion </a:t>
            </a:r>
            <a:endParaRPr lang="en-US" sz="24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GQM: goals/questions/metrics </a:t>
            </a:r>
            <a:r>
              <a:rPr lang="en-US" sz="2400" dirty="0" smtClean="0"/>
              <a:t>paradigm</a:t>
            </a:r>
          </a:p>
          <a:p>
            <a:pPr lvl="2"/>
            <a:r>
              <a:rPr lang="en-US" sz="2400" dirty="0" smtClean="0"/>
              <a:t> </a:t>
            </a:r>
            <a:r>
              <a:rPr lang="en-US" sz="2400" dirty="0"/>
              <a:t>. goal-driven activities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questions related to goals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metrics to answer </a:t>
            </a:r>
            <a:r>
              <a:rPr lang="en-US" sz="2400" dirty="0" smtClean="0"/>
              <a:t>questions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• EF: experience factory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separation of concerns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EF separate from product organization </a:t>
            </a:r>
            <a:endParaRPr lang="en-US" sz="2400" dirty="0" smtClean="0"/>
          </a:p>
          <a:p>
            <a:pPr lvl="2"/>
            <a:r>
              <a:rPr lang="en-US" sz="2400" dirty="0" smtClean="0"/>
              <a:t>. </a:t>
            </a:r>
            <a:r>
              <a:rPr lang="en-US" sz="2400" dirty="0"/>
              <a:t>form a feedback/improvement loop 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702550" cy="825500"/>
          </a:xfrm>
        </p:spPr>
        <p:txBody>
          <a:bodyPr/>
          <a:lstStyle/>
          <a:p>
            <a:pPr algn="ctr"/>
            <a:r>
              <a:rPr lang="en-US" dirty="0" smtClean="0"/>
              <a:t>Conclusions </a:t>
            </a:r>
            <a:endParaRPr lang="en-US" dirty="0"/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2819400" y="6248400"/>
            <a:ext cx="33528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457200">
              <a:spcBef>
                <a:spcPct val="50000"/>
              </a:spcBef>
            </a:pPr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27075" y="954088"/>
            <a:ext cx="8229600" cy="4530725"/>
          </a:xfrm>
        </p:spPr>
        <p:txBody>
          <a:bodyPr/>
          <a:lstStyle/>
          <a:p>
            <a:r>
              <a:rPr lang="en-US" sz="2400" dirty="0"/>
              <a:t>• Key advantages: </a:t>
            </a:r>
            <a:endParaRPr lang="en-US" sz="24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Significant savings if applicable: </a:t>
            </a:r>
            <a:endParaRPr lang="en-US" sz="2000" dirty="0" smtClean="0"/>
          </a:p>
          <a:p>
            <a:pPr lvl="3"/>
            <a:r>
              <a:rPr lang="en-US" sz="2000" dirty="0" smtClean="0"/>
              <a:t>– </a:t>
            </a:r>
            <a:r>
              <a:rPr lang="en-US" sz="2000" dirty="0"/>
              <a:t>avoid downstream problems </a:t>
            </a:r>
            <a:endParaRPr lang="en-US" sz="20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Direct affect important people factor </a:t>
            </a:r>
            <a:endParaRPr lang="en-US" sz="20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Promising tools, methodologies, etc. </a:t>
            </a:r>
            <a:endParaRPr lang="en-US" sz="20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Process improvement: long-lasting and wide-impact </a:t>
            </a:r>
            <a:endParaRPr lang="en-US" sz="2000" dirty="0" smtClean="0"/>
          </a:p>
          <a:p>
            <a:r>
              <a:rPr lang="en-US" sz="2400" dirty="0" smtClean="0"/>
              <a:t>• </a:t>
            </a:r>
            <a:r>
              <a:rPr lang="en-US" sz="2400" dirty="0"/>
              <a:t>Key limitations: </a:t>
            </a:r>
            <a:endParaRPr lang="en-US" sz="24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Known causes of pervasive problems </a:t>
            </a:r>
            <a:endParaRPr lang="en-US" sz="20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Difficulties analyzing complex problems </a:t>
            </a:r>
            <a:endParaRPr lang="en-US" sz="20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Difficulties with changing environment </a:t>
            </a:r>
            <a:endParaRPr lang="en-US" sz="20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Hard to automate </a:t>
            </a:r>
            <a:endParaRPr lang="en-US" sz="2000" dirty="0" smtClean="0"/>
          </a:p>
          <a:p>
            <a:pPr lvl="2"/>
            <a:r>
              <a:rPr lang="en-US" sz="2000" dirty="0" smtClean="0"/>
              <a:t>. </a:t>
            </a:r>
            <a:r>
              <a:rPr lang="en-US" sz="2000" dirty="0"/>
              <a:t>Process quality 6= product quality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7713" indent="-395288">
              <a:lnSpc>
                <a:spcPct val="150000"/>
              </a:lnSpc>
            </a:pPr>
            <a:r>
              <a:rPr lang="en-US" sz="2400" dirty="0" smtClean="0"/>
              <a:t>We proceeded towards the third part of the course, i.e., Quality Assurance Techniques. We specifically discussed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400" dirty="0" smtClean="0"/>
              <a:t>Defect </a:t>
            </a:r>
            <a:r>
              <a:rPr lang="en-US" sz="2400" dirty="0"/>
              <a:t>prevention approaches 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400" dirty="0" smtClean="0"/>
              <a:t>Error </a:t>
            </a:r>
            <a:r>
              <a:rPr lang="en-US" sz="2400" dirty="0"/>
              <a:t>blocking 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400" dirty="0" smtClean="0"/>
              <a:t>Error </a:t>
            </a:r>
            <a:r>
              <a:rPr lang="en-US" sz="2400" dirty="0"/>
              <a:t>source removal </a:t>
            </a:r>
          </a:p>
          <a:p>
            <a:pPr marL="1490663" lvl="2" indent="-395288">
              <a:lnSpc>
                <a:spcPct val="150000"/>
              </a:lnSpc>
            </a:pPr>
            <a:r>
              <a:rPr lang="en-US" sz="2400" dirty="0" smtClean="0"/>
              <a:t>Process improvement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the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We will talk about Inspection. Specifically, we will explore</a:t>
            </a:r>
          </a:p>
          <a:p>
            <a:pPr lvl="2"/>
            <a:r>
              <a:rPr lang="en-US" sz="2800" dirty="0"/>
              <a:t>Basic Concept and Generic Process </a:t>
            </a:r>
            <a:r>
              <a:rPr lang="en-US" sz="2800" dirty="0" smtClean="0"/>
              <a:t>for </a:t>
            </a:r>
            <a:r>
              <a:rPr lang="en-US" sz="2800" smtClean="0"/>
              <a:t>Software Inspection </a:t>
            </a:r>
            <a:endParaRPr lang="en-US" sz="2800" dirty="0" smtClean="0"/>
          </a:p>
          <a:p>
            <a:pPr lvl="2"/>
            <a:r>
              <a:rPr lang="en-US" sz="2800" dirty="0" smtClean="0"/>
              <a:t>Fagan </a:t>
            </a:r>
            <a:r>
              <a:rPr lang="en-US" sz="2800" dirty="0"/>
              <a:t>Inspection </a:t>
            </a:r>
          </a:p>
        </p:txBody>
      </p:sp>
    </p:spTree>
    <p:extLst>
      <p:ext uri="{BB962C8B-B14F-4D97-AF65-F5344CB8AC3E}">
        <p14:creationId xmlns:p14="http://schemas.microsoft.com/office/powerpoint/2010/main" xmlns="" val="15605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11034</TotalTime>
  <Words>1062</Words>
  <Application>Microsoft Office PowerPoint</Application>
  <PresentationFormat>On-screen Show (4:3)</PresentationFormat>
  <Paragraphs>177</Paragraphs>
  <Slides>21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os-8</vt:lpstr>
      <vt:lpstr>Slide 1</vt:lpstr>
      <vt:lpstr>Summary of the previous lecture</vt:lpstr>
      <vt:lpstr>Part- 3:   Quality Assurance Techniques</vt:lpstr>
      <vt:lpstr>Outlines</vt:lpstr>
      <vt:lpstr>Objectives</vt:lpstr>
      <vt:lpstr>QA Alternatives                     </vt:lpstr>
      <vt:lpstr>Generic Ways for Defect Prevention</vt:lpstr>
      <vt:lpstr>Defect Prevention: Why and How?</vt:lpstr>
      <vt:lpstr> Defect Cause and Actions</vt:lpstr>
      <vt:lpstr>Common Causes/Preventive Actions </vt:lpstr>
      <vt:lpstr>Common Causes/Preventive Actions </vt:lpstr>
      <vt:lpstr>Education and Training </vt:lpstr>
      <vt:lpstr>Other Techniques</vt:lpstr>
      <vt:lpstr>Tools for Error Blocking</vt:lpstr>
      <vt:lpstr>Process Improvement </vt:lpstr>
      <vt:lpstr>Process Maturity for Improvement</vt:lpstr>
      <vt:lpstr>TAME: Process/Quality Improvement </vt:lpstr>
      <vt:lpstr>Conclusions </vt:lpstr>
      <vt:lpstr>Summary of Today’s Lecture</vt:lpstr>
      <vt:lpstr>Overview of the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328</cp:revision>
  <cp:lastPrinted>2001-06-14T13:58:17Z</cp:lastPrinted>
  <dcterms:created xsi:type="dcterms:W3CDTF">2011-01-13T23:43:38Z</dcterms:created>
  <dcterms:modified xsi:type="dcterms:W3CDTF">2015-12-17T05:58:49Z</dcterms:modified>
</cp:coreProperties>
</file>