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37"/>
  </p:notesMasterIdLst>
  <p:handoutMasterIdLst>
    <p:handoutMasterId r:id="rId38"/>
  </p:handoutMasterIdLst>
  <p:sldIdLst>
    <p:sldId id="403" r:id="rId2"/>
    <p:sldId id="524" r:id="rId3"/>
    <p:sldId id="508" r:id="rId4"/>
    <p:sldId id="347" r:id="rId5"/>
    <p:sldId id="348" r:id="rId6"/>
    <p:sldId id="560" r:id="rId7"/>
    <p:sldId id="561" r:id="rId8"/>
    <p:sldId id="562" r:id="rId9"/>
    <p:sldId id="563" r:id="rId10"/>
    <p:sldId id="564" r:id="rId11"/>
    <p:sldId id="565" r:id="rId12"/>
    <p:sldId id="566" r:id="rId13"/>
    <p:sldId id="567" r:id="rId14"/>
    <p:sldId id="568" r:id="rId15"/>
    <p:sldId id="569" r:id="rId16"/>
    <p:sldId id="570" r:id="rId17"/>
    <p:sldId id="571" r:id="rId18"/>
    <p:sldId id="572" r:id="rId19"/>
    <p:sldId id="573" r:id="rId20"/>
    <p:sldId id="574" r:id="rId21"/>
    <p:sldId id="575" r:id="rId22"/>
    <p:sldId id="576" r:id="rId23"/>
    <p:sldId id="577" r:id="rId24"/>
    <p:sldId id="578" r:id="rId25"/>
    <p:sldId id="579" r:id="rId26"/>
    <p:sldId id="580" r:id="rId27"/>
    <p:sldId id="581" r:id="rId28"/>
    <p:sldId id="582" r:id="rId29"/>
    <p:sldId id="583" r:id="rId30"/>
    <p:sldId id="584" r:id="rId31"/>
    <p:sldId id="585" r:id="rId32"/>
    <p:sldId id="586" r:id="rId33"/>
    <p:sldId id="590" r:id="rId34"/>
    <p:sldId id="506" r:id="rId35"/>
    <p:sldId id="501" r:id="rId36"/>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 xmlns:p15="http://schemas.microsoft.com/office/powerpoint/2012/main">
        <p15:guide id="1" orient="horz" pos="816">
          <p15:clr>
            <a:srgbClr val="A4A3A4"/>
          </p15:clr>
        </p15:guide>
        <p15:guide id="2" pos="440">
          <p15:clr>
            <a:srgbClr val="A4A3A4"/>
          </p15:clr>
        </p15:guide>
      </p15:sldGuideLst>
    </p:ext>
    <p:ext uri="{2D200454-40CA-4A62-9FC3-DE9A4176ACB9}">
      <p15:notesGuideLst xmlns="" xmlns:p15="http://schemas.microsoft.com/office/powerpoint/2012/main">
        <p15:guide id="1" orient="horz" pos="2928">
          <p15:clr>
            <a:srgbClr val="A4A3A4"/>
          </p15:clr>
        </p15:guide>
        <p15:guide id="2" pos="216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CC6600"/>
    <a:srgbClr val="FF0000"/>
    <a:srgbClr val="CCECFF"/>
    <a:srgbClr val="66CCFF"/>
    <a:srgbClr val="CCFFFF"/>
    <a:srgbClr val="F8F8F8"/>
    <a:srgbClr val="EAEAE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4567" autoAdjust="0"/>
    <p:restoredTop sz="86357" autoAdjust="0"/>
  </p:normalViewPr>
  <p:slideViewPr>
    <p:cSldViewPr snapToGrid="0">
      <p:cViewPr varScale="1">
        <p:scale>
          <a:sx n="63" d="100"/>
          <a:sy n="63" d="100"/>
        </p:scale>
        <p:origin x="-1362" y="-96"/>
      </p:cViewPr>
      <p:guideLst>
        <p:guide orient="horz" pos="816"/>
        <p:guide pos="4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1878" y="-90"/>
      </p:cViewPr>
      <p:guideLst>
        <p:guide orient="horz" pos="2928"/>
        <p:guide pos="216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3" name="Rectangle 3"/>
          <p:cNvSpPr>
            <a:spLocks noGrp="1" noChangeArrowheads="1"/>
          </p:cNvSpPr>
          <p:nvPr>
            <p:ph type="dt" sz="quarter" idx="1"/>
          </p:nvPr>
        </p:nvSpPr>
        <p:spPr bwMode="auto">
          <a:xfrm>
            <a:off x="3878263"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algn="r" defTabSz="876300">
              <a:defRPr sz="1100">
                <a:latin typeface="Helvetica" charset="0"/>
                <a:ea typeface="ＭＳ Ｐゴシック" charset="-128"/>
                <a:cs typeface="ＭＳ Ｐゴシック" charset="-128"/>
              </a:defRPr>
            </a:lvl1pPr>
          </a:lstStyle>
          <a:p>
            <a:pPr>
              <a:defRPr/>
            </a:pPr>
            <a:endParaRPr lang="en-US"/>
          </a:p>
        </p:txBody>
      </p:sp>
      <p:sp>
        <p:nvSpPr>
          <p:cNvPr id="46084" name="Rectangle 4"/>
          <p:cNvSpPr>
            <a:spLocks noGrp="1" noChangeArrowheads="1"/>
          </p:cNvSpPr>
          <p:nvPr>
            <p:ph type="ftr" sz="quarter" idx="2"/>
          </p:nvPr>
        </p:nvSpPr>
        <p:spPr bwMode="auto">
          <a:xfrm>
            <a:off x="0"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5" name="Rectangle 5"/>
          <p:cNvSpPr>
            <a:spLocks noGrp="1" noChangeArrowheads="1"/>
          </p:cNvSpPr>
          <p:nvPr>
            <p:ph type="sldNum" sz="quarter" idx="3"/>
          </p:nvPr>
        </p:nvSpPr>
        <p:spPr bwMode="auto">
          <a:xfrm>
            <a:off x="3878263"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algn="r" defTabSz="876300">
              <a:defRPr sz="1100">
                <a:latin typeface="Helvetica" panose="020B0604020202020204" pitchFamily="34" charset="0"/>
              </a:defRPr>
            </a:lvl1pPr>
          </a:lstStyle>
          <a:p>
            <a:pPr>
              <a:defRPr/>
            </a:pPr>
            <a:fld id="{FB674CF5-852A-49E5-9D15-76FCA8FEF60B}" type="slidenum">
              <a:rPr lang="en-US" altLang="en-US"/>
              <a:pPr>
                <a:defRPr/>
              </a:pPr>
              <a:t>‹#›</a:t>
            </a:fld>
            <a:endParaRPr lang="en-US" altLang="en-US"/>
          </a:p>
        </p:txBody>
      </p:sp>
    </p:spTree>
    <p:extLst>
      <p:ext uri="{BB962C8B-B14F-4D97-AF65-F5344CB8AC3E}">
        <p14:creationId xmlns="" xmlns:p14="http://schemas.microsoft.com/office/powerpoint/2010/main" val="2707400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47" name="Rectangle 3"/>
          <p:cNvSpPr>
            <a:spLocks noGrp="1" noChangeArrowheads="1"/>
          </p:cNvSpPr>
          <p:nvPr>
            <p:ph type="dt" idx="1"/>
          </p:nvPr>
        </p:nvSpPr>
        <p:spPr bwMode="auto">
          <a:xfrm>
            <a:off x="3900488"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algn="r" defTabSz="923925">
              <a:defRPr sz="1200">
                <a:latin typeface="Times New Roman" charset="0"/>
                <a:ea typeface="ＭＳ Ｐゴシック" charset="-128"/>
                <a:cs typeface="ＭＳ Ｐゴシック" charset="-128"/>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17600" y="698500"/>
            <a:ext cx="4648200" cy="34861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917575" y="4416425"/>
            <a:ext cx="5046663" cy="4181475"/>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51" name="Rectangle 7"/>
          <p:cNvSpPr>
            <a:spLocks noGrp="1" noChangeArrowheads="1"/>
          </p:cNvSpPr>
          <p:nvPr>
            <p:ph type="sldNum" sz="quarter" idx="5"/>
          </p:nvPr>
        </p:nvSpPr>
        <p:spPr bwMode="auto">
          <a:xfrm>
            <a:off x="3900488"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algn="r" defTabSz="923925">
              <a:defRPr sz="1200">
                <a:latin typeface="Times New Roman" panose="02020603050405020304" pitchFamily="18" charset="0"/>
              </a:defRPr>
            </a:lvl1pPr>
          </a:lstStyle>
          <a:p>
            <a:pPr>
              <a:defRPr/>
            </a:pPr>
            <a:fld id="{381E70F5-8F90-4F20-8948-C66783EAF726}" type="slidenum">
              <a:rPr lang="en-US" altLang="en-US"/>
              <a:pPr>
                <a:defRPr/>
              </a:pPr>
              <a:t>‹#›</a:t>
            </a:fld>
            <a:endParaRPr lang="en-US" altLang="en-US"/>
          </a:p>
        </p:txBody>
      </p:sp>
    </p:spTree>
    <p:extLst>
      <p:ext uri="{BB962C8B-B14F-4D97-AF65-F5344CB8AC3E}">
        <p14:creationId xmlns="" xmlns:p14="http://schemas.microsoft.com/office/powerpoint/2010/main" val="16752528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3925">
              <a:defRPr>
                <a:solidFill>
                  <a:schemeClr val="tx1"/>
                </a:solidFill>
                <a:latin typeface="Verdana" panose="020B0604030504040204" pitchFamily="34" charset="0"/>
                <a:ea typeface="MS PGothic" panose="020B0600070205080204" pitchFamily="34" charset="-128"/>
              </a:defRPr>
            </a:lvl1pPr>
            <a:lvl2pPr marL="742950" indent="-285750" defTabSz="923925">
              <a:defRPr>
                <a:solidFill>
                  <a:schemeClr val="tx1"/>
                </a:solidFill>
                <a:latin typeface="Verdana" panose="020B0604030504040204" pitchFamily="34" charset="0"/>
                <a:ea typeface="MS PGothic" panose="020B0600070205080204" pitchFamily="34" charset="-128"/>
              </a:defRPr>
            </a:lvl2pPr>
            <a:lvl3pPr marL="1143000" indent="-228600" defTabSz="923925">
              <a:defRPr>
                <a:solidFill>
                  <a:schemeClr val="tx1"/>
                </a:solidFill>
                <a:latin typeface="Verdana" panose="020B0604030504040204" pitchFamily="34" charset="0"/>
                <a:ea typeface="MS PGothic" panose="020B0600070205080204" pitchFamily="34" charset="-128"/>
              </a:defRPr>
            </a:lvl3pPr>
            <a:lvl4pPr marL="1600200" indent="-228600" defTabSz="923925">
              <a:defRPr>
                <a:solidFill>
                  <a:schemeClr val="tx1"/>
                </a:solidFill>
                <a:latin typeface="Verdana" panose="020B0604030504040204" pitchFamily="34" charset="0"/>
                <a:ea typeface="MS PGothic" panose="020B0600070205080204" pitchFamily="34" charset="-128"/>
              </a:defRPr>
            </a:lvl4pPr>
            <a:lvl5pPr marL="2057400" indent="-228600" defTabSz="923925">
              <a:defRPr>
                <a:solidFill>
                  <a:schemeClr val="tx1"/>
                </a:solidFill>
                <a:latin typeface="Verdana" panose="020B060403050404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1D401E1C-37B2-4FB2-A6E3-6E0F8EE10C80}" type="slidenum">
              <a:rPr lang="en-US" altLang="en-US" smtClean="0">
                <a:solidFill>
                  <a:srgbClr val="000000"/>
                </a:solidFill>
                <a:latin typeface="Times New Roman" panose="02020603050405020304" pitchFamily="18" charset="0"/>
              </a:rPr>
              <a:pPr/>
              <a:t>2</a:t>
            </a:fld>
            <a:endParaRPr lang="en-US" altLang="en-US" smtClean="0">
              <a:solidFill>
                <a:srgbClr val="000000"/>
              </a:solidFill>
              <a:latin typeface="Times New Roman" panose="02020603050405020304" pitchFamily="18" charset="0"/>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cy-GB" altLang="en-US" smtClean="0">
              <a:latin typeface="Times New Roman" panose="02020603050405020304" pitchFamily="18" charset="0"/>
            </a:endParaRPr>
          </a:p>
        </p:txBody>
      </p:sp>
    </p:spTree>
    <p:extLst>
      <p:ext uri="{BB962C8B-B14F-4D97-AF65-F5344CB8AC3E}">
        <p14:creationId xmlns="" xmlns:p14="http://schemas.microsoft.com/office/powerpoint/2010/main" val="1616909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xfrm>
            <a:off x="1117600" y="696913"/>
            <a:ext cx="4648200" cy="3486150"/>
          </a:xfrm>
          <a:ln/>
        </p:spPr>
      </p:sp>
      <p:sp>
        <p:nvSpPr>
          <p:cNvPr id="25603" name="Rectangle 3"/>
          <p:cNvSpPr>
            <a:spLocks noGrp="1" noChangeArrowheads="1"/>
          </p:cNvSpPr>
          <p:nvPr>
            <p:ph type="body" idx="1"/>
          </p:nvPr>
        </p:nvSpPr>
        <p:spPr>
          <a:xfrm>
            <a:off x="688975" y="4416425"/>
            <a:ext cx="5505450" cy="4183063"/>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 xmlns:p14="http://schemas.microsoft.com/office/powerpoint/2010/main" val="931635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 xmlns:p14="http://schemas.microsoft.com/office/powerpoint/2010/main" val="3465696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0275">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5B41CAB-132C-4C67-BFCC-7AB8D48FDDC0}" type="slidenum">
              <a:rPr lang="en-US" altLang="en-US" sz="1300" smtClean="0">
                <a:latin typeface="Helvetica" panose="020B0604020202020204" pitchFamily="34" charset="0"/>
              </a:rPr>
              <a:pPr>
                <a:spcBef>
                  <a:spcPct val="0"/>
                </a:spcBef>
              </a:pPr>
              <a:t>35</a:t>
            </a:fld>
            <a:endParaRPr lang="en-US" altLang="en-US" sz="1300" smtClean="0">
              <a:latin typeface="Helvetica" panose="020B0604020202020204"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 xmlns:p14="http://schemas.microsoft.com/office/powerpoint/2010/main" val="3938993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p:cNvGrpSpPr>
            <a:grpSpLocks/>
          </p:cNvGrpSpPr>
          <p:nvPr/>
        </p:nvGrpSpPr>
        <p:grpSpPr bwMode="auto">
          <a:xfrm>
            <a:off x="198438" y="2960688"/>
            <a:ext cx="8610600" cy="201612"/>
            <a:chOff x="125" y="1865"/>
            <a:chExt cx="5424" cy="127"/>
          </a:xfrm>
        </p:grpSpPr>
        <p:sp>
          <p:nvSpPr>
            <p:cNvPr id="4" name="Rectangle 4"/>
            <p:cNvSpPr>
              <a:spLocks noChangeArrowheads="1"/>
            </p:cNvSpPr>
            <p:nvPr/>
          </p:nvSpPr>
          <p:spPr bwMode="auto">
            <a:xfrm>
              <a:off x="125" y="1865"/>
              <a:ext cx="1808" cy="127"/>
            </a:xfrm>
            <a:prstGeom prst="rect">
              <a:avLst/>
            </a:prstGeom>
            <a:solidFill>
              <a:srgbClr val="3366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5" name="Rectangle 5"/>
            <p:cNvSpPr>
              <a:spLocks noChangeArrowheads="1"/>
            </p:cNvSpPr>
            <p:nvPr/>
          </p:nvSpPr>
          <p:spPr bwMode="auto">
            <a:xfrm>
              <a:off x="1933" y="1865"/>
              <a:ext cx="1808" cy="127"/>
            </a:xfrm>
            <a:prstGeom prst="rect">
              <a:avLst/>
            </a:prstGeom>
            <a:solidFill>
              <a:srgbClr val="99CC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6" name="Rectangle 6"/>
            <p:cNvSpPr>
              <a:spLocks noChangeArrowheads="1"/>
            </p:cNvSpPr>
            <p:nvPr/>
          </p:nvSpPr>
          <p:spPr bwMode="auto">
            <a:xfrm>
              <a:off x="3741" y="1865"/>
              <a:ext cx="1808" cy="127"/>
            </a:xfrm>
            <a:prstGeom prst="rect">
              <a:avLst/>
            </a:prstGeom>
            <a:solidFill>
              <a:srgbClr val="3366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gr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a:t>Click to edit Master title style</a:t>
            </a:r>
          </a:p>
        </p:txBody>
      </p:sp>
    </p:spTree>
    <p:extLst>
      <p:ext uri="{BB962C8B-B14F-4D97-AF65-F5344CB8AC3E}">
        <p14:creationId xmlns="" xmlns:p14="http://schemas.microsoft.com/office/powerpoint/2010/main" val="2228494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2747179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 xmlns:p14="http://schemas.microsoft.com/office/powerpoint/2010/main" val="1150777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06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7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321415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163713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 xmlns:p14="http://schemas.microsoft.com/office/powerpoint/2010/main" val="3565705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976173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3326117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2679349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2786092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7485771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441450" y="68263"/>
            <a:ext cx="7550150" cy="8255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74638" y="1376363"/>
            <a:ext cx="8647112" cy="4718050"/>
          </a:xfrm>
        </p:spPr>
        <p:txBody>
          <a:bodyPr/>
          <a:lstStyle/>
          <a:p>
            <a:endParaRPr lang="en-US"/>
          </a:p>
        </p:txBody>
      </p:sp>
      <p:sp>
        <p:nvSpPr>
          <p:cNvPr id="4" name="Date Placeholder 3"/>
          <p:cNvSpPr>
            <a:spLocks noGrp="1"/>
          </p:cNvSpPr>
          <p:nvPr>
            <p:ph type="dt" idx="10"/>
          </p:nvPr>
        </p:nvSpPr>
        <p:spPr>
          <a:xfrm>
            <a:off x="685800" y="6248400"/>
            <a:ext cx="1903413" cy="455613"/>
          </a:xfrm>
          <a:prstGeom prst="rect">
            <a:avLst/>
          </a:prstGeom>
        </p:spPr>
        <p:txBody>
          <a:bodyPr/>
          <a:lstStyle>
            <a:lvl1pPr>
              <a:defRPr/>
            </a:lvl1pPr>
          </a:lstStyle>
          <a:p>
            <a:endParaRPr lang="en-GB"/>
          </a:p>
        </p:txBody>
      </p:sp>
      <p:sp>
        <p:nvSpPr>
          <p:cNvPr id="5" name="Footer Placeholder 4"/>
          <p:cNvSpPr>
            <a:spLocks noGrp="1"/>
          </p:cNvSpPr>
          <p:nvPr>
            <p:ph type="ftr" idx="11"/>
          </p:nvPr>
        </p:nvSpPr>
        <p:spPr>
          <a:xfrm>
            <a:off x="3124200" y="6248400"/>
            <a:ext cx="2894013" cy="455613"/>
          </a:xfrm>
          <a:prstGeom prst="rect">
            <a:avLst/>
          </a:prstGeom>
        </p:spPr>
        <p:txBody>
          <a:bodyPr/>
          <a:lstStyle>
            <a:lvl1pPr>
              <a:defRPr/>
            </a:lvl1pPr>
          </a:lstStyle>
          <a:p>
            <a:endParaRPr lang="en-GB"/>
          </a:p>
        </p:txBody>
      </p:sp>
      <p:sp>
        <p:nvSpPr>
          <p:cNvPr id="6" name="Slide Number Placeholder 5"/>
          <p:cNvSpPr>
            <a:spLocks noGrp="1"/>
          </p:cNvSpPr>
          <p:nvPr>
            <p:ph type="sldNum" idx="12"/>
          </p:nvPr>
        </p:nvSpPr>
        <p:spPr>
          <a:xfrm>
            <a:off x="6553200" y="6248400"/>
            <a:ext cx="1903413" cy="455613"/>
          </a:xfrm>
          <a:prstGeom prst="rect">
            <a:avLst/>
          </a:prstGeom>
        </p:spPr>
        <p:txBody>
          <a:bodyPr/>
          <a:lstStyle>
            <a:lvl1pPr>
              <a:defRPr/>
            </a:lvl1pPr>
          </a:lstStyle>
          <a:p>
            <a:fld id="{7CAF4661-9ED3-4491-A56B-EE96FEF9C905}"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277813"/>
            <a:ext cx="8229600" cy="576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806450" y="1233488"/>
            <a:ext cx="8229600" cy="4530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5"/>
          <p:cNvSpPr>
            <a:spLocks noChangeArrowheads="1"/>
          </p:cNvSpPr>
          <p:nvPr/>
        </p:nvSpPr>
        <p:spPr bwMode="auto">
          <a:xfrm>
            <a:off x="0" y="0"/>
            <a:ext cx="228600" cy="2286000"/>
          </a:xfrm>
          <a:prstGeom prst="rect">
            <a:avLst/>
          </a:prstGeom>
          <a:solidFill>
            <a:srgbClr val="3366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29" name="Line 6"/>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30" name="Rectangle 7"/>
          <p:cNvSpPr>
            <a:spLocks noChangeArrowheads="1"/>
          </p:cNvSpPr>
          <p:nvPr/>
        </p:nvSpPr>
        <p:spPr bwMode="auto">
          <a:xfrm>
            <a:off x="0" y="2286000"/>
            <a:ext cx="228600" cy="2286000"/>
          </a:xfrm>
          <a:prstGeom prst="rect">
            <a:avLst/>
          </a:prstGeom>
          <a:solidFill>
            <a:srgbClr val="99CC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31" name="Rectangle 8"/>
          <p:cNvSpPr>
            <a:spLocks noChangeArrowheads="1"/>
          </p:cNvSpPr>
          <p:nvPr/>
        </p:nvSpPr>
        <p:spPr bwMode="auto">
          <a:xfrm>
            <a:off x="0" y="4572000"/>
            <a:ext cx="228600" cy="2286000"/>
          </a:xfrm>
          <a:prstGeom prst="rect">
            <a:avLst/>
          </a:prstGeom>
          <a:solidFill>
            <a:srgbClr val="3366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902"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 id="2147483904" r:id="rId12"/>
  </p:sldLayoutIdLst>
  <p:timing>
    <p:tnLst>
      <p:par>
        <p:cTn id="1" dur="indefinite" restart="never" nodeType="tmRoot"/>
      </p:par>
    </p:tnLst>
  </p:timing>
  <p:txStyles>
    <p:title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p:titleStyle>
    <p:body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cy-GB" altLang="en-US" smtClean="0"/>
          </a:p>
        </p:txBody>
      </p:sp>
      <p:sp>
        <p:nvSpPr>
          <p:cNvPr id="3" name="Content Placeholder 2"/>
          <p:cNvSpPr>
            <a:spLocks noGrp="1"/>
          </p:cNvSpPr>
          <p:nvPr>
            <p:ph idx="1"/>
          </p:nvPr>
        </p:nvSpPr>
        <p:spPr>
          <a:xfrm>
            <a:off x="0" y="1233488"/>
            <a:ext cx="9036050" cy="4530725"/>
          </a:xfrm>
        </p:spPr>
        <p:txBody>
          <a:bodyPr/>
          <a:lstStyle/>
          <a:p>
            <a:pPr marL="0" indent="0">
              <a:buFont typeface="Monotype Sorts" pitchFamily="-84" charset="2"/>
              <a:buNone/>
              <a:defRPr/>
            </a:pPr>
            <a:endParaRPr lang="en-GB" sz="4400" dirty="0" smtClean="0"/>
          </a:p>
          <a:p>
            <a:pPr marL="0" indent="0" algn="ctr">
              <a:buFont typeface="Monotype Sorts" pitchFamily="-84" charset="2"/>
              <a:buNone/>
              <a:defRPr/>
            </a:pPr>
            <a:r>
              <a:rPr lang="en-GB" sz="5400" dirty="0" smtClean="0">
                <a:solidFill>
                  <a:schemeClr val="bg2">
                    <a:lumMod val="75000"/>
                  </a:schemeClr>
                </a:solidFill>
              </a:rPr>
              <a:t>Software Quality Engineering</a:t>
            </a:r>
          </a:p>
          <a:p>
            <a:pPr marL="0" indent="0" algn="ctr">
              <a:lnSpc>
                <a:spcPct val="150000"/>
              </a:lnSpc>
              <a:buFont typeface="Monotype Sorts" pitchFamily="-84" charset="2"/>
              <a:buNone/>
              <a:defRPr/>
            </a:pPr>
            <a:r>
              <a:rPr lang="en-GB" sz="4400" dirty="0" smtClean="0">
                <a:solidFill>
                  <a:schemeClr val="bg2">
                    <a:lumMod val="75000"/>
                  </a:schemeClr>
                </a:solidFill>
              </a:rPr>
              <a:t>Lecture No. 18</a:t>
            </a:r>
            <a:endParaRPr lang="en-GB" sz="2800" dirty="0"/>
          </a:p>
          <a:p>
            <a:pPr marL="0" indent="0" algn="ctr">
              <a:buFont typeface="Monotype Sorts" pitchFamily="-84" charset="2"/>
              <a:buNone/>
              <a:defRPr/>
            </a:pPr>
            <a:endParaRPr lang="en-GB" sz="3200" dirty="0" smtClean="0"/>
          </a:p>
          <a:p>
            <a:pPr marL="0" indent="0">
              <a:buFont typeface="Monotype Sorts" pitchFamily="-84" charset="2"/>
              <a:buNone/>
              <a:defRPr/>
            </a:pPr>
            <a:endParaRPr lang="cy-GB" dirty="0"/>
          </a:p>
        </p:txBody>
      </p:sp>
      <p:sp>
        <p:nvSpPr>
          <p:cNvPr id="4" name="Rectangle 3"/>
          <p:cNvSpPr/>
          <p:nvPr/>
        </p:nvSpPr>
        <p:spPr bwMode="auto">
          <a:xfrm>
            <a:off x="5854700" y="6230938"/>
            <a:ext cx="3275013" cy="61277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74638" y="6243638"/>
            <a:ext cx="3276600"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ChangeArrowheads="1"/>
          </p:cNvSpPr>
          <p:nvPr>
            <p:ph type="ctrTitle"/>
          </p:nvPr>
        </p:nvSpPr>
        <p:spPr>
          <a:xfrm>
            <a:off x="371475" y="1900238"/>
            <a:ext cx="8458200" cy="1143000"/>
          </a:xfrm>
          <a:noFill/>
        </p:spPr>
        <p:txBody>
          <a:bodyPr/>
          <a:lstStyle/>
          <a:p>
            <a:pPr eaLnBrk="1" hangingPunct="1"/>
            <a:r>
              <a:rPr lang="en-US" altLang="en-US" dirty="0" smtClean="0"/>
              <a:t>Part- 2 (b):  </a:t>
            </a:r>
            <a:br>
              <a:rPr lang="en-US" altLang="en-US" dirty="0" smtClean="0"/>
            </a:br>
            <a:r>
              <a:rPr lang="en-US" altLang="en-US" sz="4000" dirty="0" smtClean="0"/>
              <a:t>Other Models &amp; Techniques of  Testing</a:t>
            </a:r>
          </a:p>
        </p:txBody>
      </p:sp>
      <p:sp>
        <p:nvSpPr>
          <p:cNvPr id="3" name="Rectangle 2"/>
          <p:cNvSpPr/>
          <p:nvPr/>
        </p:nvSpPr>
        <p:spPr bwMode="auto">
          <a:xfrm>
            <a:off x="5868988" y="6243638"/>
            <a:ext cx="3275012"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solidFill>
                <a:srgbClr val="000000"/>
              </a:solidFill>
              <a:latin typeface="Verdana" charset="0"/>
            </a:endParaRPr>
          </a:p>
        </p:txBody>
      </p:sp>
      <p:sp>
        <p:nvSpPr>
          <p:cNvPr id="5" name="Rectangle 4"/>
          <p:cNvSpPr/>
          <p:nvPr/>
        </p:nvSpPr>
        <p:spPr bwMode="auto">
          <a:xfrm>
            <a:off x="0" y="6243638"/>
            <a:ext cx="3275013"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solidFill>
                <a:srgbClr val="000000"/>
              </a:solidFill>
              <a:latin typeface="Verdana" charset="0"/>
            </a:endParaRPr>
          </a:p>
        </p:txBody>
      </p:sp>
    </p:spTree>
    <p:extLst>
      <p:ext uri="{BB962C8B-B14F-4D97-AF65-F5344CB8AC3E}">
        <p14:creationId xmlns="" xmlns:p14="http://schemas.microsoft.com/office/powerpoint/2010/main" val="28144186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previous lecture</a:t>
            </a:r>
            <a:endParaRPr lang="en-US" dirty="0"/>
          </a:p>
        </p:txBody>
      </p:sp>
      <p:sp>
        <p:nvSpPr>
          <p:cNvPr id="6" name="Rectangle 3"/>
          <p:cNvSpPr txBox="1">
            <a:spLocks noChangeArrowheads="1"/>
          </p:cNvSpPr>
          <p:nvPr/>
        </p:nvSpPr>
        <p:spPr bwMode="auto">
          <a:xfrm>
            <a:off x="457200" y="1043761"/>
            <a:ext cx="8618955" cy="48177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747713" indent="-395288">
              <a:lnSpc>
                <a:spcPct val="150000"/>
              </a:lnSpc>
            </a:pPr>
            <a:r>
              <a:rPr lang="en-US" sz="2800" dirty="0" smtClean="0"/>
              <a:t>Use Case Test Generation</a:t>
            </a:r>
          </a:p>
          <a:p>
            <a:pPr lvl="2"/>
            <a:r>
              <a:rPr lang="en-US" sz="2000" dirty="0" smtClean="0"/>
              <a:t>Step 1: Draw a Use Case Diagram</a:t>
            </a:r>
          </a:p>
          <a:p>
            <a:pPr lvl="2"/>
            <a:r>
              <a:rPr lang="en-US" sz="2000" dirty="0" smtClean="0"/>
              <a:t>Step 2: Write the Detailed Use Case Text</a:t>
            </a:r>
          </a:p>
          <a:p>
            <a:pPr lvl="2"/>
            <a:r>
              <a:rPr lang="en-US" sz="2000" dirty="0" smtClean="0"/>
              <a:t>Step 3: Identify Use Case Scenarios</a:t>
            </a:r>
          </a:p>
          <a:p>
            <a:pPr lvl="2"/>
            <a:r>
              <a:rPr lang="en-US" sz="2000" dirty="0" smtClean="0"/>
              <a:t>Step 4: Generating the Test Cases</a:t>
            </a:r>
          </a:p>
          <a:p>
            <a:pPr lvl="2"/>
            <a:r>
              <a:rPr lang="en-US" sz="2000" dirty="0" smtClean="0"/>
              <a:t>Step 5: Generating Test Data</a:t>
            </a:r>
          </a:p>
          <a:p>
            <a:pPr marL="747713" indent="-395288">
              <a:lnSpc>
                <a:spcPct val="150000"/>
              </a:lnSpc>
            </a:pPr>
            <a:r>
              <a:rPr lang="en-US" sz="2800" dirty="0" smtClean="0"/>
              <a:t>Which testing technique to be applied / used</a:t>
            </a:r>
          </a:p>
          <a:p>
            <a:pPr marL="747713" indent="-395288">
              <a:lnSpc>
                <a:spcPct val="150000"/>
              </a:lnSpc>
            </a:pPr>
            <a:r>
              <a:rPr lang="en-US" sz="2800" dirty="0" err="1" smtClean="0"/>
              <a:t>Equalince</a:t>
            </a:r>
            <a:r>
              <a:rPr lang="en-US" sz="2800" dirty="0" smtClean="0"/>
              <a:t> Partitioning &amp; </a:t>
            </a:r>
            <a:r>
              <a:rPr lang="en-US" sz="2800" dirty="0" err="1" smtClean="0"/>
              <a:t>Boundry</a:t>
            </a:r>
            <a:r>
              <a:rPr lang="en-US" sz="2800" dirty="0" smtClean="0"/>
              <a:t> Value Analysis</a:t>
            </a:r>
            <a:endParaRPr lang="en-US" sz="2800" dirty="0"/>
          </a:p>
        </p:txBody>
      </p:sp>
    </p:spTree>
    <p:extLst>
      <p:ext uri="{BB962C8B-B14F-4D97-AF65-F5344CB8AC3E}">
        <p14:creationId xmlns="" xmlns:p14="http://schemas.microsoft.com/office/powerpoint/2010/main" val="30397452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pPr eaLnBrk="1" hangingPunct="1"/>
            <a:r>
              <a:rPr lang="en-US" altLang="en-US" smtClean="0"/>
              <a:t>Outlines</a:t>
            </a:r>
          </a:p>
        </p:txBody>
      </p:sp>
      <p:sp>
        <p:nvSpPr>
          <p:cNvPr id="24579" name="Rectangle 3"/>
          <p:cNvSpPr>
            <a:spLocks noGrp="1" noChangeArrowheads="1"/>
          </p:cNvSpPr>
          <p:nvPr>
            <p:ph type="body" idx="4294967295"/>
          </p:nvPr>
        </p:nvSpPr>
        <p:spPr/>
        <p:txBody>
          <a:bodyPr/>
          <a:lstStyle/>
          <a:p>
            <a:pPr marL="747713" indent="-395288">
              <a:lnSpc>
                <a:spcPct val="150000"/>
              </a:lnSpc>
            </a:pPr>
            <a:r>
              <a:rPr lang="en-US" sz="2400" dirty="0" smtClean="0"/>
              <a:t>Testing  Vs  Debugging </a:t>
            </a:r>
          </a:p>
          <a:p>
            <a:pPr marL="747713" indent="-395288">
              <a:lnSpc>
                <a:spcPct val="150000"/>
              </a:lnSpc>
            </a:pPr>
            <a:r>
              <a:rPr lang="en-US" sz="2400" dirty="0" smtClean="0"/>
              <a:t>System Testing Process</a:t>
            </a:r>
          </a:p>
          <a:p>
            <a:pPr marL="747713" indent="-395288">
              <a:lnSpc>
                <a:spcPct val="150000"/>
              </a:lnSpc>
            </a:pPr>
            <a:r>
              <a:rPr lang="en-US" sz="2400" dirty="0" smtClean="0"/>
              <a:t>Test  Execution  and  Fault  Reports</a:t>
            </a:r>
          </a:p>
          <a:p>
            <a:pPr marL="747713" indent="-395288">
              <a:lnSpc>
                <a:spcPct val="150000"/>
              </a:lnSpc>
            </a:pPr>
            <a:r>
              <a:rPr lang="en-US" sz="2400" dirty="0" smtClean="0"/>
              <a:t>Bug Life cycle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altLang="en-US" smtClean="0"/>
              <a:t>Objectives</a:t>
            </a:r>
          </a:p>
        </p:txBody>
      </p:sp>
      <p:sp>
        <p:nvSpPr>
          <p:cNvPr id="26627" name="Rectangle 3"/>
          <p:cNvSpPr>
            <a:spLocks noGrp="1" noChangeArrowheads="1"/>
          </p:cNvSpPr>
          <p:nvPr>
            <p:ph type="body" idx="4294967295"/>
          </p:nvPr>
        </p:nvSpPr>
        <p:spPr/>
        <p:txBody>
          <a:bodyPr/>
          <a:lstStyle/>
          <a:p>
            <a:pPr marL="747713" indent="-395288">
              <a:lnSpc>
                <a:spcPct val="150000"/>
              </a:lnSpc>
            </a:pPr>
            <a:r>
              <a:rPr lang="en-US" altLang="en-US" sz="2400" dirty="0" smtClean="0"/>
              <a:t>To understand and distinguish between Testing Vs Debugging</a:t>
            </a:r>
          </a:p>
          <a:p>
            <a:pPr marL="747713" indent="-395288">
              <a:lnSpc>
                <a:spcPct val="150000"/>
              </a:lnSpc>
            </a:pPr>
            <a:r>
              <a:rPr lang="en-US" altLang="en-US" sz="2400" dirty="0" smtClean="0"/>
              <a:t>To understand the bug life cycle and learn the stages to resolve errors.</a:t>
            </a:r>
            <a:endParaRPr lang="en-US" alt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838200" y="0"/>
            <a:ext cx="7550150" cy="825500"/>
          </a:xfrm>
        </p:spPr>
        <p:txBody>
          <a:bodyPr/>
          <a:lstStyle/>
          <a:p>
            <a:pPr algn="ctr"/>
            <a:r>
              <a:rPr lang="en-US"/>
              <a:t>Introduction                      </a:t>
            </a:r>
          </a:p>
        </p:txBody>
      </p:sp>
      <p:sp>
        <p:nvSpPr>
          <p:cNvPr id="21507" name="Rectangle 3"/>
          <p:cNvSpPr>
            <a:spLocks noGrp="1" noChangeArrowheads="1"/>
          </p:cNvSpPr>
          <p:nvPr>
            <p:ph type="body" idx="1"/>
          </p:nvPr>
        </p:nvSpPr>
        <p:spPr>
          <a:xfrm>
            <a:off x="455930" y="1157288"/>
            <a:ext cx="8229600" cy="4530725"/>
          </a:xfrm>
        </p:spPr>
        <p:txBody>
          <a:bodyPr/>
          <a:lstStyle/>
          <a:p>
            <a:r>
              <a:rPr lang="en-US" b="1" dirty="0"/>
              <a:t>Software Testing </a:t>
            </a:r>
          </a:p>
          <a:p>
            <a:pPr>
              <a:buFont typeface="Arial" charset="0"/>
              <a:buNone/>
            </a:pPr>
            <a:endParaRPr lang="en-US" b="1" dirty="0"/>
          </a:p>
          <a:p>
            <a:pPr algn="just">
              <a:buFont typeface="Wingdings" pitchFamily="2" charset="2"/>
              <a:buChar char="Ø"/>
            </a:pPr>
            <a:r>
              <a:rPr lang="en-US" sz="2400" dirty="0"/>
              <a:t>Computer programs  are designed  and    developed  by  human  beings  and  hence  are  prone  to  errors.</a:t>
            </a:r>
          </a:p>
          <a:p>
            <a:pPr algn="just">
              <a:buFont typeface="Wingdings" pitchFamily="2" charset="2"/>
              <a:buChar char="Ø"/>
            </a:pPr>
            <a:r>
              <a:rPr lang="en-US" sz="2400" dirty="0"/>
              <a:t>Unchecked,  they  can  lead  to  a  lot  of problems,  including  social  implications.  </a:t>
            </a:r>
          </a:p>
          <a:p>
            <a:pPr algn="just">
              <a:buFont typeface="Wingdings" pitchFamily="2" charset="2"/>
              <a:buChar char="Ø"/>
            </a:pPr>
            <a:r>
              <a:rPr lang="en-US" sz="2400" dirty="0"/>
              <a:t>Testing the software becomes an essential part of the software development lifecycle.</a:t>
            </a:r>
          </a:p>
          <a:p>
            <a:pPr algn="just">
              <a:buFont typeface="Wingdings" pitchFamily="2" charset="2"/>
              <a:buChar char="Ø"/>
            </a:pPr>
            <a:r>
              <a:rPr lang="en-US" sz="2400" dirty="0"/>
              <a:t>Carrying out the testing activities for projects has to be practiced with proper planning and must be implemented correctly. </a:t>
            </a:r>
          </a:p>
        </p:txBody>
      </p:sp>
      <p:sp>
        <p:nvSpPr>
          <p:cNvPr id="21508"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Basic  Questions  on  Testing </a:t>
            </a:r>
          </a:p>
        </p:txBody>
      </p:sp>
      <p:sp>
        <p:nvSpPr>
          <p:cNvPr id="22531" name="Rectangle 3"/>
          <p:cNvSpPr>
            <a:spLocks noGrp="1" noChangeArrowheads="1"/>
          </p:cNvSpPr>
          <p:nvPr>
            <p:ph type="body" idx="1"/>
          </p:nvPr>
        </p:nvSpPr>
        <p:spPr/>
        <p:txBody>
          <a:bodyPr/>
          <a:lstStyle/>
          <a:p>
            <a:pPr>
              <a:lnSpc>
                <a:spcPct val="73000"/>
              </a:lnSpc>
              <a:buFont typeface="Arial" charset="0"/>
              <a:buNone/>
            </a:pPr>
            <a:r>
              <a:rPr lang="en-US" sz="2500" b="1"/>
              <a:t>Why  to  test? </a:t>
            </a:r>
          </a:p>
          <a:p>
            <a:pPr>
              <a:lnSpc>
                <a:spcPct val="73000"/>
              </a:lnSpc>
              <a:buFont typeface="Wingdings" pitchFamily="2" charset="2"/>
              <a:buChar char="Ø"/>
            </a:pPr>
            <a:r>
              <a:rPr lang="en-US" sz="2000"/>
              <a:t>testing becomes absolutely essential to make sure the software works properly  and  does  the  work  that  it  is  meant  to  perform.</a:t>
            </a:r>
          </a:p>
          <a:p>
            <a:pPr>
              <a:lnSpc>
                <a:spcPct val="73000"/>
              </a:lnSpc>
              <a:buFont typeface="Arial" charset="0"/>
              <a:buNone/>
            </a:pPr>
            <a:endParaRPr lang="en-US" sz="2000"/>
          </a:p>
          <a:p>
            <a:pPr>
              <a:lnSpc>
                <a:spcPct val="73000"/>
              </a:lnSpc>
              <a:buFont typeface="Arial" charset="0"/>
              <a:buNone/>
            </a:pPr>
            <a:r>
              <a:rPr lang="en-US" sz="2500" b="1"/>
              <a:t>What  to  test? </a:t>
            </a:r>
          </a:p>
          <a:p>
            <a:pPr>
              <a:lnSpc>
                <a:spcPct val="73000"/>
              </a:lnSpc>
              <a:buFont typeface="Wingdings" pitchFamily="2" charset="2"/>
              <a:buChar char="Ø"/>
            </a:pPr>
            <a:r>
              <a:rPr lang="en-US" sz="2000"/>
              <a:t>Any  working  product  which  forms  part  of  the  software  application  has to be tested. Both data and programs must be tested.</a:t>
            </a:r>
          </a:p>
          <a:p>
            <a:pPr>
              <a:lnSpc>
                <a:spcPct val="73000"/>
              </a:lnSpc>
              <a:buFont typeface="Arial" charset="0"/>
              <a:buNone/>
            </a:pPr>
            <a:endParaRPr lang="en-US" sz="2000"/>
          </a:p>
          <a:p>
            <a:pPr>
              <a:lnSpc>
                <a:spcPct val="73000"/>
              </a:lnSpc>
              <a:buFont typeface="Arial" charset="0"/>
              <a:buNone/>
            </a:pPr>
            <a:r>
              <a:rPr lang="en-US" sz="2500" b="1"/>
              <a:t>How  often  to  test? </a:t>
            </a:r>
          </a:p>
          <a:p>
            <a:pPr>
              <a:lnSpc>
                <a:spcPct val="73000"/>
              </a:lnSpc>
              <a:buFont typeface="Wingdings" pitchFamily="2" charset="2"/>
              <a:buChar char="Ø"/>
            </a:pPr>
            <a:r>
              <a:rPr lang="en-US" sz="2000"/>
              <a:t>When  a  program  (source  code)  is  modified  or newly developed,  it  has  to  be  tested.</a:t>
            </a:r>
            <a:r>
              <a:rPr lang="en-US" sz="2500"/>
              <a:t> </a:t>
            </a:r>
          </a:p>
          <a:p>
            <a:pPr>
              <a:lnSpc>
                <a:spcPct val="73000"/>
              </a:lnSpc>
              <a:buFont typeface="Wingdings" pitchFamily="2" charset="2"/>
              <a:buNone/>
            </a:pPr>
            <a:endParaRPr lang="en-US" sz="2500"/>
          </a:p>
          <a:p>
            <a:pPr>
              <a:lnSpc>
                <a:spcPct val="73000"/>
              </a:lnSpc>
              <a:buFont typeface="Arial" charset="0"/>
              <a:buNone/>
            </a:pPr>
            <a:r>
              <a:rPr lang="en-US" sz="2500" b="1"/>
              <a:t>Who  tests? </a:t>
            </a:r>
          </a:p>
          <a:p>
            <a:pPr>
              <a:lnSpc>
                <a:spcPct val="73000"/>
              </a:lnSpc>
              <a:buFont typeface="Wingdings" pitchFamily="2" charset="2"/>
              <a:buChar char="Ø"/>
            </a:pPr>
            <a:r>
              <a:rPr lang="en-US" sz="2000"/>
              <a:t>Programmer, Tester and Customer </a:t>
            </a:r>
          </a:p>
        </p:txBody>
      </p:sp>
      <p:sp>
        <p:nvSpPr>
          <p:cNvPr id="22532"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68263"/>
            <a:ext cx="8305800" cy="825500"/>
          </a:xfrm>
        </p:spPr>
        <p:txBody>
          <a:bodyPr/>
          <a:lstStyle/>
          <a:p>
            <a:r>
              <a:rPr lang="en-US" sz="3200"/>
              <a:t>Software  Development  Lifecycle  (SDLC) </a:t>
            </a:r>
          </a:p>
        </p:txBody>
      </p:sp>
      <p:sp>
        <p:nvSpPr>
          <p:cNvPr id="23555" name="Rectangle 3"/>
          <p:cNvSpPr>
            <a:spLocks noGrp="1" noChangeArrowheads="1"/>
          </p:cNvSpPr>
          <p:nvPr>
            <p:ph type="body" idx="1"/>
          </p:nvPr>
        </p:nvSpPr>
        <p:spPr/>
        <p:txBody>
          <a:bodyPr/>
          <a:lstStyle/>
          <a:p>
            <a:endParaRPr lang="en-US"/>
          </a:p>
          <a:p>
            <a:r>
              <a:rPr lang="en-US"/>
              <a:t>Inception</a:t>
            </a:r>
          </a:p>
          <a:p>
            <a:r>
              <a:rPr lang="en-US"/>
              <a:t>Requirements</a:t>
            </a:r>
          </a:p>
          <a:p>
            <a:r>
              <a:rPr lang="en-US"/>
              <a:t>Design</a:t>
            </a:r>
          </a:p>
          <a:p>
            <a:r>
              <a:rPr lang="en-US"/>
              <a:t>Coding</a:t>
            </a:r>
          </a:p>
          <a:p>
            <a:r>
              <a:rPr lang="en-US"/>
              <a:t>Testing</a:t>
            </a:r>
          </a:p>
          <a:p>
            <a:r>
              <a:rPr lang="en-US"/>
              <a:t>Release</a:t>
            </a:r>
          </a:p>
          <a:p>
            <a:r>
              <a:rPr lang="en-US"/>
              <a:t>Maintenance</a:t>
            </a:r>
          </a:p>
          <a:p>
            <a:pPr>
              <a:buFont typeface="Arial" charset="0"/>
              <a:buNone/>
            </a:pPr>
            <a:endParaRPr lang="en-US"/>
          </a:p>
          <a:p>
            <a:endParaRPr lang="en-US"/>
          </a:p>
        </p:txBody>
      </p:sp>
      <p:sp>
        <p:nvSpPr>
          <p:cNvPr id="23556"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914400" y="350520"/>
            <a:ext cx="7543800" cy="411480"/>
          </a:xfrm>
        </p:spPr>
        <p:txBody>
          <a:bodyPr/>
          <a:lstStyle/>
          <a:p>
            <a:pPr algn="ctr"/>
            <a:r>
              <a:rPr lang="en-US" sz="3200" dirty="0"/>
              <a:t/>
            </a:r>
            <a:br>
              <a:rPr lang="en-US" sz="3200" dirty="0"/>
            </a:br>
            <a:r>
              <a:rPr lang="en-US" sz="3200" dirty="0" smtClean="0"/>
              <a:t>Inception</a:t>
            </a:r>
            <a:endParaRPr lang="en-US" sz="3200" dirty="0"/>
          </a:p>
        </p:txBody>
      </p:sp>
      <p:sp>
        <p:nvSpPr>
          <p:cNvPr id="24579" name="Rectangle 3"/>
          <p:cNvSpPr>
            <a:spLocks noGrp="1" noChangeArrowheads="1"/>
          </p:cNvSpPr>
          <p:nvPr>
            <p:ph type="body" idx="1"/>
          </p:nvPr>
        </p:nvSpPr>
        <p:spPr/>
        <p:txBody>
          <a:bodyPr/>
          <a:lstStyle/>
          <a:p>
            <a:endParaRPr lang="en-US"/>
          </a:p>
          <a:p>
            <a:endParaRPr lang="en-US"/>
          </a:p>
          <a:p>
            <a:r>
              <a:rPr lang="en-US"/>
              <a:t>Request  for  Proposal</a:t>
            </a:r>
          </a:p>
          <a:p>
            <a:r>
              <a:rPr lang="en-US"/>
              <a:t>Proposal</a:t>
            </a:r>
          </a:p>
          <a:p>
            <a:r>
              <a:rPr lang="en-US"/>
              <a:t>Negotiation</a:t>
            </a:r>
          </a:p>
          <a:p>
            <a:r>
              <a:rPr lang="en-US"/>
              <a:t>Letter  Of  Intent  (LOI) – some companies may do this along with a feasibility study to ensure that everything is correct, before signing contract</a:t>
            </a:r>
          </a:p>
          <a:p>
            <a:r>
              <a:rPr lang="en-US"/>
              <a:t>Contract</a:t>
            </a:r>
          </a:p>
        </p:txBody>
      </p:sp>
      <p:sp>
        <p:nvSpPr>
          <p:cNvPr id="24580"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Requirements</a:t>
            </a:r>
          </a:p>
        </p:txBody>
      </p:sp>
      <p:sp>
        <p:nvSpPr>
          <p:cNvPr id="25603" name="Rectangle 3"/>
          <p:cNvSpPr>
            <a:spLocks noGrp="1" noChangeArrowheads="1"/>
          </p:cNvSpPr>
          <p:nvPr>
            <p:ph type="body" idx="1"/>
          </p:nvPr>
        </p:nvSpPr>
        <p:spPr/>
        <p:txBody>
          <a:bodyPr/>
          <a:lstStyle/>
          <a:p>
            <a:pPr>
              <a:buFont typeface="Arial" charset="0"/>
              <a:buNone/>
            </a:pPr>
            <a:r>
              <a:rPr lang="en-US" b="1"/>
              <a:t>User  Requirements  Specification  (URS)</a:t>
            </a:r>
            <a:r>
              <a:rPr lang="en-US"/>
              <a:t> </a:t>
            </a:r>
          </a:p>
          <a:p>
            <a:pPr>
              <a:buFont typeface="Arial" charset="0"/>
              <a:buNone/>
            </a:pPr>
            <a:endParaRPr lang="en-US"/>
          </a:p>
          <a:p>
            <a:pPr>
              <a:buFont typeface="Wingdings" pitchFamily="2" charset="2"/>
              <a:buChar char="Ø"/>
            </a:pPr>
            <a:r>
              <a:rPr lang="en-US" sz="2000"/>
              <a:t>This document will  describe  in  detail  about  what  is  expected  out  of  the  software  product from  the  user's  perspective. </a:t>
            </a:r>
          </a:p>
          <a:p>
            <a:pPr>
              <a:buFont typeface="Wingdings" pitchFamily="2" charset="2"/>
              <a:buChar char="Ø"/>
            </a:pPr>
            <a:r>
              <a:rPr lang="en-US" sz="2000"/>
              <a:t>The wordings of this document will be in the same tone that of a user</a:t>
            </a:r>
          </a:p>
          <a:p>
            <a:pPr>
              <a:buFont typeface="Arial" charset="0"/>
              <a:buNone/>
            </a:pPr>
            <a:endParaRPr lang="en-US" sz="2000"/>
          </a:p>
          <a:p>
            <a:pPr>
              <a:buFont typeface="Arial" charset="0"/>
              <a:buNone/>
            </a:pPr>
            <a:r>
              <a:rPr lang="en-US" b="1"/>
              <a:t>Software  Requirements  Specification (SRS)</a:t>
            </a:r>
            <a:r>
              <a:rPr lang="en-US"/>
              <a:t> </a:t>
            </a:r>
          </a:p>
          <a:p>
            <a:pPr>
              <a:buFont typeface="Arial" charset="0"/>
              <a:buNone/>
            </a:pPr>
            <a:endParaRPr lang="en-US"/>
          </a:p>
          <a:p>
            <a:pPr>
              <a:buFont typeface="Wingdings" pitchFamily="2" charset="2"/>
              <a:buChar char="Ø"/>
            </a:pPr>
            <a:r>
              <a:rPr lang="en-US" sz="2000"/>
              <a:t>A team of  business  analysts,  who  are  having  a  very  good  domain  or  functional expertise,  will  go  to  the  clients  place  and  get  to  know  the  activities  that  are to  be  automated and prepare a document based on URS and it is called as SRS</a:t>
            </a:r>
          </a:p>
        </p:txBody>
      </p:sp>
      <p:sp>
        <p:nvSpPr>
          <p:cNvPr id="25604"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09600" y="0"/>
            <a:ext cx="7696200" cy="825500"/>
          </a:xfrm>
        </p:spPr>
        <p:txBody>
          <a:bodyPr/>
          <a:lstStyle/>
          <a:p>
            <a:pPr algn="ctr"/>
            <a:r>
              <a:rPr lang="en-US"/>
              <a:t>Design</a:t>
            </a:r>
          </a:p>
        </p:txBody>
      </p:sp>
      <p:sp>
        <p:nvSpPr>
          <p:cNvPr id="26627" name="Rectangle 3"/>
          <p:cNvSpPr>
            <a:spLocks noGrp="1" noChangeArrowheads="1"/>
          </p:cNvSpPr>
          <p:nvPr>
            <p:ph type="body" idx="1"/>
          </p:nvPr>
        </p:nvSpPr>
        <p:spPr/>
        <p:txBody>
          <a:bodyPr/>
          <a:lstStyle/>
          <a:p>
            <a:pPr>
              <a:buFont typeface="Arial" charset="0"/>
              <a:buNone/>
            </a:pPr>
            <a:r>
              <a:rPr lang="en-US"/>
              <a:t>High  Level  Design  (HLD)</a:t>
            </a:r>
          </a:p>
          <a:p>
            <a:pPr>
              <a:buFont typeface="Wingdings" pitchFamily="2" charset="2"/>
              <a:buChar char="Ø"/>
            </a:pPr>
            <a:r>
              <a:rPr lang="en-US" sz="1400"/>
              <a:t>List  of  modules  and  a  brief  description  of  each  module.</a:t>
            </a:r>
          </a:p>
          <a:p>
            <a:pPr>
              <a:buFont typeface="Wingdings" pitchFamily="2" charset="2"/>
              <a:buChar char="Ø"/>
            </a:pPr>
            <a:r>
              <a:rPr lang="en-US" sz="1400"/>
              <a:t>Brief  functionality  of  each  module.</a:t>
            </a:r>
          </a:p>
          <a:p>
            <a:pPr>
              <a:buFont typeface="Wingdings" pitchFamily="2" charset="2"/>
              <a:buChar char="Ø"/>
            </a:pPr>
            <a:r>
              <a:rPr lang="en-US" sz="1400"/>
              <a:t>Interface  relationship  among  modules</a:t>
            </a:r>
          </a:p>
          <a:p>
            <a:pPr>
              <a:buFont typeface="Wingdings" pitchFamily="2" charset="2"/>
              <a:buChar char="Ø"/>
            </a:pPr>
            <a:r>
              <a:rPr lang="en-US" sz="1400"/>
              <a:t>Dependencies  between  modules  (if  exists,  B  exists  etc.)</a:t>
            </a:r>
          </a:p>
          <a:p>
            <a:pPr>
              <a:buFont typeface="Wingdings" pitchFamily="2" charset="2"/>
              <a:buChar char="Ø"/>
            </a:pPr>
            <a:r>
              <a:rPr lang="en-US" sz="1400"/>
              <a:t>Database  tables  identified  along  with  key  element.</a:t>
            </a:r>
          </a:p>
          <a:p>
            <a:pPr>
              <a:buFont typeface="Wingdings" pitchFamily="2" charset="2"/>
              <a:buChar char="Ø"/>
            </a:pPr>
            <a:r>
              <a:rPr lang="en-US" sz="1400"/>
              <a:t>Overall  architecture  diagrams  along  with  technology  details.</a:t>
            </a:r>
          </a:p>
          <a:p>
            <a:pPr>
              <a:buFont typeface="Arial" charset="0"/>
              <a:buNone/>
            </a:pPr>
            <a:r>
              <a:rPr lang="en-US"/>
              <a:t>Low  Level  Design  (LLD) </a:t>
            </a:r>
          </a:p>
          <a:p>
            <a:pPr>
              <a:buFont typeface="Wingdings" pitchFamily="2" charset="2"/>
              <a:buChar char="Ø"/>
            </a:pPr>
            <a:r>
              <a:rPr lang="en-US" sz="1400"/>
              <a:t>Details  functional  logic  of  the  module,  in  pseudo  code.</a:t>
            </a:r>
          </a:p>
          <a:p>
            <a:pPr>
              <a:buFont typeface="Wingdings" pitchFamily="2" charset="2"/>
              <a:buChar char="Ø"/>
            </a:pPr>
            <a:r>
              <a:rPr lang="en-US" sz="1400"/>
              <a:t>Database  tables,  with  all  elements,  including  their  type  and  size</a:t>
            </a:r>
          </a:p>
          <a:p>
            <a:pPr>
              <a:buFont typeface="Wingdings" pitchFamily="2" charset="2"/>
              <a:buChar char="Ø"/>
            </a:pPr>
            <a:r>
              <a:rPr lang="en-US" sz="1400"/>
              <a:t>All  interface  details  with  complete  API  references  (both  requests and  responses)</a:t>
            </a:r>
          </a:p>
          <a:p>
            <a:pPr>
              <a:buFont typeface="Wingdings" pitchFamily="2" charset="2"/>
              <a:buChar char="Ø"/>
            </a:pPr>
            <a:r>
              <a:rPr lang="en-US" sz="1400"/>
              <a:t>All  dependency  issues 	Error  message  Listings</a:t>
            </a:r>
          </a:p>
          <a:p>
            <a:pPr>
              <a:buFont typeface="Wingdings" pitchFamily="2" charset="2"/>
              <a:buChar char="Ø"/>
            </a:pPr>
            <a:r>
              <a:rPr lang="en-US" sz="1400"/>
              <a:t>Complete  input  and  outputs  for  a  module.</a:t>
            </a:r>
          </a:p>
        </p:txBody>
      </p:sp>
      <p:sp>
        <p:nvSpPr>
          <p:cNvPr id="26628"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04800" y="0"/>
            <a:ext cx="7550150" cy="825500"/>
          </a:xfrm>
        </p:spPr>
        <p:txBody>
          <a:bodyPr/>
          <a:lstStyle/>
          <a:p>
            <a:pPr algn="ctr"/>
            <a:r>
              <a:rPr lang="en-US"/>
              <a:t>Coding</a:t>
            </a:r>
          </a:p>
        </p:txBody>
      </p:sp>
      <p:sp>
        <p:nvSpPr>
          <p:cNvPr id="27651" name="Rectangle 3"/>
          <p:cNvSpPr>
            <a:spLocks noGrp="1" noChangeArrowheads="1"/>
          </p:cNvSpPr>
          <p:nvPr>
            <p:ph type="body" idx="1"/>
          </p:nvPr>
        </p:nvSpPr>
        <p:spPr/>
        <p:txBody>
          <a:bodyPr/>
          <a:lstStyle/>
          <a:p>
            <a:r>
              <a:rPr lang="en-US"/>
              <a:t>Converting  the pseudo code into a programming language in the specified platform </a:t>
            </a:r>
          </a:p>
          <a:p>
            <a:pPr>
              <a:buFont typeface="Arial" charset="0"/>
              <a:buNone/>
            </a:pPr>
            <a:endParaRPr lang="en-US"/>
          </a:p>
          <a:p>
            <a:r>
              <a:rPr lang="en-US"/>
              <a:t>Guidelines to be followed for  the naming convention of procedures, variables, commenting  methods  etc </a:t>
            </a:r>
          </a:p>
          <a:p>
            <a:pPr>
              <a:buFont typeface="Arial" charset="0"/>
              <a:buNone/>
            </a:pPr>
            <a:endParaRPr lang="en-US"/>
          </a:p>
          <a:p>
            <a:r>
              <a:rPr lang="en-US"/>
              <a:t>By  compiling  and  correcting  the  errors,  all  syntax  error  and  removed. </a:t>
            </a:r>
          </a:p>
        </p:txBody>
      </p:sp>
      <p:sp>
        <p:nvSpPr>
          <p:cNvPr id="27652"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152400"/>
            <a:ext cx="7550150" cy="533400"/>
          </a:xfrm>
        </p:spPr>
        <p:txBody>
          <a:bodyPr/>
          <a:lstStyle/>
          <a:p>
            <a:pPr algn="ctr"/>
            <a:r>
              <a:rPr lang="en-US" dirty="0"/>
              <a:t>Testing Levels</a:t>
            </a:r>
          </a:p>
        </p:txBody>
      </p:sp>
      <p:sp>
        <p:nvSpPr>
          <p:cNvPr id="28675" name="Rectangle 3"/>
          <p:cNvSpPr>
            <a:spLocks noGrp="1" noChangeArrowheads="1"/>
          </p:cNvSpPr>
          <p:nvPr>
            <p:ph type="body" idx="1"/>
          </p:nvPr>
        </p:nvSpPr>
        <p:spPr/>
        <p:txBody>
          <a:bodyPr/>
          <a:lstStyle/>
          <a:p>
            <a:pPr>
              <a:lnSpc>
                <a:spcPct val="73000"/>
              </a:lnSpc>
            </a:pPr>
            <a:r>
              <a:rPr lang="en-US" sz="2600"/>
              <a:t>Unit Testing </a:t>
            </a:r>
          </a:p>
          <a:p>
            <a:pPr>
              <a:lnSpc>
                <a:spcPct val="73000"/>
              </a:lnSpc>
              <a:buFont typeface="Wingdings" pitchFamily="2" charset="2"/>
              <a:buChar char="Ø"/>
            </a:pPr>
            <a:r>
              <a:rPr lang="en-US" sz="1600"/>
              <a:t>Programs will be tested at unit level</a:t>
            </a:r>
          </a:p>
          <a:p>
            <a:pPr>
              <a:lnSpc>
                <a:spcPct val="73000"/>
              </a:lnSpc>
              <a:buFont typeface="Wingdings" pitchFamily="2" charset="2"/>
              <a:buChar char="Ø"/>
            </a:pPr>
            <a:r>
              <a:rPr lang="en-US" sz="1600"/>
              <a:t>The same developer will do the test</a:t>
            </a:r>
          </a:p>
          <a:p>
            <a:pPr>
              <a:lnSpc>
                <a:spcPct val="73000"/>
              </a:lnSpc>
              <a:buFont typeface="Wingdings" pitchFamily="2" charset="2"/>
              <a:buChar char="Ø"/>
            </a:pPr>
            <a:endParaRPr lang="en-US" sz="1600"/>
          </a:p>
          <a:p>
            <a:pPr>
              <a:lnSpc>
                <a:spcPct val="73000"/>
              </a:lnSpc>
              <a:buFont typeface="Arial" charset="0"/>
              <a:buNone/>
            </a:pPr>
            <a:r>
              <a:rPr lang="en-US" sz="2600"/>
              <a:t>Integration  Testing </a:t>
            </a:r>
          </a:p>
          <a:p>
            <a:pPr>
              <a:lnSpc>
                <a:spcPct val="73000"/>
              </a:lnSpc>
              <a:buFont typeface="Wingdings" pitchFamily="2" charset="2"/>
              <a:buChar char="Ø"/>
            </a:pPr>
            <a:r>
              <a:rPr lang="en-US" sz="1600"/>
              <a:t>When all the individual program units are tested in the  unit testing phase and all units are clear of any known bugs, the interfaces between those modules will  be  tested </a:t>
            </a:r>
          </a:p>
          <a:p>
            <a:pPr>
              <a:lnSpc>
                <a:spcPct val="73000"/>
              </a:lnSpc>
              <a:buFont typeface="Wingdings" pitchFamily="2" charset="2"/>
              <a:buChar char="Ø"/>
            </a:pPr>
            <a:r>
              <a:rPr lang="en-US" sz="1600"/>
              <a:t>Ensure that data flows from one piece to another piece</a:t>
            </a:r>
          </a:p>
          <a:p>
            <a:pPr>
              <a:lnSpc>
                <a:spcPct val="73000"/>
              </a:lnSpc>
              <a:buFont typeface="Wingdings" pitchFamily="2" charset="2"/>
              <a:buNone/>
            </a:pPr>
            <a:endParaRPr lang="en-US" sz="1600"/>
          </a:p>
          <a:p>
            <a:pPr>
              <a:lnSpc>
                <a:spcPct val="73000"/>
              </a:lnSpc>
              <a:buFont typeface="Arial" charset="0"/>
              <a:buNone/>
            </a:pPr>
            <a:r>
              <a:rPr lang="en-US" sz="2600"/>
              <a:t>System  Testing </a:t>
            </a:r>
          </a:p>
          <a:p>
            <a:pPr>
              <a:lnSpc>
                <a:spcPct val="73000"/>
              </a:lnSpc>
              <a:buFont typeface="Wingdings" pitchFamily="2" charset="2"/>
              <a:buChar char="Ø"/>
            </a:pPr>
            <a:r>
              <a:rPr lang="en-US" sz="1600"/>
              <a:t>After  all  the  interfaces  are  tested  between  multiple  modules,  the  whole set of software is tested to establish that all modules work together correctly as an application.</a:t>
            </a:r>
          </a:p>
          <a:p>
            <a:pPr>
              <a:lnSpc>
                <a:spcPct val="73000"/>
              </a:lnSpc>
              <a:buFont typeface="Wingdings" pitchFamily="2" charset="2"/>
              <a:buChar char="Ø"/>
            </a:pPr>
            <a:r>
              <a:rPr lang="en-US" sz="1600"/>
              <a:t>Put all pieces together and test</a:t>
            </a:r>
          </a:p>
          <a:p>
            <a:pPr>
              <a:lnSpc>
                <a:spcPct val="73000"/>
              </a:lnSpc>
              <a:buFont typeface="Wingdings" pitchFamily="2" charset="2"/>
              <a:buNone/>
            </a:pPr>
            <a:endParaRPr lang="en-US" sz="1600"/>
          </a:p>
          <a:p>
            <a:pPr>
              <a:lnSpc>
                <a:spcPct val="73000"/>
              </a:lnSpc>
              <a:buFont typeface="Arial" charset="0"/>
              <a:buNone/>
            </a:pPr>
            <a:r>
              <a:rPr lang="en-US" sz="2600"/>
              <a:t>Acceptance  Testing</a:t>
            </a:r>
          </a:p>
          <a:p>
            <a:pPr>
              <a:lnSpc>
                <a:spcPct val="73000"/>
              </a:lnSpc>
              <a:buFont typeface="Wingdings" pitchFamily="2" charset="2"/>
              <a:buChar char="Ø"/>
            </a:pPr>
            <a:r>
              <a:rPr lang="en-US" sz="1400"/>
              <a:t>The client will test it, in their place, in a near-real-time or simulated environment.</a:t>
            </a:r>
            <a:r>
              <a:rPr lang="en-US" sz="2600"/>
              <a:t> </a:t>
            </a:r>
          </a:p>
        </p:txBody>
      </p:sp>
      <p:sp>
        <p:nvSpPr>
          <p:cNvPr id="28676"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68263"/>
            <a:ext cx="8534400" cy="825500"/>
          </a:xfrm>
        </p:spPr>
        <p:txBody>
          <a:bodyPr/>
          <a:lstStyle/>
          <a:p>
            <a:r>
              <a:rPr lang="en-US" sz="3000" dirty="0"/>
              <a:t>Release  to  Production  and Warranty  Period </a:t>
            </a:r>
          </a:p>
        </p:txBody>
      </p:sp>
      <p:sp>
        <p:nvSpPr>
          <p:cNvPr id="29699" name="Rectangle 3"/>
          <p:cNvSpPr>
            <a:spLocks noGrp="1" noChangeArrowheads="1"/>
          </p:cNvSpPr>
          <p:nvPr>
            <p:ph type="body" idx="1"/>
          </p:nvPr>
        </p:nvSpPr>
        <p:spPr/>
        <p:txBody>
          <a:bodyPr/>
          <a:lstStyle/>
          <a:p>
            <a:r>
              <a:rPr lang="en-US" sz="2400" dirty="0"/>
              <a:t>When the clients to the acceptance testing and finds no problems, then they  will  accept  the  software  and  now  they  have  to  start  using  the  software in  their  real  office. </a:t>
            </a:r>
          </a:p>
          <a:p>
            <a:endParaRPr lang="en-US" sz="2400" dirty="0"/>
          </a:p>
          <a:p>
            <a:r>
              <a:rPr lang="en-US" sz="2400" dirty="0"/>
              <a:t>Bug Fixes during the warranty period – we cannot charge the customer for this</a:t>
            </a:r>
          </a:p>
          <a:p>
            <a:endParaRPr lang="en-US" sz="2400" dirty="0"/>
          </a:p>
          <a:p>
            <a:r>
              <a:rPr lang="en-US" sz="2400" dirty="0"/>
              <a:t>Go Live Process means the product is used in live servers</a:t>
            </a:r>
          </a:p>
          <a:p>
            <a:pPr>
              <a:buFont typeface="Arial" charset="0"/>
              <a:buNone/>
            </a:pPr>
            <a:endParaRPr lang="en-US" dirty="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09600" y="68263"/>
            <a:ext cx="8382000" cy="825500"/>
          </a:xfrm>
        </p:spPr>
        <p:txBody>
          <a:bodyPr/>
          <a:lstStyle/>
          <a:p>
            <a:pPr algn="ctr"/>
            <a:r>
              <a:rPr lang="en-US"/>
              <a:t>Maintenance  Phase </a:t>
            </a:r>
          </a:p>
        </p:txBody>
      </p:sp>
      <p:sp>
        <p:nvSpPr>
          <p:cNvPr id="30723" name="Rectangle 3"/>
          <p:cNvSpPr>
            <a:spLocks noGrp="1" noChangeArrowheads="1"/>
          </p:cNvSpPr>
          <p:nvPr>
            <p:ph type="body" idx="1"/>
          </p:nvPr>
        </p:nvSpPr>
        <p:spPr/>
        <p:txBody>
          <a:bodyPr/>
          <a:lstStyle/>
          <a:p>
            <a:pPr>
              <a:buFont typeface="Arial" charset="0"/>
              <a:buNone/>
            </a:pPr>
            <a:endParaRPr lang="en-US"/>
          </a:p>
          <a:p>
            <a:pPr>
              <a:buFont typeface="Wingdings" pitchFamily="2" charset="2"/>
              <a:buChar char="Ø"/>
            </a:pPr>
            <a:r>
              <a:rPr lang="en-US"/>
              <a:t>Bug  fixing</a:t>
            </a:r>
          </a:p>
          <a:p>
            <a:pPr>
              <a:buFont typeface="Wingdings" pitchFamily="2" charset="2"/>
              <a:buChar char="Ø"/>
            </a:pPr>
            <a:r>
              <a:rPr lang="en-US"/>
              <a:t>Upgrade</a:t>
            </a:r>
          </a:p>
          <a:p>
            <a:pPr>
              <a:buFont typeface="Wingdings" pitchFamily="2" charset="2"/>
              <a:buChar char="Ø"/>
            </a:pPr>
            <a:r>
              <a:rPr lang="en-US"/>
              <a:t>Enhancement</a:t>
            </a:r>
          </a:p>
          <a:p>
            <a:endParaRPr lang="en-US"/>
          </a:p>
          <a:p>
            <a:pPr>
              <a:buFont typeface="Wingdings" pitchFamily="2" charset="2"/>
              <a:buChar char="v"/>
            </a:pPr>
            <a:r>
              <a:rPr lang="en-US" sz="2000"/>
              <a:t>After  some  time,  the  software  may  become  obsolete  and  will  reach  a point  that  it  cannot  be  used.	At  that  time,  it  will  be  replaced  by  another software  which  is  superior  to  that. This  is  the  end  of  the  software </a:t>
            </a:r>
          </a:p>
          <a:p>
            <a:pPr>
              <a:buFont typeface="Wingdings" pitchFamily="2" charset="2"/>
              <a:buChar char="v"/>
            </a:pPr>
            <a:r>
              <a:rPr lang="en-US" sz="2000"/>
              <a:t>We do not use FoxPro or Windows 3.1 now as they are gone!</a:t>
            </a:r>
          </a:p>
        </p:txBody>
      </p:sp>
      <p:sp>
        <p:nvSpPr>
          <p:cNvPr id="30724"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68263"/>
            <a:ext cx="8305800" cy="825500"/>
          </a:xfrm>
        </p:spPr>
        <p:txBody>
          <a:bodyPr/>
          <a:lstStyle/>
          <a:p>
            <a:pPr algn="ctr"/>
            <a:r>
              <a:rPr lang="en-US"/>
              <a:t>Development  Models </a:t>
            </a:r>
          </a:p>
        </p:txBody>
      </p:sp>
      <p:sp>
        <p:nvSpPr>
          <p:cNvPr id="31747" name="Rectangle 3"/>
          <p:cNvSpPr>
            <a:spLocks noGrp="1" noChangeArrowheads="1"/>
          </p:cNvSpPr>
          <p:nvPr>
            <p:ph type="body" idx="1"/>
          </p:nvPr>
        </p:nvSpPr>
        <p:spPr/>
        <p:txBody>
          <a:bodyPr/>
          <a:lstStyle/>
          <a:p>
            <a:r>
              <a:rPr lang="en-US"/>
              <a:t>Water Fall Model – do one phase at a time for all requirements given by customer</a:t>
            </a:r>
          </a:p>
          <a:p>
            <a:pPr>
              <a:buFont typeface="Arial" charset="0"/>
              <a:buNone/>
            </a:pPr>
            <a:endParaRPr lang="en-US"/>
          </a:p>
        </p:txBody>
      </p:sp>
      <p:sp>
        <p:nvSpPr>
          <p:cNvPr id="31748"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pic>
        <p:nvPicPr>
          <p:cNvPr id="31750" name="Picture 6" descr="350px-Waterfall_model"/>
          <p:cNvPicPr>
            <a:picLocks noChangeAspect="1" noChangeArrowheads="1"/>
          </p:cNvPicPr>
          <p:nvPr/>
        </p:nvPicPr>
        <p:blipFill>
          <a:blip r:embed="rId2"/>
          <a:srcRect/>
          <a:stretch>
            <a:fillRect/>
          </a:stretch>
        </p:blipFill>
        <p:spPr bwMode="auto">
          <a:xfrm>
            <a:off x="1066800" y="2147888"/>
            <a:ext cx="7239000" cy="3643312"/>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838200" y="68263"/>
            <a:ext cx="8153400" cy="825500"/>
          </a:xfrm>
        </p:spPr>
        <p:txBody>
          <a:bodyPr/>
          <a:lstStyle/>
          <a:p>
            <a:pPr algn="ctr"/>
            <a:r>
              <a:rPr lang="en-US"/>
              <a:t>Development  Models</a:t>
            </a:r>
          </a:p>
        </p:txBody>
      </p:sp>
      <p:sp>
        <p:nvSpPr>
          <p:cNvPr id="32771" name="Rectangle 3"/>
          <p:cNvSpPr>
            <a:spLocks noGrp="1" noChangeArrowheads="1"/>
          </p:cNvSpPr>
          <p:nvPr>
            <p:ph type="body" idx="1"/>
          </p:nvPr>
        </p:nvSpPr>
        <p:spPr/>
        <p:txBody>
          <a:bodyPr/>
          <a:lstStyle/>
          <a:p>
            <a:r>
              <a:rPr lang="en-US"/>
              <a:t>Incremental  Model – take smaller set of requirements and build slowly</a:t>
            </a:r>
          </a:p>
          <a:p>
            <a:pPr>
              <a:buFont typeface="Arial" charset="0"/>
              <a:buNone/>
            </a:pPr>
            <a:endParaRPr lang="en-US"/>
          </a:p>
        </p:txBody>
      </p:sp>
      <p:sp>
        <p:nvSpPr>
          <p:cNvPr id="32772"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pic>
        <p:nvPicPr>
          <p:cNvPr id="32774" name="Picture 6" descr="Comparis_fig2"/>
          <p:cNvPicPr>
            <a:picLocks noChangeAspect="1" noChangeArrowheads="1"/>
          </p:cNvPicPr>
          <p:nvPr/>
        </p:nvPicPr>
        <p:blipFill>
          <a:blip r:embed="rId2"/>
          <a:srcRect/>
          <a:stretch>
            <a:fillRect/>
          </a:stretch>
        </p:blipFill>
        <p:spPr bwMode="auto">
          <a:xfrm>
            <a:off x="1752600" y="2057400"/>
            <a:ext cx="5715000" cy="34671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990600" y="0"/>
            <a:ext cx="7702550" cy="825500"/>
          </a:xfrm>
        </p:spPr>
        <p:txBody>
          <a:bodyPr/>
          <a:lstStyle/>
          <a:p>
            <a:pPr algn="ctr"/>
            <a:r>
              <a:rPr lang="en-US"/>
              <a:t>Development  Models</a:t>
            </a:r>
          </a:p>
        </p:txBody>
      </p:sp>
      <p:sp>
        <p:nvSpPr>
          <p:cNvPr id="33795" name="Rectangle 3"/>
          <p:cNvSpPr>
            <a:spLocks noGrp="1" noChangeArrowheads="1"/>
          </p:cNvSpPr>
          <p:nvPr>
            <p:ph type="body" idx="1"/>
          </p:nvPr>
        </p:nvSpPr>
        <p:spPr/>
        <p:txBody>
          <a:bodyPr/>
          <a:lstStyle/>
          <a:p>
            <a:pPr>
              <a:buFont typeface="Arial" charset="0"/>
              <a:buNone/>
            </a:pPr>
            <a:r>
              <a:rPr lang="en-US"/>
              <a:t>Extreme  Programming  Model – take only one piece and develop!</a:t>
            </a:r>
          </a:p>
        </p:txBody>
      </p:sp>
      <p:sp>
        <p:nvSpPr>
          <p:cNvPr id="33796"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pic>
        <p:nvPicPr>
          <p:cNvPr id="33798" name="Picture 6" descr="extreme-programming"/>
          <p:cNvPicPr>
            <a:picLocks noChangeAspect="1" noChangeArrowheads="1"/>
          </p:cNvPicPr>
          <p:nvPr/>
        </p:nvPicPr>
        <p:blipFill>
          <a:blip r:embed="rId2"/>
          <a:srcRect/>
          <a:stretch>
            <a:fillRect/>
          </a:stretch>
        </p:blipFill>
        <p:spPr bwMode="auto">
          <a:xfrm>
            <a:off x="990600" y="2362200"/>
            <a:ext cx="7162800" cy="32004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533400" y="68263"/>
            <a:ext cx="8458200" cy="825500"/>
          </a:xfrm>
        </p:spPr>
        <p:txBody>
          <a:bodyPr/>
          <a:lstStyle/>
          <a:p>
            <a:pPr algn="ctr"/>
            <a:r>
              <a:rPr lang="en-US" dirty="0"/>
              <a:t>Testing  Vs  Debugging </a:t>
            </a:r>
          </a:p>
        </p:txBody>
      </p:sp>
      <p:sp>
        <p:nvSpPr>
          <p:cNvPr id="34819" name="Rectangle 3"/>
          <p:cNvSpPr>
            <a:spLocks noGrp="1" noChangeArrowheads="1"/>
          </p:cNvSpPr>
          <p:nvPr>
            <p:ph type="body" idx="1"/>
          </p:nvPr>
        </p:nvSpPr>
        <p:spPr/>
        <p:txBody>
          <a:bodyPr/>
          <a:lstStyle/>
          <a:p>
            <a:pPr>
              <a:buFont typeface="Wingdings" pitchFamily="2" charset="2"/>
              <a:buChar char="Ø"/>
            </a:pPr>
            <a:r>
              <a:rPr lang="en-US" sz="2400" dirty="0">
                <a:solidFill>
                  <a:schemeClr val="accent2"/>
                </a:solidFill>
              </a:rPr>
              <a:t>Testing  is  focused  on  identifying  the  problems  in  the  product </a:t>
            </a:r>
          </a:p>
          <a:p>
            <a:pPr>
              <a:buFont typeface="Wingdings" pitchFamily="2" charset="2"/>
              <a:buChar char="Ø"/>
            </a:pPr>
            <a:r>
              <a:rPr lang="en-US" sz="2400" dirty="0">
                <a:solidFill>
                  <a:schemeClr val="accent2"/>
                </a:solidFill>
              </a:rPr>
              <a:t>Done by Tester</a:t>
            </a:r>
          </a:p>
          <a:p>
            <a:pPr>
              <a:buFont typeface="Wingdings" pitchFamily="2" charset="2"/>
              <a:buChar char="Ø"/>
            </a:pPr>
            <a:r>
              <a:rPr lang="en-US" sz="2400" dirty="0">
                <a:solidFill>
                  <a:schemeClr val="accent2"/>
                </a:solidFill>
              </a:rPr>
              <a:t>Need not know the source code</a:t>
            </a:r>
          </a:p>
          <a:p>
            <a:pPr>
              <a:buFont typeface="Arial" charset="0"/>
              <a:buNone/>
            </a:pPr>
            <a:endParaRPr lang="en-US" sz="2400" dirty="0">
              <a:solidFill>
                <a:schemeClr val="accent2"/>
              </a:solidFill>
            </a:endParaRPr>
          </a:p>
          <a:p>
            <a:pPr>
              <a:buFont typeface="Wingdings" pitchFamily="2" charset="2"/>
              <a:buChar char="Ø"/>
            </a:pPr>
            <a:r>
              <a:rPr lang="en-US" sz="2400" dirty="0">
                <a:solidFill>
                  <a:srgbClr val="A50021"/>
                </a:solidFill>
              </a:rPr>
              <a:t>Debugging is to make sure that the bugs are removed or fixed </a:t>
            </a:r>
          </a:p>
          <a:p>
            <a:pPr>
              <a:buFont typeface="Wingdings" pitchFamily="2" charset="2"/>
              <a:buChar char="Ø"/>
            </a:pPr>
            <a:r>
              <a:rPr lang="en-US" sz="2400" dirty="0">
                <a:solidFill>
                  <a:srgbClr val="A50021"/>
                </a:solidFill>
              </a:rPr>
              <a:t>Done by Developer</a:t>
            </a:r>
          </a:p>
          <a:p>
            <a:pPr>
              <a:buFont typeface="Wingdings" pitchFamily="2" charset="2"/>
              <a:buChar char="Ø"/>
            </a:pPr>
            <a:r>
              <a:rPr lang="en-US" sz="2400" dirty="0">
                <a:solidFill>
                  <a:srgbClr val="A50021"/>
                </a:solidFill>
              </a:rPr>
              <a:t>Need to know the source Code</a:t>
            </a:r>
          </a:p>
        </p:txBody>
      </p:sp>
      <p:sp>
        <p:nvSpPr>
          <p:cNvPr id="34820"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09600" y="68263"/>
            <a:ext cx="8382000" cy="825500"/>
          </a:xfrm>
        </p:spPr>
        <p:txBody>
          <a:bodyPr/>
          <a:lstStyle/>
          <a:p>
            <a:pPr algn="ctr"/>
            <a:r>
              <a:rPr lang="en-US"/>
              <a:t>System Testing Process </a:t>
            </a:r>
          </a:p>
        </p:txBody>
      </p:sp>
      <p:sp>
        <p:nvSpPr>
          <p:cNvPr id="36867" name="Rectangle 3"/>
          <p:cNvSpPr>
            <a:spLocks noGrp="1" noChangeArrowheads="1"/>
          </p:cNvSpPr>
          <p:nvPr>
            <p:ph type="body" idx="1"/>
          </p:nvPr>
        </p:nvSpPr>
        <p:spPr/>
        <p:txBody>
          <a:bodyPr/>
          <a:lstStyle/>
          <a:p>
            <a:r>
              <a:rPr lang="en-US"/>
              <a:t>Plan</a:t>
            </a:r>
          </a:p>
          <a:p>
            <a:pPr lvl="1"/>
            <a:r>
              <a:rPr lang="en-US"/>
              <a:t>Create master test plan (MTP) – done by test manager or test lead</a:t>
            </a:r>
          </a:p>
          <a:p>
            <a:pPr lvl="1"/>
            <a:r>
              <a:rPr lang="en-US"/>
              <a:t>Create Detailed Test Plan (what to test) – by testers – this will contain test scenarios also known as test conditions</a:t>
            </a:r>
          </a:p>
          <a:p>
            <a:pPr lvl="1"/>
            <a:r>
              <a:rPr lang="en-US"/>
              <a:t>Create Detailed Test Cases (DTC) – how to test – by testers</a:t>
            </a:r>
          </a:p>
          <a:p>
            <a:r>
              <a:rPr lang="en-US"/>
              <a:t>Execute</a:t>
            </a:r>
          </a:p>
          <a:p>
            <a:r>
              <a:rPr lang="en-US"/>
              <a:t>Regress and Analyze</a:t>
            </a:r>
          </a:p>
          <a:p>
            <a:pPr>
              <a:buFont typeface="Arial" charset="0"/>
              <a:buNone/>
            </a:pPr>
            <a:endParaRPr lang="en-US"/>
          </a:p>
        </p:txBody>
      </p:sp>
      <p:sp>
        <p:nvSpPr>
          <p:cNvPr id="36868"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68263"/>
            <a:ext cx="8305800" cy="825500"/>
          </a:xfrm>
        </p:spPr>
        <p:txBody>
          <a:bodyPr/>
          <a:lstStyle/>
          <a:p>
            <a:pPr algn="ctr"/>
            <a:r>
              <a:rPr lang="en-US"/>
              <a:t>Detailed Test Plan</a:t>
            </a:r>
          </a:p>
        </p:txBody>
      </p:sp>
      <p:sp>
        <p:nvSpPr>
          <p:cNvPr id="40963" name="Rectangle 3"/>
          <p:cNvSpPr>
            <a:spLocks noGrp="1" noChangeArrowheads="1"/>
          </p:cNvSpPr>
          <p:nvPr>
            <p:ph type="body" idx="1"/>
          </p:nvPr>
        </p:nvSpPr>
        <p:spPr/>
        <p:txBody>
          <a:bodyPr/>
          <a:lstStyle/>
          <a:p>
            <a:endParaRPr lang="en-US"/>
          </a:p>
          <a:p>
            <a:r>
              <a:rPr lang="en-US"/>
              <a:t>What  is  to  be  tested  ? </a:t>
            </a:r>
          </a:p>
          <a:p>
            <a:pPr lvl="1"/>
            <a:r>
              <a:rPr lang="en-US"/>
              <a:t>Configuration – check all parts for existence</a:t>
            </a:r>
          </a:p>
          <a:p>
            <a:pPr lvl="1"/>
            <a:r>
              <a:rPr lang="en-US"/>
              <a:t>Security – how the safety measures work</a:t>
            </a:r>
          </a:p>
          <a:p>
            <a:pPr lvl="1"/>
            <a:r>
              <a:rPr lang="en-US"/>
              <a:t>Functionality – the requirements </a:t>
            </a:r>
          </a:p>
          <a:p>
            <a:pPr lvl="1"/>
            <a:r>
              <a:rPr lang="en-US"/>
              <a:t>Performance – with more users and more data</a:t>
            </a:r>
          </a:p>
          <a:p>
            <a:pPr lvl="1"/>
            <a:r>
              <a:rPr lang="en-US"/>
              <a:t>Environment – keep product same but other settings different</a:t>
            </a:r>
          </a:p>
        </p:txBody>
      </p:sp>
      <p:sp>
        <p:nvSpPr>
          <p:cNvPr id="40964"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533400" y="68263"/>
            <a:ext cx="8458200" cy="825500"/>
          </a:xfrm>
        </p:spPr>
        <p:txBody>
          <a:bodyPr/>
          <a:lstStyle/>
          <a:p>
            <a:pPr algn="ctr"/>
            <a:r>
              <a:rPr lang="en-US"/>
              <a:t>Detailed  Test  Cases </a:t>
            </a:r>
          </a:p>
        </p:txBody>
      </p:sp>
      <p:sp>
        <p:nvSpPr>
          <p:cNvPr id="43011" name="Rectangle 3"/>
          <p:cNvSpPr>
            <a:spLocks noGrp="1" noChangeArrowheads="1"/>
          </p:cNvSpPr>
          <p:nvPr>
            <p:ph type="body" idx="1"/>
          </p:nvPr>
        </p:nvSpPr>
        <p:spPr/>
        <p:txBody>
          <a:bodyPr/>
          <a:lstStyle/>
          <a:p>
            <a:pPr>
              <a:buFont typeface="Arial" charset="0"/>
              <a:buNone/>
            </a:pPr>
            <a:r>
              <a:rPr lang="en-US" b="1"/>
              <a:t>The  test  cases  will  have  a  generic  format  as</a:t>
            </a:r>
          </a:p>
          <a:p>
            <a:pPr>
              <a:buFont typeface="Arial" charset="0"/>
              <a:buNone/>
            </a:pPr>
            <a:r>
              <a:rPr lang="en-US" b="1"/>
              <a:t>below.</a:t>
            </a:r>
          </a:p>
          <a:p>
            <a:pPr>
              <a:buFont typeface="Wingdings" pitchFamily="2" charset="2"/>
              <a:buChar char="Ø"/>
            </a:pPr>
            <a:r>
              <a:rPr lang="en-US"/>
              <a:t>Test  Case  Id</a:t>
            </a:r>
          </a:p>
          <a:p>
            <a:pPr>
              <a:buFont typeface="Wingdings" pitchFamily="2" charset="2"/>
              <a:buChar char="Ø"/>
            </a:pPr>
            <a:r>
              <a:rPr lang="en-US"/>
              <a:t>Test  Case  Description </a:t>
            </a:r>
          </a:p>
          <a:p>
            <a:pPr>
              <a:buFont typeface="Wingdings" pitchFamily="2" charset="2"/>
              <a:buChar char="Ø"/>
            </a:pPr>
            <a:r>
              <a:rPr lang="en-US"/>
              <a:t>Test  Prerequisite</a:t>
            </a:r>
          </a:p>
          <a:p>
            <a:pPr>
              <a:buFont typeface="Wingdings" pitchFamily="2" charset="2"/>
              <a:buChar char="Ø"/>
            </a:pPr>
            <a:r>
              <a:rPr lang="en-US"/>
              <a:t>Test  Inputs </a:t>
            </a:r>
          </a:p>
          <a:p>
            <a:pPr>
              <a:buFont typeface="Wingdings" pitchFamily="2" charset="2"/>
              <a:buChar char="Ø"/>
            </a:pPr>
            <a:r>
              <a:rPr lang="en-US"/>
              <a:t>Test  Steps</a:t>
            </a:r>
          </a:p>
          <a:p>
            <a:pPr>
              <a:buFont typeface="Wingdings" pitchFamily="2" charset="2"/>
              <a:buChar char="Ø"/>
            </a:pPr>
            <a:r>
              <a:rPr lang="en-US"/>
              <a:t>Expected  Results </a:t>
            </a:r>
          </a:p>
        </p:txBody>
      </p:sp>
      <p:sp>
        <p:nvSpPr>
          <p:cNvPr id="43012"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33400" y="68263"/>
            <a:ext cx="8458200" cy="825500"/>
          </a:xfrm>
        </p:spPr>
        <p:txBody>
          <a:bodyPr/>
          <a:lstStyle/>
          <a:p>
            <a:pPr algn="ctr"/>
            <a:r>
              <a:rPr lang="en-US"/>
              <a:t>Detailed  Test  Case  (DTC) </a:t>
            </a:r>
          </a:p>
        </p:txBody>
      </p:sp>
      <p:sp>
        <p:nvSpPr>
          <p:cNvPr id="44035" name="Rectangle 3"/>
          <p:cNvSpPr>
            <a:spLocks noGrp="1" noChangeArrowheads="1"/>
          </p:cNvSpPr>
          <p:nvPr>
            <p:ph type="body" idx="1"/>
          </p:nvPr>
        </p:nvSpPr>
        <p:spPr/>
        <p:txBody>
          <a:bodyPr/>
          <a:lstStyle/>
          <a:p>
            <a:pPr>
              <a:buFont typeface="Wingdings" pitchFamily="2" charset="2"/>
              <a:buChar char="Ø"/>
            </a:pPr>
            <a:endParaRPr lang="en-US"/>
          </a:p>
          <a:p>
            <a:pPr>
              <a:buFont typeface="Wingdings" pitchFamily="2" charset="2"/>
              <a:buChar char="Ø"/>
            </a:pPr>
            <a:r>
              <a:rPr lang="en-US"/>
              <a:t>Simple  Functionality – field level</a:t>
            </a:r>
          </a:p>
          <a:p>
            <a:pPr>
              <a:buFont typeface="Wingdings" pitchFamily="2" charset="2"/>
              <a:buChar char="Ø"/>
            </a:pPr>
            <a:r>
              <a:rPr lang="en-US"/>
              <a:t>Communicative  Functionality – data on one screen goes to another</a:t>
            </a:r>
          </a:p>
          <a:p>
            <a:pPr>
              <a:buFont typeface="Wingdings" pitchFamily="2" charset="2"/>
              <a:buChar char="Ø"/>
            </a:pPr>
            <a:r>
              <a:rPr lang="en-US"/>
              <a:t>End-to-End  Test  Cases – full sequence as though the end users carry out</a:t>
            </a:r>
          </a:p>
        </p:txBody>
      </p:sp>
      <p:sp>
        <p:nvSpPr>
          <p:cNvPr id="44036"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09600" y="68263"/>
            <a:ext cx="8382000" cy="825500"/>
          </a:xfrm>
        </p:spPr>
        <p:txBody>
          <a:bodyPr/>
          <a:lstStyle/>
          <a:p>
            <a:pPr algn="ctr"/>
            <a:r>
              <a:rPr lang="en-US" dirty="0"/>
              <a:t>Test  Execution  and  Fault  Reports </a:t>
            </a:r>
          </a:p>
        </p:txBody>
      </p:sp>
      <p:sp>
        <p:nvSpPr>
          <p:cNvPr id="45059" name="Rectangle 3"/>
          <p:cNvSpPr>
            <a:spLocks noGrp="1" noChangeArrowheads="1"/>
          </p:cNvSpPr>
          <p:nvPr>
            <p:ph type="body" idx="1"/>
          </p:nvPr>
        </p:nvSpPr>
        <p:spPr/>
        <p:txBody>
          <a:bodyPr/>
          <a:lstStyle/>
          <a:p>
            <a:endParaRPr lang="en-US" dirty="0"/>
          </a:p>
          <a:p>
            <a:endParaRPr lang="en-US" dirty="0"/>
          </a:p>
          <a:p>
            <a:r>
              <a:rPr lang="en-US" sz="2400" dirty="0"/>
              <a:t>Test  Case  Assignment – done by test lead </a:t>
            </a:r>
          </a:p>
          <a:p>
            <a:r>
              <a:rPr lang="en-US" sz="2400" dirty="0"/>
              <a:t>Test  Environment  Set-up – install OS, database, applications</a:t>
            </a:r>
          </a:p>
          <a:p>
            <a:r>
              <a:rPr lang="en-US" sz="2400" dirty="0"/>
              <a:t>Test  Data  Preparation – what kind of data to be used</a:t>
            </a:r>
          </a:p>
          <a:p>
            <a:r>
              <a:rPr lang="en-US" sz="2400" dirty="0"/>
              <a:t>Actual  Test  Execution – do it!</a:t>
            </a:r>
          </a:p>
        </p:txBody>
      </p:sp>
      <p:sp>
        <p:nvSpPr>
          <p:cNvPr id="45060"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381000" y="68263"/>
            <a:ext cx="8610600" cy="825500"/>
          </a:xfrm>
        </p:spPr>
        <p:txBody>
          <a:bodyPr/>
          <a:lstStyle/>
          <a:p>
            <a:pPr algn="ctr"/>
            <a:r>
              <a:rPr lang="en-US"/>
              <a:t>Test  Environment  Set-up</a:t>
            </a:r>
          </a:p>
        </p:txBody>
      </p:sp>
      <p:sp>
        <p:nvSpPr>
          <p:cNvPr id="46083" name="Rectangle 3"/>
          <p:cNvSpPr>
            <a:spLocks noGrp="1" noChangeArrowheads="1"/>
          </p:cNvSpPr>
          <p:nvPr>
            <p:ph type="body" idx="1"/>
          </p:nvPr>
        </p:nvSpPr>
        <p:spPr/>
        <p:txBody>
          <a:bodyPr/>
          <a:lstStyle/>
          <a:p>
            <a:pPr>
              <a:lnSpc>
                <a:spcPct val="73000"/>
              </a:lnSpc>
              <a:buFont typeface="Wingdings" pitchFamily="2" charset="2"/>
              <a:buChar char="Ø"/>
            </a:pPr>
            <a:r>
              <a:rPr lang="en-US" sz="2500" dirty="0"/>
              <a:t>There  must  be  no  development  tools  installed  in  a  test  bed</a:t>
            </a:r>
            <a:r>
              <a:rPr lang="en-US" sz="2500" dirty="0" smtClean="0"/>
              <a:t>.</a:t>
            </a:r>
            <a:endParaRPr lang="en-US" sz="2500" dirty="0"/>
          </a:p>
          <a:p>
            <a:pPr>
              <a:lnSpc>
                <a:spcPct val="73000"/>
              </a:lnSpc>
              <a:buFont typeface="Wingdings" pitchFamily="2" charset="2"/>
              <a:buChar char="Ø"/>
            </a:pPr>
            <a:r>
              <a:rPr lang="en-US" sz="2500" dirty="0"/>
              <a:t>Ensure  the  right  OS  and  service  pack/patch  installed</a:t>
            </a:r>
            <a:r>
              <a:rPr lang="en-US" sz="2500" dirty="0" smtClean="0"/>
              <a:t>.</a:t>
            </a:r>
            <a:endParaRPr lang="en-US" sz="2500" dirty="0"/>
          </a:p>
          <a:p>
            <a:pPr>
              <a:lnSpc>
                <a:spcPct val="73000"/>
              </a:lnSpc>
              <a:buFont typeface="Wingdings" pitchFamily="2" charset="2"/>
              <a:buChar char="Ø"/>
            </a:pPr>
            <a:r>
              <a:rPr lang="en-US" sz="2500" dirty="0"/>
              <a:t>Ensure  the  disks  have  enough  space  for  the  </a:t>
            </a:r>
            <a:r>
              <a:rPr lang="en-US" sz="2500" dirty="0" smtClean="0"/>
              <a:t>application</a:t>
            </a:r>
            <a:endParaRPr lang="en-US" sz="2500" dirty="0"/>
          </a:p>
          <a:p>
            <a:pPr>
              <a:lnSpc>
                <a:spcPct val="73000"/>
              </a:lnSpc>
              <a:buFont typeface="Wingdings" pitchFamily="2" charset="2"/>
              <a:buChar char="Ø"/>
            </a:pPr>
            <a:r>
              <a:rPr lang="en-US" sz="2500" dirty="0"/>
              <a:t>Carry  out  a  virus  check  if  needed</a:t>
            </a:r>
            <a:r>
              <a:rPr lang="en-US" sz="2500" dirty="0" smtClean="0"/>
              <a:t>.</a:t>
            </a:r>
            <a:endParaRPr lang="en-US" sz="2500" dirty="0"/>
          </a:p>
          <a:p>
            <a:pPr>
              <a:lnSpc>
                <a:spcPct val="73000"/>
              </a:lnSpc>
              <a:buFont typeface="Wingdings" pitchFamily="2" charset="2"/>
              <a:buChar char="Ø"/>
            </a:pPr>
            <a:r>
              <a:rPr lang="en-US" sz="2500" dirty="0"/>
              <a:t>Ensure  the  integrity  of  the  web  server</a:t>
            </a:r>
            <a:r>
              <a:rPr lang="en-US" sz="2500" dirty="0" smtClean="0"/>
              <a:t>.</a:t>
            </a:r>
            <a:endParaRPr lang="en-US" sz="2500" dirty="0"/>
          </a:p>
          <a:p>
            <a:pPr>
              <a:lnSpc>
                <a:spcPct val="73000"/>
              </a:lnSpc>
              <a:buFont typeface="Wingdings" pitchFamily="2" charset="2"/>
              <a:buChar char="Ø"/>
            </a:pPr>
            <a:r>
              <a:rPr lang="en-US" sz="2500" dirty="0"/>
              <a:t>Ensure  the  integrity  of  the  database  serves.</a:t>
            </a:r>
          </a:p>
        </p:txBody>
      </p:sp>
      <p:sp>
        <p:nvSpPr>
          <p:cNvPr id="46084"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5800" y="68263"/>
            <a:ext cx="8305800" cy="825500"/>
          </a:xfrm>
        </p:spPr>
        <p:txBody>
          <a:bodyPr/>
          <a:lstStyle/>
          <a:p>
            <a:pPr algn="ctr"/>
            <a:r>
              <a:rPr lang="en-US"/>
              <a:t>Test  Data  Preparation </a:t>
            </a:r>
          </a:p>
        </p:txBody>
      </p:sp>
      <p:sp>
        <p:nvSpPr>
          <p:cNvPr id="47107" name="Rectangle 3"/>
          <p:cNvSpPr>
            <a:spLocks noGrp="1" noChangeArrowheads="1"/>
          </p:cNvSpPr>
          <p:nvPr>
            <p:ph type="body" idx="1"/>
          </p:nvPr>
        </p:nvSpPr>
        <p:spPr/>
        <p:txBody>
          <a:bodyPr/>
          <a:lstStyle/>
          <a:p>
            <a:pPr>
              <a:buFont typeface="Wingdings" pitchFamily="2" charset="2"/>
              <a:buChar char="Ø"/>
            </a:pPr>
            <a:r>
              <a:rPr lang="en-US" sz="2500" dirty="0"/>
              <a:t>This  data  can  be identified either at the time of writing the test case itself or just before executing the test cases. </a:t>
            </a:r>
          </a:p>
          <a:p>
            <a:pPr>
              <a:buFont typeface="Wingdings" pitchFamily="2" charset="2"/>
              <a:buChar char="Ø"/>
            </a:pPr>
            <a:r>
              <a:rPr lang="en-US" sz="2500" dirty="0"/>
              <a:t>Data that are very much static can be identified while writing the  test  case  itself</a:t>
            </a:r>
            <a:r>
              <a:rPr lang="en-US" sz="2500" dirty="0" smtClean="0"/>
              <a:t>.</a:t>
            </a:r>
            <a:endParaRPr lang="en-US" sz="2500" dirty="0"/>
          </a:p>
          <a:p>
            <a:pPr>
              <a:buFont typeface="Wingdings" pitchFamily="2" charset="2"/>
              <a:buChar char="Ø"/>
            </a:pPr>
            <a:r>
              <a:rPr lang="en-US" sz="2500" dirty="0"/>
              <a:t>Data which are dynamic and configurable need more analysis before  preparation. </a:t>
            </a:r>
          </a:p>
          <a:p>
            <a:pPr>
              <a:buFont typeface="Wingdings" pitchFamily="2" charset="2"/>
              <a:buChar char="Ø"/>
            </a:pPr>
            <a:r>
              <a:rPr lang="en-US" sz="2500" dirty="0"/>
              <a:t>Preparation  of  test  data  depends  upon  the  functionality  that  is being  tested.</a:t>
            </a:r>
          </a:p>
        </p:txBody>
      </p:sp>
      <p:sp>
        <p:nvSpPr>
          <p:cNvPr id="47108"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09600" y="68263"/>
            <a:ext cx="8382000" cy="825500"/>
          </a:xfrm>
        </p:spPr>
        <p:txBody>
          <a:bodyPr/>
          <a:lstStyle/>
          <a:p>
            <a:pPr algn="ctr"/>
            <a:r>
              <a:rPr lang="en-US"/>
              <a:t>Actual  Test  Execution </a:t>
            </a:r>
          </a:p>
        </p:txBody>
      </p:sp>
      <p:sp>
        <p:nvSpPr>
          <p:cNvPr id="48131" name="Rectangle 3"/>
          <p:cNvSpPr>
            <a:spLocks noGrp="1" noChangeArrowheads="1"/>
          </p:cNvSpPr>
          <p:nvPr>
            <p:ph type="body" idx="1"/>
          </p:nvPr>
        </p:nvSpPr>
        <p:spPr/>
        <p:txBody>
          <a:bodyPr/>
          <a:lstStyle/>
          <a:p>
            <a:pPr>
              <a:buFont typeface="Arial" charset="0"/>
              <a:buNone/>
            </a:pPr>
            <a:r>
              <a:rPr lang="en-US" sz="2500"/>
              <a:t>Install  Tests </a:t>
            </a:r>
          </a:p>
          <a:p>
            <a:r>
              <a:rPr lang="de-DE" sz="2500"/>
              <a:t>Auto install in default mode</a:t>
            </a:r>
          </a:p>
          <a:p>
            <a:r>
              <a:rPr lang="de-DE" sz="2500"/>
              <a:t>Does the installer check for the prequsites?</a:t>
            </a:r>
          </a:p>
          <a:p>
            <a:r>
              <a:rPr lang="de-DE" sz="2500"/>
              <a:t>Does the installer check for the system user </a:t>
            </a:r>
            <a:r>
              <a:rPr lang="en-US" sz="2500"/>
              <a:t>privileges?</a:t>
            </a:r>
          </a:p>
          <a:p>
            <a:r>
              <a:rPr lang="en-US" sz="2500"/>
              <a:t>Does the installer check for disk and memory space?</a:t>
            </a:r>
          </a:p>
          <a:p>
            <a:r>
              <a:rPr lang="en-US" sz="2500"/>
              <a:t>Does the installer check for the license agreement ?</a:t>
            </a:r>
          </a:p>
          <a:p>
            <a:r>
              <a:rPr lang="en-US" sz="2500"/>
              <a:t>Does the installer check for the right product key?</a:t>
            </a:r>
          </a:p>
          <a:p>
            <a:r>
              <a:rPr lang="en-US" sz="2500"/>
              <a:t>Does the installer installs in the default path?</a:t>
            </a:r>
          </a:p>
          <a:p>
            <a:r>
              <a:rPr lang="en-US" sz="2500"/>
              <a:t>Do we have different install types like custom, full, compact, fully? </a:t>
            </a:r>
          </a:p>
          <a:p>
            <a:endParaRPr lang="de-DE" sz="2500"/>
          </a:p>
          <a:p>
            <a:pPr>
              <a:buFont typeface="Arial" charset="0"/>
              <a:buNone/>
            </a:pPr>
            <a:endParaRPr lang="en-US" sz="2500"/>
          </a:p>
          <a:p>
            <a:pPr>
              <a:buFont typeface="Arial" charset="0"/>
              <a:buNone/>
            </a:pPr>
            <a:endParaRPr lang="en-US" sz="2500"/>
          </a:p>
        </p:txBody>
      </p:sp>
      <p:sp>
        <p:nvSpPr>
          <p:cNvPr id="48132"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t>Install  Tests continued..</a:t>
            </a:r>
          </a:p>
        </p:txBody>
      </p:sp>
      <p:sp>
        <p:nvSpPr>
          <p:cNvPr id="51203" name="Rectangle 3"/>
          <p:cNvSpPr>
            <a:spLocks noGrp="1" noChangeArrowheads="1"/>
          </p:cNvSpPr>
          <p:nvPr>
            <p:ph type="body" idx="1"/>
          </p:nvPr>
        </p:nvSpPr>
        <p:spPr/>
        <p:txBody>
          <a:bodyPr/>
          <a:lstStyle/>
          <a:p>
            <a:pPr>
              <a:buFont typeface="Wingdings" pitchFamily="2" charset="2"/>
              <a:buChar char="Ø"/>
            </a:pPr>
            <a:r>
              <a:rPr lang="en-US"/>
              <a:t>Cancel  the  installation  half  way  thru.</a:t>
            </a:r>
          </a:p>
          <a:p>
            <a:pPr>
              <a:buFont typeface="Wingdings" pitchFamily="2" charset="2"/>
              <a:buChar char="Ø"/>
            </a:pPr>
            <a:r>
              <a:rPr lang="en-US"/>
              <a:t>Uninstall  the  software.</a:t>
            </a:r>
          </a:p>
          <a:p>
            <a:pPr>
              <a:buFont typeface="Wingdings" pitchFamily="2" charset="2"/>
              <a:buChar char="Ø"/>
            </a:pPr>
            <a:r>
              <a:rPr lang="en-US"/>
              <a:t>Cancel  half  way  thru  un-install.</a:t>
            </a:r>
          </a:p>
          <a:p>
            <a:pPr>
              <a:buFont typeface="Wingdings" pitchFamily="2" charset="2"/>
              <a:buChar char="Ø"/>
            </a:pPr>
            <a:r>
              <a:rPr lang="en-US"/>
              <a:t>Reinstall  on  the  same  machine. Repair  an  existing  install  on  the  same  machine.</a:t>
            </a:r>
          </a:p>
          <a:p>
            <a:pPr>
              <a:buFont typeface="Wingdings" pitchFamily="2" charset="2"/>
              <a:buChar char="Ø"/>
            </a:pPr>
            <a:r>
              <a:rPr lang="en-US"/>
              <a:t>Does installer create folders, icons, short cuts, files, database, registry entries?</a:t>
            </a:r>
          </a:p>
          <a:p>
            <a:pPr>
              <a:buFont typeface="Wingdings" pitchFamily="2" charset="2"/>
              <a:buChar char="Ø"/>
            </a:pPr>
            <a:r>
              <a:rPr lang="en-US"/>
              <a:t>Does  uninstall  remove  any  other  files  that  do  not  belong  to  this product?</a:t>
            </a:r>
          </a:p>
        </p:txBody>
      </p:sp>
      <p:sp>
        <p:nvSpPr>
          <p:cNvPr id="51204"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304800" y="68263"/>
            <a:ext cx="8686800" cy="825500"/>
          </a:xfrm>
        </p:spPr>
        <p:txBody>
          <a:bodyPr/>
          <a:lstStyle/>
          <a:p>
            <a:pPr algn="ctr"/>
            <a:r>
              <a:rPr lang="en-US"/>
              <a:t>Actual  Test  Execution</a:t>
            </a:r>
          </a:p>
        </p:txBody>
      </p:sp>
      <p:sp>
        <p:nvSpPr>
          <p:cNvPr id="52227" name="Rectangle 3"/>
          <p:cNvSpPr>
            <a:spLocks noGrp="1" noChangeArrowheads="1"/>
          </p:cNvSpPr>
          <p:nvPr>
            <p:ph type="body" idx="1"/>
          </p:nvPr>
        </p:nvSpPr>
        <p:spPr/>
        <p:txBody>
          <a:bodyPr/>
          <a:lstStyle/>
          <a:p>
            <a:pPr>
              <a:buFont typeface="Arial" charset="0"/>
              <a:buNone/>
            </a:pPr>
            <a:r>
              <a:rPr lang="en-US"/>
              <a:t>Navigation  Tests </a:t>
            </a:r>
          </a:p>
          <a:p>
            <a:pPr>
              <a:buFont typeface="Wingdings" pitchFamily="2" charset="2"/>
              <a:buChar char="Ø"/>
            </a:pPr>
            <a:r>
              <a:rPr lang="en-US"/>
              <a:t>Once  install  complete,  start  the  application</a:t>
            </a:r>
          </a:p>
          <a:p>
            <a:pPr>
              <a:buFont typeface="Wingdings" pitchFamily="2" charset="2"/>
              <a:buChar char="Ø"/>
            </a:pPr>
            <a:r>
              <a:rPr lang="en-US"/>
              <a:t>Move  to  every  possible  screen  using  menus,  tool  bar  icons,  short cut  keys,  or  links.</a:t>
            </a:r>
          </a:p>
          <a:p>
            <a:pPr>
              <a:buFont typeface="Wingdings" pitchFamily="2" charset="2"/>
              <a:buChar char="Ø"/>
            </a:pPr>
            <a:r>
              <a:rPr lang="en-US"/>
              <a:t>Check for respective screen titles and screen fields for the existence.</a:t>
            </a:r>
          </a:p>
          <a:p>
            <a:pPr>
              <a:buFont typeface="Wingdings" pitchFamily="2" charset="2"/>
              <a:buChar char="Ø"/>
            </a:pPr>
            <a:r>
              <a:rPr lang="en-US"/>
              <a:t>Move back and forth from various screens to other forms in adhoc</a:t>
            </a:r>
          </a:p>
          <a:p>
            <a:pPr>
              <a:buFont typeface="Wingdings" pitchFamily="2" charset="2"/>
              <a:buChar char="Ø"/>
            </a:pPr>
            <a:r>
              <a:rPr lang="en-US"/>
              <a:t>Exit  the  application  and  restart  the  application  many  times</a:t>
            </a:r>
          </a:p>
          <a:p>
            <a:pPr>
              <a:buFont typeface="Arial" charset="0"/>
              <a:buNone/>
            </a:pPr>
            <a:endParaRPr lang="en-US"/>
          </a:p>
          <a:p>
            <a:endParaRPr lang="en-US"/>
          </a:p>
        </p:txBody>
      </p:sp>
      <p:sp>
        <p:nvSpPr>
          <p:cNvPr id="52228"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t>Core Functional Test</a:t>
            </a:r>
          </a:p>
        </p:txBody>
      </p:sp>
      <p:sp>
        <p:nvSpPr>
          <p:cNvPr id="53251" name="Rectangle 3"/>
          <p:cNvSpPr>
            <a:spLocks noGrp="1" noChangeArrowheads="1"/>
          </p:cNvSpPr>
          <p:nvPr>
            <p:ph type="body" idx="1"/>
          </p:nvPr>
        </p:nvSpPr>
        <p:spPr/>
        <p:txBody>
          <a:bodyPr/>
          <a:lstStyle/>
          <a:p>
            <a:pPr>
              <a:lnSpc>
                <a:spcPct val="83000"/>
              </a:lnSpc>
              <a:buFont typeface="Arial" charset="0"/>
              <a:buNone/>
            </a:pPr>
            <a:r>
              <a:rPr lang="en-US"/>
              <a:t>Build  Verification  Tests  (BVT) </a:t>
            </a:r>
          </a:p>
          <a:p>
            <a:pPr>
              <a:lnSpc>
                <a:spcPct val="83000"/>
              </a:lnSpc>
              <a:buFont typeface="Wingdings" pitchFamily="2" charset="2"/>
              <a:buChar char="Ø"/>
            </a:pPr>
            <a:r>
              <a:rPr lang="en-US"/>
              <a:t>A set of test scenarios/cases must be identified as critical priority,  such  that,  if  these  tests  do  not  work,  the  product  does  not  get acceptance from the test team.</a:t>
            </a:r>
          </a:p>
          <a:p>
            <a:pPr>
              <a:lnSpc>
                <a:spcPct val="83000"/>
              </a:lnSpc>
              <a:buFont typeface="Wingdings" pitchFamily="2" charset="2"/>
              <a:buNone/>
            </a:pPr>
            <a:r>
              <a:rPr lang="en-US"/>
              <a:t>Build  Acceptance  Tests  (BAT) </a:t>
            </a:r>
          </a:p>
          <a:p>
            <a:pPr>
              <a:lnSpc>
                <a:spcPct val="83000"/>
              </a:lnSpc>
              <a:buFont typeface="Wingdings" pitchFamily="2" charset="2"/>
              <a:buChar char="Ø"/>
            </a:pPr>
            <a:r>
              <a:rPr lang="en-US"/>
              <a:t>This starts once the BVT is done. This  involves  feeding  the  values  to  the  program  as per the test input and then performing the other actions (like clicking specific buttons of function keys etc) in the sequence as given in the test steps. </a:t>
            </a:r>
          </a:p>
          <a:p>
            <a:pPr>
              <a:lnSpc>
                <a:spcPct val="83000"/>
              </a:lnSpc>
              <a:buFont typeface="Wingdings" pitchFamily="2" charset="2"/>
              <a:buNone/>
            </a:pPr>
            <a:endParaRPr lang="en-US"/>
          </a:p>
        </p:txBody>
      </p:sp>
      <p:sp>
        <p:nvSpPr>
          <p:cNvPr id="53252"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0" y="68263"/>
            <a:ext cx="9144000" cy="825500"/>
          </a:xfrm>
        </p:spPr>
        <p:txBody>
          <a:bodyPr/>
          <a:lstStyle/>
          <a:p>
            <a:r>
              <a:rPr lang="en-US" sz="3000" dirty="0"/>
              <a:t>Test  Problem  Report  or  Fault  Report  or Bug Report</a:t>
            </a:r>
          </a:p>
        </p:txBody>
      </p:sp>
      <p:sp>
        <p:nvSpPr>
          <p:cNvPr id="54276"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graphicFrame>
        <p:nvGraphicFramePr>
          <p:cNvPr id="54432" name="Group 160"/>
          <p:cNvGraphicFramePr>
            <a:graphicFrameLocks noGrp="1"/>
          </p:cNvGraphicFramePr>
          <p:nvPr>
            <p:ph idx="1"/>
          </p:nvPr>
        </p:nvGraphicFramePr>
        <p:xfrm>
          <a:off x="274638" y="1376363"/>
          <a:ext cx="8647112" cy="4731895"/>
        </p:xfrm>
        <a:graphic>
          <a:graphicData uri="http://schemas.openxmlformats.org/drawingml/2006/table">
            <a:tbl>
              <a:tblPr/>
              <a:tblGrid>
                <a:gridCol w="2333625"/>
                <a:gridCol w="6313487"/>
              </a:tblGrid>
              <a:tr h="266700">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cs typeface="Times New Roman" pitchFamily="18" charset="0"/>
                        </a:rPr>
                        <a:t>TPR  Id </a:t>
                      </a:r>
                      <a:endParaRPr kumimoji="0" lang="en-US" sz="18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A  unique  identifier  across  the  company</a:t>
                      </a: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8288">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TPR  Description</a:t>
                      </a: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A  brief  description  of  the  problem</a:t>
                      </a: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Date</a:t>
                      </a: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The  date  on  which  the  TPR  is  raised</a:t>
                      </a: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Author</a:t>
                      </a: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The  tester  who  raised  the  TPR</a:t>
                      </a: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Test  Case  Id</a:t>
                      </a: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The  test  case  that  caused  this  TPR  to  be  raised</a:t>
                      </a: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1325">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Software  Version/Build</a:t>
                      </a: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The  version  number  of  the  software  that  was  tested  and found  faulty</a:t>
                      </a: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11175">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Problem  Severity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Show stopper/High/Medium/Low.   This will be agreed by the lead tester and  the  development  project  manager.</a:t>
                      </a:r>
                      <a:endParaRPr kumimoji="0" lang="en-US" sz="1800" b="0" i="0" u="none" strike="noStrike" cap="none" normalizeH="0" baseline="0" smtClean="0">
                        <a:ln>
                          <a:noFill/>
                        </a:ln>
                        <a:solidFill>
                          <a:schemeClr val="tx1"/>
                        </a:solidFill>
                        <a:effectLst/>
                        <a:latin typeface="Arial" charset="0"/>
                        <a:cs typeface="Arial" charset="0"/>
                      </a:endParaRPr>
                    </a:p>
                    <a:p>
                      <a:pPr marL="342900" marR="0" lvl="0" indent="-342900" algn="l" defTabSz="457200" rtl="0" eaLnBrk="1" fontAlgn="base" latinLnBrk="0" hangingPunct="1">
                        <a:lnSpc>
                          <a:spcPct val="93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1325">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Priority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High/Medium/Low. How soon to fix?</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9738">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Problem  Detailed Description</a:t>
                      </a: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A  description  of  what  was  tested  and  what  happened</a:t>
                      </a:r>
                      <a:endParaRPr kumimoji="0" lang="en-US" sz="1000" b="0" i="0" u="none" strike="noStrike" cap="none" normalizeH="0" baseline="0" smtClean="0">
                        <a:ln>
                          <a:noFill/>
                        </a:ln>
                        <a:solidFill>
                          <a:schemeClr val="tx1"/>
                        </a:solidFill>
                        <a:effectLst/>
                        <a:latin typeface="Arial" charset="0"/>
                        <a:cs typeface="Times New Roman" pitchFamily="18" charset="0"/>
                      </a:endParaRPr>
                    </a:p>
                    <a:p>
                      <a:pPr marL="342900" marR="0" lvl="0" indent="-342900" algn="l" defTabSz="457200" rtl="0" eaLnBrk="0" fontAlgn="base" latinLnBrk="0" hangingPunct="0">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This  will  be  filled  by  the  tester.</a:t>
                      </a: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1325">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Problem  Resolution</a:t>
                      </a: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After  fixing  the  problem,  the  developer  fills  this  section, with  details  about  the  fix. Developer gives this</a:t>
                      </a: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8288">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Assigned  to</a:t>
                      </a: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To  whom  the  TPR  is  assigned  to  be  fixed</a:t>
                      </a: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5113">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Expected  Closure</a:t>
                      </a: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When  the  problem  to  be  closed Data</a:t>
                      </a: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1325">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Actual  closure  data</a:t>
                      </a:r>
                      <a:endParaRPr kumimoji="0" lang="en-US" sz="1000" b="0" i="0" u="none" strike="noStrike" cap="none" normalizeH="0" baseline="0" smtClean="0">
                        <a:ln>
                          <a:noFill/>
                        </a:ln>
                        <a:solidFill>
                          <a:schemeClr val="tx1"/>
                        </a:solidFill>
                        <a:effectLst/>
                        <a:latin typeface="Arial" charset="0"/>
                        <a:cs typeface="Times New Roman" pitchFamily="18" charset="0"/>
                      </a:endParaRPr>
                    </a:p>
                    <a:p>
                      <a:pPr marL="342900" marR="0" lvl="0" indent="-342900" algn="l" defTabSz="457200" rtl="0" eaLnBrk="0" fontAlgn="base" latinLnBrk="0" hangingPunct="0">
                        <a:lnSpc>
                          <a:spcPct val="93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cs typeface="Times New Roman" pitchFamily="18" charset="0"/>
                        </a:rPr>
                        <a:t>TPR  status</a:t>
                      </a: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457200" rtl="0" eaLnBrk="1" fontAlgn="base" latinLnBrk="0" hangingPunct="1">
                        <a:lnSpc>
                          <a:spcPct val="93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cs typeface="Times New Roman" pitchFamily="18" charset="0"/>
                        </a:rPr>
                        <a:t>When  the  problem  is  actually  rectified  and  closed </a:t>
                      </a:r>
                      <a:endParaRPr kumimoji="0" lang="en-US" sz="1000" b="0" i="0" u="none" strike="noStrike" cap="none" normalizeH="0" baseline="0" dirty="0" smtClean="0">
                        <a:ln>
                          <a:noFill/>
                        </a:ln>
                        <a:solidFill>
                          <a:schemeClr val="tx1"/>
                        </a:solidFill>
                        <a:effectLst/>
                        <a:latin typeface="Arial" charset="0"/>
                        <a:cs typeface="Times New Roman" pitchFamily="18" charset="0"/>
                      </a:endParaRPr>
                    </a:p>
                    <a:p>
                      <a:pPr marL="342900" marR="0" lvl="0" indent="-342900" algn="l" defTabSz="457200" rtl="0" eaLnBrk="0" fontAlgn="base" latinLnBrk="0" hangingPunct="0">
                        <a:lnSpc>
                          <a:spcPct val="93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cs typeface="Times New Roman" pitchFamily="18" charset="0"/>
                        </a:rPr>
                        <a:t>This  is  a  changing  field  to  reflect  the  status  of  the  TPR.</a:t>
                      </a:r>
                      <a:endParaRPr kumimoji="0" lang="en-US" sz="18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algn="ctr"/>
            <a:r>
              <a:rPr lang="en-US"/>
              <a:t>Bug Life Cycle</a:t>
            </a:r>
          </a:p>
        </p:txBody>
      </p:sp>
      <p:sp>
        <p:nvSpPr>
          <p:cNvPr id="55342" name="Rectangle 46"/>
          <p:cNvSpPr>
            <a:spLocks noGrp="1" noChangeArrowheads="1"/>
          </p:cNvSpPr>
          <p:nvPr>
            <p:ph type="body" sz="half" idx="1"/>
          </p:nvPr>
        </p:nvSpPr>
        <p:spPr/>
        <p:txBody>
          <a:bodyPr/>
          <a:lstStyle/>
          <a:p>
            <a:pPr marL="342900" indent="-342900">
              <a:lnSpc>
                <a:spcPct val="100000"/>
              </a:lnSpc>
              <a:spcBef>
                <a:spcPct val="20000"/>
              </a:spcBef>
              <a:buFont typeface="Times New Roman" pitchFamily="18" charset="0"/>
              <a:buChar char="•"/>
            </a:pPr>
            <a:r>
              <a:rPr lang="en-US" sz="3200">
                <a:latin typeface="Times New Roman" pitchFamily="18" charset="0"/>
              </a:rPr>
              <a:t>Do it until solved</a:t>
            </a:r>
          </a:p>
        </p:txBody>
      </p:sp>
      <p:sp>
        <p:nvSpPr>
          <p:cNvPr id="55343" name="Rectangle 47"/>
          <p:cNvSpPr>
            <a:spLocks noGrp="1" noChangeArrowheads="1"/>
          </p:cNvSpPr>
          <p:nvPr>
            <p:ph type="body" sz="half" idx="2"/>
          </p:nvPr>
        </p:nvSpPr>
        <p:spPr/>
        <p:txBody>
          <a:bodyPr/>
          <a:lstStyle/>
          <a:p>
            <a:pPr marL="342900" indent="-342900">
              <a:lnSpc>
                <a:spcPct val="100000"/>
              </a:lnSpc>
              <a:spcBef>
                <a:spcPct val="20000"/>
              </a:spcBef>
              <a:buFont typeface="Times New Roman" pitchFamily="18" charset="0"/>
              <a:buChar char="•"/>
            </a:pPr>
            <a:r>
              <a:rPr lang="en-US" sz="2000">
                <a:latin typeface="Times New Roman" pitchFamily="18" charset="0"/>
              </a:rPr>
              <a:t>New </a:t>
            </a:r>
            <a:r>
              <a:rPr lang="en-US" sz="2000">
                <a:latin typeface="Times New Roman" pitchFamily="18" charset="0"/>
                <a:sym typeface="Wingdings" pitchFamily="2" charset="2"/>
              </a:rPr>
              <a:t></a:t>
            </a:r>
            <a:endParaRPr lang="en-US" sz="2000">
              <a:latin typeface="Times New Roman" pitchFamily="18" charset="0"/>
            </a:endParaRPr>
          </a:p>
          <a:p>
            <a:pPr marL="342900" indent="-342900">
              <a:lnSpc>
                <a:spcPct val="100000"/>
              </a:lnSpc>
              <a:spcBef>
                <a:spcPct val="20000"/>
              </a:spcBef>
              <a:buFont typeface="Times New Roman" pitchFamily="18" charset="0"/>
              <a:buChar char="•"/>
            </a:pPr>
            <a:r>
              <a:rPr lang="en-US" sz="2000">
                <a:latin typeface="Times New Roman" pitchFamily="18" charset="0"/>
              </a:rPr>
              <a:t>  Open  </a:t>
            </a:r>
            <a:r>
              <a:rPr lang="en-US" sz="2000">
                <a:latin typeface="Times New Roman" pitchFamily="18" charset="0"/>
                <a:sym typeface="Wingdings" pitchFamily="2" charset="2"/>
              </a:rPr>
              <a:t></a:t>
            </a:r>
            <a:endParaRPr lang="en-US" sz="2000">
              <a:latin typeface="Times New Roman" pitchFamily="18" charset="0"/>
            </a:endParaRPr>
          </a:p>
          <a:p>
            <a:pPr marL="342900" indent="-342900">
              <a:lnSpc>
                <a:spcPct val="100000"/>
              </a:lnSpc>
              <a:spcBef>
                <a:spcPct val="20000"/>
              </a:spcBef>
              <a:buFont typeface="Times New Roman" pitchFamily="18" charset="0"/>
              <a:buChar char="•"/>
            </a:pPr>
            <a:r>
              <a:rPr lang="en-US" sz="2000">
                <a:latin typeface="Times New Roman" pitchFamily="18" charset="0"/>
              </a:rPr>
              <a:t>     In-Fix  </a:t>
            </a:r>
            <a:r>
              <a:rPr lang="en-US" sz="2000">
                <a:latin typeface="Times New Roman" pitchFamily="18" charset="0"/>
                <a:sym typeface="Wingdings" pitchFamily="2" charset="2"/>
              </a:rPr>
              <a:t></a:t>
            </a:r>
            <a:endParaRPr lang="en-US" sz="2000">
              <a:latin typeface="Times New Roman" pitchFamily="18" charset="0"/>
            </a:endParaRPr>
          </a:p>
          <a:p>
            <a:pPr marL="342900" indent="-342900">
              <a:lnSpc>
                <a:spcPct val="100000"/>
              </a:lnSpc>
              <a:spcBef>
                <a:spcPct val="20000"/>
              </a:spcBef>
              <a:buFont typeface="Times New Roman" pitchFamily="18" charset="0"/>
              <a:buChar char="•"/>
            </a:pPr>
            <a:r>
              <a:rPr lang="en-US" sz="2000">
                <a:latin typeface="Times New Roman" pitchFamily="18" charset="0"/>
              </a:rPr>
              <a:t>         Fix-Complete  </a:t>
            </a:r>
            <a:r>
              <a:rPr lang="en-US" sz="2000">
                <a:latin typeface="Times New Roman" pitchFamily="18" charset="0"/>
                <a:sym typeface="Wingdings" pitchFamily="2" charset="2"/>
              </a:rPr>
              <a:t></a:t>
            </a:r>
            <a:endParaRPr lang="en-US" sz="2000">
              <a:latin typeface="Times New Roman" pitchFamily="18" charset="0"/>
            </a:endParaRPr>
          </a:p>
          <a:p>
            <a:pPr marL="342900" indent="-342900">
              <a:lnSpc>
                <a:spcPct val="100000"/>
              </a:lnSpc>
              <a:spcBef>
                <a:spcPct val="20000"/>
              </a:spcBef>
              <a:buFont typeface="Times New Roman" pitchFamily="18" charset="0"/>
              <a:buChar char="•"/>
            </a:pPr>
            <a:r>
              <a:rPr lang="en-US" sz="2000">
                <a:latin typeface="Times New Roman" pitchFamily="18" charset="0"/>
              </a:rPr>
              <a:t>            In-Retest  </a:t>
            </a:r>
            <a:r>
              <a:rPr lang="en-US" sz="2000">
                <a:latin typeface="Times New Roman" pitchFamily="18" charset="0"/>
                <a:sym typeface="Wingdings" pitchFamily="2" charset="2"/>
              </a:rPr>
              <a:t></a:t>
            </a:r>
            <a:endParaRPr lang="en-US" sz="2000">
              <a:latin typeface="Times New Roman" pitchFamily="18" charset="0"/>
            </a:endParaRPr>
          </a:p>
          <a:p>
            <a:pPr marL="342900" indent="-342900">
              <a:lnSpc>
                <a:spcPct val="100000"/>
              </a:lnSpc>
              <a:spcBef>
                <a:spcPct val="20000"/>
              </a:spcBef>
              <a:buFont typeface="Times New Roman" pitchFamily="18" charset="0"/>
              <a:buChar char="•"/>
            </a:pPr>
            <a:r>
              <a:rPr lang="en-US" sz="2000">
                <a:latin typeface="Times New Roman" pitchFamily="18" charset="0"/>
              </a:rPr>
              <a:t>               Retest-Complete  </a:t>
            </a:r>
            <a:r>
              <a:rPr lang="en-US" sz="2000">
                <a:latin typeface="Times New Roman" pitchFamily="18" charset="0"/>
                <a:sym typeface="Wingdings" pitchFamily="2" charset="2"/>
              </a:rPr>
              <a:t></a:t>
            </a:r>
            <a:endParaRPr lang="en-US" sz="2000">
              <a:latin typeface="Times New Roman" pitchFamily="18" charset="0"/>
            </a:endParaRPr>
          </a:p>
          <a:p>
            <a:pPr marL="342900" indent="-342900">
              <a:lnSpc>
                <a:spcPct val="100000"/>
              </a:lnSpc>
              <a:spcBef>
                <a:spcPct val="20000"/>
              </a:spcBef>
              <a:buFont typeface="Times New Roman" pitchFamily="18" charset="0"/>
              <a:buChar char="•"/>
            </a:pPr>
            <a:r>
              <a:rPr lang="en-US" sz="2000">
                <a:latin typeface="Times New Roman" pitchFamily="18" charset="0"/>
              </a:rPr>
              <a:t>                   Closed </a:t>
            </a:r>
          </a:p>
          <a:p>
            <a:pPr marL="342900" indent="-342900">
              <a:lnSpc>
                <a:spcPct val="100000"/>
              </a:lnSpc>
              <a:spcBef>
                <a:spcPct val="20000"/>
              </a:spcBef>
              <a:buFont typeface="Times New Roman" pitchFamily="18" charset="0"/>
              <a:buChar char="•"/>
            </a:pPr>
            <a:r>
              <a:rPr lang="en-US" sz="2000">
                <a:latin typeface="Times New Roman" pitchFamily="18" charset="0"/>
              </a:rPr>
              <a:t>               Retest-Complete  </a:t>
            </a:r>
            <a:r>
              <a:rPr lang="en-US" sz="2000">
                <a:latin typeface="Times New Roman" pitchFamily="18" charset="0"/>
                <a:sym typeface="Wingdings" pitchFamily="2" charset="2"/>
              </a:rPr>
              <a:t></a:t>
            </a:r>
            <a:endParaRPr lang="en-US" sz="2000">
              <a:latin typeface="Times New Roman" pitchFamily="18" charset="0"/>
            </a:endParaRPr>
          </a:p>
          <a:p>
            <a:pPr marL="342900" indent="-342900">
              <a:lnSpc>
                <a:spcPct val="100000"/>
              </a:lnSpc>
              <a:spcBef>
                <a:spcPct val="20000"/>
              </a:spcBef>
              <a:buFont typeface="Times New Roman" pitchFamily="18" charset="0"/>
              <a:buChar char="•"/>
            </a:pPr>
            <a:r>
              <a:rPr lang="en-US" sz="2000">
                <a:latin typeface="Times New Roman" pitchFamily="18" charset="0"/>
              </a:rPr>
              <a:t>                   Open </a:t>
            </a:r>
          </a:p>
          <a:p>
            <a:pPr marL="342900" indent="-342900">
              <a:lnSpc>
                <a:spcPct val="100000"/>
              </a:lnSpc>
              <a:spcBef>
                <a:spcPct val="20000"/>
              </a:spcBef>
              <a:buFont typeface="Times New Roman" pitchFamily="18" charset="0"/>
              <a:buChar char="•"/>
            </a:pPr>
            <a:r>
              <a:rPr lang="en-US" sz="2000">
                <a:latin typeface="Times New Roman" pitchFamily="18" charset="0"/>
              </a:rPr>
              <a:t>                   </a:t>
            </a:r>
          </a:p>
          <a:p>
            <a:pPr marL="342900" indent="-342900">
              <a:lnSpc>
                <a:spcPct val="100000"/>
              </a:lnSpc>
              <a:spcBef>
                <a:spcPct val="20000"/>
              </a:spcBef>
              <a:buFont typeface="Times New Roman" pitchFamily="18" charset="0"/>
              <a:buChar char="•"/>
            </a:pPr>
            <a:endParaRPr lang="en-US" sz="3200">
              <a:latin typeface="Times New Roman" pitchFamily="18" charset="0"/>
            </a:endParaRPr>
          </a:p>
        </p:txBody>
      </p:sp>
      <p:sp>
        <p:nvSpPr>
          <p:cNvPr id="55300" name="Text Box 4"/>
          <p:cNvSpPr txBox="1">
            <a:spLocks noChangeArrowheads="1"/>
          </p:cNvSpPr>
          <p:nvPr/>
        </p:nvSpPr>
        <p:spPr bwMode="auto">
          <a:xfrm>
            <a:off x="2819400" y="6248400"/>
            <a:ext cx="3352800" cy="347663"/>
          </a:xfrm>
          <a:prstGeom prst="rect">
            <a:avLst/>
          </a:prstGeom>
          <a:noFill/>
          <a:ln w="9525">
            <a:noFill/>
            <a:miter lim="800000"/>
            <a:headEnd/>
            <a:tailEnd/>
          </a:ln>
          <a:effectLst/>
        </p:spPr>
        <p:txBody>
          <a:bodyPr>
            <a:spAutoFit/>
          </a:bodyPr>
          <a:lstStyle/>
          <a:p>
            <a:pPr defTabSz="457200">
              <a:spcBef>
                <a:spcPct val="50000"/>
              </a:spcBef>
            </a:pPr>
            <a:endParaRPr lang="en-US"/>
          </a:p>
        </p:txBody>
      </p:sp>
      <p:pic>
        <p:nvPicPr>
          <p:cNvPr id="55341" name="Picture 45"/>
          <p:cNvPicPr>
            <a:picLocks noChangeAspect="1" noChangeArrowheads="1"/>
          </p:cNvPicPr>
          <p:nvPr/>
        </p:nvPicPr>
        <p:blipFill>
          <a:blip r:embed="rId2"/>
          <a:srcRect/>
          <a:stretch>
            <a:fillRect/>
          </a:stretch>
        </p:blipFill>
        <p:spPr bwMode="auto">
          <a:xfrm>
            <a:off x="381000" y="1981200"/>
            <a:ext cx="4267200" cy="33528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t>Bug Tracking Tools</a:t>
            </a:r>
          </a:p>
        </p:txBody>
      </p:sp>
      <p:sp>
        <p:nvSpPr>
          <p:cNvPr id="79875" name="Rectangle 3"/>
          <p:cNvSpPr>
            <a:spLocks noGrp="1" noChangeArrowheads="1"/>
          </p:cNvSpPr>
          <p:nvPr>
            <p:ph type="body" idx="1"/>
          </p:nvPr>
        </p:nvSpPr>
        <p:spPr/>
        <p:txBody>
          <a:bodyPr/>
          <a:lstStyle/>
          <a:p>
            <a:r>
              <a:rPr lang="en-US" sz="2400" dirty="0" err="1"/>
              <a:t>Softsmith’s</a:t>
            </a:r>
            <a:r>
              <a:rPr lang="en-US" sz="2400" dirty="0"/>
              <a:t> </a:t>
            </a:r>
            <a:r>
              <a:rPr lang="en-US" sz="2400" dirty="0" err="1"/>
              <a:t>QAMonitor</a:t>
            </a:r>
            <a:r>
              <a:rPr lang="en-US" sz="2400" dirty="0"/>
              <a:t> and SPCG</a:t>
            </a:r>
          </a:p>
          <a:p>
            <a:r>
              <a:rPr lang="en-US" sz="2400" dirty="0" err="1"/>
              <a:t>Bugzilla</a:t>
            </a:r>
            <a:endParaRPr lang="en-US" sz="2400" dirty="0"/>
          </a:p>
          <a:p>
            <a:r>
              <a:rPr lang="en-US" sz="2400" dirty="0"/>
              <a:t>HP Quality Center</a:t>
            </a:r>
          </a:p>
          <a:p>
            <a:r>
              <a:rPr lang="en-US" sz="2400" dirty="0"/>
              <a:t>JIRA</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lstStyle/>
          <a:p>
            <a:pPr marL="747713" indent="-395288">
              <a:lnSpc>
                <a:spcPct val="150000"/>
              </a:lnSpc>
            </a:pPr>
            <a:r>
              <a:rPr lang="en-US" sz="2400" dirty="0" smtClean="0"/>
              <a:t>We </a:t>
            </a:r>
            <a:r>
              <a:rPr lang="en-US" sz="2400" dirty="0" smtClean="0"/>
              <a:t>talked about software testing and debugging and have explored different details which are applied on different phases of software testing</a:t>
            </a:r>
            <a:endParaRPr lang="en-US" sz="2400" dirty="0"/>
          </a:p>
        </p:txBody>
      </p:sp>
    </p:spTree>
    <p:extLst>
      <p:ext uri="{BB962C8B-B14F-4D97-AF65-F5344CB8AC3E}">
        <p14:creationId xmlns="" xmlns:p14="http://schemas.microsoft.com/office/powerpoint/2010/main" val="17270041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990600"/>
            <a:ext cx="7772400" cy="1890713"/>
          </a:xfrm>
        </p:spPr>
        <p:txBody>
          <a:bodyPr/>
          <a:lstStyle/>
          <a:p>
            <a:pPr eaLnBrk="1" hangingPunct="1"/>
            <a:r>
              <a:rPr lang="en-US" altLang="en-US" smtClean="0"/>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10815</TotalTime>
  <Words>1736</Words>
  <Application>Microsoft Office PowerPoint</Application>
  <PresentationFormat>On-screen Show (4:3)</PresentationFormat>
  <Paragraphs>259</Paragraphs>
  <Slides>35</Slides>
  <Notes>4</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os-8</vt:lpstr>
      <vt:lpstr>Slide 1</vt:lpstr>
      <vt:lpstr>Part- 2 (b):   Other Models &amp; Techniques of  Testing</vt:lpstr>
      <vt:lpstr>Summary of the previous lecture</vt:lpstr>
      <vt:lpstr>Outlines</vt:lpstr>
      <vt:lpstr>Objectives</vt:lpstr>
      <vt:lpstr>Introduction                      </vt:lpstr>
      <vt:lpstr>Basic  Questions  on  Testing </vt:lpstr>
      <vt:lpstr>Software  Development  Lifecycle  (SDLC) </vt:lpstr>
      <vt:lpstr> Inception</vt:lpstr>
      <vt:lpstr>Requirements</vt:lpstr>
      <vt:lpstr>Design</vt:lpstr>
      <vt:lpstr>Coding</vt:lpstr>
      <vt:lpstr>Testing Levels</vt:lpstr>
      <vt:lpstr>Release  to  Production  and Warranty  Period </vt:lpstr>
      <vt:lpstr>Maintenance  Phase </vt:lpstr>
      <vt:lpstr>Development  Models </vt:lpstr>
      <vt:lpstr>Development  Models</vt:lpstr>
      <vt:lpstr>Development  Models</vt:lpstr>
      <vt:lpstr>Testing  Vs  Debugging </vt:lpstr>
      <vt:lpstr>System Testing Process </vt:lpstr>
      <vt:lpstr>Detailed Test Plan</vt:lpstr>
      <vt:lpstr>Detailed  Test  Cases </vt:lpstr>
      <vt:lpstr>Detailed  Test  Case  (DTC) </vt:lpstr>
      <vt:lpstr>Test  Execution  and  Fault  Reports </vt:lpstr>
      <vt:lpstr>Test  Environment  Set-up</vt:lpstr>
      <vt:lpstr>Test  Data  Preparation </vt:lpstr>
      <vt:lpstr>Actual  Test  Execution </vt:lpstr>
      <vt:lpstr>Install  Tests continued..</vt:lpstr>
      <vt:lpstr>Actual  Test  Execution</vt:lpstr>
      <vt:lpstr>Core Functional Test</vt:lpstr>
      <vt:lpstr>Test  Problem  Report  or  Fault  Report  or Bug Report</vt:lpstr>
      <vt:lpstr>Bug Life Cycle</vt:lpstr>
      <vt:lpstr>Bug Tracking Tools</vt:lpstr>
      <vt:lpstr>Summary of Today’s Lecture</vt:lpstr>
      <vt:lpstr>The End</vt:lpstr>
    </vt:vector>
  </TitlesOfParts>
  <Company>Lucent Technologies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stdc_lp</cp:lastModifiedBy>
  <cp:revision>310</cp:revision>
  <cp:lastPrinted>2001-06-14T13:58:17Z</cp:lastPrinted>
  <dcterms:created xsi:type="dcterms:W3CDTF">2011-01-13T23:43:38Z</dcterms:created>
  <dcterms:modified xsi:type="dcterms:W3CDTF">2015-12-12T19:37:39Z</dcterms:modified>
</cp:coreProperties>
</file>