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6"/>
  </p:notesMasterIdLst>
  <p:handoutMasterIdLst>
    <p:handoutMasterId r:id="rId37"/>
  </p:handoutMasterIdLst>
  <p:sldIdLst>
    <p:sldId id="403" r:id="rId2"/>
    <p:sldId id="524" r:id="rId3"/>
    <p:sldId id="508" r:id="rId4"/>
    <p:sldId id="347" r:id="rId5"/>
    <p:sldId id="348" r:id="rId6"/>
    <p:sldId id="532" r:id="rId7"/>
    <p:sldId id="533" r:id="rId8"/>
    <p:sldId id="534" r:id="rId9"/>
    <p:sldId id="535" r:id="rId10"/>
    <p:sldId id="536" r:id="rId11"/>
    <p:sldId id="537" r:id="rId12"/>
    <p:sldId id="538" r:id="rId13"/>
    <p:sldId id="539" r:id="rId14"/>
    <p:sldId id="540" r:id="rId15"/>
    <p:sldId id="541" r:id="rId16"/>
    <p:sldId id="542" r:id="rId17"/>
    <p:sldId id="543" r:id="rId18"/>
    <p:sldId id="544" r:id="rId19"/>
    <p:sldId id="545" r:id="rId20"/>
    <p:sldId id="546" r:id="rId21"/>
    <p:sldId id="547" r:id="rId22"/>
    <p:sldId id="548" r:id="rId23"/>
    <p:sldId id="549" r:id="rId24"/>
    <p:sldId id="550" r:id="rId25"/>
    <p:sldId id="551" r:id="rId26"/>
    <p:sldId id="552" r:id="rId27"/>
    <p:sldId id="553" r:id="rId28"/>
    <p:sldId id="554" r:id="rId29"/>
    <p:sldId id="555" r:id="rId30"/>
    <p:sldId id="556" r:id="rId31"/>
    <p:sldId id="557" r:id="rId32"/>
    <p:sldId id="506" r:id="rId33"/>
    <p:sldId id="507" r:id="rId34"/>
    <p:sldId id="501" r:id="rId35"/>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357" autoAdjust="0"/>
  </p:normalViewPr>
  <p:slideViewPr>
    <p:cSldViewPr snapToGrid="0">
      <p:cViewPr varScale="1">
        <p:scale>
          <a:sx n="57" d="100"/>
          <a:sy n="57" d="100"/>
        </p:scale>
        <p:origin x="-1428" y="-90"/>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a:latin typeface="Helvetica" panose="020B0604020202020204" pitchFamily="34" charset="0"/>
              </a:defRPr>
            </a:lvl1pPr>
          </a:lstStyle>
          <a:p>
            <a:pPr>
              <a:defRPr/>
            </a:pPr>
            <a:fld id="{FB674CF5-852A-49E5-9D15-76FCA8FEF60B}" type="slidenum">
              <a:rPr lang="en-US" altLang="en-US"/>
              <a:pPr>
                <a:defRPr/>
              </a:pPr>
              <a:t>‹#›</a:t>
            </a:fld>
            <a:endParaRPr lang="en-US" altLang="en-US"/>
          </a:p>
        </p:txBody>
      </p:sp>
    </p:spTree>
    <p:extLst>
      <p:ext uri="{BB962C8B-B14F-4D97-AF65-F5344CB8AC3E}">
        <p14:creationId xmlns:p14="http://schemas.microsoft.com/office/powerpoint/2010/main" xmlns="" val="270740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a:latin typeface="Times New Roman" panose="02020603050405020304" pitchFamily="18" charset="0"/>
              </a:defRPr>
            </a:lvl1pPr>
          </a:lstStyle>
          <a:p>
            <a:pPr>
              <a:defRPr/>
            </a:pPr>
            <a:fld id="{381E70F5-8F90-4F20-8948-C66783EAF726}" type="slidenum">
              <a:rPr lang="en-US" altLang="en-US"/>
              <a:pPr>
                <a:defRPr/>
              </a:pPr>
              <a:t>‹#›</a:t>
            </a:fld>
            <a:endParaRPr lang="en-US" altLang="en-US"/>
          </a:p>
        </p:txBody>
      </p:sp>
    </p:spTree>
    <p:extLst>
      <p:ext uri="{BB962C8B-B14F-4D97-AF65-F5344CB8AC3E}">
        <p14:creationId xmlns:p14="http://schemas.microsoft.com/office/powerpoint/2010/main" xmlns="" val="1675252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Verdana" panose="020B0604030504040204" pitchFamily="34" charset="0"/>
                <a:ea typeface="MS PGothic" panose="020B0600070205080204" pitchFamily="34" charset="-128"/>
              </a:defRPr>
            </a:lvl1pPr>
            <a:lvl2pPr marL="742950" indent="-285750" defTabSz="923925">
              <a:defRPr>
                <a:solidFill>
                  <a:schemeClr val="tx1"/>
                </a:solidFill>
                <a:latin typeface="Verdana" panose="020B0604030504040204" pitchFamily="34" charset="0"/>
                <a:ea typeface="MS PGothic" panose="020B0600070205080204" pitchFamily="34" charset="-128"/>
              </a:defRPr>
            </a:lvl2pPr>
            <a:lvl3pPr marL="1143000" indent="-228600" defTabSz="923925">
              <a:defRPr>
                <a:solidFill>
                  <a:schemeClr val="tx1"/>
                </a:solidFill>
                <a:latin typeface="Verdana" panose="020B0604030504040204" pitchFamily="34" charset="0"/>
                <a:ea typeface="MS PGothic" panose="020B0600070205080204" pitchFamily="34" charset="-128"/>
              </a:defRPr>
            </a:lvl3pPr>
            <a:lvl4pPr marL="1600200" indent="-228600" defTabSz="923925">
              <a:defRPr>
                <a:solidFill>
                  <a:schemeClr val="tx1"/>
                </a:solidFill>
                <a:latin typeface="Verdana" panose="020B0604030504040204" pitchFamily="34" charset="0"/>
                <a:ea typeface="MS PGothic" panose="020B0600070205080204" pitchFamily="34" charset="-128"/>
              </a:defRPr>
            </a:lvl4pPr>
            <a:lvl5pPr marL="2057400" indent="-228600" defTabSz="923925">
              <a:defRPr>
                <a:solidFill>
                  <a:schemeClr val="tx1"/>
                </a:solidFill>
                <a:latin typeface="Verdana" panose="020B060403050404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D401E1C-37B2-4FB2-A6E3-6E0F8EE10C80}" type="slidenum">
              <a:rPr lang="en-US" altLang="en-US" smtClean="0">
                <a:solidFill>
                  <a:srgbClr val="000000"/>
                </a:solidFill>
                <a:latin typeface="Times New Roman" panose="02020603050405020304" pitchFamily="18" charset="0"/>
              </a:rPr>
              <a:pPr/>
              <a:t>2</a:t>
            </a:fld>
            <a:endParaRPr lang="en-US" altLang="en-US" smtClean="0">
              <a:solidFill>
                <a:srgbClr val="000000"/>
              </a:solidFill>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616909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17600" y="696913"/>
            <a:ext cx="4648200" cy="3486150"/>
          </a:xfrm>
          <a:ln/>
        </p:spPr>
      </p:sp>
      <p:sp>
        <p:nvSpPr>
          <p:cNvPr id="25603"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93163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3465696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5B41CAB-132C-4C67-BFCC-7AB8D48FDDC0}" type="slidenum">
              <a:rPr lang="en-US" altLang="en-US" sz="1300" smtClean="0">
                <a:latin typeface="Helvetica" panose="020B0604020202020204" pitchFamily="34" charset="0"/>
              </a:rPr>
              <a:pPr>
                <a:spcBef>
                  <a:spcPct val="0"/>
                </a:spcBef>
              </a:pPr>
              <a:t>34</a:t>
            </a:fld>
            <a:endParaRPr lang="en-US" altLang="en-US" sz="1300" smtClean="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3938993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2228494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4717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1150777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2141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371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565705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7617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3326117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679349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86092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48577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902"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a:xfrm>
            <a:off x="0" y="1233488"/>
            <a:ext cx="9036050" cy="4530725"/>
          </a:xfrm>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Software Quality Engineering</a:t>
            </a:r>
          </a:p>
          <a:p>
            <a:pPr marL="0" indent="0" algn="ctr">
              <a:lnSpc>
                <a:spcPct val="150000"/>
              </a:lnSpc>
              <a:buFont typeface="Monotype Sorts" pitchFamily="-84" charset="2"/>
              <a:buNone/>
              <a:defRPr/>
            </a:pPr>
            <a:r>
              <a:rPr lang="en-GB" sz="4400" dirty="0" smtClean="0">
                <a:solidFill>
                  <a:schemeClr val="bg2">
                    <a:lumMod val="75000"/>
                  </a:schemeClr>
                </a:solidFill>
              </a:rPr>
              <a:t>Lecture No. </a:t>
            </a:r>
            <a:r>
              <a:rPr lang="en-GB" sz="4400" smtClean="0">
                <a:solidFill>
                  <a:schemeClr val="bg2">
                    <a:lumMod val="75000"/>
                  </a:schemeClr>
                </a:solidFill>
              </a:rPr>
              <a:t>17</a:t>
            </a: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ctrTitle"/>
          </p:nvPr>
        </p:nvSpPr>
        <p:spPr>
          <a:xfrm>
            <a:off x="371475" y="1900238"/>
            <a:ext cx="8458200" cy="1143000"/>
          </a:xfrm>
          <a:noFill/>
        </p:spPr>
        <p:txBody>
          <a:bodyPr/>
          <a:lstStyle/>
          <a:p>
            <a:pPr eaLnBrk="1" hangingPunct="1"/>
            <a:r>
              <a:rPr lang="en-US" altLang="en-US" dirty="0" smtClean="0"/>
              <a:t>Part- 2 (b):  </a:t>
            </a:r>
            <a:br>
              <a:rPr lang="en-US" altLang="en-US" dirty="0" smtClean="0"/>
            </a:br>
            <a:r>
              <a:rPr lang="en-US" altLang="en-US" sz="4000" dirty="0" smtClean="0"/>
              <a:t>Other Models &amp; Techniques of  Testing</a:t>
            </a:r>
          </a:p>
        </p:txBody>
      </p:sp>
      <p:sp>
        <p:nvSpPr>
          <p:cNvPr id="3" name="Rectangle 2"/>
          <p:cNvSpPr/>
          <p:nvPr/>
        </p:nvSpPr>
        <p:spPr bwMode="auto">
          <a:xfrm>
            <a:off x="5868988" y="6243638"/>
            <a:ext cx="3275012"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solidFill>
                <a:srgbClr val="000000"/>
              </a:solidFill>
              <a:latin typeface="Verdana" charset="0"/>
            </a:endParaRPr>
          </a:p>
        </p:txBody>
      </p:sp>
      <p:sp>
        <p:nvSpPr>
          <p:cNvPr id="5" name="Rectangle 4"/>
          <p:cNvSpPr/>
          <p:nvPr/>
        </p:nvSpPr>
        <p:spPr bwMode="auto">
          <a:xfrm>
            <a:off x="0" y="6243638"/>
            <a:ext cx="3275013"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solidFill>
                <a:srgbClr val="000000"/>
              </a:solidFill>
              <a:latin typeface="Verdana" charset="0"/>
            </a:endParaRPr>
          </a:p>
        </p:txBody>
      </p:sp>
    </p:spTree>
    <p:extLst>
      <p:ext uri="{BB962C8B-B14F-4D97-AF65-F5344CB8AC3E}">
        <p14:creationId xmlns:p14="http://schemas.microsoft.com/office/powerpoint/2010/main" xmlns="" val="2814418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previous lecture</a:t>
            </a:r>
            <a:endParaRPr lang="en-US" dirty="0"/>
          </a:p>
        </p:txBody>
      </p:sp>
      <p:sp>
        <p:nvSpPr>
          <p:cNvPr id="6" name="Rectangle 3"/>
          <p:cNvSpPr txBox="1">
            <a:spLocks noChangeArrowheads="1"/>
          </p:cNvSpPr>
          <p:nvPr/>
        </p:nvSpPr>
        <p:spPr bwMode="auto">
          <a:xfrm>
            <a:off x="457200" y="1043761"/>
            <a:ext cx="8618955" cy="48177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747713" indent="-395288">
              <a:lnSpc>
                <a:spcPct val="150000"/>
              </a:lnSpc>
            </a:pPr>
            <a:r>
              <a:rPr lang="en-US" sz="2800" dirty="0"/>
              <a:t>Testing Techniques: Adaptation, Specialization, and Integration.</a:t>
            </a:r>
          </a:p>
          <a:p>
            <a:pPr marL="747713" indent="-395288">
              <a:lnSpc>
                <a:spcPct val="150000"/>
              </a:lnSpc>
            </a:pPr>
            <a:r>
              <a:rPr lang="en-US" sz="2800" dirty="0"/>
              <a:t>Adaptation to Test Sub-phases</a:t>
            </a:r>
          </a:p>
          <a:p>
            <a:pPr marL="747713" indent="-395288">
              <a:lnSpc>
                <a:spcPct val="150000"/>
              </a:lnSpc>
            </a:pPr>
            <a:r>
              <a:rPr lang="en-US" sz="2800" dirty="0"/>
              <a:t>Specialized Testing Techniques</a:t>
            </a:r>
          </a:p>
          <a:p>
            <a:pPr marL="747713" indent="-395288">
              <a:lnSpc>
                <a:spcPct val="150000"/>
              </a:lnSpc>
            </a:pPr>
            <a:r>
              <a:rPr lang="en-US" sz="2800" dirty="0"/>
              <a:t>Integration and Web Testing Case Study</a:t>
            </a:r>
          </a:p>
        </p:txBody>
      </p:sp>
    </p:spTree>
    <p:extLst>
      <p:ext uri="{BB962C8B-B14F-4D97-AF65-F5344CB8AC3E}">
        <p14:creationId xmlns:p14="http://schemas.microsoft.com/office/powerpoint/2010/main" xmlns="" val="3039745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US" altLang="en-US" smtClean="0"/>
              <a:t>Outlines</a:t>
            </a:r>
          </a:p>
        </p:txBody>
      </p:sp>
      <p:sp>
        <p:nvSpPr>
          <p:cNvPr id="24579" name="Rectangle 3"/>
          <p:cNvSpPr>
            <a:spLocks noGrp="1" noChangeArrowheads="1"/>
          </p:cNvSpPr>
          <p:nvPr>
            <p:ph type="body" idx="4294967295"/>
          </p:nvPr>
        </p:nvSpPr>
        <p:spPr/>
        <p:txBody>
          <a:bodyPr/>
          <a:lstStyle/>
          <a:p>
            <a:pPr marL="747713" indent="-395288">
              <a:lnSpc>
                <a:spcPct val="150000"/>
              </a:lnSpc>
            </a:pPr>
            <a:r>
              <a:rPr lang="en-US" sz="2400" dirty="0" smtClean="0"/>
              <a:t>Use </a:t>
            </a:r>
            <a:r>
              <a:rPr lang="en-US" sz="2400" dirty="0"/>
              <a:t>case based test case generation</a:t>
            </a:r>
          </a:p>
          <a:p>
            <a:pPr marL="747713" indent="-395288">
              <a:lnSpc>
                <a:spcPct val="150000"/>
              </a:lnSpc>
            </a:pPr>
            <a:r>
              <a:rPr lang="en-US" sz="2400" dirty="0"/>
              <a:t>Equivalence Partitioning</a:t>
            </a:r>
          </a:p>
          <a:p>
            <a:pPr marL="747713" indent="-395288">
              <a:lnSpc>
                <a:spcPct val="150000"/>
              </a:lnSpc>
            </a:pPr>
            <a:r>
              <a:rPr lang="en-US" sz="2400" dirty="0"/>
              <a:t>Boundary Value Analysis</a:t>
            </a:r>
          </a:p>
          <a:p>
            <a:pPr marL="1490663" lvl="2" indent="-395288">
              <a:lnSpc>
                <a:spcPct val="150000"/>
              </a:lnSpc>
            </a:pPr>
            <a:r>
              <a:rPr lang="en-US" sz="2400" dirty="0"/>
              <a:t>Some examples </a:t>
            </a:r>
            <a:r>
              <a:rPr lang="en-US" sz="2400" dirty="0" smtClean="0"/>
              <a:t>of will </a:t>
            </a:r>
            <a:r>
              <a:rPr lang="en-US" sz="2400" dirty="0"/>
              <a:t>be explored.</a:t>
            </a:r>
          </a:p>
          <a:p>
            <a:endParaRPr lang="en-US" alt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marL="747713" indent="-395288">
              <a:lnSpc>
                <a:spcPct val="150000"/>
              </a:lnSpc>
            </a:pPr>
            <a:r>
              <a:rPr lang="en-US" altLang="en-US" sz="2400" dirty="0" smtClean="0"/>
              <a:t>To understand and distinguish between use case test generation, </a:t>
            </a:r>
            <a:r>
              <a:rPr lang="en-US" sz="2400" dirty="0"/>
              <a:t>Equivalence </a:t>
            </a:r>
            <a:r>
              <a:rPr lang="en-US" sz="2400" dirty="0" smtClean="0"/>
              <a:t>Partitioning and Boundary </a:t>
            </a:r>
            <a:r>
              <a:rPr lang="en-US" sz="2400" dirty="0"/>
              <a:t>Value </a:t>
            </a:r>
            <a:r>
              <a:rPr lang="en-US" sz="2400" dirty="0" smtClean="0"/>
              <a:t>Analysis</a:t>
            </a:r>
            <a:endParaRPr lang="en-US" altLang="en-US" sz="2400" dirty="0" smtClean="0"/>
          </a:p>
          <a:p>
            <a:pPr marL="749300" indent="-406400">
              <a:lnSpc>
                <a:spcPct val="150000"/>
              </a:lnSpc>
            </a:pPr>
            <a:r>
              <a:rPr lang="en-US" altLang="en-US" sz="2400" dirty="0" smtClean="0"/>
              <a:t>To be able to test a use case and apply boundary value analysis in real life.</a:t>
            </a:r>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Transforming Use cases into Test cases</a:t>
            </a:r>
            <a:endParaRPr lang="en-US" dirty="0"/>
          </a:p>
        </p:txBody>
      </p:sp>
      <p:sp>
        <p:nvSpPr>
          <p:cNvPr id="3" name="Content Placeholder 2"/>
          <p:cNvSpPr>
            <a:spLocks noGrp="1"/>
          </p:cNvSpPr>
          <p:nvPr>
            <p:ph idx="1"/>
          </p:nvPr>
        </p:nvSpPr>
        <p:spPr/>
        <p:txBody>
          <a:bodyPr/>
          <a:lstStyle/>
          <a:p>
            <a:r>
              <a:rPr lang="en-US" sz="2400" dirty="0"/>
              <a:t>Step 1: Draw a Use Case </a:t>
            </a:r>
            <a:r>
              <a:rPr lang="en-US" sz="2400" dirty="0" smtClean="0"/>
              <a:t>Diagram</a:t>
            </a:r>
          </a:p>
          <a:p>
            <a:r>
              <a:rPr lang="en-US" sz="2400" dirty="0"/>
              <a:t>Step 2: Write the Detailed Use Case </a:t>
            </a:r>
            <a:r>
              <a:rPr lang="en-US" sz="2400" dirty="0" smtClean="0"/>
              <a:t>Text</a:t>
            </a:r>
          </a:p>
          <a:p>
            <a:r>
              <a:rPr lang="en-US" sz="2400" dirty="0"/>
              <a:t>Step 3: Identify Use Case </a:t>
            </a:r>
            <a:r>
              <a:rPr lang="en-US" sz="2400" dirty="0" smtClean="0"/>
              <a:t>Scenarios</a:t>
            </a:r>
          </a:p>
          <a:p>
            <a:r>
              <a:rPr lang="en-US" sz="2400" dirty="0"/>
              <a:t>Step 4: Generating the Test </a:t>
            </a:r>
            <a:r>
              <a:rPr lang="en-US" sz="2400" dirty="0" smtClean="0"/>
              <a:t>Cases</a:t>
            </a:r>
          </a:p>
          <a:p>
            <a:r>
              <a:rPr lang="en-US" sz="2400" dirty="0"/>
              <a:t>Step 5: Generating Test Data</a:t>
            </a:r>
          </a:p>
        </p:txBody>
      </p:sp>
    </p:spTree>
    <p:extLst>
      <p:ext uri="{BB962C8B-B14F-4D97-AF65-F5344CB8AC3E}">
        <p14:creationId xmlns:p14="http://schemas.microsoft.com/office/powerpoint/2010/main" xmlns="" val="3711476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1</a:t>
            </a:r>
            <a:endParaRPr lang="en-US" dirty="0"/>
          </a:p>
        </p:txBody>
      </p:sp>
      <p:sp>
        <p:nvSpPr>
          <p:cNvPr id="4" name="Oval 3"/>
          <p:cNvSpPr/>
          <p:nvPr/>
        </p:nvSpPr>
        <p:spPr>
          <a:xfrm>
            <a:off x="1524000" y="1676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stCxn id="4" idx="4"/>
          </p:cNvCxnSpPr>
          <p:nvPr/>
        </p:nvCxnSpPr>
        <p:spPr>
          <a:xfrm>
            <a:off x="1714500" y="2057400"/>
            <a:ext cx="0" cy="419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1524000" y="2463800"/>
            <a:ext cx="1905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1709994" y="2476500"/>
            <a:ext cx="19050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458247" y="2286000"/>
            <a:ext cx="5334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124200" y="1219200"/>
            <a:ext cx="2819400" cy="3276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733800" y="1447800"/>
            <a:ext cx="1371600" cy="419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Enroll</a:t>
            </a:r>
            <a:endParaRPr lang="en-US" dirty="0">
              <a:solidFill>
                <a:sysClr val="windowText" lastClr="000000"/>
              </a:solidFill>
            </a:endParaRPr>
          </a:p>
        </p:txBody>
      </p:sp>
      <p:sp>
        <p:nvSpPr>
          <p:cNvPr id="19" name="Oval 18"/>
          <p:cNvSpPr/>
          <p:nvPr/>
        </p:nvSpPr>
        <p:spPr>
          <a:xfrm>
            <a:off x="3733800" y="2132692"/>
            <a:ext cx="1574800" cy="4916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Change</a:t>
            </a:r>
            <a:endParaRPr lang="en-US" dirty="0">
              <a:solidFill>
                <a:sysClr val="windowText" lastClr="000000"/>
              </a:solidFill>
            </a:endParaRPr>
          </a:p>
        </p:txBody>
      </p:sp>
      <p:sp>
        <p:nvSpPr>
          <p:cNvPr id="20" name="Oval 19"/>
          <p:cNvSpPr/>
          <p:nvPr/>
        </p:nvSpPr>
        <p:spPr>
          <a:xfrm>
            <a:off x="3733800" y="2833914"/>
            <a:ext cx="1371600" cy="419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ysClr val="windowText" lastClr="000000"/>
                </a:solidFill>
              </a:rPr>
              <a:t>Drop</a:t>
            </a:r>
            <a:endParaRPr lang="en-US" dirty="0">
              <a:solidFill>
                <a:sysClr val="windowText" lastClr="000000"/>
              </a:solidFill>
            </a:endParaRPr>
          </a:p>
        </p:txBody>
      </p:sp>
      <p:cxnSp>
        <p:nvCxnSpPr>
          <p:cNvPr id="22" name="Straight Connector 21"/>
          <p:cNvCxnSpPr>
            <a:endCxn id="18" idx="2"/>
          </p:cNvCxnSpPr>
          <p:nvPr/>
        </p:nvCxnSpPr>
        <p:spPr>
          <a:xfrm flipV="1">
            <a:off x="1991647" y="1657350"/>
            <a:ext cx="1742153" cy="628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19" idx="2"/>
          </p:cNvCxnSpPr>
          <p:nvPr/>
        </p:nvCxnSpPr>
        <p:spPr>
          <a:xfrm>
            <a:off x="1991647" y="2342245"/>
            <a:ext cx="1742153" cy="362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20" idx="2"/>
          </p:cNvCxnSpPr>
          <p:nvPr/>
        </p:nvCxnSpPr>
        <p:spPr>
          <a:xfrm>
            <a:off x="1991647" y="2342244"/>
            <a:ext cx="1742153" cy="7012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353267" y="2800349"/>
            <a:ext cx="903953" cy="246221"/>
          </a:xfrm>
          <a:prstGeom prst="rect">
            <a:avLst/>
          </a:prstGeom>
          <a:noFill/>
        </p:spPr>
        <p:txBody>
          <a:bodyPr wrap="square" rtlCol="0">
            <a:spAutoFit/>
          </a:bodyPr>
          <a:lstStyle/>
          <a:p>
            <a:r>
              <a:rPr lang="en-US" sz="1000" dirty="0" smtClean="0"/>
              <a:t>Student</a:t>
            </a:r>
            <a:endParaRPr lang="en-US" sz="1000" dirty="0"/>
          </a:p>
        </p:txBody>
      </p:sp>
    </p:spTree>
    <p:extLst>
      <p:ext uri="{BB962C8B-B14F-4D97-AF65-F5344CB8AC3E}">
        <p14:creationId xmlns:p14="http://schemas.microsoft.com/office/powerpoint/2010/main" xmlns="" val="3607744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362200" y="7257"/>
            <a:ext cx="4724400" cy="68175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54625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770355" y="1193800"/>
            <a:ext cx="5603290" cy="4947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59755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Step 3: </a:t>
            </a:r>
            <a:r>
              <a:rPr lang="en-US" b="1" i="1" dirty="0"/>
              <a:t>Identify Use Case Scenarios</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b="0" dirty="0"/>
              <a:t>A use case scenario is an instance of a use case, or a complete “path” through </a:t>
            </a:r>
            <a:r>
              <a:rPr lang="en-US" b="0" dirty="0" smtClean="0"/>
              <a:t>the use </a:t>
            </a:r>
            <a:r>
              <a:rPr lang="en-US" b="0" dirty="0"/>
              <a:t>case. </a:t>
            </a:r>
            <a:endParaRPr lang="en-US" b="0" dirty="0" smtClean="0"/>
          </a:p>
          <a:p>
            <a:pPr>
              <a:buFont typeface="Arial" pitchFamily="34" charset="0"/>
              <a:buChar char="•"/>
            </a:pPr>
            <a:r>
              <a:rPr lang="en-US" b="0" dirty="0" smtClean="0"/>
              <a:t>End </a:t>
            </a:r>
            <a:r>
              <a:rPr lang="en-US" b="0" dirty="0"/>
              <a:t>users of a system can go down many paths as they execute the </a:t>
            </a:r>
            <a:r>
              <a:rPr lang="en-US" b="0" dirty="0" smtClean="0"/>
              <a:t>functionality specified </a:t>
            </a:r>
            <a:r>
              <a:rPr lang="en-US" b="0" dirty="0"/>
              <a:t>in the use case. </a:t>
            </a:r>
            <a:endParaRPr lang="en-US" b="0" dirty="0" smtClean="0"/>
          </a:p>
          <a:p>
            <a:pPr>
              <a:buFont typeface="Arial" pitchFamily="34" charset="0"/>
              <a:buChar char="•"/>
            </a:pPr>
            <a:r>
              <a:rPr lang="en-US" b="0" dirty="0" smtClean="0"/>
              <a:t>The </a:t>
            </a:r>
            <a:r>
              <a:rPr lang="en-US" b="0" dirty="0"/>
              <a:t>basic (or normal) path is illustrated by the dotted lines</a:t>
            </a:r>
            <a:r>
              <a:rPr lang="en-US" b="0" dirty="0" smtClean="0"/>
              <a:t>.</a:t>
            </a:r>
            <a:endParaRPr lang="en-US" b="0" dirty="0"/>
          </a:p>
        </p:txBody>
      </p:sp>
    </p:spTree>
    <p:extLst>
      <p:ext uri="{BB962C8B-B14F-4D97-AF65-F5344CB8AC3E}">
        <p14:creationId xmlns:p14="http://schemas.microsoft.com/office/powerpoint/2010/main" xmlns="" val="3911510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971800" y="-18143"/>
            <a:ext cx="2392412"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73996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Step 4: Generate Test Case</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sz="2400" b="0" dirty="0"/>
              <a:t>A test case is a set of test inputs, execution conditions, and expected </a:t>
            </a:r>
            <a:r>
              <a:rPr lang="en-US" sz="2400" b="0" dirty="0" smtClean="0"/>
              <a:t>results developed for </a:t>
            </a:r>
            <a:r>
              <a:rPr lang="en-US" sz="2400" b="0" dirty="0"/>
              <a:t>a particular </a:t>
            </a:r>
            <a:r>
              <a:rPr lang="en-US" sz="2400" b="0" dirty="0" smtClean="0"/>
              <a:t>objective.</a:t>
            </a:r>
          </a:p>
          <a:p>
            <a:pPr>
              <a:buFont typeface="Arial" pitchFamily="34" charset="0"/>
              <a:buChar char="•"/>
            </a:pPr>
            <a:r>
              <a:rPr lang="en-US" sz="2400" b="0" dirty="0" smtClean="0"/>
              <a:t>Once </a:t>
            </a:r>
            <a:r>
              <a:rPr lang="en-US" sz="2400" b="0" dirty="0"/>
              <a:t>the set of scenarios has been identified, the next step is to identify the </a:t>
            </a:r>
            <a:r>
              <a:rPr lang="en-US" sz="2400" b="0" dirty="0" smtClean="0"/>
              <a:t>test cases</a:t>
            </a:r>
            <a:r>
              <a:rPr lang="en-US" sz="2400" b="0" dirty="0"/>
              <a:t>. </a:t>
            </a:r>
          </a:p>
          <a:p>
            <a:pPr>
              <a:buFont typeface="Arial" pitchFamily="34" charset="0"/>
              <a:buChar char="•"/>
            </a:pPr>
            <a:r>
              <a:rPr lang="en-US" sz="2400" b="0" dirty="0" smtClean="0"/>
              <a:t>This </a:t>
            </a:r>
            <a:r>
              <a:rPr lang="en-US" sz="2400" b="0" dirty="0"/>
              <a:t>is accomplished by analyzing the scenarios and reviewing the use </a:t>
            </a:r>
            <a:r>
              <a:rPr lang="en-US" sz="2400" b="0" dirty="0" smtClean="0"/>
              <a:t>case textual </a:t>
            </a:r>
            <a:r>
              <a:rPr lang="en-US" sz="2400" b="0" dirty="0"/>
              <a:t>descriptions. </a:t>
            </a:r>
            <a:endParaRPr lang="en-US" sz="2400" b="0" dirty="0" smtClean="0"/>
          </a:p>
          <a:p>
            <a:pPr>
              <a:buFont typeface="Arial" pitchFamily="34" charset="0"/>
              <a:buChar char="•"/>
            </a:pPr>
            <a:r>
              <a:rPr lang="en-US" sz="2400" b="0" dirty="0" smtClean="0"/>
              <a:t>There </a:t>
            </a:r>
            <a:r>
              <a:rPr lang="en-US" sz="2400" b="0" dirty="0"/>
              <a:t>should be at least one test case for each scenario. </a:t>
            </a:r>
            <a:endParaRPr lang="en-US" sz="2400" b="0" dirty="0" smtClean="0"/>
          </a:p>
          <a:p>
            <a:pPr>
              <a:buFont typeface="Arial" pitchFamily="34" charset="0"/>
              <a:buChar char="•"/>
            </a:pPr>
            <a:r>
              <a:rPr lang="en-US" sz="2400" b="0" dirty="0" smtClean="0"/>
              <a:t>For each </a:t>
            </a:r>
            <a:r>
              <a:rPr lang="en-US" sz="2400" b="0" dirty="0"/>
              <a:t>invalid test case, there should be only one invalid input.</a:t>
            </a:r>
            <a:endParaRPr lang="en-US" sz="2400" dirty="0"/>
          </a:p>
        </p:txBody>
      </p:sp>
    </p:spTree>
    <p:extLst>
      <p:ext uri="{BB962C8B-B14F-4D97-AF65-F5344CB8AC3E}">
        <p14:creationId xmlns:p14="http://schemas.microsoft.com/office/powerpoint/2010/main" xmlns="" val="4219633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Step 4: Generate Test Case</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b="0" dirty="0"/>
              <a:t>To document the test cases, a matrix format can be </a:t>
            </a:r>
            <a:r>
              <a:rPr lang="en-US" b="0" dirty="0" smtClean="0"/>
              <a:t>used. </a:t>
            </a:r>
          </a:p>
          <a:p>
            <a:pPr>
              <a:buFont typeface="Arial" pitchFamily="34" charset="0"/>
              <a:buChar char="•"/>
            </a:pPr>
            <a:r>
              <a:rPr lang="en-US" b="0" dirty="0" smtClean="0"/>
              <a:t>The </a:t>
            </a:r>
            <a:r>
              <a:rPr lang="en-US" b="0" dirty="0"/>
              <a:t>first column of the first row contains the test case ID, and the </a:t>
            </a:r>
            <a:r>
              <a:rPr lang="en-US" b="0" dirty="0" smtClean="0"/>
              <a:t>second column </a:t>
            </a:r>
            <a:r>
              <a:rPr lang="en-US" b="0" dirty="0"/>
              <a:t>has a brief description of the test case and the scenario being tested. </a:t>
            </a:r>
            <a:endParaRPr lang="en-US" b="0" dirty="0" smtClean="0"/>
          </a:p>
          <a:p>
            <a:pPr>
              <a:buFont typeface="Arial" pitchFamily="34" charset="0"/>
              <a:buChar char="•"/>
            </a:pPr>
            <a:r>
              <a:rPr lang="en-US" b="0" dirty="0" smtClean="0"/>
              <a:t>All the other </a:t>
            </a:r>
            <a:r>
              <a:rPr lang="en-US" b="0" dirty="0"/>
              <a:t>columns except the last one contain data elements that will be used to </a:t>
            </a:r>
            <a:r>
              <a:rPr lang="en-US" b="0" dirty="0" smtClean="0"/>
              <a:t>implement the </a:t>
            </a:r>
            <a:r>
              <a:rPr lang="en-US" b="0" dirty="0"/>
              <a:t>tests</a:t>
            </a:r>
            <a:r>
              <a:rPr lang="en-US" b="0" dirty="0" smtClean="0"/>
              <a:t>.</a:t>
            </a:r>
          </a:p>
          <a:p>
            <a:pPr>
              <a:buFont typeface="Arial" pitchFamily="34" charset="0"/>
              <a:buChar char="•"/>
            </a:pPr>
            <a:r>
              <a:rPr lang="en-US" b="0" dirty="0" smtClean="0"/>
              <a:t> </a:t>
            </a:r>
            <a:r>
              <a:rPr lang="en-US" b="0" dirty="0"/>
              <a:t>The last column contains a description of the test case’s </a:t>
            </a:r>
            <a:r>
              <a:rPr lang="en-US" b="0" dirty="0" smtClean="0"/>
              <a:t>expected output</a:t>
            </a:r>
            <a:r>
              <a:rPr lang="en-US" b="0" dirty="0"/>
              <a:t>. The “V” depicts a valid test input, and an “I” depicts an invalid test input.</a:t>
            </a:r>
            <a:endParaRPr lang="en-US" dirty="0"/>
          </a:p>
        </p:txBody>
      </p:sp>
    </p:spTree>
    <p:extLst>
      <p:ext uri="{BB962C8B-B14F-4D97-AF65-F5344CB8AC3E}">
        <p14:creationId xmlns:p14="http://schemas.microsoft.com/office/powerpoint/2010/main" xmlns="" val="2892144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Step 4: Generate Test Case</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57200" y="1447800"/>
            <a:ext cx="8343900" cy="3064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54596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Step 5: Generating Test Data</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sz="2400" b="0" dirty="0"/>
              <a:t>Once all of the test cases have been identified, they should be reviewed and </a:t>
            </a:r>
            <a:r>
              <a:rPr lang="en-US" sz="2400" b="0" dirty="0" smtClean="0"/>
              <a:t>validated to </a:t>
            </a:r>
            <a:r>
              <a:rPr lang="en-US" sz="2400" b="0" dirty="0"/>
              <a:t>ensure accuracy and to identify redundant or missing test cases</a:t>
            </a:r>
            <a:r>
              <a:rPr lang="en-US" sz="2400" b="0" dirty="0" smtClean="0"/>
              <a:t>.</a:t>
            </a:r>
          </a:p>
          <a:p>
            <a:pPr>
              <a:buFont typeface="Arial" pitchFamily="34" charset="0"/>
              <a:buChar char="•"/>
            </a:pPr>
            <a:r>
              <a:rPr lang="en-US" sz="2400" b="0" dirty="0" smtClean="0"/>
              <a:t> </a:t>
            </a:r>
            <a:r>
              <a:rPr lang="en-US" sz="2400" b="0" dirty="0"/>
              <a:t>Then, once </a:t>
            </a:r>
            <a:r>
              <a:rPr lang="en-US" sz="2400" b="0" dirty="0" smtClean="0"/>
              <a:t>they are </a:t>
            </a:r>
            <a:r>
              <a:rPr lang="en-US" sz="2400" b="0" dirty="0"/>
              <a:t>approved, the final step is to substitute actual data values for the I’s and V’s.</a:t>
            </a:r>
          </a:p>
          <a:p>
            <a:pPr>
              <a:buFont typeface="Arial" pitchFamily="34" charset="0"/>
              <a:buChar char="•"/>
            </a:pPr>
            <a:r>
              <a:rPr lang="en-US" sz="2400" b="0" dirty="0" smtClean="0"/>
              <a:t>A </a:t>
            </a:r>
            <a:r>
              <a:rPr lang="en-US" sz="2400" b="0" dirty="0"/>
              <a:t>test case matrix with values substituted for the I’s and V’s in </a:t>
            </a:r>
            <a:r>
              <a:rPr lang="en-US" sz="2400" b="0" dirty="0" smtClean="0"/>
              <a:t>the previous </a:t>
            </a:r>
            <a:r>
              <a:rPr lang="en-US" sz="2400" b="0" dirty="0"/>
              <a:t>matrix</a:t>
            </a:r>
            <a:r>
              <a:rPr lang="en-US" sz="2400" b="0" dirty="0" smtClean="0"/>
              <a:t>.</a:t>
            </a:r>
          </a:p>
          <a:p>
            <a:pPr>
              <a:buFont typeface="Arial" pitchFamily="34" charset="0"/>
              <a:buChar char="•"/>
            </a:pPr>
            <a:r>
              <a:rPr lang="en-US" sz="2400" b="0" dirty="0" smtClean="0"/>
              <a:t> </a:t>
            </a:r>
            <a:r>
              <a:rPr lang="en-US" sz="2400" b="0" dirty="0"/>
              <a:t>A number of techniques can be used for identifying data values.</a:t>
            </a:r>
          </a:p>
          <a:p>
            <a:pPr>
              <a:buFont typeface="Arial" pitchFamily="34" charset="0"/>
              <a:buChar char="•"/>
            </a:pPr>
            <a:r>
              <a:rPr lang="en-US" sz="2400" b="0" dirty="0"/>
              <a:t>Two valuable techniques are Equivalence Class Partitioning and </a:t>
            </a:r>
            <a:r>
              <a:rPr lang="en-US" sz="2400" b="0" dirty="0" smtClean="0"/>
              <a:t>Boundary Value Analysis.</a:t>
            </a:r>
            <a:endParaRPr lang="en-US" sz="2400" dirty="0"/>
          </a:p>
        </p:txBody>
      </p:sp>
    </p:spTree>
    <p:extLst>
      <p:ext uri="{BB962C8B-B14F-4D97-AF65-F5344CB8AC3E}">
        <p14:creationId xmlns:p14="http://schemas.microsoft.com/office/powerpoint/2010/main" xmlns="" val="7128397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84701" y="1095374"/>
            <a:ext cx="8630699" cy="534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09602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GB" dirty="0"/>
              <a:t>Equivalence Partitioning #1</a:t>
            </a:r>
          </a:p>
        </p:txBody>
      </p:sp>
      <p:sp>
        <p:nvSpPr>
          <p:cNvPr id="99331" name="Rectangle 3"/>
          <p:cNvSpPr>
            <a:spLocks noGrp="1" noChangeArrowheads="1"/>
          </p:cNvSpPr>
          <p:nvPr>
            <p:ph type="body" idx="1"/>
          </p:nvPr>
        </p:nvSpPr>
        <p:spPr/>
        <p:txBody>
          <a:bodyPr>
            <a:normAutofit/>
          </a:bodyPr>
          <a:lstStyle/>
          <a:p>
            <a:pPr>
              <a:buFont typeface="Arial" pitchFamily="34" charset="0"/>
              <a:buChar char="•"/>
            </a:pPr>
            <a:r>
              <a:rPr lang="en-GB" sz="2400" b="0" dirty="0"/>
              <a:t>It is very difficult, expensive and time consuming if not at times impossible to test every single input value combination for a system.</a:t>
            </a:r>
          </a:p>
          <a:p>
            <a:pPr>
              <a:buFont typeface="Arial" pitchFamily="34" charset="0"/>
              <a:buChar char="•"/>
            </a:pPr>
            <a:r>
              <a:rPr lang="en-GB" sz="2400" b="0" dirty="0"/>
              <a:t>We can break our set of test cases into sub-sets. We then choose representative values for each subset and ensure that we test these.</a:t>
            </a:r>
          </a:p>
          <a:p>
            <a:pPr>
              <a:buFont typeface="Arial" pitchFamily="34" charset="0"/>
              <a:buChar char="•"/>
            </a:pPr>
            <a:r>
              <a:rPr lang="en-GB" sz="2400" b="0" dirty="0"/>
              <a:t>Each subset of tests is thought of as a partition between neighbouring subsets or domains.</a:t>
            </a:r>
          </a:p>
        </p:txBody>
      </p:sp>
    </p:spTree>
    <p:extLst>
      <p:ext uri="{BB962C8B-B14F-4D97-AF65-F5344CB8AC3E}">
        <p14:creationId xmlns:p14="http://schemas.microsoft.com/office/powerpoint/2010/main" xmlns="" val="30783273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GB"/>
              <a:t>Equivalence Partitioning #2</a:t>
            </a:r>
          </a:p>
        </p:txBody>
      </p:sp>
      <p:sp>
        <p:nvSpPr>
          <p:cNvPr id="100355" name="Rectangle 3"/>
          <p:cNvSpPr>
            <a:spLocks noGrp="1" noChangeArrowheads="1"/>
          </p:cNvSpPr>
          <p:nvPr>
            <p:ph type="body" idx="1"/>
          </p:nvPr>
        </p:nvSpPr>
        <p:spPr>
          <a:xfrm>
            <a:off x="838200" y="1066800"/>
            <a:ext cx="7520940" cy="4686300"/>
          </a:xfrm>
        </p:spPr>
        <p:txBody>
          <a:bodyPr>
            <a:normAutofit lnSpcReduction="10000"/>
          </a:bodyPr>
          <a:lstStyle/>
          <a:p>
            <a:r>
              <a:rPr lang="en-GB" sz="2400" b="0" dirty="0"/>
              <a:t>Equivalence Partitioning:</a:t>
            </a:r>
          </a:p>
          <a:p>
            <a:pPr lvl="1"/>
            <a:r>
              <a:rPr lang="en-GB" sz="2400" dirty="0"/>
              <a:t>Makes use of the principle that software acts in a general way (generalises) in the way it deals with subsets of data,</a:t>
            </a:r>
          </a:p>
          <a:p>
            <a:pPr lvl="1"/>
            <a:r>
              <a:rPr lang="en-GB" sz="2400" dirty="0"/>
              <a:t>Selects Groups of inputs that will be expected to be handled in the same way.</a:t>
            </a:r>
          </a:p>
          <a:p>
            <a:pPr lvl="1"/>
            <a:r>
              <a:rPr lang="en-GB" sz="2400" dirty="0"/>
              <a:t>Within a group of data, a representative input can be selected for testing.</a:t>
            </a:r>
          </a:p>
          <a:p>
            <a:pPr lvl="1"/>
            <a:r>
              <a:rPr lang="en-GB" sz="2400" dirty="0"/>
              <a:t>For many professional testers this is fairly intuitive.</a:t>
            </a:r>
          </a:p>
          <a:p>
            <a:pPr lvl="1"/>
            <a:r>
              <a:rPr lang="en-GB" sz="2400" dirty="0"/>
              <a:t>The approach formalises the technique allowing an intuitive approach to become repeatable.</a:t>
            </a:r>
          </a:p>
          <a:p>
            <a:pPr lvl="1"/>
            <a:endParaRPr lang="en-GB" sz="2400" dirty="0"/>
          </a:p>
        </p:txBody>
      </p:sp>
    </p:spTree>
    <p:extLst>
      <p:ext uri="{BB962C8B-B14F-4D97-AF65-F5344CB8AC3E}">
        <p14:creationId xmlns:p14="http://schemas.microsoft.com/office/powerpoint/2010/main" xmlns="" val="1043904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GB"/>
              <a:t>Equivalence Partitioning #3</a:t>
            </a:r>
          </a:p>
        </p:txBody>
      </p:sp>
      <p:sp>
        <p:nvSpPr>
          <p:cNvPr id="101379" name="Rectangle 3"/>
          <p:cNvSpPr>
            <a:spLocks noGrp="1" noChangeArrowheads="1"/>
          </p:cNvSpPr>
          <p:nvPr>
            <p:ph type="body" idx="1"/>
          </p:nvPr>
        </p:nvSpPr>
        <p:spPr/>
        <p:txBody>
          <a:bodyPr/>
          <a:lstStyle/>
          <a:p>
            <a:r>
              <a:rPr lang="en-GB" sz="2400" b="0" dirty="0"/>
              <a:t>EP Example:</a:t>
            </a:r>
          </a:p>
          <a:p>
            <a:r>
              <a:rPr lang="en-GB" sz="2400" b="0" dirty="0"/>
              <a:t>Consider a requirement for a software system:</a:t>
            </a:r>
          </a:p>
          <a:p>
            <a:endParaRPr lang="en-GB" sz="2400" b="0" dirty="0"/>
          </a:p>
          <a:p>
            <a:pPr>
              <a:buFont typeface="Wingdings" pitchFamily="2" charset="2"/>
              <a:buNone/>
            </a:pPr>
            <a:endParaRPr lang="en-GB" sz="2400" b="0" dirty="0"/>
          </a:p>
          <a:p>
            <a:pPr lvl="1"/>
            <a:r>
              <a:rPr lang="en-GB" sz="2400" dirty="0"/>
              <a:t>“The customer is eligible for a life assurance discount if they are at least 18 and no older than 56 years of age.”</a:t>
            </a:r>
          </a:p>
          <a:p>
            <a:endParaRPr lang="en-GB" dirty="0"/>
          </a:p>
          <a:p>
            <a:endParaRPr lang="en-GB" sz="2400" dirty="0"/>
          </a:p>
        </p:txBody>
      </p:sp>
      <p:sp>
        <p:nvSpPr>
          <p:cNvPr id="101380" name="Text Box 4"/>
          <p:cNvSpPr txBox="1">
            <a:spLocks noChangeArrowheads="1"/>
          </p:cNvSpPr>
          <p:nvPr/>
        </p:nvSpPr>
        <p:spPr bwMode="auto">
          <a:xfrm>
            <a:off x="684213" y="5157788"/>
            <a:ext cx="71278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dirty="0"/>
              <a:t>For the exercise only consider integer years.</a:t>
            </a:r>
          </a:p>
        </p:txBody>
      </p:sp>
    </p:spTree>
    <p:extLst>
      <p:ext uri="{BB962C8B-B14F-4D97-AF65-F5344CB8AC3E}">
        <p14:creationId xmlns:p14="http://schemas.microsoft.com/office/powerpoint/2010/main" xmlns="" val="4252183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GB"/>
              <a:t>Equivalence Partitioning #4</a:t>
            </a:r>
          </a:p>
        </p:txBody>
      </p:sp>
      <p:sp>
        <p:nvSpPr>
          <p:cNvPr id="102403" name="Rectangle 3"/>
          <p:cNvSpPr>
            <a:spLocks noGrp="1" noChangeArrowheads="1"/>
          </p:cNvSpPr>
          <p:nvPr>
            <p:ph type="body" idx="1"/>
          </p:nvPr>
        </p:nvSpPr>
        <p:spPr>
          <a:xfrm>
            <a:off x="611188" y="1412875"/>
            <a:ext cx="7924800" cy="682625"/>
          </a:xfrm>
        </p:spPr>
        <p:txBody>
          <a:bodyPr>
            <a:normAutofit/>
          </a:bodyPr>
          <a:lstStyle/>
          <a:p>
            <a:r>
              <a:rPr lang="en-GB" sz="1900" b="0" dirty="0"/>
              <a:t>“The customer is eligible for a life assurance discount if they are at least 18 and no older than 56 years of age.”</a:t>
            </a:r>
          </a:p>
          <a:p>
            <a:endParaRPr lang="en-GB" sz="2400" dirty="0"/>
          </a:p>
        </p:txBody>
      </p:sp>
      <p:sp>
        <p:nvSpPr>
          <p:cNvPr id="102404" name="Line 4"/>
          <p:cNvSpPr>
            <a:spLocks noChangeShapeType="1"/>
          </p:cNvSpPr>
          <p:nvPr/>
        </p:nvSpPr>
        <p:spPr bwMode="auto">
          <a:xfrm>
            <a:off x="1182687" y="3506788"/>
            <a:ext cx="6426200" cy="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405" name="Line 5"/>
          <p:cNvSpPr>
            <a:spLocks noChangeShapeType="1"/>
          </p:cNvSpPr>
          <p:nvPr/>
        </p:nvSpPr>
        <p:spPr bwMode="auto">
          <a:xfrm>
            <a:off x="2678112" y="2579688"/>
            <a:ext cx="0" cy="1828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406" name="Line 6"/>
          <p:cNvSpPr>
            <a:spLocks noChangeShapeType="1"/>
          </p:cNvSpPr>
          <p:nvPr/>
        </p:nvSpPr>
        <p:spPr bwMode="auto">
          <a:xfrm>
            <a:off x="5929312" y="2592388"/>
            <a:ext cx="0" cy="1828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407" name="Text Box 7"/>
          <p:cNvSpPr txBox="1">
            <a:spLocks noChangeArrowheads="1"/>
          </p:cNvSpPr>
          <p:nvPr/>
        </p:nvSpPr>
        <p:spPr bwMode="auto">
          <a:xfrm>
            <a:off x="2522537" y="2154238"/>
            <a:ext cx="6016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18</a:t>
            </a:r>
          </a:p>
        </p:txBody>
      </p:sp>
      <p:sp>
        <p:nvSpPr>
          <p:cNvPr id="102408" name="Text Box 8"/>
          <p:cNvSpPr txBox="1">
            <a:spLocks noChangeArrowheads="1"/>
          </p:cNvSpPr>
          <p:nvPr/>
        </p:nvSpPr>
        <p:spPr bwMode="auto">
          <a:xfrm>
            <a:off x="5627687" y="2154238"/>
            <a:ext cx="6016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56</a:t>
            </a:r>
          </a:p>
        </p:txBody>
      </p:sp>
      <p:sp>
        <p:nvSpPr>
          <p:cNvPr id="102409" name="Text Box 9"/>
          <p:cNvSpPr txBox="1">
            <a:spLocks noChangeArrowheads="1"/>
          </p:cNvSpPr>
          <p:nvPr/>
        </p:nvSpPr>
        <p:spPr bwMode="auto">
          <a:xfrm>
            <a:off x="881062" y="3768726"/>
            <a:ext cx="1641475" cy="947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Invalid Partition</a:t>
            </a:r>
          </a:p>
          <a:p>
            <a:pPr>
              <a:spcBef>
                <a:spcPct val="50000"/>
              </a:spcBef>
            </a:pPr>
            <a:r>
              <a:rPr lang="en-GB" sz="1600">
                <a:cs typeface="Arial" charset="0"/>
              </a:rPr>
              <a:t>Less than or equal to 18</a:t>
            </a:r>
          </a:p>
        </p:txBody>
      </p:sp>
      <p:sp>
        <p:nvSpPr>
          <p:cNvPr id="102410" name="Text Box 10"/>
          <p:cNvSpPr txBox="1">
            <a:spLocks noChangeArrowheads="1"/>
          </p:cNvSpPr>
          <p:nvPr/>
        </p:nvSpPr>
        <p:spPr bwMode="auto">
          <a:xfrm>
            <a:off x="6229350" y="3768726"/>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Invalid Partition</a:t>
            </a:r>
          </a:p>
          <a:p>
            <a:pPr>
              <a:spcBef>
                <a:spcPct val="50000"/>
              </a:spcBef>
            </a:pPr>
            <a:r>
              <a:rPr lang="en-GB" sz="1600">
                <a:cs typeface="Arial" charset="0"/>
              </a:rPr>
              <a:t>Greater than 56</a:t>
            </a:r>
          </a:p>
        </p:txBody>
      </p:sp>
      <p:sp>
        <p:nvSpPr>
          <p:cNvPr id="102411" name="Text Box 11"/>
          <p:cNvSpPr txBox="1">
            <a:spLocks noChangeArrowheads="1"/>
          </p:cNvSpPr>
          <p:nvPr/>
        </p:nvSpPr>
        <p:spPr bwMode="auto">
          <a:xfrm>
            <a:off x="3414712" y="3768726"/>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Valid Partition</a:t>
            </a:r>
          </a:p>
          <a:p>
            <a:pPr>
              <a:spcBef>
                <a:spcPct val="50000"/>
              </a:spcBef>
            </a:pPr>
            <a:r>
              <a:rPr lang="en-GB" sz="1600">
                <a:cs typeface="Arial" charset="0"/>
              </a:rPr>
              <a:t>Range 19 to 56</a:t>
            </a:r>
          </a:p>
        </p:txBody>
      </p:sp>
    </p:spTree>
    <p:extLst>
      <p:ext uri="{BB962C8B-B14F-4D97-AF65-F5344CB8AC3E}">
        <p14:creationId xmlns:p14="http://schemas.microsoft.com/office/powerpoint/2010/main" xmlns="" val="464151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GB"/>
              <a:t>Equivalence Partitioning #5</a:t>
            </a:r>
          </a:p>
        </p:txBody>
      </p:sp>
      <p:sp>
        <p:nvSpPr>
          <p:cNvPr id="103427" name="Rectangle 3"/>
          <p:cNvSpPr>
            <a:spLocks noGrp="1" noChangeArrowheads="1"/>
          </p:cNvSpPr>
          <p:nvPr>
            <p:ph type="body" idx="1"/>
          </p:nvPr>
        </p:nvSpPr>
        <p:spPr>
          <a:xfrm>
            <a:off x="675481" y="1219200"/>
            <a:ext cx="7924800" cy="682625"/>
          </a:xfrm>
        </p:spPr>
        <p:txBody>
          <a:bodyPr>
            <a:noAutofit/>
          </a:bodyPr>
          <a:lstStyle/>
          <a:p>
            <a:pPr>
              <a:lnSpc>
                <a:spcPct val="80000"/>
              </a:lnSpc>
            </a:pPr>
            <a:r>
              <a:rPr lang="en-GB" b="0" dirty="0"/>
              <a:t>What if our developer incorrectly interpreted the requirement as:</a:t>
            </a:r>
          </a:p>
          <a:p>
            <a:pPr>
              <a:lnSpc>
                <a:spcPct val="80000"/>
              </a:lnSpc>
              <a:buFont typeface="Arial" pitchFamily="34" charset="0"/>
              <a:buChar char="•"/>
            </a:pPr>
            <a:r>
              <a:rPr lang="en-GB" b="0" dirty="0"/>
              <a:t>“The customer is eligible for a life assurance discount if they are over 18 and less than 56 years of age.”</a:t>
            </a:r>
          </a:p>
          <a:p>
            <a:pPr>
              <a:lnSpc>
                <a:spcPct val="80000"/>
              </a:lnSpc>
              <a:buFont typeface="Arial" pitchFamily="34" charset="0"/>
              <a:buChar char="•"/>
            </a:pPr>
            <a:r>
              <a:rPr lang="en-GB" b="0" dirty="0"/>
              <a:t>People aged exactly 18 or exactly 56 would now not get a discount.</a:t>
            </a:r>
          </a:p>
          <a:p>
            <a:pPr>
              <a:lnSpc>
                <a:spcPct val="80000"/>
              </a:lnSpc>
            </a:pPr>
            <a:endParaRPr lang="en-GB" dirty="0"/>
          </a:p>
        </p:txBody>
      </p:sp>
      <p:sp>
        <p:nvSpPr>
          <p:cNvPr id="103428" name="Line 4"/>
          <p:cNvSpPr>
            <a:spLocks noChangeShapeType="1"/>
          </p:cNvSpPr>
          <p:nvPr/>
        </p:nvSpPr>
        <p:spPr bwMode="auto">
          <a:xfrm>
            <a:off x="954088" y="3594100"/>
            <a:ext cx="6426200" cy="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3429" name="Line 5"/>
          <p:cNvSpPr>
            <a:spLocks noChangeShapeType="1"/>
          </p:cNvSpPr>
          <p:nvPr/>
        </p:nvSpPr>
        <p:spPr bwMode="auto">
          <a:xfrm>
            <a:off x="2449513" y="2667000"/>
            <a:ext cx="0" cy="1828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3430" name="Line 6"/>
          <p:cNvSpPr>
            <a:spLocks noChangeShapeType="1"/>
          </p:cNvSpPr>
          <p:nvPr/>
        </p:nvSpPr>
        <p:spPr bwMode="auto">
          <a:xfrm>
            <a:off x="5700713" y="2679700"/>
            <a:ext cx="0" cy="1828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3431" name="Text Box 7"/>
          <p:cNvSpPr txBox="1">
            <a:spLocks noChangeArrowheads="1"/>
          </p:cNvSpPr>
          <p:nvPr/>
        </p:nvSpPr>
        <p:spPr bwMode="auto">
          <a:xfrm>
            <a:off x="2293938" y="2241550"/>
            <a:ext cx="6016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solidFill>
                  <a:srgbClr val="FC431E"/>
                </a:solidFill>
                <a:cs typeface="Arial" charset="0"/>
              </a:rPr>
              <a:t>18</a:t>
            </a:r>
          </a:p>
        </p:txBody>
      </p:sp>
      <p:sp>
        <p:nvSpPr>
          <p:cNvPr id="103432" name="Text Box 8"/>
          <p:cNvSpPr txBox="1">
            <a:spLocks noChangeArrowheads="1"/>
          </p:cNvSpPr>
          <p:nvPr/>
        </p:nvSpPr>
        <p:spPr bwMode="auto">
          <a:xfrm>
            <a:off x="5399088" y="2241550"/>
            <a:ext cx="6016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solidFill>
                  <a:srgbClr val="FC431E"/>
                </a:solidFill>
                <a:cs typeface="Arial" charset="0"/>
              </a:rPr>
              <a:t>56</a:t>
            </a:r>
          </a:p>
        </p:txBody>
      </p:sp>
      <p:sp>
        <p:nvSpPr>
          <p:cNvPr id="103433" name="Text Box 9"/>
          <p:cNvSpPr txBox="1">
            <a:spLocks noChangeArrowheads="1"/>
          </p:cNvSpPr>
          <p:nvPr/>
        </p:nvSpPr>
        <p:spPr bwMode="auto">
          <a:xfrm>
            <a:off x="652463" y="3856038"/>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Invalid Partition</a:t>
            </a:r>
          </a:p>
          <a:p>
            <a:pPr>
              <a:spcBef>
                <a:spcPct val="50000"/>
              </a:spcBef>
            </a:pPr>
            <a:r>
              <a:rPr lang="en-GB" sz="1600">
                <a:cs typeface="Arial" charset="0"/>
              </a:rPr>
              <a:t>=&lt; 18</a:t>
            </a:r>
          </a:p>
        </p:txBody>
      </p:sp>
      <p:sp>
        <p:nvSpPr>
          <p:cNvPr id="103434" name="Text Box 10"/>
          <p:cNvSpPr txBox="1">
            <a:spLocks noChangeArrowheads="1"/>
          </p:cNvSpPr>
          <p:nvPr/>
        </p:nvSpPr>
        <p:spPr bwMode="auto">
          <a:xfrm>
            <a:off x="6000751" y="3856038"/>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Invalid Partition</a:t>
            </a:r>
          </a:p>
          <a:p>
            <a:pPr>
              <a:spcBef>
                <a:spcPct val="50000"/>
              </a:spcBef>
            </a:pPr>
            <a:r>
              <a:rPr lang="en-GB" sz="1600">
                <a:cs typeface="Arial" charset="0"/>
              </a:rPr>
              <a:t>&lt;56</a:t>
            </a:r>
          </a:p>
        </p:txBody>
      </p:sp>
      <p:sp>
        <p:nvSpPr>
          <p:cNvPr id="103435" name="Text Box 11"/>
          <p:cNvSpPr txBox="1">
            <a:spLocks noChangeArrowheads="1"/>
          </p:cNvSpPr>
          <p:nvPr/>
        </p:nvSpPr>
        <p:spPr bwMode="auto">
          <a:xfrm>
            <a:off x="3186113" y="3856038"/>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Valid Partition</a:t>
            </a:r>
          </a:p>
          <a:p>
            <a:pPr>
              <a:spcBef>
                <a:spcPct val="50000"/>
              </a:spcBef>
            </a:pPr>
            <a:r>
              <a:rPr lang="en-GB" sz="1600">
                <a:cs typeface="Arial" charset="0"/>
              </a:rPr>
              <a:t>18&lt; Range &lt;56</a:t>
            </a:r>
          </a:p>
        </p:txBody>
      </p:sp>
      <p:sp>
        <p:nvSpPr>
          <p:cNvPr id="103436" name="Text Box 12"/>
          <p:cNvSpPr txBox="1">
            <a:spLocks noChangeArrowheads="1"/>
          </p:cNvSpPr>
          <p:nvPr/>
        </p:nvSpPr>
        <p:spPr bwMode="auto">
          <a:xfrm>
            <a:off x="611188" y="5229225"/>
            <a:ext cx="8053387"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dirty="0"/>
              <a:t>Errors are more common at boundary values, either just below, just above or specifically on the boundary value.</a:t>
            </a:r>
          </a:p>
        </p:txBody>
      </p:sp>
    </p:spTree>
    <p:extLst>
      <p:ext uri="{BB962C8B-B14F-4D97-AF65-F5344CB8AC3E}">
        <p14:creationId xmlns:p14="http://schemas.microsoft.com/office/powerpoint/2010/main" xmlns="" val="5847425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GB"/>
              <a:t>Boundary Analysis #1</a:t>
            </a:r>
          </a:p>
        </p:txBody>
      </p:sp>
      <p:sp>
        <p:nvSpPr>
          <p:cNvPr id="104451" name="Rectangle 3"/>
          <p:cNvSpPr>
            <a:spLocks noGrp="1" noChangeArrowheads="1"/>
          </p:cNvSpPr>
          <p:nvPr>
            <p:ph type="body" idx="1"/>
          </p:nvPr>
        </p:nvSpPr>
        <p:spPr>
          <a:xfrm>
            <a:off x="590550" y="1295400"/>
            <a:ext cx="7924800" cy="682625"/>
          </a:xfrm>
        </p:spPr>
        <p:txBody>
          <a:bodyPr>
            <a:normAutofit/>
          </a:bodyPr>
          <a:lstStyle/>
          <a:p>
            <a:r>
              <a:rPr lang="en-GB" b="0" dirty="0"/>
              <a:t>“The customer is eligible for a life assurance discount if they are at least 18 and no older than 56 years of age.”</a:t>
            </a:r>
          </a:p>
          <a:p>
            <a:endParaRPr lang="en-GB" sz="1200" dirty="0"/>
          </a:p>
        </p:txBody>
      </p:sp>
      <p:sp>
        <p:nvSpPr>
          <p:cNvPr id="104452" name="Line 4"/>
          <p:cNvSpPr>
            <a:spLocks noChangeShapeType="1"/>
          </p:cNvSpPr>
          <p:nvPr/>
        </p:nvSpPr>
        <p:spPr bwMode="auto">
          <a:xfrm>
            <a:off x="1403350" y="3633788"/>
            <a:ext cx="6426200" cy="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4453" name="Line 5"/>
          <p:cNvSpPr>
            <a:spLocks noChangeShapeType="1"/>
          </p:cNvSpPr>
          <p:nvPr/>
        </p:nvSpPr>
        <p:spPr bwMode="auto">
          <a:xfrm>
            <a:off x="2898775" y="2706688"/>
            <a:ext cx="0" cy="1828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4454" name="Line 6"/>
          <p:cNvSpPr>
            <a:spLocks noChangeShapeType="1"/>
          </p:cNvSpPr>
          <p:nvPr/>
        </p:nvSpPr>
        <p:spPr bwMode="auto">
          <a:xfrm>
            <a:off x="6149975" y="2719388"/>
            <a:ext cx="0" cy="1828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4455" name="Text Box 7"/>
          <p:cNvSpPr txBox="1">
            <a:spLocks noChangeArrowheads="1"/>
          </p:cNvSpPr>
          <p:nvPr/>
        </p:nvSpPr>
        <p:spPr bwMode="auto">
          <a:xfrm>
            <a:off x="2030413" y="2262188"/>
            <a:ext cx="21050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17, 18, 19</a:t>
            </a:r>
          </a:p>
        </p:txBody>
      </p:sp>
      <p:sp>
        <p:nvSpPr>
          <p:cNvPr id="104456" name="Text Box 8"/>
          <p:cNvSpPr txBox="1">
            <a:spLocks noChangeArrowheads="1"/>
          </p:cNvSpPr>
          <p:nvPr/>
        </p:nvSpPr>
        <p:spPr bwMode="auto">
          <a:xfrm>
            <a:off x="5378450" y="2262188"/>
            <a:ext cx="15414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55, 56, 57</a:t>
            </a:r>
          </a:p>
        </p:txBody>
      </p:sp>
      <p:sp>
        <p:nvSpPr>
          <p:cNvPr id="104457" name="Text Box 9"/>
          <p:cNvSpPr txBox="1">
            <a:spLocks noChangeArrowheads="1"/>
          </p:cNvSpPr>
          <p:nvPr/>
        </p:nvSpPr>
        <p:spPr bwMode="auto">
          <a:xfrm>
            <a:off x="1101725" y="3895726"/>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Invalid Partition</a:t>
            </a:r>
          </a:p>
          <a:p>
            <a:pPr>
              <a:spcBef>
                <a:spcPct val="50000"/>
              </a:spcBef>
            </a:pPr>
            <a:r>
              <a:rPr lang="en-GB" sz="1600">
                <a:cs typeface="Arial" charset="0"/>
              </a:rPr>
              <a:t>Less than 18</a:t>
            </a:r>
          </a:p>
        </p:txBody>
      </p:sp>
      <p:sp>
        <p:nvSpPr>
          <p:cNvPr id="104458" name="Text Box 10"/>
          <p:cNvSpPr txBox="1">
            <a:spLocks noChangeArrowheads="1"/>
          </p:cNvSpPr>
          <p:nvPr/>
        </p:nvSpPr>
        <p:spPr bwMode="auto">
          <a:xfrm>
            <a:off x="6450013" y="3895726"/>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Invalid Partition</a:t>
            </a:r>
          </a:p>
          <a:p>
            <a:pPr>
              <a:spcBef>
                <a:spcPct val="50000"/>
              </a:spcBef>
            </a:pPr>
            <a:r>
              <a:rPr lang="en-GB" sz="1600">
                <a:cs typeface="Arial" charset="0"/>
              </a:rPr>
              <a:t>Greater than 56</a:t>
            </a:r>
          </a:p>
        </p:txBody>
      </p:sp>
      <p:sp>
        <p:nvSpPr>
          <p:cNvPr id="104459" name="Text Box 11"/>
          <p:cNvSpPr txBox="1">
            <a:spLocks noChangeArrowheads="1"/>
          </p:cNvSpPr>
          <p:nvPr/>
        </p:nvSpPr>
        <p:spPr bwMode="auto">
          <a:xfrm>
            <a:off x="3635375" y="3895726"/>
            <a:ext cx="1641475" cy="703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a:cs typeface="Arial" charset="0"/>
              </a:rPr>
              <a:t>Valid Partition</a:t>
            </a:r>
          </a:p>
          <a:p>
            <a:pPr>
              <a:spcBef>
                <a:spcPct val="50000"/>
              </a:spcBef>
            </a:pPr>
            <a:r>
              <a:rPr lang="en-GB" sz="1600">
                <a:cs typeface="Arial" charset="0"/>
              </a:rPr>
              <a:t>Range 17 to 56</a:t>
            </a:r>
          </a:p>
        </p:txBody>
      </p:sp>
      <p:sp>
        <p:nvSpPr>
          <p:cNvPr id="104460" name="Text Box 12"/>
          <p:cNvSpPr txBox="1">
            <a:spLocks noChangeArrowheads="1"/>
          </p:cNvSpPr>
          <p:nvPr/>
        </p:nvSpPr>
        <p:spPr bwMode="auto">
          <a:xfrm>
            <a:off x="3635375" y="2651126"/>
            <a:ext cx="17430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Boundaries</a:t>
            </a:r>
          </a:p>
        </p:txBody>
      </p:sp>
      <p:sp>
        <p:nvSpPr>
          <p:cNvPr id="104461" name="Line 13"/>
          <p:cNvSpPr>
            <a:spLocks noChangeShapeType="1"/>
          </p:cNvSpPr>
          <p:nvPr/>
        </p:nvSpPr>
        <p:spPr bwMode="auto">
          <a:xfrm>
            <a:off x="5276850" y="3108326"/>
            <a:ext cx="711200" cy="3619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4462" name="Line 14"/>
          <p:cNvSpPr>
            <a:spLocks noChangeShapeType="1"/>
          </p:cNvSpPr>
          <p:nvPr/>
        </p:nvSpPr>
        <p:spPr bwMode="auto">
          <a:xfrm flipH="1">
            <a:off x="3081338" y="3108326"/>
            <a:ext cx="554037" cy="3619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4463" name="Text Box 15"/>
          <p:cNvSpPr txBox="1">
            <a:spLocks noChangeArrowheads="1"/>
          </p:cNvSpPr>
          <p:nvPr/>
        </p:nvSpPr>
        <p:spPr bwMode="auto">
          <a:xfrm>
            <a:off x="755650" y="5157788"/>
            <a:ext cx="7804150"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dirty="0"/>
              <a:t>Test values would be: 17, 18, 19, 55, 56 and 57.</a:t>
            </a:r>
          </a:p>
          <a:p>
            <a:pPr>
              <a:spcBef>
                <a:spcPct val="50000"/>
              </a:spcBef>
            </a:pPr>
            <a:r>
              <a:rPr lang="en-GB" sz="1600" dirty="0"/>
              <a:t>This assumes that we are dealing with integers and so least significant digit is 1 either side of boundary.</a:t>
            </a:r>
          </a:p>
        </p:txBody>
      </p:sp>
    </p:spTree>
    <p:extLst>
      <p:ext uri="{BB962C8B-B14F-4D97-AF65-F5344CB8AC3E}">
        <p14:creationId xmlns:p14="http://schemas.microsoft.com/office/powerpoint/2010/main" xmlns="" val="426053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GB"/>
              <a:t>Boundary Analysis #2</a:t>
            </a:r>
          </a:p>
        </p:txBody>
      </p:sp>
      <p:sp>
        <p:nvSpPr>
          <p:cNvPr id="105475" name="Rectangle 3"/>
          <p:cNvSpPr>
            <a:spLocks noGrp="1" noChangeArrowheads="1"/>
          </p:cNvSpPr>
          <p:nvPr>
            <p:ph type="body" idx="1"/>
          </p:nvPr>
        </p:nvSpPr>
        <p:spPr>
          <a:xfrm>
            <a:off x="468313" y="1412875"/>
            <a:ext cx="7924800" cy="1728788"/>
          </a:xfrm>
        </p:spPr>
        <p:txBody>
          <a:bodyPr/>
          <a:lstStyle/>
          <a:p>
            <a:r>
              <a:rPr lang="en-GB"/>
              <a:t>For each boundary we test +/- 1 in the least significant digit of either side of the boundary.</a:t>
            </a:r>
          </a:p>
        </p:txBody>
      </p:sp>
      <p:grpSp>
        <p:nvGrpSpPr>
          <p:cNvPr id="105484" name="Group 12"/>
          <p:cNvGrpSpPr>
            <a:grpSpLocks/>
          </p:cNvGrpSpPr>
          <p:nvPr/>
        </p:nvGrpSpPr>
        <p:grpSpPr bwMode="auto">
          <a:xfrm>
            <a:off x="527050" y="2268538"/>
            <a:ext cx="8223250" cy="2005012"/>
            <a:chOff x="361" y="1531"/>
            <a:chExt cx="5180" cy="1263"/>
          </a:xfrm>
        </p:grpSpPr>
        <p:sp>
          <p:nvSpPr>
            <p:cNvPr id="105476" name="Line 4"/>
            <p:cNvSpPr>
              <a:spLocks noChangeShapeType="1"/>
            </p:cNvSpPr>
            <p:nvPr/>
          </p:nvSpPr>
          <p:spPr bwMode="auto">
            <a:xfrm>
              <a:off x="1523" y="2794"/>
              <a:ext cx="2651" cy="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5477" name="Line 5"/>
            <p:cNvSpPr>
              <a:spLocks noChangeShapeType="1"/>
            </p:cNvSpPr>
            <p:nvPr/>
          </p:nvSpPr>
          <p:spPr bwMode="auto">
            <a:xfrm>
              <a:off x="2777" y="1862"/>
              <a:ext cx="0" cy="932"/>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5478" name="Line 6"/>
            <p:cNvSpPr>
              <a:spLocks noChangeShapeType="1"/>
            </p:cNvSpPr>
            <p:nvPr/>
          </p:nvSpPr>
          <p:spPr bwMode="auto">
            <a:xfrm>
              <a:off x="1873" y="2179"/>
              <a:ext cx="0" cy="607"/>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5479" name="Line 7"/>
            <p:cNvSpPr>
              <a:spLocks noChangeShapeType="1"/>
            </p:cNvSpPr>
            <p:nvPr/>
          </p:nvSpPr>
          <p:spPr bwMode="auto">
            <a:xfrm>
              <a:off x="3777" y="2187"/>
              <a:ext cx="0" cy="607"/>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5480" name="Text Box 8"/>
            <p:cNvSpPr txBox="1">
              <a:spLocks noChangeArrowheads="1"/>
            </p:cNvSpPr>
            <p:nvPr/>
          </p:nvSpPr>
          <p:spPr bwMode="auto">
            <a:xfrm>
              <a:off x="2017" y="1531"/>
              <a:ext cx="155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Boundary Limit</a:t>
              </a:r>
            </a:p>
          </p:txBody>
        </p:sp>
        <p:sp>
          <p:nvSpPr>
            <p:cNvPr id="105481" name="Text Box 9"/>
            <p:cNvSpPr txBox="1">
              <a:spLocks noChangeArrowheads="1"/>
            </p:cNvSpPr>
            <p:nvPr/>
          </p:nvSpPr>
          <p:spPr bwMode="auto">
            <a:xfrm>
              <a:off x="3617" y="1891"/>
              <a:ext cx="192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Boundary Limit + 1</a:t>
              </a:r>
            </a:p>
          </p:txBody>
        </p:sp>
        <p:sp>
          <p:nvSpPr>
            <p:cNvPr id="105482" name="Text Box 10"/>
            <p:cNvSpPr txBox="1">
              <a:spLocks noChangeArrowheads="1"/>
            </p:cNvSpPr>
            <p:nvPr/>
          </p:nvSpPr>
          <p:spPr bwMode="auto">
            <a:xfrm>
              <a:off x="361" y="1875"/>
              <a:ext cx="192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a:cs typeface="Arial" charset="0"/>
                </a:rPr>
                <a:t>Boundary Limit -1</a:t>
              </a:r>
            </a:p>
          </p:txBody>
        </p:sp>
      </p:grpSp>
      <p:sp>
        <p:nvSpPr>
          <p:cNvPr id="105483" name="Text Box 11"/>
          <p:cNvSpPr txBox="1">
            <a:spLocks noChangeArrowheads="1"/>
          </p:cNvSpPr>
          <p:nvPr/>
        </p:nvSpPr>
        <p:spPr bwMode="auto">
          <a:xfrm>
            <a:off x="755650" y="5229225"/>
            <a:ext cx="799465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400" dirty="0">
                <a:cs typeface="Arial" charset="0"/>
              </a:rPr>
              <a:t>If significant digit was second decimal place, then the limits above would be +/- 0.01</a:t>
            </a:r>
          </a:p>
        </p:txBody>
      </p:sp>
    </p:spTree>
    <p:extLst>
      <p:ext uri="{BB962C8B-B14F-4D97-AF65-F5344CB8AC3E}">
        <p14:creationId xmlns:p14="http://schemas.microsoft.com/office/powerpoint/2010/main" xmlns="" val="418118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GB"/>
              <a:t>Boundary Analysis #3</a:t>
            </a:r>
          </a:p>
        </p:txBody>
      </p:sp>
      <p:sp>
        <p:nvSpPr>
          <p:cNvPr id="106499" name="Rectangle 3"/>
          <p:cNvSpPr>
            <a:spLocks noGrp="1" noChangeArrowheads="1"/>
          </p:cNvSpPr>
          <p:nvPr>
            <p:ph type="body" idx="1"/>
          </p:nvPr>
        </p:nvSpPr>
        <p:spPr>
          <a:xfrm>
            <a:off x="838200" y="1066800"/>
            <a:ext cx="7520940" cy="4406900"/>
          </a:xfrm>
        </p:spPr>
        <p:txBody>
          <a:bodyPr>
            <a:normAutofit/>
          </a:bodyPr>
          <a:lstStyle/>
          <a:p>
            <a:pPr>
              <a:lnSpc>
                <a:spcPct val="80000"/>
              </a:lnSpc>
              <a:buFont typeface="Arial" pitchFamily="34" charset="0"/>
              <a:buChar char="•"/>
            </a:pPr>
            <a:r>
              <a:rPr lang="en-GB" sz="2400" b="0" dirty="0"/>
              <a:t>While the textbooks may limit testing to the boundaries, we are interested in how software normally behaves and how it reacts to handling error conditions.  Therefore it is normal to treat NOT ONLY the boundaries but also:</a:t>
            </a:r>
          </a:p>
          <a:p>
            <a:pPr>
              <a:lnSpc>
                <a:spcPct val="80000"/>
              </a:lnSpc>
              <a:buFont typeface="Arial" pitchFamily="34" charset="0"/>
              <a:buChar char="•"/>
            </a:pPr>
            <a:r>
              <a:rPr lang="en-GB" sz="2400" b="0" dirty="0"/>
              <a:t>A typical mid range value e.g. 37</a:t>
            </a:r>
          </a:p>
          <a:p>
            <a:pPr>
              <a:lnSpc>
                <a:spcPct val="80000"/>
              </a:lnSpc>
              <a:buFont typeface="Arial" pitchFamily="34" charset="0"/>
              <a:buChar char="•"/>
            </a:pPr>
            <a:r>
              <a:rPr lang="en-GB" sz="2400" b="0" dirty="0"/>
              <a:t>Zero (since divide by 0 errors can occur).</a:t>
            </a:r>
          </a:p>
          <a:p>
            <a:pPr>
              <a:lnSpc>
                <a:spcPct val="80000"/>
              </a:lnSpc>
              <a:buFont typeface="Arial" pitchFamily="34" charset="0"/>
              <a:buChar char="•"/>
            </a:pPr>
            <a:r>
              <a:rPr lang="en-GB" sz="2400" b="0" dirty="0"/>
              <a:t>Negative values</a:t>
            </a:r>
          </a:p>
          <a:p>
            <a:pPr>
              <a:lnSpc>
                <a:spcPct val="80000"/>
              </a:lnSpc>
              <a:buFont typeface="Arial" pitchFamily="34" charset="0"/>
              <a:buChar char="•"/>
            </a:pPr>
            <a:r>
              <a:rPr lang="en-GB" sz="2400" b="0" dirty="0"/>
              <a:t>Numbers out of range by a long way e.g. +/-1000</a:t>
            </a:r>
          </a:p>
          <a:p>
            <a:pPr>
              <a:lnSpc>
                <a:spcPct val="80000"/>
              </a:lnSpc>
              <a:buFont typeface="Arial" pitchFamily="34" charset="0"/>
              <a:buChar char="•"/>
            </a:pPr>
            <a:r>
              <a:rPr lang="en-GB" sz="2400" b="0" dirty="0"/>
              <a:t>Illegal data entries like “nineteen” as letters, Fred, banana.</a:t>
            </a:r>
          </a:p>
          <a:p>
            <a:pPr>
              <a:lnSpc>
                <a:spcPct val="80000"/>
              </a:lnSpc>
              <a:buFont typeface="Arial" pitchFamily="34" charset="0"/>
              <a:buChar char="•"/>
            </a:pPr>
            <a:r>
              <a:rPr lang="en-GB" sz="2400" b="0" dirty="0"/>
              <a:t>Illegal characters such as # $ &amp; ‘ @ : ;</a:t>
            </a:r>
          </a:p>
          <a:p>
            <a:pPr>
              <a:lnSpc>
                <a:spcPct val="80000"/>
              </a:lnSpc>
            </a:pPr>
            <a:endParaRPr lang="en-GB" sz="2400" dirty="0"/>
          </a:p>
        </p:txBody>
      </p:sp>
    </p:spTree>
    <p:extLst>
      <p:ext uri="{BB962C8B-B14F-4D97-AF65-F5344CB8AC3E}">
        <p14:creationId xmlns:p14="http://schemas.microsoft.com/office/powerpoint/2010/main" xmlns="" val="38831282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GB"/>
              <a:t>Taking EP and BVA Further</a:t>
            </a:r>
          </a:p>
        </p:txBody>
      </p:sp>
      <p:sp>
        <p:nvSpPr>
          <p:cNvPr id="107523" name="Rectangle 3"/>
          <p:cNvSpPr>
            <a:spLocks noGrp="1" noChangeArrowheads="1"/>
          </p:cNvSpPr>
          <p:nvPr>
            <p:ph type="body" idx="1"/>
          </p:nvPr>
        </p:nvSpPr>
        <p:spPr/>
        <p:txBody>
          <a:bodyPr>
            <a:normAutofit fontScale="92500" lnSpcReduction="10000"/>
          </a:bodyPr>
          <a:lstStyle/>
          <a:p>
            <a:r>
              <a:rPr lang="en-GB" sz="2400" b="0" dirty="0"/>
              <a:t>Consider the following requirement:</a:t>
            </a:r>
          </a:p>
          <a:p>
            <a:pPr>
              <a:buFont typeface="Wingdings" pitchFamily="2" charset="2"/>
              <a:buNone/>
            </a:pPr>
            <a:r>
              <a:rPr lang="en-GB" sz="2400" b="0" dirty="0"/>
              <a:t>	“The customers must be at least 18.  Customers are eligible for a life assurance discount of 40% if they are at least 18 and no older than 25 years of age.  Customers are entitled to a 30% discount if they are older than 25 years of age, but under 40.  Customers are entitled to a 10% discount if they are 40 or over, but no older than 56.  Over 56 customers are not entitled to a discount.”</a:t>
            </a:r>
          </a:p>
          <a:p>
            <a:pPr>
              <a:buFont typeface="Wingdings" pitchFamily="2" charset="2"/>
              <a:buNone/>
            </a:pPr>
            <a:endParaRPr lang="en-GB" sz="2400" b="0" dirty="0"/>
          </a:p>
          <a:p>
            <a:r>
              <a:rPr lang="en-GB" sz="2400" b="0" dirty="0"/>
              <a:t>What are the equivalence partitions?</a:t>
            </a:r>
          </a:p>
          <a:p>
            <a:r>
              <a:rPr lang="en-GB" sz="2400" b="0" dirty="0"/>
              <a:t>What are the boundary values to be tested?</a:t>
            </a:r>
          </a:p>
          <a:p>
            <a:r>
              <a:rPr lang="en-GB" sz="2400" b="0" dirty="0"/>
              <a:t>What other values might you test?</a:t>
            </a:r>
          </a:p>
          <a:p>
            <a:endParaRPr lang="en-GB" sz="2000" dirty="0"/>
          </a:p>
        </p:txBody>
      </p:sp>
    </p:spTree>
    <p:extLst>
      <p:ext uri="{BB962C8B-B14F-4D97-AF65-F5344CB8AC3E}">
        <p14:creationId xmlns:p14="http://schemas.microsoft.com/office/powerpoint/2010/main" xmlns="" val="1106156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GB"/>
              <a:t>Taking EP and BVA Further - Answer</a:t>
            </a:r>
          </a:p>
        </p:txBody>
      </p:sp>
      <p:sp>
        <p:nvSpPr>
          <p:cNvPr id="108547" name="Rectangle 3"/>
          <p:cNvSpPr>
            <a:spLocks noGrp="1" noChangeArrowheads="1"/>
          </p:cNvSpPr>
          <p:nvPr>
            <p:ph type="body" idx="1"/>
          </p:nvPr>
        </p:nvSpPr>
        <p:spPr>
          <a:xfrm>
            <a:off x="401637" y="1042590"/>
            <a:ext cx="8139112" cy="1828800"/>
          </a:xfrm>
        </p:spPr>
        <p:txBody>
          <a:bodyPr/>
          <a:lstStyle/>
          <a:p>
            <a:pPr>
              <a:lnSpc>
                <a:spcPct val="90000"/>
              </a:lnSpc>
              <a:buFont typeface="Wingdings" pitchFamily="2" charset="2"/>
              <a:buNone/>
            </a:pPr>
            <a:r>
              <a:rPr lang="en-GB" sz="1800" dirty="0"/>
              <a:t>	</a:t>
            </a:r>
            <a:r>
              <a:rPr lang="en-GB" sz="2000" b="0" dirty="0"/>
              <a:t>“The customers must be at least 18.  Customers are eligible for a life assurance discount of 40% if they are at least 18 and no older than 25 years of age.  Age is only recorded in integer years.  Customers are entitled to a 30% discount if they are older than 25 years of age, but under 40.  Customers are entitled to a 10% discount if they are 40 or over, but no older than 56.  Over 56 customers are not entitled to a discount.”</a:t>
            </a:r>
          </a:p>
          <a:p>
            <a:pPr>
              <a:lnSpc>
                <a:spcPct val="90000"/>
              </a:lnSpc>
            </a:pPr>
            <a:endParaRPr lang="en-GB" sz="1800" dirty="0"/>
          </a:p>
        </p:txBody>
      </p:sp>
      <p:grpSp>
        <p:nvGrpSpPr>
          <p:cNvPr id="108563" name="Group 19"/>
          <p:cNvGrpSpPr>
            <a:grpSpLocks/>
          </p:cNvGrpSpPr>
          <p:nvPr/>
        </p:nvGrpSpPr>
        <p:grpSpPr bwMode="auto">
          <a:xfrm>
            <a:off x="427983" y="3250266"/>
            <a:ext cx="8347075" cy="1363663"/>
            <a:chOff x="204" y="2160"/>
            <a:chExt cx="5258" cy="859"/>
          </a:xfrm>
        </p:grpSpPr>
        <p:sp>
          <p:nvSpPr>
            <p:cNvPr id="108548" name="Line 4"/>
            <p:cNvSpPr>
              <a:spLocks noChangeShapeType="1"/>
            </p:cNvSpPr>
            <p:nvPr/>
          </p:nvSpPr>
          <p:spPr bwMode="auto">
            <a:xfrm>
              <a:off x="432" y="3019"/>
              <a:ext cx="4497" cy="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8549" name="Line 5"/>
            <p:cNvSpPr>
              <a:spLocks noChangeShapeType="1"/>
            </p:cNvSpPr>
            <p:nvPr/>
          </p:nvSpPr>
          <p:spPr bwMode="auto">
            <a:xfrm>
              <a:off x="992" y="2490"/>
              <a:ext cx="0" cy="52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8550" name="Line 6"/>
            <p:cNvSpPr>
              <a:spLocks noChangeShapeType="1"/>
            </p:cNvSpPr>
            <p:nvPr/>
          </p:nvSpPr>
          <p:spPr bwMode="auto">
            <a:xfrm>
              <a:off x="2107" y="2472"/>
              <a:ext cx="0" cy="52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8551" name="Text Box 7"/>
            <p:cNvSpPr txBox="1">
              <a:spLocks noChangeArrowheads="1"/>
            </p:cNvSpPr>
            <p:nvPr/>
          </p:nvSpPr>
          <p:spPr bwMode="auto">
            <a:xfrm>
              <a:off x="432" y="2184"/>
              <a:ext cx="1194"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solidFill>
                    <a:srgbClr val="FC431E"/>
                  </a:solidFill>
                  <a:cs typeface="Arial" charset="0"/>
                </a:rPr>
                <a:t>17</a:t>
              </a:r>
              <a:r>
                <a:rPr lang="en-GB" sz="2000" dirty="0">
                  <a:cs typeface="Arial" charset="0"/>
                </a:rPr>
                <a:t>, 18, 19</a:t>
              </a:r>
            </a:p>
          </p:txBody>
        </p:sp>
        <p:sp>
          <p:nvSpPr>
            <p:cNvPr id="108552" name="Text Box 8"/>
            <p:cNvSpPr txBox="1">
              <a:spLocks noChangeArrowheads="1"/>
            </p:cNvSpPr>
            <p:nvPr/>
          </p:nvSpPr>
          <p:spPr bwMode="auto">
            <a:xfrm>
              <a:off x="1651" y="2163"/>
              <a:ext cx="1194"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24, 25, 26</a:t>
              </a:r>
            </a:p>
          </p:txBody>
        </p:sp>
        <p:sp>
          <p:nvSpPr>
            <p:cNvPr id="108553" name="Text Box 9"/>
            <p:cNvSpPr txBox="1">
              <a:spLocks noChangeArrowheads="1"/>
            </p:cNvSpPr>
            <p:nvPr/>
          </p:nvSpPr>
          <p:spPr bwMode="auto">
            <a:xfrm>
              <a:off x="1141" y="2488"/>
              <a:ext cx="845" cy="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40% discount</a:t>
              </a:r>
            </a:p>
          </p:txBody>
        </p:sp>
        <p:sp>
          <p:nvSpPr>
            <p:cNvPr id="108554" name="Line 10"/>
            <p:cNvSpPr>
              <a:spLocks noChangeShapeType="1"/>
            </p:cNvSpPr>
            <p:nvPr/>
          </p:nvSpPr>
          <p:spPr bwMode="auto">
            <a:xfrm>
              <a:off x="3327" y="2456"/>
              <a:ext cx="0" cy="52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8555" name="Text Box 11"/>
            <p:cNvSpPr txBox="1">
              <a:spLocks noChangeArrowheads="1"/>
            </p:cNvSpPr>
            <p:nvPr/>
          </p:nvSpPr>
          <p:spPr bwMode="auto">
            <a:xfrm>
              <a:off x="2810" y="2160"/>
              <a:ext cx="1194"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38, 39, 40</a:t>
              </a:r>
            </a:p>
          </p:txBody>
        </p:sp>
        <p:sp>
          <p:nvSpPr>
            <p:cNvPr id="108556" name="Text Box 12"/>
            <p:cNvSpPr txBox="1">
              <a:spLocks noChangeArrowheads="1"/>
            </p:cNvSpPr>
            <p:nvPr/>
          </p:nvSpPr>
          <p:spPr bwMode="auto">
            <a:xfrm>
              <a:off x="2361" y="2472"/>
              <a:ext cx="845" cy="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10% discount</a:t>
              </a:r>
            </a:p>
          </p:txBody>
        </p:sp>
        <p:sp>
          <p:nvSpPr>
            <p:cNvPr id="108557" name="Line 13"/>
            <p:cNvSpPr>
              <a:spLocks noChangeShapeType="1"/>
            </p:cNvSpPr>
            <p:nvPr/>
          </p:nvSpPr>
          <p:spPr bwMode="auto">
            <a:xfrm>
              <a:off x="4547" y="2456"/>
              <a:ext cx="0" cy="529"/>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8558" name="Text Box 14"/>
            <p:cNvSpPr txBox="1">
              <a:spLocks noChangeArrowheads="1"/>
            </p:cNvSpPr>
            <p:nvPr/>
          </p:nvSpPr>
          <p:spPr bwMode="auto">
            <a:xfrm>
              <a:off x="4030" y="2160"/>
              <a:ext cx="1194"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55, 56, 57</a:t>
              </a:r>
            </a:p>
          </p:txBody>
        </p:sp>
        <p:sp>
          <p:nvSpPr>
            <p:cNvPr id="108559" name="Text Box 15"/>
            <p:cNvSpPr txBox="1">
              <a:spLocks noChangeArrowheads="1"/>
            </p:cNvSpPr>
            <p:nvPr/>
          </p:nvSpPr>
          <p:spPr bwMode="auto">
            <a:xfrm>
              <a:off x="3581" y="2472"/>
              <a:ext cx="845" cy="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10% discount</a:t>
              </a:r>
            </a:p>
          </p:txBody>
        </p:sp>
        <p:sp>
          <p:nvSpPr>
            <p:cNvPr id="108560" name="Text Box 16"/>
            <p:cNvSpPr txBox="1">
              <a:spLocks noChangeArrowheads="1"/>
            </p:cNvSpPr>
            <p:nvPr/>
          </p:nvSpPr>
          <p:spPr bwMode="auto">
            <a:xfrm>
              <a:off x="4617" y="2455"/>
              <a:ext cx="845" cy="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cs typeface="Arial" charset="0"/>
                </a:rPr>
                <a:t>0% discount</a:t>
              </a:r>
            </a:p>
          </p:txBody>
        </p:sp>
        <p:sp>
          <p:nvSpPr>
            <p:cNvPr id="108561" name="Text Box 17"/>
            <p:cNvSpPr txBox="1">
              <a:spLocks noChangeArrowheads="1"/>
            </p:cNvSpPr>
            <p:nvPr/>
          </p:nvSpPr>
          <p:spPr bwMode="auto">
            <a:xfrm>
              <a:off x="204" y="2603"/>
              <a:ext cx="669" cy="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2000" dirty="0">
                  <a:solidFill>
                    <a:srgbClr val="FC431E"/>
                  </a:solidFill>
                  <a:cs typeface="Arial" charset="0"/>
                </a:rPr>
                <a:t>invalid</a:t>
              </a:r>
            </a:p>
          </p:txBody>
        </p:sp>
      </p:grpSp>
      <p:sp>
        <p:nvSpPr>
          <p:cNvPr id="108562" name="Text Box 18"/>
          <p:cNvSpPr txBox="1">
            <a:spLocks noChangeArrowheads="1"/>
          </p:cNvSpPr>
          <p:nvPr/>
        </p:nvSpPr>
        <p:spPr bwMode="auto">
          <a:xfrm>
            <a:off x="590550" y="5013325"/>
            <a:ext cx="796925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600" dirty="0"/>
              <a:t>Might also test:  0, -5, 200, Fred, 0.00000001, some typical mid range values: 21, 32, 47.  Note boundary values tested +/- least significant recorded digit.</a:t>
            </a:r>
          </a:p>
        </p:txBody>
      </p:sp>
    </p:spTree>
    <p:extLst>
      <p:ext uri="{BB962C8B-B14F-4D97-AF65-F5344CB8AC3E}">
        <p14:creationId xmlns:p14="http://schemas.microsoft.com/office/powerpoint/2010/main" xmlns="" val="36419467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GB" sz="2600" dirty="0"/>
              <a:t>Invalid Partitions </a:t>
            </a:r>
          </a:p>
        </p:txBody>
      </p:sp>
      <p:sp>
        <p:nvSpPr>
          <p:cNvPr id="109571" name="Rectangle 3"/>
          <p:cNvSpPr>
            <a:spLocks noGrp="1" noChangeArrowheads="1"/>
          </p:cNvSpPr>
          <p:nvPr>
            <p:ph type="body" idx="1"/>
          </p:nvPr>
        </p:nvSpPr>
        <p:spPr/>
        <p:txBody>
          <a:bodyPr>
            <a:normAutofit/>
          </a:bodyPr>
          <a:lstStyle/>
          <a:p>
            <a:r>
              <a:rPr lang="en-GB" sz="2400" b="0" dirty="0" smtClean="0"/>
              <a:t>Let’s consider some example</a:t>
            </a:r>
            <a:endParaRPr lang="en-GB" sz="2400" b="0" dirty="0"/>
          </a:p>
        </p:txBody>
      </p:sp>
    </p:spTree>
    <p:extLst>
      <p:ext uri="{BB962C8B-B14F-4D97-AF65-F5344CB8AC3E}">
        <p14:creationId xmlns:p14="http://schemas.microsoft.com/office/powerpoint/2010/main" xmlns="" val="34872383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GB"/>
              <a:t>Question 1</a:t>
            </a:r>
          </a:p>
        </p:txBody>
      </p:sp>
      <p:sp>
        <p:nvSpPr>
          <p:cNvPr id="110595" name="Rectangle 3"/>
          <p:cNvSpPr>
            <a:spLocks noGrp="1" noChangeArrowheads="1"/>
          </p:cNvSpPr>
          <p:nvPr>
            <p:ph type="body" idx="1"/>
          </p:nvPr>
        </p:nvSpPr>
        <p:spPr/>
        <p:txBody>
          <a:bodyPr/>
          <a:lstStyle/>
          <a:p>
            <a:r>
              <a:rPr lang="en-GB"/>
              <a:t>One of the fields on a form contains a text box which accepts numeric values in the range of 18 to 26. Identify the invalid Equivalence class.</a:t>
            </a:r>
          </a:p>
          <a:p>
            <a:pPr>
              <a:buFont typeface="Wingdings" pitchFamily="2" charset="2"/>
              <a:buNone/>
            </a:pPr>
            <a:r>
              <a:rPr lang="en-GB"/>
              <a:t>	a)    17</a:t>
            </a:r>
            <a:br>
              <a:rPr lang="en-GB"/>
            </a:br>
            <a:r>
              <a:rPr lang="en-GB"/>
              <a:t>b)    19</a:t>
            </a:r>
            <a:br>
              <a:rPr lang="en-GB"/>
            </a:br>
            <a:r>
              <a:rPr lang="en-GB"/>
              <a:t>c)    25</a:t>
            </a:r>
            <a:br>
              <a:rPr lang="en-GB"/>
            </a:br>
            <a:r>
              <a:rPr lang="en-GB"/>
              <a:t>d)    21</a:t>
            </a:r>
          </a:p>
        </p:txBody>
      </p:sp>
    </p:spTree>
    <p:extLst>
      <p:ext uri="{BB962C8B-B14F-4D97-AF65-F5344CB8AC3E}">
        <p14:creationId xmlns:p14="http://schemas.microsoft.com/office/powerpoint/2010/main" xmlns="" val="10285531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GB"/>
              <a:t>Solution 1</a:t>
            </a:r>
          </a:p>
        </p:txBody>
      </p:sp>
      <p:sp>
        <p:nvSpPr>
          <p:cNvPr id="111619" name="Rectangle 3"/>
          <p:cNvSpPr>
            <a:spLocks noGrp="1" noChangeArrowheads="1"/>
          </p:cNvSpPr>
          <p:nvPr>
            <p:ph type="body" idx="1"/>
          </p:nvPr>
        </p:nvSpPr>
        <p:spPr/>
        <p:txBody>
          <a:bodyPr>
            <a:normAutofit/>
          </a:bodyPr>
          <a:lstStyle/>
          <a:p>
            <a:r>
              <a:rPr lang="en-GB" b="0" dirty="0"/>
              <a:t>The text box accepts numeric values in the range 18 to 25 (18 and 25 are also part of the class). So this class becomes our valid class. But the question is to identify invalid equivalence class. The classes will be as follows:</a:t>
            </a:r>
            <a:br>
              <a:rPr lang="en-GB" b="0" dirty="0"/>
            </a:br>
            <a:r>
              <a:rPr lang="en-GB" b="0" dirty="0"/>
              <a:t>Class I: values &lt; 18   =&gt; invalid class</a:t>
            </a:r>
            <a:br>
              <a:rPr lang="en-GB" b="0" dirty="0"/>
            </a:br>
            <a:r>
              <a:rPr lang="en-GB" b="0" dirty="0" err="1"/>
              <a:t>Class</a:t>
            </a:r>
            <a:r>
              <a:rPr lang="en-GB" b="0" dirty="0"/>
              <a:t> II: 18 to 25       =&gt; valid class</a:t>
            </a:r>
            <a:br>
              <a:rPr lang="en-GB" b="0" dirty="0"/>
            </a:br>
            <a:r>
              <a:rPr lang="en-GB" b="0" dirty="0" err="1"/>
              <a:t>Class</a:t>
            </a:r>
            <a:r>
              <a:rPr lang="en-GB" b="0" dirty="0"/>
              <a:t> III: values &gt; 25 =&gt; invalid class</a:t>
            </a:r>
          </a:p>
          <a:p>
            <a:pPr>
              <a:buFont typeface="Wingdings" pitchFamily="2" charset="2"/>
              <a:buNone/>
            </a:pPr>
            <a:r>
              <a:rPr lang="en-GB" b="0" dirty="0"/>
              <a:t>	17 fall under invalid class. 19, 25 and 21 fall under valid class. </a:t>
            </a:r>
          </a:p>
          <a:p>
            <a:pPr>
              <a:buFont typeface="Wingdings" pitchFamily="2" charset="2"/>
              <a:buNone/>
            </a:pPr>
            <a:r>
              <a:rPr lang="en-GB" b="0" dirty="0"/>
              <a:t>	So answer is ‘a’ (17)</a:t>
            </a:r>
          </a:p>
        </p:txBody>
      </p:sp>
    </p:spTree>
    <p:extLst>
      <p:ext uri="{BB962C8B-B14F-4D97-AF65-F5344CB8AC3E}">
        <p14:creationId xmlns:p14="http://schemas.microsoft.com/office/powerpoint/2010/main" xmlns="" val="41568274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GB"/>
              <a:t>Question 2</a:t>
            </a:r>
          </a:p>
        </p:txBody>
      </p:sp>
      <p:sp>
        <p:nvSpPr>
          <p:cNvPr id="112643" name="Rectangle 3"/>
          <p:cNvSpPr>
            <a:spLocks noGrp="1" noChangeArrowheads="1"/>
          </p:cNvSpPr>
          <p:nvPr>
            <p:ph type="body" idx="1"/>
          </p:nvPr>
        </p:nvSpPr>
        <p:spPr/>
        <p:txBody>
          <a:bodyPr>
            <a:normAutofit/>
          </a:bodyPr>
          <a:lstStyle/>
          <a:p>
            <a:r>
              <a:rPr lang="en-GB" b="0" dirty="0"/>
              <a:t>In an Examination a candidate has to score minimum of 25 marks in order to pass the exam. The maximum that he can score is 50 marks.  Identify the Valid Equivalence values if the student passes the exam.</a:t>
            </a:r>
          </a:p>
          <a:p>
            <a:pPr>
              <a:buFont typeface="Wingdings" pitchFamily="2" charset="2"/>
              <a:buNone/>
            </a:pPr>
            <a:r>
              <a:rPr lang="en-GB" b="0" dirty="0"/>
              <a:t>	a)    22,24,27</a:t>
            </a:r>
            <a:br>
              <a:rPr lang="en-GB" b="0" dirty="0"/>
            </a:br>
            <a:r>
              <a:rPr lang="en-GB" b="0" dirty="0"/>
              <a:t>b)    21,39,40</a:t>
            </a:r>
            <a:br>
              <a:rPr lang="en-GB" b="0" dirty="0"/>
            </a:br>
            <a:r>
              <a:rPr lang="en-GB" b="0" dirty="0"/>
              <a:t>c)    29,30,31</a:t>
            </a:r>
            <a:br>
              <a:rPr lang="en-GB" b="0" dirty="0"/>
            </a:br>
            <a:r>
              <a:rPr lang="en-GB" b="0" dirty="0"/>
              <a:t>d)    0,15,22</a:t>
            </a:r>
          </a:p>
        </p:txBody>
      </p:sp>
    </p:spTree>
    <p:extLst>
      <p:ext uri="{BB962C8B-B14F-4D97-AF65-F5344CB8AC3E}">
        <p14:creationId xmlns:p14="http://schemas.microsoft.com/office/powerpoint/2010/main" xmlns="" val="2674022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GB"/>
              <a:t>Solution 2</a:t>
            </a:r>
          </a:p>
        </p:txBody>
      </p:sp>
      <p:sp>
        <p:nvSpPr>
          <p:cNvPr id="113667" name="Rectangle 3"/>
          <p:cNvSpPr>
            <a:spLocks noGrp="1" noChangeArrowheads="1"/>
          </p:cNvSpPr>
          <p:nvPr>
            <p:ph type="body" idx="1"/>
          </p:nvPr>
        </p:nvSpPr>
        <p:spPr>
          <a:xfrm>
            <a:off x="838200" y="1066800"/>
            <a:ext cx="7924800" cy="4419600"/>
          </a:xfrm>
        </p:spPr>
        <p:txBody>
          <a:bodyPr>
            <a:normAutofit/>
          </a:bodyPr>
          <a:lstStyle/>
          <a:p>
            <a:pPr>
              <a:lnSpc>
                <a:spcPct val="90000"/>
              </a:lnSpc>
            </a:pPr>
            <a:r>
              <a:rPr lang="en-GB" b="0" dirty="0"/>
              <a:t>The classes will be as follows:</a:t>
            </a:r>
            <a:br>
              <a:rPr lang="en-GB" b="0" dirty="0"/>
            </a:br>
            <a:r>
              <a:rPr lang="en-GB" b="0" dirty="0"/>
              <a:t>Class I: values &lt; 25   =&gt; invalid class</a:t>
            </a:r>
            <a:br>
              <a:rPr lang="en-GB" b="0" dirty="0"/>
            </a:br>
            <a:r>
              <a:rPr lang="en-GB" b="0" dirty="0" err="1"/>
              <a:t>Class</a:t>
            </a:r>
            <a:r>
              <a:rPr lang="en-GB" b="0" dirty="0"/>
              <a:t> II: 25 to 50       =&gt; valid class</a:t>
            </a:r>
            <a:br>
              <a:rPr lang="en-GB" b="0" dirty="0"/>
            </a:br>
            <a:r>
              <a:rPr lang="en-GB" b="0" dirty="0" err="1"/>
              <a:t>Class</a:t>
            </a:r>
            <a:r>
              <a:rPr lang="en-GB" b="0" dirty="0"/>
              <a:t> III: values &gt; 50 =&gt; invalid class</a:t>
            </a:r>
          </a:p>
          <a:p>
            <a:pPr>
              <a:lnSpc>
                <a:spcPct val="90000"/>
              </a:lnSpc>
              <a:buFont typeface="Wingdings" pitchFamily="2" charset="2"/>
              <a:buNone/>
            </a:pPr>
            <a:r>
              <a:rPr lang="en-GB" b="0" dirty="0"/>
              <a:t>	We have to </a:t>
            </a:r>
            <a:r>
              <a:rPr lang="en-GB" b="0" dirty="0" err="1"/>
              <a:t>indentify</a:t>
            </a:r>
            <a:r>
              <a:rPr lang="en-GB" b="0" dirty="0"/>
              <a:t> Valid Equivalence values. Valid Equivalence values will be there in Valid Equivalence class. </a:t>
            </a:r>
          </a:p>
          <a:p>
            <a:pPr>
              <a:lnSpc>
                <a:spcPct val="90000"/>
              </a:lnSpc>
              <a:buFont typeface="Wingdings" pitchFamily="2" charset="2"/>
              <a:buNone/>
            </a:pPr>
            <a:r>
              <a:rPr lang="en-GB" b="0" dirty="0"/>
              <a:t>	All the values should be in Class II. </a:t>
            </a:r>
          </a:p>
          <a:p>
            <a:pPr>
              <a:lnSpc>
                <a:spcPct val="90000"/>
              </a:lnSpc>
              <a:buFont typeface="Wingdings" pitchFamily="2" charset="2"/>
              <a:buNone/>
            </a:pPr>
            <a:r>
              <a:rPr lang="en-GB" b="0" dirty="0"/>
              <a:t>	So answer is ‘c’ ( 29,30,31)</a:t>
            </a:r>
          </a:p>
        </p:txBody>
      </p:sp>
    </p:spTree>
    <p:extLst>
      <p:ext uri="{BB962C8B-B14F-4D97-AF65-F5344CB8AC3E}">
        <p14:creationId xmlns:p14="http://schemas.microsoft.com/office/powerpoint/2010/main" xmlns="" val="41452092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pPr marL="747713" indent="-395288">
              <a:lnSpc>
                <a:spcPct val="150000"/>
              </a:lnSpc>
            </a:pPr>
            <a:r>
              <a:rPr lang="en-US" sz="2400" dirty="0" smtClean="0"/>
              <a:t>We applied testing on use cases</a:t>
            </a:r>
            <a:r>
              <a:rPr lang="en-US" sz="2400" dirty="0"/>
              <a:t>, Equivalence </a:t>
            </a:r>
            <a:r>
              <a:rPr lang="en-US" sz="2400" dirty="0" smtClean="0"/>
              <a:t>Partitioning and tested the boundary values for some cases.</a:t>
            </a:r>
            <a:endParaRPr lang="en-US" sz="2400" dirty="0"/>
          </a:p>
        </p:txBody>
      </p:sp>
    </p:spTree>
    <p:extLst>
      <p:ext uri="{BB962C8B-B14F-4D97-AF65-F5344CB8AC3E}">
        <p14:creationId xmlns:p14="http://schemas.microsoft.com/office/powerpoint/2010/main" xmlns="" val="17270041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Next lecture</a:t>
            </a:r>
            <a:endParaRPr lang="en-US" dirty="0"/>
          </a:p>
        </p:txBody>
      </p:sp>
      <p:sp>
        <p:nvSpPr>
          <p:cNvPr id="3" name="Content Placeholder 2"/>
          <p:cNvSpPr>
            <a:spLocks noGrp="1"/>
          </p:cNvSpPr>
          <p:nvPr>
            <p:ph idx="1"/>
          </p:nvPr>
        </p:nvSpPr>
        <p:spPr/>
        <p:txBody>
          <a:bodyPr/>
          <a:lstStyle/>
          <a:p>
            <a:r>
              <a:rPr lang="en-US" sz="2400" dirty="0"/>
              <a:t>S</a:t>
            </a:r>
            <a:r>
              <a:rPr lang="en-US" sz="2400" dirty="0" smtClean="0"/>
              <a:t>oftware </a:t>
            </a:r>
            <a:r>
              <a:rPr lang="en-US" sz="2400" dirty="0"/>
              <a:t>testing depends on good requirements, </a:t>
            </a:r>
            <a:r>
              <a:rPr lang="en-US" sz="2400" dirty="0" smtClean="0"/>
              <a:t>so it </a:t>
            </a:r>
            <a:r>
              <a:rPr lang="en-US" sz="2400" dirty="0"/>
              <a:t>is important to understand some of the key elements of quality requirements</a:t>
            </a:r>
            <a:r>
              <a:rPr lang="en-US" sz="2400" dirty="0" smtClean="0"/>
              <a:t>.</a:t>
            </a:r>
          </a:p>
          <a:p>
            <a:r>
              <a:rPr lang="en-US" sz="2400" dirty="0" smtClean="0"/>
              <a:t>We will talk </a:t>
            </a:r>
            <a:r>
              <a:rPr lang="en-US" sz="2400" dirty="0"/>
              <a:t>about Requirement Quality Factors such as </a:t>
            </a:r>
            <a:r>
              <a:rPr lang="en-US" sz="2400" dirty="0" smtClean="0"/>
              <a:t>Understandable, Necessary, Modifiable, etc. </a:t>
            </a:r>
          </a:p>
          <a:p>
            <a:endParaRPr lang="en-US" sz="2400" dirty="0"/>
          </a:p>
        </p:txBody>
      </p:sp>
    </p:spTree>
    <p:extLst>
      <p:ext uri="{BB962C8B-B14F-4D97-AF65-F5344CB8AC3E}">
        <p14:creationId xmlns:p14="http://schemas.microsoft.com/office/powerpoint/2010/main" xmlns="" val="42762939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10793</TotalTime>
  <Words>1378</Words>
  <Application>Microsoft Office PowerPoint</Application>
  <PresentationFormat>On-screen Show (4:3)</PresentationFormat>
  <Paragraphs>164</Paragraphs>
  <Slides>34</Slides>
  <Notes>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os-8</vt:lpstr>
      <vt:lpstr>Slide 1</vt:lpstr>
      <vt:lpstr>Part- 2 (b):   Other Models &amp; Techniques of  Testing</vt:lpstr>
      <vt:lpstr>Summary of the previous lecture</vt:lpstr>
      <vt:lpstr>Outlines</vt:lpstr>
      <vt:lpstr>Objectives</vt:lpstr>
      <vt:lpstr>Transforming Use cases into Test cases</vt:lpstr>
      <vt:lpstr>Step 1</vt:lpstr>
      <vt:lpstr>Step 2</vt:lpstr>
      <vt:lpstr>Step 2 </vt:lpstr>
      <vt:lpstr>Step 3: Identify Use Case Scenarios</vt:lpstr>
      <vt:lpstr>Slide 11</vt:lpstr>
      <vt:lpstr>Step 4: Generate Test Case</vt:lpstr>
      <vt:lpstr>Step 4: Generate Test Case</vt:lpstr>
      <vt:lpstr>Step 4: Generate Test Case</vt:lpstr>
      <vt:lpstr>Step 5: Generating Test Data</vt:lpstr>
      <vt:lpstr>Slide 16</vt:lpstr>
      <vt:lpstr>Equivalence Partitioning #1</vt:lpstr>
      <vt:lpstr>Equivalence Partitioning #2</vt:lpstr>
      <vt:lpstr>Equivalence Partitioning #3</vt:lpstr>
      <vt:lpstr>Equivalence Partitioning #4</vt:lpstr>
      <vt:lpstr>Equivalence Partitioning #5</vt:lpstr>
      <vt:lpstr>Boundary Analysis #1</vt:lpstr>
      <vt:lpstr>Boundary Analysis #2</vt:lpstr>
      <vt:lpstr>Boundary Analysis #3</vt:lpstr>
      <vt:lpstr>Taking EP and BVA Further</vt:lpstr>
      <vt:lpstr>Taking EP and BVA Further - Answer</vt:lpstr>
      <vt:lpstr>Invalid Partitions </vt:lpstr>
      <vt:lpstr>Question 1</vt:lpstr>
      <vt:lpstr>Solution 1</vt:lpstr>
      <vt:lpstr>Question 2</vt:lpstr>
      <vt:lpstr>Solution 2</vt:lpstr>
      <vt:lpstr>Summary of Today’s Lecture</vt:lpstr>
      <vt:lpstr>Overview of Next lecture</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308</cp:revision>
  <cp:lastPrinted>2001-06-14T13:58:17Z</cp:lastPrinted>
  <dcterms:created xsi:type="dcterms:W3CDTF">2011-01-13T23:43:38Z</dcterms:created>
  <dcterms:modified xsi:type="dcterms:W3CDTF">2015-12-11T06:45:09Z</dcterms:modified>
</cp:coreProperties>
</file>