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403" r:id="rId2"/>
    <p:sldId id="524" r:id="rId3"/>
    <p:sldId id="508" r:id="rId4"/>
    <p:sldId id="347" r:id="rId5"/>
    <p:sldId id="348" r:id="rId6"/>
    <p:sldId id="514" r:id="rId7"/>
    <p:sldId id="515" r:id="rId8"/>
    <p:sldId id="516" r:id="rId9"/>
    <p:sldId id="517" r:id="rId10"/>
    <p:sldId id="518" r:id="rId11"/>
    <p:sldId id="519" r:id="rId12"/>
    <p:sldId id="523" r:id="rId13"/>
    <p:sldId id="520" r:id="rId14"/>
    <p:sldId id="521" r:id="rId15"/>
    <p:sldId id="522" r:id="rId16"/>
    <p:sldId id="525" r:id="rId17"/>
    <p:sldId id="527" r:id="rId18"/>
    <p:sldId id="528" r:id="rId19"/>
    <p:sldId id="506" r:id="rId20"/>
    <p:sldId id="507" r:id="rId21"/>
    <p:sldId id="501" r:id="rId2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608827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16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(b):  </a:t>
            </a:r>
            <a:br>
              <a:rPr lang="en-US" altLang="en-US" dirty="0" smtClean="0"/>
            </a:br>
            <a:r>
              <a:rPr lang="en-US" altLang="en-US" sz="4000" dirty="0" smtClean="0"/>
              <a:t>Other Models &amp; Techniques of 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Overview of Different Software Testing Techniques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Identified the need of specific testing technique for specific environment (software or a program)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kern="0" dirty="0" smtClean="0"/>
              <a:t>Unit &amp; Component Testing</a:t>
            </a:r>
          </a:p>
          <a:p>
            <a:pPr marL="1490663" lvl="2" indent="-395288">
              <a:lnSpc>
                <a:spcPct val="150000"/>
              </a:lnSpc>
            </a:pPr>
            <a:r>
              <a:rPr lang="en-GB" sz="2800" kern="0" dirty="0" smtClean="0"/>
              <a:t>Key characteristics</a:t>
            </a:r>
          </a:p>
          <a:p>
            <a:pPr marL="1490663" lvl="2" indent="-395288">
              <a:lnSpc>
                <a:spcPct val="150000"/>
              </a:lnSpc>
            </a:pPr>
            <a:r>
              <a:rPr lang="en-GB" sz="2800" kern="0" dirty="0" smtClean="0"/>
              <a:t>Applications and adaption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Integration Testing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Regression Testing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Beta Testing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Testing Sub-Phases Comparison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Existing Web Testing</a:t>
            </a:r>
          </a:p>
          <a:p>
            <a:pPr marL="747713" indent="-395288">
              <a:lnSpc>
                <a:spcPct val="150000"/>
              </a:lnSpc>
            </a:pPr>
            <a:endParaRPr lang="en-US" sz="2400" dirty="0" smtClean="0"/>
          </a:p>
          <a:p>
            <a:pPr marL="747713" indent="-395288">
              <a:lnSpc>
                <a:spcPct val="150000"/>
              </a:lnSpc>
            </a:pPr>
            <a:endParaRPr lang="en-US" sz="24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the characteristics and applications of different </a:t>
            </a:r>
            <a:r>
              <a:rPr lang="en-US" sz="2400" dirty="0" smtClean="0"/>
              <a:t>software testing (integration, regression, beta etc.)</a:t>
            </a:r>
            <a:endParaRPr lang="en-US" altLang="en-US" sz="2400" dirty="0" smtClean="0"/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compare the need of specialized testing (sub-phases).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marL="1263650" lvl="2" indent="-406400">
              <a:spcBef>
                <a:spcPts val="600"/>
              </a:spcBef>
            </a:pPr>
            <a:r>
              <a:rPr lang="en-US" sz="2400" dirty="0" smtClean="0"/>
              <a:t>.Object</a:t>
            </a:r>
            <a:r>
              <a:rPr lang="en-US" sz="2400" dirty="0"/>
              <a:t>: interface and interaction among multiple </a:t>
            </a:r>
            <a:r>
              <a:rPr lang="en-US" sz="2400" dirty="0" smtClean="0"/>
              <a:t>  components </a:t>
            </a:r>
            <a:r>
              <a:rPr lang="en-US" sz="2400" dirty="0"/>
              <a:t>or subsystems.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Component as a black-box (assumed).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System as a white-box (focus).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Exit: coverage (sometimes reliability). </a:t>
            </a:r>
            <a:endParaRPr lang="en-US" sz="2400" dirty="0" smtClean="0"/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FSM-based coverage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Other techniques may also be used.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Sometimes treated as ⊂ system testing ⇒ see system testing techniques </a:t>
            </a:r>
            <a:r>
              <a:rPr lang="en-US" sz="2400" dirty="0" smtClean="0"/>
              <a:t>in next slide.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660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174" y="854075"/>
            <a:ext cx="8229600" cy="4530725"/>
          </a:xfrm>
        </p:spPr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Object: whole system and the overall operations, typically from a customer’s perspective.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 implementation detail ⇒ BBT.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Customer perspective ⇒ UBST.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Exit: reliability (sometimes coverage). </a:t>
            </a:r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UBST with Musa or Markov OPs.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High-level functional checklists.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High-level FSM, possibly CFT &amp; DFT.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Special case: as part of a “super”-system in embedded environment ⇒ test interaction with environment. </a:t>
            </a:r>
          </a:p>
        </p:txBody>
      </p:sp>
    </p:spTree>
    <p:extLst>
      <p:ext uri="{BB962C8B-B14F-4D97-AF65-F5344CB8AC3E}">
        <p14:creationId xmlns:p14="http://schemas.microsoft.com/office/powerpoint/2010/main" xmlns="" val="151242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Acceptance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Object: whole system</a:t>
            </a:r>
            <a:r>
              <a:rPr lang="en-US" sz="2400" dirty="0" smtClean="0"/>
              <a:t>.</a:t>
            </a:r>
          </a:p>
          <a:p>
            <a:pPr lvl="3"/>
            <a:r>
              <a:rPr lang="en-US" sz="2400" dirty="0" smtClean="0"/>
              <a:t>– </a:t>
            </a:r>
            <a:r>
              <a:rPr lang="en-US" sz="2400" dirty="0"/>
              <a:t>but defect fixing no longer allowed. </a:t>
            </a:r>
            <a:endParaRPr lang="en-US" sz="2400" dirty="0" smtClean="0"/>
          </a:p>
          <a:p>
            <a:pPr lvl="3"/>
            <a:r>
              <a:rPr lang="en-US" sz="2400" dirty="0" smtClean="0"/>
              <a:t>. </a:t>
            </a:r>
            <a:r>
              <a:rPr lang="en-US" sz="2400" dirty="0"/>
              <a:t>Customer acceptance in the market. </a:t>
            </a:r>
            <a:endParaRPr lang="en-US" sz="2400" dirty="0" smtClean="0"/>
          </a:p>
          <a:p>
            <a:pPr lvl="3"/>
            <a:r>
              <a:rPr lang="en-US" sz="2400" dirty="0" smtClean="0"/>
              <a:t>. </a:t>
            </a:r>
            <a:r>
              <a:rPr lang="en-US" sz="2400" dirty="0"/>
              <a:t>Exit: reliability. </a:t>
            </a:r>
            <a:endParaRPr lang="en-US" sz="2400" dirty="0" smtClean="0"/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Repeated random sampling without defect fixing. </a:t>
            </a:r>
            <a:endParaRPr lang="en-US" sz="2400" dirty="0" smtClean="0"/>
          </a:p>
          <a:p>
            <a:pPr lvl="2"/>
            <a:r>
              <a:rPr lang="en-US" sz="2400" dirty="0" smtClean="0"/>
              <a:t> .UBST </a:t>
            </a:r>
            <a:r>
              <a:rPr lang="en-US" sz="2400" dirty="0"/>
              <a:t>with Musa </a:t>
            </a:r>
            <a:r>
              <a:rPr lang="en-US" sz="2400" dirty="0" smtClean="0"/>
              <a:t>OPs</a:t>
            </a:r>
            <a:r>
              <a:rPr lang="en-US" sz="2400" dirty="0"/>
              <a:t>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External testing services/organizations may be used for system “certification”.</a:t>
            </a:r>
          </a:p>
        </p:txBody>
      </p:sp>
    </p:spTree>
    <p:extLst>
      <p:ext uri="{BB962C8B-B14F-4D97-AF65-F5344CB8AC3E}">
        <p14:creationId xmlns:p14="http://schemas.microsoft.com/office/powerpoint/2010/main" xmlns="" val="339042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Beta 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Object: whole system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Normal usage by customers.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Exit: reliability. </a:t>
            </a:r>
            <a:endParaRPr lang="en-US" sz="2400" dirty="0" smtClean="0"/>
          </a:p>
          <a:p>
            <a:r>
              <a:rPr lang="en-US" sz="2400" dirty="0" smtClean="0"/>
              <a:t>Commonly </a:t>
            </a:r>
            <a:r>
              <a:rPr lang="en-US" sz="2400" dirty="0"/>
              <a:t>used testing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Normal usage.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 hoc testing by customers. (trying out different functions/features)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Diagnosis testing by testers/developers to fix problems observed by customers. </a:t>
            </a:r>
          </a:p>
        </p:txBody>
      </p:sp>
    </p:spTree>
    <p:extLst>
      <p:ext uri="{BB962C8B-B14F-4D97-AF65-F5344CB8AC3E}">
        <p14:creationId xmlns:p14="http://schemas.microsoft.com/office/powerpoint/2010/main" xmlns="" val="38725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Sub-Phases: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573" y="911590"/>
            <a:ext cx="8229600" cy="4530725"/>
          </a:xfrm>
        </p:spPr>
        <p:txBody>
          <a:bodyPr/>
          <a:lstStyle/>
          <a:p>
            <a:r>
              <a:rPr lang="en-US" sz="2400" dirty="0" smtClean="0"/>
              <a:t>Key </a:t>
            </a:r>
            <a:r>
              <a:rPr lang="en-US" sz="2400" dirty="0"/>
              <a:t>characteristics for comparison: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Object and perspectives.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Exit criteria.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Who is performing the test.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Major types of specific techniques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“Who” question not covered earlier: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Dual role of programmers as testers in unit testing and component testing I.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Customers as testers in beta testing. . </a:t>
            </a:r>
            <a:endParaRPr lang="en-US" sz="2400" dirty="0" smtClean="0"/>
          </a:p>
          <a:p>
            <a:pPr lvl="2"/>
            <a:r>
              <a:rPr lang="en-US" sz="2400" dirty="0" smtClean="0"/>
              <a:t>Professional </a:t>
            </a:r>
            <a:r>
              <a:rPr lang="en-US" sz="2400" dirty="0"/>
              <a:t>testers in other sub-phases.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Possible 3rd party (IV&amp;V) to test reusable components &amp; system acceptance. </a:t>
            </a:r>
          </a:p>
        </p:txBody>
      </p:sp>
    </p:spTree>
    <p:extLst>
      <p:ext uri="{BB962C8B-B14F-4D97-AF65-F5344CB8AC3E}">
        <p14:creationId xmlns:p14="http://schemas.microsoft.com/office/powerpoint/2010/main" xmlns="" val="5007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Sub-Phases: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3" y="1233488"/>
            <a:ext cx="8859735" cy="32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16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Specialized </a:t>
            </a:r>
            <a:r>
              <a:rPr lang="en-US" sz="2400" dirty="0"/>
              <a:t>testing tasks: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Some do not fit into specific sub-phases. </a:t>
            </a:r>
            <a:endParaRPr lang="en-US" sz="2400" dirty="0" smtClean="0"/>
          </a:p>
          <a:p>
            <a:pPr lvl="2"/>
            <a:r>
              <a:rPr lang="en-US" sz="2400" dirty="0" smtClean="0"/>
              <a:t>. Different </a:t>
            </a:r>
            <a:r>
              <a:rPr lang="en-US" sz="2400" dirty="0"/>
              <a:t>goals (other than reliability).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Non-standard application </a:t>
            </a:r>
            <a:r>
              <a:rPr lang="en-US" sz="2400" dirty="0" smtClean="0"/>
              <a:t>environment.</a:t>
            </a:r>
          </a:p>
          <a:p>
            <a:r>
              <a:rPr lang="en-US" sz="2400" dirty="0" smtClean="0"/>
              <a:t>Our </a:t>
            </a:r>
            <a:r>
              <a:rPr lang="en-US" sz="2400" dirty="0"/>
              <a:t>coverage: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diagnosis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Defect-based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Regression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Testing beyond programs.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Testing for other goals/objectives. </a:t>
            </a:r>
          </a:p>
        </p:txBody>
      </p:sp>
    </p:spTree>
    <p:extLst>
      <p:ext uri="{BB962C8B-B14F-4D97-AF65-F5344CB8AC3E}">
        <p14:creationId xmlns:p14="http://schemas.microsoft.com/office/powerpoint/2010/main" xmlns="" val="3493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Diagnosis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9480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• Context of defect diagnosis testing: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In </a:t>
            </a:r>
            <a:r>
              <a:rPr lang="en-US" sz="2200" dirty="0" smtClean="0"/>
              <a:t>follow-up </a:t>
            </a:r>
            <a:r>
              <a:rPr lang="en-US" sz="2200" dirty="0"/>
              <a:t>to discovered problems by customers or during testing.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Pre-test: understand/recreate problems.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Test result: faults located.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Follow-up </a:t>
            </a:r>
            <a:r>
              <a:rPr lang="en-US" sz="2200" dirty="0"/>
              <a:t>with fault removal and re-run/re-test to confirm defect fixing. </a:t>
            </a: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• </a:t>
            </a:r>
            <a:r>
              <a:rPr lang="en-US" sz="2400" dirty="0"/>
              <a:t>Defect diagnosis testing: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Typically involve multiple related runs.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Problem recreation as the starting point. </a:t>
            </a:r>
            <a:r>
              <a:rPr lang="en-US" sz="2200" dirty="0" smtClean="0"/>
              <a:t>.</a:t>
            </a:r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Domain knowledge important.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More recorded defect information ⇒ less reliance on defect diagnosis.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Defect-based techniques (below) useful. </a:t>
            </a:r>
          </a:p>
        </p:txBody>
      </p:sp>
    </p:spTree>
    <p:extLst>
      <p:ext uri="{BB962C8B-B14F-4D97-AF65-F5344CB8AC3E}">
        <p14:creationId xmlns:p14="http://schemas.microsoft.com/office/powerpoint/2010/main" xmlns="" val="37582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Defect-Based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General </a:t>
            </a:r>
            <a:r>
              <a:rPr lang="en-US" sz="2400" dirty="0"/>
              <a:t>idea and generic techniques: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Focus: discovered or potential defects (and related areas).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 hoc testing based on defect guesses.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Risk identification ⇒ risk-based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injection and mutation testing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Defect </a:t>
            </a:r>
            <a:r>
              <a:rPr lang="en-US" sz="2400" dirty="0"/>
              <a:t>injection and testing: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Inject known defect (seed known fault).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Test for both seeded and ingenuous faults.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Missed faults ⇒ testing technique↑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. Also used in reliability modeling. </a:t>
            </a:r>
          </a:p>
        </p:txBody>
      </p:sp>
    </p:spTree>
    <p:extLst>
      <p:ext uri="{BB962C8B-B14F-4D97-AF65-F5344CB8AC3E}">
        <p14:creationId xmlns:p14="http://schemas.microsoft.com/office/powerpoint/2010/main" xmlns="" val="3058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/>
              <a:t>Context </a:t>
            </a:r>
            <a:r>
              <a:rPr lang="en-US" sz="2400" dirty="0"/>
              <a:t>of regression testing: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In software maintenance and support: – ensure change </a:t>
            </a:r>
            <a:r>
              <a:rPr lang="en-US" sz="2200" dirty="0" smtClean="0"/>
              <a:t>/⇒ </a:t>
            </a:r>
            <a:r>
              <a:rPr lang="en-US" sz="2200" dirty="0"/>
              <a:t>negative impact.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In legacy software systems: </a:t>
            </a:r>
            <a:endParaRPr lang="en-US" sz="2200" dirty="0" smtClean="0"/>
          </a:p>
          <a:p>
            <a:pPr lvl="3">
              <a:spcBef>
                <a:spcPts val="600"/>
              </a:spcBef>
            </a:pPr>
            <a:r>
              <a:rPr lang="en-US" sz="2200" dirty="0" smtClean="0"/>
              <a:t> </a:t>
            </a:r>
            <a:r>
              <a:rPr lang="en-US" sz="2200" dirty="0"/>
              <a:t>ensure quality of remaining functions, </a:t>
            </a:r>
            <a:endParaRPr lang="en-US" sz="2200" dirty="0" smtClean="0"/>
          </a:p>
          <a:p>
            <a:pPr lvl="3">
              <a:spcBef>
                <a:spcPts val="600"/>
              </a:spcBef>
            </a:pPr>
            <a:r>
              <a:rPr lang="en-US" sz="2200" dirty="0" smtClean="0"/>
              <a:t> </a:t>
            </a:r>
            <a:r>
              <a:rPr lang="en-US" sz="2200" dirty="0"/>
              <a:t>during development/product update</a:t>
            </a:r>
            <a:r>
              <a:rPr lang="en-US" sz="2200" dirty="0" smtClean="0"/>
              <a:t>,</a:t>
            </a:r>
          </a:p>
          <a:p>
            <a:pPr lvl="3">
              <a:spcBef>
                <a:spcPts val="600"/>
              </a:spcBef>
            </a:pPr>
            <a:r>
              <a:rPr lang="en-US" sz="2200" dirty="0" smtClean="0"/>
              <a:t> </a:t>
            </a:r>
            <a:r>
              <a:rPr lang="en-US" sz="2200" dirty="0"/>
              <a:t>new part ≈ new development, </a:t>
            </a:r>
            <a:endParaRPr lang="en-US" sz="2200" dirty="0" smtClean="0"/>
          </a:p>
          <a:p>
            <a:pPr lvl="3">
              <a:spcBef>
                <a:spcPts val="600"/>
              </a:spcBef>
            </a:pPr>
            <a:r>
              <a:rPr lang="en-US" sz="2200" dirty="0" smtClean="0"/>
              <a:t> </a:t>
            </a:r>
            <a:r>
              <a:rPr lang="en-US" sz="2200" dirty="0"/>
              <a:t>focus: integration sub-phase &amp; after.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Re-test to verify defect fixing as well as no unintended consequences</a:t>
            </a:r>
            <a:r>
              <a:rPr lang="en-US" sz="2400" dirty="0"/>
              <a:t>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400" dirty="0" smtClean="0"/>
              <a:t>Regression </a:t>
            </a:r>
            <a:r>
              <a:rPr lang="en-US" sz="2400" dirty="0"/>
              <a:t>testing techniques: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Specialized analysis of </a:t>
            </a:r>
            <a:r>
              <a:rPr lang="en-US" sz="2200" dirty="0" smtClean="0"/>
              <a:t>change (new part) </a:t>
            </a:r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Focused testing on </a:t>
            </a:r>
            <a:r>
              <a:rPr lang="en-US" sz="2200" dirty="0" smtClean="0"/>
              <a:t>new part</a:t>
            </a:r>
            <a:r>
              <a:rPr lang="en-US" sz="2200" dirty="0"/>
              <a:t>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Integration of old and new</a:t>
            </a:r>
          </a:p>
        </p:txBody>
      </p:sp>
    </p:spTree>
    <p:extLst>
      <p:ext uri="{BB962C8B-B14F-4D97-AF65-F5344CB8AC3E}">
        <p14:creationId xmlns:p14="http://schemas.microsoft.com/office/powerpoint/2010/main" xmlns="" val="9908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Specialized 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319" y="967480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• Testing beyond programs: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Embedded and heterogeneous systems</a:t>
            </a:r>
            <a:r>
              <a:rPr lang="en-US" sz="2200" dirty="0" smtClean="0"/>
              <a:t>:</a:t>
            </a:r>
          </a:p>
          <a:p>
            <a:pPr lvl="3">
              <a:spcBef>
                <a:spcPts val="600"/>
              </a:spcBef>
            </a:pPr>
            <a:r>
              <a:rPr lang="en-US" sz="2200" dirty="0" smtClean="0"/>
              <a:t> </a:t>
            </a:r>
            <a:r>
              <a:rPr lang="en-US" sz="2200" dirty="0"/>
              <a:t>test interactions with surroundings. </a:t>
            </a:r>
            <a:endParaRPr lang="en-US" sz="2200" dirty="0" smtClean="0"/>
          </a:p>
          <a:p>
            <a:pPr lvl="3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Web </a:t>
            </a:r>
            <a:r>
              <a:rPr lang="en-US" sz="2200" dirty="0" smtClean="0"/>
              <a:t>testing. 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• Testing to achieve other goals: </a:t>
            </a:r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Performance testing; </a:t>
            </a:r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Stress testing; </a:t>
            </a:r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Usability testing, etc. </a:t>
            </a:r>
          </a:p>
          <a:p>
            <a:pPr>
              <a:spcBef>
                <a:spcPts val="600"/>
              </a:spcBef>
            </a:pPr>
            <a:r>
              <a:rPr lang="en-US" sz="2400" dirty="0" smtClean="0"/>
              <a:t>• </a:t>
            </a:r>
            <a:r>
              <a:rPr lang="en-US" sz="2400" dirty="0"/>
              <a:t>Dynamic analysis and related techniques: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Simulation to reduce overall cost.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Prototyping, particularly in early phases.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Timing and sequencing analysis. </a:t>
            </a:r>
            <a:endParaRPr lang="en-US" sz="2200" dirty="0" smtClean="0"/>
          </a:p>
          <a:p>
            <a:pPr lvl="2">
              <a:spcBef>
                <a:spcPts val="600"/>
              </a:spcBef>
            </a:pPr>
            <a:r>
              <a:rPr lang="en-US" sz="2200" dirty="0" smtClean="0"/>
              <a:t>. </a:t>
            </a:r>
            <a:r>
              <a:rPr lang="en-US" sz="2200" dirty="0"/>
              <a:t>Event-tree analysis (ETA),</a:t>
            </a:r>
          </a:p>
        </p:txBody>
      </p:sp>
    </p:spTree>
    <p:extLst>
      <p:ext uri="{BB962C8B-B14F-4D97-AF65-F5344CB8AC3E}">
        <p14:creationId xmlns:p14="http://schemas.microsoft.com/office/powerpoint/2010/main" xmlns="" val="258699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</a:t>
            </a:r>
            <a:r>
              <a:rPr lang="en-US" dirty="0"/>
              <a:t>Web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443" y="950855"/>
            <a:ext cx="8229600" cy="4530725"/>
          </a:xfrm>
        </p:spPr>
        <p:txBody>
          <a:bodyPr/>
          <a:lstStyle/>
          <a:p>
            <a:r>
              <a:rPr lang="en-US" sz="2400" dirty="0"/>
              <a:t>• Web functionality testing: 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Focus on the web </a:t>
            </a:r>
            <a:r>
              <a:rPr lang="en-US" sz="2400" dirty="0" smtClean="0"/>
              <a:t>components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HTML syntax checking via various tools.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Link checking.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Form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Verification of end-to-end transactions.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Java and other program testing.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Beyond web functionality testing: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Load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Usability testing.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Browse rendering. </a:t>
            </a:r>
          </a:p>
        </p:txBody>
      </p:sp>
    </p:spTree>
    <p:extLst>
      <p:ext uri="{BB962C8B-B14F-4D97-AF65-F5344CB8AC3E}">
        <p14:creationId xmlns:p14="http://schemas.microsoft.com/office/powerpoint/2010/main" xmlns="" val="388807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Web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Implementation </a:t>
            </a:r>
            <a:r>
              <a:rPr lang="en-US" sz="2400" dirty="0"/>
              <a:t>of the hierarchical web testing strategy: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26" y="1233488"/>
            <a:ext cx="8765874" cy="337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61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overviewed unit, component, system and regression testing.</a:t>
            </a:r>
          </a:p>
          <a:p>
            <a:r>
              <a:rPr lang="en-US" sz="2400" dirty="0" smtClean="0"/>
              <a:t>We compared different sub-phases of testing</a:t>
            </a:r>
          </a:p>
          <a:p>
            <a:r>
              <a:rPr lang="en-US" sz="2400" dirty="0" smtClean="0"/>
              <a:t>Lastly, we explored the need of Hierarchical Web Testing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Use case based test case generation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Equivalence Partitioning</a:t>
            </a:r>
          </a:p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Boundary Value Analysis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400" dirty="0" smtClean="0"/>
              <a:t>Some examples of will be explored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10893</TotalTime>
  <Words>1001</Words>
  <Application>Microsoft Office PowerPoint</Application>
  <PresentationFormat>On-screen Show (4:3)</PresentationFormat>
  <Paragraphs>167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os-8</vt:lpstr>
      <vt:lpstr>Slide 1</vt:lpstr>
      <vt:lpstr>Part- 2 (b):   Other Models &amp; Techniques of  Testing</vt:lpstr>
      <vt:lpstr>Summary of the previous lecture</vt:lpstr>
      <vt:lpstr>Outlines</vt:lpstr>
      <vt:lpstr>Objectives</vt:lpstr>
      <vt:lpstr>Integration Testing</vt:lpstr>
      <vt:lpstr>System Testing</vt:lpstr>
      <vt:lpstr>Acceptance Testing</vt:lpstr>
      <vt:lpstr>Beta Testing </vt:lpstr>
      <vt:lpstr>Testing Sub-Phases: Comparison</vt:lpstr>
      <vt:lpstr>Testing Sub-Phases: Summary</vt:lpstr>
      <vt:lpstr>Specialized Testing</vt:lpstr>
      <vt:lpstr>Defect Diagnosis Testing</vt:lpstr>
      <vt:lpstr>Defect-Based Testing</vt:lpstr>
      <vt:lpstr>Regression Testing </vt:lpstr>
      <vt:lpstr>Other Specialized Testing </vt:lpstr>
      <vt:lpstr>Existing Web Testing</vt:lpstr>
      <vt:lpstr>Hierarchical Web Testing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304</cp:revision>
  <cp:lastPrinted>2001-06-14T13:58:17Z</cp:lastPrinted>
  <dcterms:created xsi:type="dcterms:W3CDTF">2011-01-13T23:43:38Z</dcterms:created>
  <dcterms:modified xsi:type="dcterms:W3CDTF">2015-12-10T07:11:34Z</dcterms:modified>
</cp:coreProperties>
</file>