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16"/>
  </p:notesMasterIdLst>
  <p:handoutMasterIdLst>
    <p:handoutMasterId r:id="rId17"/>
  </p:handoutMasterIdLst>
  <p:sldIdLst>
    <p:sldId id="403" r:id="rId2"/>
    <p:sldId id="524" r:id="rId3"/>
    <p:sldId id="508" r:id="rId4"/>
    <p:sldId id="347" r:id="rId5"/>
    <p:sldId id="348" r:id="rId6"/>
    <p:sldId id="495" r:id="rId7"/>
    <p:sldId id="510" r:id="rId8"/>
    <p:sldId id="509" r:id="rId9"/>
    <p:sldId id="511" r:id="rId10"/>
    <p:sldId id="512" r:id="rId11"/>
    <p:sldId id="513" r:id="rId12"/>
    <p:sldId id="506" r:id="rId13"/>
    <p:sldId id="507" r:id="rId14"/>
    <p:sldId id="501" r:id="rId15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00"/>
    <a:srgbClr val="FF00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567" autoAdjust="0"/>
    <p:restoredTop sz="86357" autoAdjust="0"/>
  </p:normalViewPr>
  <p:slideViewPr>
    <p:cSldViewPr snapToGrid="0">
      <p:cViewPr varScale="1">
        <p:scale>
          <a:sx n="57" d="100"/>
          <a:sy n="57" d="100"/>
        </p:scale>
        <p:origin x="-1428" y="-90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FB674CF5-852A-49E5-9D15-76FCA8FEF6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70740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81E70F5-8F90-4F20-8948-C66783EAF7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675252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401E1C-37B2-4FB2-A6E3-6E0F8EE10C80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</a:t>
            </a:fld>
            <a:endParaRPr lang="en-US" altLang="en-US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6909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1635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5696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6FB3054-3AB7-49DE-BB2B-6A4AEBF5D1C0}" type="slidenum">
              <a:rPr lang="en-US" altLang="en-US" sz="1300" smtClean="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6</a:t>
            </a:fld>
            <a:endParaRPr lang="en-US" altLang="en-US" sz="1300" smtClean="0">
              <a:latin typeface="Helvetica" panose="020B0604020202020204" pitchFamily="34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1018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5B41CAB-132C-4C67-BFCC-7AB8D48FDDC0}" type="slidenum">
              <a:rPr lang="en-US" altLang="en-US" sz="1300" smtClean="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14</a:t>
            </a:fld>
            <a:endParaRPr lang="en-US" altLang="en-US" sz="1300" smtClean="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8993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22849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7179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50777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1415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71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570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76173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2611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7934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609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857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3488"/>
            <a:ext cx="9036050" cy="4530725"/>
          </a:xfrm>
        </p:spPr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Software Quality Engineering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No. 15</a:t>
            </a: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71475" y="1900238"/>
            <a:ext cx="8458200" cy="11430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Part- 2 (b):  </a:t>
            </a:r>
            <a:br>
              <a:rPr lang="en-US" altLang="en-US" dirty="0" smtClean="0"/>
            </a:br>
            <a:r>
              <a:rPr lang="en-US" altLang="en-US" sz="4000" dirty="0" smtClean="0"/>
              <a:t>Other Models &amp; Techniques of  Testing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5868988" y="6243638"/>
            <a:ext cx="3275012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solidFill>
                <a:srgbClr val="000000"/>
              </a:solidFill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243638"/>
            <a:ext cx="3275013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solidFill>
                <a:srgbClr val="000000"/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441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previous lecture</a:t>
            </a:r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043761"/>
            <a:ext cx="8618955" cy="4817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747713" indent="-395288">
              <a:lnSpc>
                <a:spcPct val="150000"/>
              </a:lnSpc>
            </a:pPr>
            <a:r>
              <a:rPr lang="en-GB" sz="2800" kern="0" dirty="0" smtClean="0"/>
              <a:t>Data Dependency and Sequencing </a:t>
            </a:r>
          </a:p>
          <a:p>
            <a:pPr marL="747713" indent="-395288">
              <a:lnSpc>
                <a:spcPct val="150000"/>
              </a:lnSpc>
            </a:pPr>
            <a:r>
              <a:rPr lang="en-GB" sz="2800" kern="0" dirty="0" smtClean="0"/>
              <a:t>Data Dependency Analysis  </a:t>
            </a:r>
          </a:p>
          <a:p>
            <a:pPr marL="747713" indent="-395288">
              <a:lnSpc>
                <a:spcPct val="150000"/>
              </a:lnSpc>
            </a:pPr>
            <a:r>
              <a:rPr lang="en-GB" sz="2800" kern="0" dirty="0" smtClean="0"/>
              <a:t>Data Dependency Graph (DDG)</a:t>
            </a:r>
          </a:p>
          <a:p>
            <a:pPr marL="1147763" lvl="1" indent="-395288"/>
            <a:r>
              <a:rPr lang="en-GB" sz="2800" kern="0" dirty="0" smtClean="0"/>
              <a:t>we need DDG; Its characteristics and construction with example was discussed</a:t>
            </a:r>
          </a:p>
          <a:p>
            <a:pPr marL="747713" indent="-395288"/>
            <a:r>
              <a:rPr lang="en-GB" sz="2800" kern="0" dirty="0" smtClean="0"/>
              <a:t>CFT Vs DDT</a:t>
            </a:r>
          </a:p>
        </p:txBody>
      </p:sp>
    </p:spTree>
    <p:extLst>
      <p:ext uri="{BB962C8B-B14F-4D97-AF65-F5344CB8AC3E}">
        <p14:creationId xmlns:p14="http://schemas.microsoft.com/office/powerpoint/2010/main" xmlns="" val="303974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Outlines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747713" indent="-395288">
              <a:lnSpc>
                <a:spcPct val="150000"/>
              </a:lnSpc>
            </a:pPr>
            <a:r>
              <a:rPr lang="en-US" sz="2400" dirty="0" smtClean="0"/>
              <a:t>Testing </a:t>
            </a:r>
            <a:r>
              <a:rPr lang="en-US" sz="2400" dirty="0"/>
              <a:t>Techniques: Adaptation, Specialization, and Integration.</a:t>
            </a:r>
          </a:p>
          <a:p>
            <a:pPr marL="747713" indent="-395288">
              <a:lnSpc>
                <a:spcPct val="150000"/>
              </a:lnSpc>
            </a:pPr>
            <a:r>
              <a:rPr lang="en-US" sz="2400" dirty="0" smtClean="0"/>
              <a:t>Adaptation </a:t>
            </a:r>
            <a:r>
              <a:rPr lang="en-US" sz="2400" dirty="0"/>
              <a:t>to Test </a:t>
            </a:r>
            <a:r>
              <a:rPr lang="en-US" sz="2400" dirty="0" smtClean="0"/>
              <a:t>Sub-phases</a:t>
            </a:r>
          </a:p>
          <a:p>
            <a:pPr marL="747713" indent="-395288">
              <a:lnSpc>
                <a:spcPct val="150000"/>
              </a:lnSpc>
            </a:pPr>
            <a:r>
              <a:rPr lang="en-US" sz="2400" dirty="0" smtClean="0"/>
              <a:t>Specialized </a:t>
            </a:r>
            <a:r>
              <a:rPr lang="en-US" sz="2400" dirty="0"/>
              <a:t>Testing </a:t>
            </a:r>
            <a:r>
              <a:rPr lang="en-US" sz="2400" dirty="0" smtClean="0"/>
              <a:t>Techniques</a:t>
            </a:r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 dirty="0" smtClean="0"/>
              <a:t>To understand and distinguish between different </a:t>
            </a:r>
            <a:r>
              <a:rPr lang="en-US" sz="2400" dirty="0"/>
              <a:t>Application and adaptation </a:t>
            </a:r>
            <a:r>
              <a:rPr lang="en-US" sz="2400" dirty="0" smtClean="0"/>
              <a:t>issues of testing</a:t>
            </a:r>
            <a:endParaRPr lang="en-US" altLang="en-US" sz="2400" dirty="0" smtClean="0"/>
          </a:p>
          <a:p>
            <a:pPr>
              <a:lnSpc>
                <a:spcPct val="150000"/>
              </a:lnSpc>
            </a:pPr>
            <a:r>
              <a:rPr lang="en-US" altLang="en-US" sz="2400" dirty="0" smtClean="0"/>
              <a:t>To understand the needs of Testing Sub-Phases.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Testing Techniques 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54075"/>
            <a:ext cx="7666038" cy="4327525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• Major testing techniques covered so far: </a:t>
            </a:r>
          </a:p>
          <a:p>
            <a:pPr marL="742950" lvl="2" indent="0">
              <a:buNone/>
            </a:pPr>
            <a:r>
              <a:rPr lang="en-US" sz="2200" dirty="0" smtClean="0"/>
              <a:t>. Ad hoc (non-systematic) testing. </a:t>
            </a:r>
          </a:p>
          <a:p>
            <a:pPr marL="742950" lvl="2" indent="0">
              <a:buNone/>
            </a:pPr>
            <a:r>
              <a:rPr lang="en-US" sz="2200" dirty="0" smtClean="0"/>
              <a:t>. Checklist-based testing. </a:t>
            </a:r>
          </a:p>
          <a:p>
            <a:pPr marL="742950" lvl="2" indent="0">
              <a:buNone/>
            </a:pPr>
            <a:r>
              <a:rPr lang="en-US" sz="2200" dirty="0" smtClean="0"/>
              <a:t>. Partition-based coverage testing. </a:t>
            </a:r>
          </a:p>
          <a:p>
            <a:pPr marL="742950" lvl="2" indent="0">
              <a:buNone/>
            </a:pPr>
            <a:r>
              <a:rPr lang="en-US" sz="2200" dirty="0" smtClean="0"/>
              <a:t>. Musa’s OP for UBST. </a:t>
            </a:r>
          </a:p>
          <a:p>
            <a:pPr marL="742950" lvl="2" indent="0">
              <a:buNone/>
            </a:pPr>
            <a:r>
              <a:rPr lang="en-US" sz="2200" dirty="0" smtClean="0"/>
              <a:t>. Boundary testing (BT).</a:t>
            </a:r>
          </a:p>
          <a:p>
            <a:pPr marL="742950" lvl="2" indent="0">
              <a:buNone/>
            </a:pPr>
            <a:r>
              <a:rPr lang="en-US" sz="2200" dirty="0" smtClean="0"/>
              <a:t>. Control flow testing (CFT). </a:t>
            </a:r>
          </a:p>
          <a:p>
            <a:pPr marL="742950" lvl="2" indent="0">
              <a:buNone/>
            </a:pPr>
            <a:r>
              <a:rPr lang="en-US" sz="2200" dirty="0" smtClean="0"/>
              <a:t>. Data flow testing (DFT)</a:t>
            </a:r>
          </a:p>
          <a:p>
            <a:pPr marL="742950" lvl="2" indent="-742950">
              <a:buNone/>
            </a:pPr>
            <a:r>
              <a:rPr lang="en-US" altLang="en-US" sz="2400" dirty="0" smtClean="0"/>
              <a:t>• </a:t>
            </a:r>
            <a:r>
              <a:rPr lang="en-US" altLang="en-US" sz="2400" dirty="0"/>
              <a:t>Application and adaptation issues</a:t>
            </a:r>
            <a:r>
              <a:rPr lang="en-US" altLang="en-US" sz="2400" dirty="0" smtClean="0"/>
              <a:t>:</a:t>
            </a:r>
            <a:endParaRPr lang="en-US" sz="2400" dirty="0" smtClean="0"/>
          </a:p>
          <a:p>
            <a:pPr marL="742950" lvl="2" indent="0">
              <a:buNone/>
            </a:pPr>
            <a:r>
              <a:rPr lang="en-US" altLang="en-US" sz="2200" dirty="0" smtClean="0"/>
              <a:t>. </a:t>
            </a:r>
            <a:r>
              <a:rPr lang="en-US" altLang="en-US" sz="2200" dirty="0"/>
              <a:t>For different purposes/goals.</a:t>
            </a:r>
          </a:p>
          <a:p>
            <a:pPr marL="742950" lvl="2" indent="0">
              <a:buNone/>
            </a:pPr>
            <a:r>
              <a:rPr lang="en-US" altLang="en-US" sz="2200" dirty="0"/>
              <a:t>. In different environments/sub-phases.</a:t>
            </a:r>
          </a:p>
          <a:p>
            <a:pPr marL="742950" lvl="2" indent="0">
              <a:buNone/>
            </a:pPr>
            <a:r>
              <a:rPr lang="en-US" altLang="en-US" sz="2200" dirty="0"/>
              <a:t>. Existing techniques: select/adapt.</a:t>
            </a:r>
          </a:p>
          <a:p>
            <a:pPr marL="742950" lvl="2" indent="0">
              <a:buNone/>
            </a:pPr>
            <a:r>
              <a:rPr lang="en-US" altLang="en-US" sz="2200" dirty="0"/>
              <a:t>. May need new or specialized techniques.</a:t>
            </a:r>
          </a:p>
          <a:p>
            <a:pPr marL="742950" lvl="2" indent="0">
              <a:buNone/>
            </a:pPr>
            <a:r>
              <a:rPr lang="en-US" altLang="en-US" dirty="0" smtClean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V-Model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Solid </a:t>
            </a:r>
            <a:r>
              <a:rPr lang="en-US" sz="2400" dirty="0"/>
              <a:t>box: original </a:t>
            </a:r>
            <a:r>
              <a:rPr lang="en-US" sz="2400" dirty="0" smtClean="0"/>
              <a:t>sub-phase</a:t>
            </a:r>
          </a:p>
          <a:p>
            <a:r>
              <a:rPr lang="en-US" sz="2400" dirty="0" smtClean="0"/>
              <a:t>Dashed </a:t>
            </a:r>
            <a:r>
              <a:rPr lang="en-US" sz="2400" dirty="0"/>
              <a:t>box: added sub-phase or specialized testing</a:t>
            </a:r>
          </a:p>
        </p:txBody>
      </p:sp>
    </p:spTree>
    <p:extLst>
      <p:ext uri="{BB962C8B-B14F-4D97-AF65-F5344CB8AC3E}">
        <p14:creationId xmlns:p14="http://schemas.microsoft.com/office/powerpoint/2010/main" xmlns="" val="250689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</a:t>
            </a:r>
            <a:r>
              <a:rPr lang="en-US" dirty="0" smtClean="0"/>
              <a:t>Sub-Phases: V-Model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10119" y="6486424"/>
            <a:ext cx="8229600" cy="37157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Testing sub-phases associated with the V-Model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098" y="914400"/>
            <a:ext cx="7434702" cy="557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3197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Sub-Phases: V-Model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Original </a:t>
            </a:r>
            <a:r>
              <a:rPr lang="en-US" sz="2400" dirty="0"/>
              <a:t>sub-phases in V-model: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Operational use (not testing, strictly).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System test for product specification.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Integration test for high-level design.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Component test for low-level design.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Unit test for program code. </a:t>
            </a:r>
            <a:endParaRPr lang="en-US" sz="2400" dirty="0" smtClean="0"/>
          </a:p>
          <a:p>
            <a:r>
              <a:rPr lang="en-US" sz="2400" dirty="0" smtClean="0"/>
              <a:t>Additional </a:t>
            </a:r>
            <a:r>
              <a:rPr lang="en-US" sz="2400" dirty="0"/>
              <a:t>sub-phases/specialized testing: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Diagnosis test through all sub-phases.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Beta test for limited product release.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Acceptance test for product release.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Regression test for legacy products.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24450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68" y="912440"/>
            <a:ext cx="8823932" cy="4530725"/>
          </a:xfrm>
        </p:spPr>
        <p:txBody>
          <a:bodyPr/>
          <a:lstStyle/>
          <a:p>
            <a:r>
              <a:rPr lang="en-US" sz="2400" dirty="0" smtClean="0"/>
              <a:t>Key </a:t>
            </a:r>
            <a:r>
              <a:rPr lang="en-US" sz="2400" dirty="0"/>
              <a:t>characteristics: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Object: unit (implemented code) </a:t>
            </a:r>
            <a:endParaRPr lang="en-US" sz="2400" dirty="0" smtClean="0"/>
          </a:p>
          <a:p>
            <a:pPr lvl="3"/>
            <a:r>
              <a:rPr lang="en-US" sz="2400" dirty="0" smtClean="0"/>
              <a:t> </a:t>
            </a:r>
            <a:r>
              <a:rPr lang="en-US" sz="2400" dirty="0"/>
              <a:t>function/procedure/subroutine in C, FORTRAN, etc. </a:t>
            </a:r>
            <a:endParaRPr lang="en-US" sz="2400" dirty="0" smtClean="0"/>
          </a:p>
          <a:p>
            <a:pPr lvl="3"/>
            <a:r>
              <a:rPr lang="en-US" sz="2400" dirty="0" smtClean="0"/>
              <a:t> </a:t>
            </a:r>
            <a:r>
              <a:rPr lang="en-US" sz="2400" dirty="0"/>
              <a:t>method in OO languages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Implementation detail ⇒ WBT. (BBT could be used, but less often.)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Exit: coverage (reliability undefined</a:t>
            </a:r>
            <a:r>
              <a:rPr lang="en-US" sz="2400" dirty="0" smtClean="0"/>
              <a:t>).</a:t>
            </a:r>
          </a:p>
          <a:p>
            <a:r>
              <a:rPr lang="en-US" sz="2400" dirty="0" smtClean="0"/>
              <a:t>Commonly </a:t>
            </a:r>
            <a:r>
              <a:rPr lang="en-US" sz="2400" dirty="0"/>
              <a:t>used testing techniques: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Ad hoc testing.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Informal debugging.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Input domain partition testing and BT.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CFT and DFT. 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02482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262" y="854075"/>
            <a:ext cx="8229600" cy="4530725"/>
          </a:xfrm>
        </p:spPr>
        <p:txBody>
          <a:bodyPr/>
          <a:lstStyle/>
          <a:p>
            <a:r>
              <a:rPr lang="en-US" sz="2400" dirty="0" smtClean="0"/>
              <a:t>Key </a:t>
            </a:r>
            <a:r>
              <a:rPr lang="en-US" sz="2400" dirty="0"/>
              <a:t>characteristics: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Object: component (⊃ unit), 2 types.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b="1" u="sng" dirty="0" smtClean="0"/>
              <a:t>1. </a:t>
            </a:r>
            <a:r>
              <a:rPr lang="en-US" sz="2400" dirty="0"/>
              <a:t>collection of units in </a:t>
            </a:r>
            <a:r>
              <a:rPr lang="en-US" sz="2400" dirty="0" smtClean="0"/>
              <a:t>C/FORTRAN/etc.</a:t>
            </a:r>
          </a:p>
          <a:p>
            <a:pPr lvl="3">
              <a:spcBef>
                <a:spcPts val="600"/>
              </a:spcBef>
            </a:pPr>
            <a:r>
              <a:rPr lang="en-US" sz="2400" dirty="0" smtClean="0"/>
              <a:t>implementation </a:t>
            </a:r>
            <a:r>
              <a:rPr lang="en-US" sz="2400" dirty="0"/>
              <a:t>detail ⇒ WBT. </a:t>
            </a:r>
            <a:r>
              <a:rPr lang="en-US" sz="2400" dirty="0" smtClean="0"/>
              <a:t>.</a:t>
            </a:r>
          </a:p>
          <a:p>
            <a:pPr lvl="2">
              <a:spcBef>
                <a:spcPts val="600"/>
              </a:spcBef>
            </a:pPr>
            <a:r>
              <a:rPr lang="en-US" sz="2400" b="1" dirty="0" smtClean="0"/>
              <a:t> 2</a:t>
            </a:r>
            <a:r>
              <a:rPr lang="en-US" sz="2400" dirty="0" smtClean="0"/>
              <a:t>. </a:t>
            </a:r>
            <a:r>
              <a:rPr lang="en-US" sz="2400" dirty="0"/>
              <a:t>class in OO languages </a:t>
            </a:r>
            <a:endParaRPr lang="en-US" sz="2400" dirty="0" smtClean="0"/>
          </a:p>
          <a:p>
            <a:pPr lvl="3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dirty="0"/>
              <a:t>reusable component ⇒ BBT.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Exit: coverage (sometimes reliability). </a:t>
            </a:r>
            <a:endParaRPr lang="en-US" sz="2400" dirty="0" smtClean="0"/>
          </a:p>
          <a:p>
            <a:r>
              <a:rPr lang="en-US" sz="2400" dirty="0" smtClean="0"/>
              <a:t>Commonly </a:t>
            </a:r>
            <a:r>
              <a:rPr lang="en-US" sz="2400" dirty="0"/>
              <a:t>used testing techniques: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for traditional systems (component I) ≈ unit testing, but at larger scale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for </a:t>
            </a:r>
            <a:r>
              <a:rPr lang="en-US" sz="2400" dirty="0" smtClean="0"/>
              <a:t>OO systems </a:t>
            </a:r>
            <a:r>
              <a:rPr lang="en-US" sz="2400" dirty="0"/>
              <a:t>(component II) ≈ system testing, but at smaller </a:t>
            </a:r>
            <a:r>
              <a:rPr lang="en-US" sz="2400" dirty="0" smtClean="0"/>
              <a:t>scale</a:t>
            </a:r>
          </a:p>
          <a:p>
            <a:pPr lvl="3"/>
            <a:r>
              <a:rPr lang="en-US" sz="2400" dirty="0" smtClean="0"/>
              <a:t> </a:t>
            </a:r>
            <a:r>
              <a:rPr lang="en-US" sz="2400" dirty="0"/>
              <a:t>see system testing techniques </a:t>
            </a:r>
            <a:r>
              <a:rPr lang="en-US" sz="2400" dirty="0" smtClean="0"/>
              <a:t>later in the slides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84161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We explored what type of testing is suitable in which type of environment.</a:t>
            </a:r>
          </a:p>
          <a:p>
            <a:r>
              <a:rPr lang="en-US" sz="2400" dirty="0" smtClean="0"/>
              <a:t>Not all types of testing are suitable universally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72700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Next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System Testing, Acceptance Testing, Beta Testing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Integration and Web Testing Case Study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Defect Diagnose Testing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Regression Testing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427629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10804</TotalTime>
  <Words>502</Words>
  <Application>Microsoft Office PowerPoint</Application>
  <PresentationFormat>On-screen Show (4:3)</PresentationFormat>
  <Paragraphs>85</Paragraphs>
  <Slides>14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os-8</vt:lpstr>
      <vt:lpstr>Slide 1</vt:lpstr>
      <vt:lpstr>Part- 2 (b):   Other Models &amp; Techniques of  Testing</vt:lpstr>
      <vt:lpstr>Summary of the previous lecture</vt:lpstr>
      <vt:lpstr>Outlines</vt:lpstr>
      <vt:lpstr>Objectives</vt:lpstr>
      <vt:lpstr>Applications of Testing Techniques </vt:lpstr>
      <vt:lpstr>V-Model</vt:lpstr>
      <vt:lpstr>Testing Sub-Phases: V-Model</vt:lpstr>
      <vt:lpstr>Testing Sub-Phases: V-Model</vt:lpstr>
      <vt:lpstr>Unit Testing</vt:lpstr>
      <vt:lpstr>Component Testing</vt:lpstr>
      <vt:lpstr>Summary of Today’s Lecture</vt:lpstr>
      <vt:lpstr>Overview of Next lecture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300</cp:revision>
  <cp:lastPrinted>2001-06-14T13:58:17Z</cp:lastPrinted>
  <dcterms:created xsi:type="dcterms:W3CDTF">2011-01-13T23:43:38Z</dcterms:created>
  <dcterms:modified xsi:type="dcterms:W3CDTF">2015-12-10T07:10:51Z</dcterms:modified>
</cp:coreProperties>
</file>