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403" r:id="rId2"/>
    <p:sldId id="330" r:id="rId3"/>
    <p:sldId id="508" r:id="rId4"/>
    <p:sldId id="347" r:id="rId5"/>
    <p:sldId id="348" r:id="rId6"/>
    <p:sldId id="529" r:id="rId7"/>
    <p:sldId id="511" r:id="rId8"/>
    <p:sldId id="512" r:id="rId9"/>
    <p:sldId id="513" r:id="rId10"/>
    <p:sldId id="545" r:id="rId11"/>
    <p:sldId id="514" r:id="rId12"/>
    <p:sldId id="515" r:id="rId13"/>
    <p:sldId id="516" r:id="rId14"/>
    <p:sldId id="541" r:id="rId15"/>
    <p:sldId id="546" r:id="rId16"/>
    <p:sldId id="542" r:id="rId17"/>
    <p:sldId id="543" r:id="rId18"/>
    <p:sldId id="517" r:id="rId19"/>
    <p:sldId id="530" r:id="rId20"/>
    <p:sldId id="531" r:id="rId21"/>
    <p:sldId id="532" r:id="rId22"/>
    <p:sldId id="544" r:id="rId23"/>
    <p:sldId id="506" r:id="rId24"/>
    <p:sldId id="507" r:id="rId25"/>
    <p:sldId id="501" r:id="rId2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802" autoAdjust="0"/>
    <p:restoredTop sz="86357" autoAdjust="0"/>
  </p:normalViewPr>
  <p:slideViewPr>
    <p:cSldViewPr snapToGrid="0">
      <p:cViewPr>
        <p:scale>
          <a:sx n="60" d="100"/>
          <a:sy n="60" d="100"/>
        </p:scale>
        <p:origin x="-1398" y="12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15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14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(b):  </a:t>
            </a:r>
            <a:br>
              <a:rPr lang="en-US" altLang="en-US" dirty="0" smtClean="0"/>
            </a:br>
            <a:r>
              <a:rPr lang="en-US" altLang="en-US" sz="4000" dirty="0" smtClean="0"/>
              <a:t>Other Models &amp; Techniques of 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GB" sz="2800" dirty="0"/>
              <a:t>We discussed Control Flow Testing (CFT) and Control Flow Graph (CFG). 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/>
              <a:t>We explored details of CFG such as: </a:t>
            </a:r>
          </a:p>
          <a:p>
            <a:pPr marL="1147763" lvl="1" indent="-395288"/>
            <a:r>
              <a:rPr lang="en-GB" sz="2800" dirty="0"/>
              <a:t>Steps</a:t>
            </a:r>
          </a:p>
          <a:p>
            <a:pPr marL="1147763" lvl="1" indent="-395288"/>
            <a:r>
              <a:rPr lang="en-GB" sz="2800" dirty="0"/>
              <a:t>Construction</a:t>
            </a:r>
          </a:p>
          <a:p>
            <a:pPr marL="1147763" lvl="1" indent="-395288"/>
            <a:r>
              <a:rPr lang="en-GB" sz="2800" dirty="0"/>
              <a:t>Issues</a:t>
            </a:r>
          </a:p>
          <a:p>
            <a:pPr marL="1147763" lvl="1" indent="-395288"/>
            <a:r>
              <a:rPr lang="en-GB" sz="2800" dirty="0"/>
              <a:t>Methods</a:t>
            </a:r>
            <a:endParaRPr lang="en-US" sz="2800" dirty="0"/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7095" y="946484"/>
            <a:ext cx="8618955" cy="4817729"/>
          </a:xfrm>
        </p:spPr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Data Dependency and Sequencing 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Data Dependency Analysis  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Data Dependency Graph (DDG)</a:t>
            </a:r>
          </a:p>
          <a:p>
            <a:pPr marL="1147763" lvl="1" indent="-395288"/>
            <a:r>
              <a:rPr lang="en-GB" sz="2800" dirty="0" smtClean="0"/>
              <a:t>Why we need DDG; Characteristics and Construction; Example</a:t>
            </a:r>
          </a:p>
          <a:p>
            <a:pPr marL="747713" indent="-395288"/>
            <a:r>
              <a:rPr lang="en-GB" sz="2800" dirty="0" smtClean="0"/>
              <a:t>CFT Vs DDT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the need of CFT and DDT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learn and understand the DDG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1025" y="375135"/>
            <a:ext cx="8212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Dependency vs. Sequencing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84223" y="959910"/>
            <a:ext cx="8146473" cy="5945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18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Sequencing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resented</a:t>
            </a:r>
            <a:r>
              <a:rPr lang="en-US" sz="2400" spc="2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</a:t>
            </a:r>
            <a:r>
              <a:rPr lang="en-US" sz="24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“is-foll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ed-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”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Implicit:</a:t>
            </a:r>
            <a:r>
              <a:rPr lang="en-US" sz="2400" spc="2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sequential</a:t>
            </a:r>
            <a:r>
              <a:rPr lang="en-US" sz="2400" spc="4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statements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Explicit:</a:t>
            </a:r>
            <a:r>
              <a:rPr lang="en-US" sz="24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control</a:t>
            </a:r>
            <a:r>
              <a:rPr lang="en-US" sz="24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statements </a:t>
            </a:r>
            <a:r>
              <a:rPr lang="en-US" sz="2400" spc="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&amp; </a:t>
            </a:r>
            <a:r>
              <a:rPr lang="en-US" sz="24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calls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App</a:t>
            </a:r>
            <a:r>
              <a:rPr lang="en-US" sz="24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rent</a:t>
            </a:r>
            <a:r>
              <a:rPr lang="en-US" sz="2400" spc="2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4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endency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rder</a:t>
            </a:r>
            <a:r>
              <a:rPr lang="en-US" sz="2400" spc="-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</a:t>
            </a:r>
            <a:r>
              <a:rPr lang="en-US" sz="2400" spc="4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execution</a:t>
            </a:r>
            <a:r>
              <a:rPr lang="en-US" sz="2400" spc="-2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(sequential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machine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but</a:t>
            </a:r>
            <a:r>
              <a:rPr lang="en-US" sz="2400" spc="3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must</a:t>
            </a:r>
            <a:r>
              <a:rPr lang="en-US" sz="2400" spc="3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foll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400" spc="-3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that </a:t>
            </a:r>
            <a:r>
              <a:rPr lang="en-US" sz="2400" spc="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rder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?</a:t>
            </a: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endParaRPr lang="en-US" sz="800" dirty="0" smtClean="0">
              <a:solidFill>
                <a:srgbClr val="002060"/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endParaRPr lang="en-US" sz="800" dirty="0">
              <a:solidFill>
                <a:srgbClr val="002060"/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r>
              <a:rPr lang="en-US" sz="2400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40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400" spc="9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endency</a:t>
            </a:r>
            <a:r>
              <a:rPr lang="en-US" sz="2400" spc="-28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relations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rrect</a:t>
            </a:r>
            <a:r>
              <a:rPr lang="en-US" sz="2400" spc="2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computational</a:t>
            </a:r>
            <a:r>
              <a:rPr lang="en-US" sz="24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result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?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rrect</a:t>
            </a:r>
            <a:r>
              <a:rPr lang="en-US" sz="2400" spc="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sequence:</a:t>
            </a:r>
            <a:r>
              <a:rPr lang="en-US" sz="24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400" spc="6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endencies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Synchronization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Must</a:t>
            </a:r>
            <a:r>
              <a:rPr lang="en-US" sz="2400" spc="2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ey:</a:t>
            </a:r>
            <a:r>
              <a:rPr lang="en-US" sz="2400" spc="3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essential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–</a:t>
            </a:r>
            <a:r>
              <a:rPr lang="en-US" sz="2400" spc="19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captured</a:t>
            </a:r>
            <a:r>
              <a:rPr lang="en-US" sz="2400" spc="3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400" spc="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4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fl</a:t>
            </a:r>
            <a:r>
              <a:rPr lang="en-US" sz="2400" spc="-7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w/de</a:t>
            </a:r>
            <a:r>
              <a:rPr lang="en-US" sz="2400" spc="6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endency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PL/system </a:t>
            </a:r>
            <a:r>
              <a:rPr lang="en-US" sz="24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im</a:t>
            </a:r>
            <a:r>
              <a:rPr lang="en-US" sz="24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osed:</a:t>
            </a:r>
            <a:r>
              <a:rPr lang="en-US" sz="24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accidental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	–</a:t>
            </a:r>
            <a:r>
              <a:rPr lang="en-US" sz="2400" spc="22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CFT,</a:t>
            </a:r>
            <a:r>
              <a:rPr lang="en-US" sz="2400" spc="575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including</a:t>
            </a:r>
            <a:r>
              <a:rPr lang="en-US" sz="2400" spc="-15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l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op</a:t>
            </a:r>
            <a:r>
              <a:rPr lang="en-US" sz="2400" spc="85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testing</a:t>
            </a:r>
            <a:endParaRPr lang="en-GB" sz="2400" dirty="0">
              <a:latin typeface="Times New Roman" panose="02020603050405020304" pitchFamily="18" charset="0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628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450929" y="1182157"/>
            <a:ext cx="8406063" cy="500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Aft>
                <a:spcPts val="1200"/>
              </a:spcAft>
            </a:pPr>
            <a:r>
              <a:rPr lang="en-US" sz="2400" dirty="0" smtClean="0">
                <a:solidFill>
                  <a:srgbClr val="002060"/>
                </a:solidFill>
              </a:rPr>
              <a:t>There are some </a:t>
            </a:r>
            <a:r>
              <a:rPr lang="en-US" sz="2400" dirty="0">
                <a:solidFill>
                  <a:srgbClr val="002060"/>
                </a:solidFill>
              </a:rPr>
              <a:t>difficulties when shared variables instead of constants are involved in the decision points, and analyses of these variable values were performed to eliminate un-realizable </a:t>
            </a:r>
            <a:r>
              <a:rPr lang="en-US" sz="2400" dirty="0" smtClean="0">
                <a:solidFill>
                  <a:srgbClr val="002060"/>
                </a:solidFill>
              </a:rPr>
              <a:t>paths.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In </a:t>
            </a:r>
            <a:r>
              <a:rPr lang="en-US" sz="2400" dirty="0"/>
              <a:t>fact, the correlated decisions need not necessarily involve the shared </a:t>
            </a:r>
            <a:r>
              <a:rPr lang="en-US" sz="2400" dirty="0" smtClean="0"/>
              <a:t>variable.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If </a:t>
            </a:r>
            <a:r>
              <a:rPr lang="en-US" sz="2400" dirty="0"/>
              <a:t>some computation and assignments link variables used in later decisions to those used earlier ones, the decisions are correlated. </a:t>
            </a:r>
            <a:endParaRPr lang="en-US" sz="2400" dirty="0" smtClean="0"/>
          </a:p>
          <a:p>
            <a:pPr>
              <a:spcAft>
                <a:spcPts val="1200"/>
              </a:spcAft>
            </a:pPr>
            <a:r>
              <a:rPr lang="en-US" sz="2400" dirty="0" smtClean="0"/>
              <a:t>The </a:t>
            </a:r>
            <a:r>
              <a:rPr lang="en-US" sz="2400" dirty="0"/>
              <a:t>analysis of this and other data relations is the subject of </a:t>
            </a:r>
            <a:r>
              <a:rPr lang="en-US" sz="2400" dirty="0">
                <a:solidFill>
                  <a:srgbClr val="FF0000"/>
                </a:solidFill>
              </a:rPr>
              <a:t>data dependency analysis (DDA) </a:t>
            </a:r>
            <a:r>
              <a:rPr lang="en-US" sz="2400" dirty="0"/>
              <a:t>and the verification of correct handling of such data relations during program execution is the subject of </a:t>
            </a:r>
            <a:r>
              <a:rPr lang="en-US" sz="2400" dirty="0">
                <a:solidFill>
                  <a:srgbClr val="FF0000"/>
                </a:solidFill>
              </a:rPr>
              <a:t>data flow testing (DFT)</a:t>
            </a:r>
            <a:r>
              <a:rPr lang="en-US" sz="2400" dirty="0"/>
              <a:t>. </a:t>
            </a:r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450929" y="228600"/>
            <a:ext cx="86930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Data Dependency And Data Flow Testing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8552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485274" y="980902"/>
            <a:ext cx="8658726" cy="573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654" name="Text Box 6"/>
          <p:cNvSpPr txBox="1">
            <a:spLocks noChangeArrowheads="1"/>
          </p:cNvSpPr>
          <p:nvPr/>
        </p:nvSpPr>
        <p:spPr bwMode="auto">
          <a:xfrm>
            <a:off x="1599646" y="162760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Need for DFT</a:t>
            </a:r>
          </a:p>
        </p:txBody>
      </p:sp>
      <p:sp>
        <p:nvSpPr>
          <p:cNvPr id="2" name="Rectangle 1"/>
          <p:cNvSpPr/>
          <p:nvPr/>
        </p:nvSpPr>
        <p:spPr>
          <a:xfrm>
            <a:off x="397987" y="852565"/>
            <a:ext cx="8499318" cy="6669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3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Need</a:t>
            </a:r>
            <a:r>
              <a:rPr lang="en-US" sz="2200" spc="-17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21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alternatives</a:t>
            </a:r>
            <a:r>
              <a:rPr lang="en-US" sz="2200" spc="-8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200" spc="21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CFT:</a:t>
            </a:r>
            <a:endParaRPr lang="en-US" sz="2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</a:t>
            </a:r>
            <a:r>
              <a:rPr lang="en-US" sz="2200" spc="2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tests</a:t>
            </a:r>
            <a:r>
              <a:rPr lang="en-US" sz="2200" spc="3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sequencing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either</a:t>
            </a:r>
            <a:r>
              <a:rPr lang="en-US" sz="2200" spc="2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implemented</a:t>
            </a:r>
            <a:r>
              <a:rPr lang="en-US" sz="22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erceived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endency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=</a:t>
            </a:r>
            <a:r>
              <a:rPr lang="en-US" sz="2200" spc="3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sequencing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technique</a:t>
            </a:r>
            <a:r>
              <a:rPr lang="en-US" sz="2200" spc="-3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200" spc="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3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200" spc="6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endency</a:t>
            </a: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3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r>
              <a:rPr lang="en-US" sz="2200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15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200" spc="29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fl</a:t>
            </a:r>
            <a:r>
              <a:rPr lang="en-US" sz="2200" spc="-1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200" spc="-32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200" spc="-21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(DFT)</a:t>
            </a:r>
            <a:endParaRPr lang="en-US" sz="2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200" spc="3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endencies</a:t>
            </a:r>
            <a:r>
              <a:rPr lang="en-US" sz="2200" spc="-3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computation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Different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dels/re</a:t>
            </a:r>
            <a:r>
              <a:rPr lang="en-US" sz="22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resentations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(traditionally/often</a:t>
            </a:r>
            <a:r>
              <a:rPr lang="en-US" sz="2200" spc="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as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augmented</a:t>
            </a:r>
            <a:r>
              <a:rPr lang="en-US" sz="22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8100" indent="-260350" algn="just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is</a:t>
            </a:r>
            <a:r>
              <a:rPr lang="en-US" sz="22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not</a:t>
            </a:r>
            <a:r>
              <a:rPr lang="en-US" sz="22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untouched</a:t>
            </a:r>
            <a:r>
              <a:rPr lang="en-US" sz="2200" spc="-1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200" spc="1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items</a:t>
            </a:r>
            <a:r>
              <a:rPr lang="en-US" sz="2200" spc="-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within a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rogram/m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dule/etc.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6830" indent="-260350" algn="just">
              <a:lnSpc>
                <a:spcPct val="124000"/>
              </a:lnSpc>
              <a:spcBef>
                <a:spcPts val="30"/>
              </a:spcBef>
              <a:spcAft>
                <a:spcPts val="0"/>
              </a:spcAft>
              <a:tabLst>
                <a:tab pos="1930400" algn="l"/>
              </a:tabLs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“data</a:t>
            </a:r>
            <a:r>
              <a:rPr lang="en-US" sz="22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fl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w”</a:t>
            </a:r>
            <a:r>
              <a:rPr lang="en-US" sz="2200" spc="-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-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referred</a:t>
            </a:r>
            <a:r>
              <a:rPr lang="en-US" sz="2200" spc="-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200" spc="1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inf</a:t>
            </a:r>
            <a:r>
              <a:rPr lang="en-US" sz="22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rmation passed</a:t>
            </a:r>
            <a:r>
              <a:rPr lang="en-US" sz="2200" spc="-5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along</a:t>
            </a:r>
            <a:r>
              <a:rPr lang="en-US" sz="2200" spc="5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from</a:t>
            </a:r>
            <a:r>
              <a:rPr lang="en-US" sz="2200" spc="5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one </a:t>
            </a:r>
            <a:r>
              <a:rPr lang="en-US" sz="2200" spc="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onent </a:t>
            </a:r>
            <a:r>
              <a:rPr lang="en-US" sz="2200" spc="2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 another,</a:t>
            </a:r>
            <a:r>
              <a:rPr lang="en-US" sz="2200" spc="5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which</a:t>
            </a:r>
            <a:r>
              <a:rPr lang="en-US" sz="2200" spc="-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is </a:t>
            </a:r>
            <a:r>
              <a:rPr lang="en-US" sz="2200" spc="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different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from</a:t>
            </a:r>
            <a:r>
              <a:rPr lang="en-US" sz="22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1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Key: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2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endency</a:t>
            </a:r>
            <a:r>
              <a:rPr lang="en-US" sz="2200" spc="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(not</a:t>
            </a:r>
            <a:r>
              <a:rPr lang="en-US" sz="2200" spc="5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fl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w)?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Batang" panose="02030600000101010101" pitchFamily="18" charset="-127"/>
              </a:rPr>
              <a:t/>
            </a:r>
            <a:br>
              <a:rPr lang="en-US" dirty="0">
                <a:latin typeface="Times New Roman" panose="02020603050405020304" pitchFamily="18" charset="0"/>
                <a:ea typeface="Batang" panose="02030600000101010101" pitchFamily="18" charset="-127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286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145800" y="1237818"/>
            <a:ext cx="8699999" cy="507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14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spc="-28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400" spc="9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</a:t>
            </a:r>
            <a:r>
              <a:rPr lang="en-US" sz="2400" spc="-16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15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spc="65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erations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P-use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variables or data items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CFG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decisions is called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P-use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data dependency analysis to indicate their use in predicates 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conditions. </a:t>
            </a: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data creation, initialization, assignment, all explicitly, or sometimes through side effects such as through shared memory locations, mailboxes,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read/write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parameters, etc. It is commonly abbreviated as D-operation, or just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C-use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kind of use is called C-use, 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</a:p>
          <a:p>
            <a:pPr marL="905510" marR="104648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</a:br>
            <a:endParaRPr lang="en-GB" sz="2400" dirty="0"/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14478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DFT: Data Operations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4818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145800" y="1237818"/>
            <a:ext cx="8699999" cy="507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14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800" spc="-28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800" spc="9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</a:t>
            </a:r>
            <a:r>
              <a:rPr lang="en-US" sz="2800" spc="-16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800" spc="20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800" spc="15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definitions</a:t>
            </a:r>
            <a:endParaRPr lang="en-US" sz="2400" dirty="0" smtClean="0">
              <a:solidFill>
                <a:srgbClr val="002060"/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data creation, initialization, assignment, all explicitly, or sometimes through side effects such as through shared memory locations, mailboxes,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read/write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parameters, etc. It is commonly abbreviated as D-operation, or just 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general computation or in predicate, commonly referred to as C-use or P-use. Both these types of uses are collectively called U-operation, or just U. The key characteristic of the U-operation is that it is non-destructive, that is, the value of the data item remains the same after this operation. However, P-use of a data item in a predicate might affect the execution path to be selected and followed. C-use of data items usually occurs in the form of variables and constants in a computational expression or as parameters in a program function or procedure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</a:br>
            <a:endParaRPr lang="en-GB" sz="2400" dirty="0"/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14478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DFT: Data </a:t>
            </a:r>
            <a:r>
              <a:rPr lang="en-US" sz="2800" dirty="0" smtClean="0"/>
              <a:t>Definitions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4582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565556" y="930442"/>
            <a:ext cx="8578443" cy="5630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dirty="0">
                <a:solidFill>
                  <a:srgbClr val="002060"/>
                </a:solidFill>
              </a:rPr>
              <a:t>• Data </a:t>
            </a:r>
            <a:r>
              <a:rPr lang="en-US" sz="2400" dirty="0" smtClean="0">
                <a:solidFill>
                  <a:srgbClr val="002060"/>
                </a:solidFill>
              </a:rPr>
              <a:t>Flow or Data Dependencies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sz="2000" dirty="0"/>
              <a:t>. U-U: no effect or dependency</a:t>
            </a:r>
          </a:p>
          <a:p>
            <a:pPr lvl="1"/>
            <a:r>
              <a:rPr lang="en-US" sz="2000" dirty="0" smtClean="0"/>
              <a:t>		– </a:t>
            </a:r>
            <a:r>
              <a:rPr lang="en-US" sz="2000" dirty="0"/>
              <a:t>therefore ignore</a:t>
            </a:r>
          </a:p>
          <a:p>
            <a:pPr lvl="1"/>
            <a:r>
              <a:rPr lang="en-US" sz="2000" dirty="0"/>
              <a:t>. D-U: normal usage case</a:t>
            </a:r>
          </a:p>
          <a:p>
            <a:pPr lvl="1"/>
            <a:r>
              <a:rPr lang="en-US" sz="2000" dirty="0" smtClean="0"/>
              <a:t>		– </a:t>
            </a:r>
            <a:r>
              <a:rPr lang="en-US" sz="2000" dirty="0"/>
              <a:t>normal DFT</a:t>
            </a:r>
          </a:p>
          <a:p>
            <a:pPr lvl="1"/>
            <a:r>
              <a:rPr lang="en-US" sz="2000" dirty="0"/>
              <a:t>. D-D: overloading/masking</a:t>
            </a:r>
          </a:p>
          <a:p>
            <a:pPr lvl="1"/>
            <a:r>
              <a:rPr lang="en-US" sz="2000" dirty="0" smtClean="0"/>
              <a:t>		– </a:t>
            </a:r>
            <a:r>
              <a:rPr lang="en-US" sz="2000" dirty="0"/>
              <a:t>no U in between ⇒ problems/defects? </a:t>
            </a:r>
            <a:r>
              <a:rPr lang="en-US" sz="2000" dirty="0" smtClean="0"/>
              <a:t>			(</a:t>
            </a:r>
            <a:r>
              <a:rPr lang="en-US" sz="2000" dirty="0"/>
              <a:t>racing conditions, inefficiency, etc.)</a:t>
            </a:r>
          </a:p>
          <a:p>
            <a:pPr lvl="1"/>
            <a:r>
              <a:rPr lang="en-US" sz="2000" dirty="0" smtClean="0"/>
              <a:t>		– </a:t>
            </a:r>
            <a:r>
              <a:rPr lang="en-US" sz="2000" dirty="0"/>
              <a:t>implicit U:  D-U, U-D</a:t>
            </a:r>
          </a:p>
          <a:p>
            <a:pPr lvl="1"/>
            <a:r>
              <a:rPr lang="en-US" sz="2000" dirty="0" smtClean="0"/>
              <a:t>		expand </a:t>
            </a:r>
            <a:r>
              <a:rPr lang="en-US" sz="2000" dirty="0"/>
              <a:t>for conditionals/loops</a:t>
            </a:r>
          </a:p>
          <a:p>
            <a:pPr lvl="1"/>
            <a:r>
              <a:rPr lang="en-US" sz="2000" dirty="0"/>
              <a:t>. U-D: anti-usage</a:t>
            </a:r>
          </a:p>
          <a:p>
            <a:pPr lvl="1"/>
            <a:r>
              <a:rPr lang="en-US" sz="2000" dirty="0" smtClean="0"/>
              <a:t>		– </a:t>
            </a:r>
            <a:r>
              <a:rPr lang="en-US" sz="2000" dirty="0"/>
              <a:t>substitute/ignore  if sequential</a:t>
            </a:r>
          </a:p>
          <a:p>
            <a:pPr lvl="1"/>
            <a:r>
              <a:rPr lang="en-US" sz="2000" dirty="0" smtClean="0"/>
              <a:t>		– </a:t>
            </a:r>
            <a:r>
              <a:rPr lang="en-US" sz="2000" dirty="0"/>
              <a:t>convert to other cases in  loops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2060"/>
                </a:solidFill>
              </a:rPr>
              <a:t>• Data dependency analysis may detect some </a:t>
            </a:r>
            <a:r>
              <a:rPr lang="en-US" sz="2400" dirty="0" smtClean="0">
                <a:solidFill>
                  <a:srgbClr val="002060"/>
                </a:solidFill>
              </a:rPr>
              <a:t>	problems </a:t>
            </a:r>
            <a:r>
              <a:rPr lang="en-US" sz="2400" dirty="0">
                <a:solidFill>
                  <a:srgbClr val="002060"/>
                </a:solidFill>
              </a:rPr>
              <a:t>above immediately.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• </a:t>
            </a:r>
            <a:r>
              <a:rPr lang="en-US" sz="2400" dirty="0">
                <a:solidFill>
                  <a:srgbClr val="002060"/>
                </a:solidFill>
              </a:rPr>
              <a:t>DFT focuses on testing D-U relations.</a:t>
            </a:r>
          </a:p>
        </p:txBody>
      </p:sp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-176463" y="199361"/>
            <a:ext cx="970547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500" dirty="0" smtClean="0"/>
              <a:t>Pair-wise Ordinal Relations On The Same Data Objects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22877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1248621" y="228600"/>
            <a:ext cx="70790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DDG and DFT</a:t>
            </a:r>
          </a:p>
        </p:txBody>
      </p:sp>
      <p:sp>
        <p:nvSpPr>
          <p:cNvPr id="2" name="Rectangle 1"/>
          <p:cNvSpPr/>
          <p:nvPr/>
        </p:nvSpPr>
        <p:spPr>
          <a:xfrm>
            <a:off x="432262" y="1017765"/>
            <a:ext cx="8711738" cy="5415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6260" marR="29210" indent="-25908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tabLst>
                <a:tab pos="2362200" algn="l"/>
              </a:tabLs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3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34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400" spc="8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endency</a:t>
            </a:r>
            <a:r>
              <a:rPr lang="en-US" sz="2400" spc="-33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graphs</a:t>
            </a:r>
            <a:r>
              <a:rPr lang="en-US" sz="2400" spc="3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(DDGs):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Computation</a:t>
            </a:r>
            <a:r>
              <a:rPr lang="en-US" sz="2400" spc="-5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result(s) </a:t>
            </a:r>
            <a:r>
              <a:rPr lang="en-US" sz="24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ressed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400" spc="3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terms of </a:t>
            </a:r>
            <a:r>
              <a:rPr lang="en-US" sz="2400" spc="3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input</a:t>
            </a:r>
            <a:r>
              <a:rPr lang="en-US" sz="2400" spc="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riables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3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constants </a:t>
            </a:r>
            <a:r>
              <a:rPr lang="en-US" sz="24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via </a:t>
            </a:r>
            <a:r>
              <a:rPr lang="en-US" sz="2400" spc="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inter- mediate</a:t>
            </a:r>
            <a:r>
              <a:rPr lang="en-US" sz="2400" spc="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</a:t>
            </a:r>
            <a:r>
              <a:rPr lang="en-US" sz="2400" spc="2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2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links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</a:p>
          <a:p>
            <a:pPr marL="556260" marR="29210" indent="-25908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tabLst>
                <a:tab pos="2362200" algn="l"/>
              </a:tabLst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050" dirty="0" smtClean="0">
              <a:solidFill>
                <a:srgbClr val="002060"/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160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</a:t>
            </a:r>
            <a:r>
              <a:rPr lang="en-US" sz="2400" spc="16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central</a:t>
            </a:r>
            <a:r>
              <a:rPr lang="en-US" sz="2400" spc="-20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steps</a:t>
            </a:r>
            <a:r>
              <a:rPr lang="en-US" sz="2400" spc="-4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(test</a:t>
            </a:r>
            <a:r>
              <a:rPr lang="en-US" sz="2400" spc="39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rep</a:t>
            </a:r>
            <a:r>
              <a:rPr lang="en-US" sz="2400" spc="-7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ration):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Build</a:t>
            </a:r>
            <a:r>
              <a:rPr lang="en-US" sz="2400" spc="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3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verify</a:t>
            </a:r>
            <a:r>
              <a:rPr lang="en-US" sz="2400" spc="-1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DDGs.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15557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tabLst>
                <a:tab pos="1879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Define</a:t>
            </a:r>
            <a:r>
              <a:rPr lang="en-US" sz="2400" spc="-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select</a:t>
            </a:r>
            <a:r>
              <a:rPr lang="en-US" sz="24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4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slices</a:t>
            </a:r>
            <a:r>
              <a:rPr lang="en-US" sz="2400" spc="-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cover. (Slice:	all </a:t>
            </a:r>
            <a:r>
              <a:rPr lang="en-US" sz="24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used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define</a:t>
            </a:r>
            <a:r>
              <a:rPr lang="en-US" sz="2400" spc="-3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item.)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Sensitize</a:t>
            </a:r>
            <a:r>
              <a:rPr lang="en-US" sz="2400" spc="-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4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slices.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Plan</a:t>
            </a:r>
            <a:r>
              <a:rPr lang="en-US" sz="2400" spc="3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1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result</a:t>
            </a:r>
            <a:r>
              <a:rPr lang="en-US" sz="2400" spc="3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checking.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29210" indent="-259080" algn="just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85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400" spc="35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steps</a:t>
            </a:r>
            <a:r>
              <a:rPr lang="en-US" sz="2400" spc="23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400" spc="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 </a:t>
            </a:r>
            <a:r>
              <a:rPr lang="en-US" sz="2400" spc="175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can</a:t>
            </a:r>
            <a:r>
              <a:rPr lang="en-US" sz="2400" spc="52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foll</a:t>
            </a:r>
            <a:r>
              <a:rPr lang="en-US" sz="2400" spc="-9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 stand</a:t>
            </a:r>
            <a:r>
              <a:rPr lang="en-US" sz="2400" spc="-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rd testing</a:t>
            </a:r>
            <a:r>
              <a:rPr lang="en-US" sz="2400" spc="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steps</a:t>
            </a:r>
            <a:r>
              <a:rPr lang="en-US" sz="2400" spc="30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spc="-9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12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planning</a:t>
            </a:r>
            <a:r>
              <a:rPr lang="en-US" sz="2400" spc="-8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21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rep</a:t>
            </a:r>
            <a:r>
              <a:rPr lang="en-US" sz="2400" spc="-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ration, execution,</a:t>
            </a:r>
            <a:r>
              <a:rPr lang="en-US" sz="2400" spc="29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analysis</a:t>
            </a:r>
            <a:r>
              <a:rPr lang="en-US" sz="2400" spc="-3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29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foll</a:t>
            </a:r>
            <a:r>
              <a:rPr lang="en-US" sz="2400" spc="-7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w-up.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21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3" y="144378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400" spc="8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</a:t>
            </a:r>
            <a:r>
              <a:rPr lang="en-US" sz="2400" spc="-35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DDG:</a:t>
            </a:r>
            <a:r>
              <a:rPr lang="en-US" sz="2400" spc="2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53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definitions</a:t>
            </a:r>
            <a:r>
              <a:rPr lang="en-US" sz="2400" spc="-13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(D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resent</a:t>
            </a:r>
            <a:r>
              <a:rPr lang="en-US" sz="2400" spc="4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definitions</a:t>
            </a:r>
            <a:r>
              <a:rPr lang="en-US" sz="2400" spc="-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3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items: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2710" marR="704215" lvl="1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ypically </a:t>
            </a:r>
            <a:r>
              <a:rPr lang="en-US" sz="2400" spc="-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riables</a:t>
            </a:r>
            <a:r>
              <a:rPr lang="en-US" sz="2400" spc="2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constants,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08150" marR="100330" lvl="1" indent="-31369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also</a:t>
            </a:r>
            <a:r>
              <a:rPr lang="en-US" sz="2400" spc="-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functional/structural</a:t>
            </a:r>
            <a:r>
              <a:rPr lang="en-US" sz="2400" spc="4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</a:t>
            </a:r>
            <a:r>
              <a:rPr lang="en-US" sz="24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onents e.g.,</a:t>
            </a:r>
            <a:r>
              <a:rPr lang="en-US" sz="24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file/rec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rd/grou</a:t>
            </a:r>
            <a:r>
              <a:rPr lang="en-US" sz="2400" spc="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ed-data/etc.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Input/output/st</a:t>
            </a:r>
            <a:r>
              <a:rPr lang="en-US" sz="2400" spc="-1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rage/</a:t>
            </a:r>
            <a:r>
              <a:rPr lang="en-US" sz="24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cessing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4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5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Links:</a:t>
            </a:r>
            <a:r>
              <a:rPr lang="en-US" sz="2400" spc="3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relating</a:t>
            </a:r>
            <a:r>
              <a:rPr lang="en-US" sz="2400" spc="7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different</a:t>
            </a:r>
            <a:r>
              <a:rPr lang="en-US" sz="2400" spc="-7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D-n</a:t>
            </a:r>
            <a:r>
              <a:rPr lang="en-US" sz="2400" spc="7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relation:</a:t>
            </a:r>
            <a:r>
              <a:rPr lang="en-US" sz="2400" spc="3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is-used-</a:t>
            </a:r>
            <a:r>
              <a:rPr lang="en-US" sz="2400" spc="-1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400" spc="-2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(D-U</a:t>
            </a:r>
            <a:r>
              <a:rPr lang="en-US" sz="2400" spc="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relation)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</a:t>
            </a:r>
            <a:r>
              <a:rPr lang="en-US" sz="2400" spc="2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rlier</a:t>
            </a:r>
            <a:r>
              <a:rPr lang="en-US" sz="24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 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is </a:t>
            </a:r>
            <a:r>
              <a:rPr lang="en-US" sz="2400" spc="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used</a:t>
            </a:r>
            <a:r>
              <a:rPr lang="en-US" sz="2400" spc="1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4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spc="2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later</a:t>
            </a:r>
            <a:r>
              <a:rPr lang="en-US" sz="2400" spc="3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5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Conditional</a:t>
            </a:r>
            <a:r>
              <a:rPr lang="en-US" sz="2400" spc="-25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vs </a:t>
            </a:r>
            <a:r>
              <a:rPr lang="en-US" sz="2400" spc="16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unconditional</a:t>
            </a:r>
            <a:r>
              <a:rPr lang="en-US" sz="2400" spc="43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D’s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unconditional: </a:t>
            </a:r>
            <a:r>
              <a:rPr lang="en-US" sz="2400" spc="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directly</a:t>
            </a:r>
            <a:r>
              <a:rPr lang="en-US" sz="2400" spc="1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link </a:t>
            </a:r>
            <a:r>
              <a:rPr lang="en-US" sz="2400" spc="3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400" spc="6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conditional:</a:t>
            </a:r>
            <a:r>
              <a:rPr lang="en-US" sz="2400" spc="4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</a:t>
            </a:r>
            <a:r>
              <a:rPr lang="en-US" sz="2400" spc="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select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rs</a:t>
            </a:r>
            <a:r>
              <a:rPr lang="en-US" sz="2400" spc="-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(later)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</a:b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DDG Elements</a:t>
            </a:r>
          </a:p>
        </p:txBody>
      </p:sp>
    </p:spTree>
    <p:extLst>
      <p:ext uri="{BB962C8B-B14F-4D97-AF65-F5344CB8AC3E}">
        <p14:creationId xmlns:p14="http://schemas.microsoft.com/office/powerpoint/2010/main" xmlns="" val="12061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4" y="1138989"/>
            <a:ext cx="8005010" cy="68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GB" sz="2400" dirty="0"/>
              <a:t>. </a:t>
            </a:r>
            <a:r>
              <a:rPr lang="en-US" sz="2400" dirty="0"/>
              <a:t>Unconditional definition </a:t>
            </a:r>
            <a:r>
              <a:rPr lang="en-US" sz="2400" dirty="0" smtClean="0"/>
              <a:t>example </a:t>
            </a:r>
            <a:r>
              <a:rPr lang="en-US" sz="2400" dirty="0"/>
              <a:t>for z ← x + y</a:t>
            </a: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Example DDG Elements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715" y="1828800"/>
            <a:ext cx="3767943" cy="24895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66274" y="4727229"/>
            <a:ext cx="806917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Data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dependency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graph (DDG)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element: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</a:rPr>
              <a:t>An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example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of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data definition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through assignment</a:t>
            </a:r>
          </a:p>
          <a:p>
            <a:endParaRPr lang="en-US" dirty="0" smtClean="0"/>
          </a:p>
          <a:p>
            <a:r>
              <a:rPr lang="en-US" sz="2000" dirty="0" smtClean="0">
                <a:solidFill>
                  <a:srgbClr val="002060"/>
                </a:solidFill>
              </a:rPr>
              <a:t>The </a:t>
            </a:r>
            <a:r>
              <a:rPr lang="en-US" sz="2000" dirty="0">
                <a:solidFill>
                  <a:srgbClr val="002060"/>
                </a:solidFill>
              </a:rPr>
              <a:t>links in DDGs represent the D-U relation, or “is used by”. That is, if we have a link from A to B, we interpret it as that the data defined in A is used to define the data in B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551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3" y="1423081"/>
            <a:ext cx="8005010" cy="68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Conditional</a:t>
            </a:r>
            <a:r>
              <a:rPr lang="en-US" sz="2400" spc="-1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definition</a:t>
            </a:r>
            <a:r>
              <a:rPr lang="en-US" sz="2400" spc="-1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example with</a:t>
            </a:r>
            <a:r>
              <a:rPr lang="en-US" sz="2400" spc="-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spc="1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3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select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4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rallel</a:t>
            </a:r>
            <a:r>
              <a:rPr lang="en-US" sz="2400" spc="-1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conditional</a:t>
            </a:r>
            <a:r>
              <a:rPr lang="en-US" sz="2400" spc="-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assignment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multi-valued</a:t>
            </a:r>
            <a:r>
              <a:rPr lang="en-US" sz="2400" spc="-3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4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select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1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redicate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match</a:t>
            </a:r>
            <a:r>
              <a:rPr lang="en-US" sz="2400" spc="4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control</a:t>
            </a:r>
            <a:r>
              <a:rPr lang="en-US" sz="24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5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in-link</a:t>
            </a:r>
            <a:r>
              <a:rPr lang="en-US" sz="2400" spc="-29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values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Example DDG Elements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1474" y="4142210"/>
            <a:ext cx="837398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DDG element: </a:t>
            </a:r>
            <a:r>
              <a:rPr lang="en-US" sz="1600" b="1" dirty="0"/>
              <a:t>An example of data selector </a:t>
            </a:r>
            <a:r>
              <a:rPr lang="en-US" sz="1600" b="1" dirty="0" smtClean="0"/>
              <a:t>node</a:t>
            </a:r>
          </a:p>
          <a:p>
            <a:endParaRPr lang="en-US" dirty="0" smtClean="0"/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three possible values for the result r can be marked as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7-2, and 7-3. The final result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selected among these three values based on the condition on d. Therefore, we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place 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data selector node, connect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7-2, and 7-3 to r as data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inlink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 condition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node “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d?O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to r as the control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inlink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We distinguish control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inlink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data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inlink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dotted instead of a solid link. Only one value will be selected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candidate values,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r2, and r3, by matching their specific conditions to the control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inlink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evaluation result.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58" y="2531313"/>
            <a:ext cx="8383896" cy="171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541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3" y="1552211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Ch</a:t>
            </a:r>
            <a:r>
              <a:rPr lang="en-US" sz="2400" spc="-9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racteristics</a:t>
            </a:r>
            <a:r>
              <a:rPr lang="en-US" sz="2400" spc="-31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DDG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Multiple</a:t>
            </a:r>
            <a:r>
              <a:rPr lang="en-US" sz="2400" spc="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inlinks</a:t>
            </a:r>
            <a:r>
              <a:rPr lang="en-US" sz="2400" spc="-1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at</a:t>
            </a:r>
            <a:r>
              <a:rPr lang="en-US" sz="24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most</a:t>
            </a:r>
            <a:r>
              <a:rPr lang="en-US" sz="24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non-terminal</a:t>
            </a:r>
            <a:r>
              <a:rPr lang="en-US" sz="2400" spc="-2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4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cus:</a:t>
            </a:r>
            <a:r>
              <a:rPr lang="en-US" sz="2400" spc="3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output</a:t>
            </a:r>
            <a:r>
              <a:rPr lang="en-US" sz="2400" spc="3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</a:t>
            </a:r>
            <a:r>
              <a:rPr lang="en-US" sz="24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riable(s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–</a:t>
            </a:r>
            <a:r>
              <a:rPr lang="en-US" sz="2400" spc="22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usually</a:t>
            </a:r>
            <a:r>
              <a:rPr lang="en-US" sz="2400" spc="-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one</a:t>
            </a:r>
            <a:r>
              <a:rPr lang="en-US" sz="2400" spc="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2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just</a:t>
            </a:r>
            <a:r>
              <a:rPr lang="en-US" sz="2400" spc="3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spc="2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few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input</a:t>
            </a:r>
            <a:r>
              <a:rPr lang="en-US" sz="24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riables</a:t>
            </a:r>
            <a:r>
              <a:rPr lang="en-US" sz="2400" spc="1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constants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Usually</a:t>
            </a:r>
            <a:r>
              <a:rPr lang="en-US" sz="2400" spc="-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3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complex</a:t>
            </a:r>
            <a:r>
              <a:rPr lang="en-US" sz="24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than</a:t>
            </a:r>
            <a:r>
              <a:rPr lang="en-US" sz="2400" spc="5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</a:t>
            </a:r>
            <a:r>
              <a:rPr lang="en-US" sz="2400" spc="-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–</a:t>
            </a:r>
            <a:r>
              <a:rPr lang="en-US" sz="2400" spc="23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usually</a:t>
            </a:r>
            <a:r>
              <a:rPr lang="en-US" sz="24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contains</a:t>
            </a:r>
            <a:r>
              <a:rPr lang="en-US" sz="2400" spc="4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3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inf</a:t>
            </a:r>
            <a:r>
              <a:rPr lang="en-US" sz="2400" spc="-8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835" marR="492125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(omit</a:t>
            </a:r>
            <a:r>
              <a:rPr lang="en-US" sz="2400" spc="4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non-essential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sequencing</a:t>
            </a:r>
            <a:r>
              <a:rPr lang="en-US" sz="2400" spc="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info.)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17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Source</a:t>
            </a:r>
            <a:r>
              <a:rPr lang="en-US" sz="2400" spc="-26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7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deling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White</a:t>
            </a:r>
            <a:r>
              <a:rPr lang="en-US" sz="2400" spc="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x:</a:t>
            </a:r>
            <a:r>
              <a:rPr lang="en-US" sz="2400" spc="2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design/c</a:t>
            </a:r>
            <a:r>
              <a:rPr lang="en-US" sz="24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400" spc="3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(traditionally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Black</a:t>
            </a:r>
            <a:r>
              <a:rPr lang="en-US" sz="24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x:</a:t>
            </a:r>
            <a:r>
              <a:rPr lang="en-US" sz="2400" spc="4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ecification</a:t>
            </a:r>
            <a:r>
              <a:rPr lang="en-US" sz="2400" spc="2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(new</a:t>
            </a:r>
            <a:r>
              <a:rPr lang="en-US" sz="2400" spc="3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usage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Back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rd</a:t>
            </a:r>
            <a:r>
              <a:rPr lang="en-US" sz="2400" spc="-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4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resolution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(often</a:t>
            </a:r>
            <a:r>
              <a:rPr lang="en-US" sz="2400" spc="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used</a:t>
            </a:r>
            <a:r>
              <a:rPr lang="en-US" sz="24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as</a:t>
            </a:r>
            <a:r>
              <a:rPr lang="en-US" sz="2400" spc="1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construction</a:t>
            </a:r>
            <a:r>
              <a:rPr lang="en-US" sz="2400" spc="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cedure.)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</a:br>
            <a:endParaRPr lang="en-US" sz="2400" dirty="0"/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/>
              <a:t>DDG Characteristics and Construction</a:t>
            </a:r>
          </a:p>
        </p:txBody>
      </p:sp>
    </p:spTree>
    <p:extLst>
      <p:ext uri="{BB962C8B-B14F-4D97-AF65-F5344CB8AC3E}">
        <p14:creationId xmlns:p14="http://schemas.microsoft.com/office/powerpoint/2010/main" xmlns="" val="227189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328998" y="1216481"/>
            <a:ext cx="8598025" cy="3788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Basic</a:t>
            </a:r>
            <a:r>
              <a:rPr lang="en-US" sz="2400" spc="-21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steps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Identify</a:t>
            </a:r>
            <a:r>
              <a:rPr lang="en-US" sz="2400" spc="-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output</a:t>
            </a:r>
            <a:r>
              <a:rPr lang="en-US" sz="2400" spc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riable(s)</a:t>
            </a:r>
            <a:r>
              <a:rPr lang="en-US" sz="24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Back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rd</a:t>
            </a:r>
            <a:r>
              <a:rPr lang="en-US" sz="24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chaining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resolve</a:t>
            </a:r>
            <a:r>
              <a:rPr lang="en-US" sz="2400" spc="-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riables</a:t>
            </a:r>
            <a:r>
              <a:rPr lang="en-US" sz="24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used</a:t>
            </a:r>
            <a:r>
              <a:rPr lang="en-US" sz="2400" spc="2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its</a:t>
            </a:r>
            <a:r>
              <a:rPr lang="en-US" sz="2400" spc="1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computation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identify</a:t>
            </a:r>
            <a:r>
              <a:rPr lang="en-US" sz="24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D-U</a:t>
            </a:r>
            <a:r>
              <a:rPr lang="en-US" sz="2400" spc="-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eat</a:t>
            </a:r>
            <a:r>
              <a:rPr lang="en-US" sz="2400" spc="3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ove</a:t>
            </a:r>
            <a:r>
              <a:rPr lang="en-US" sz="2400" spc="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steps</a:t>
            </a:r>
            <a:r>
              <a:rPr lang="en-US" sz="2400" spc="2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400" spc="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</a:t>
            </a:r>
            <a:r>
              <a:rPr lang="en-US" sz="24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riables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until</a:t>
            </a:r>
            <a:r>
              <a:rPr lang="en-US" sz="2400" spc="1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all </a:t>
            </a:r>
            <a:r>
              <a:rPr lang="en-US" sz="24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resolved</a:t>
            </a:r>
            <a:r>
              <a:rPr lang="en-US" sz="24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as</a:t>
            </a:r>
            <a:r>
              <a:rPr lang="en-US" sz="24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input/constants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Handling</a:t>
            </a:r>
            <a:r>
              <a:rPr lang="en-US" sz="2400" spc="-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conditional</a:t>
            </a:r>
            <a:r>
              <a:rPr lang="en-US" sz="24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definitions</a:t>
            </a:r>
            <a:r>
              <a:rPr lang="en-US" sz="2400" spc="-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</a:t>
            </a:r>
            <a:r>
              <a:rPr lang="en-US" sz="2400" spc="3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ove.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Building DDG</a:t>
            </a:r>
          </a:p>
        </p:txBody>
      </p:sp>
    </p:spTree>
    <p:extLst>
      <p:ext uri="{BB962C8B-B14F-4D97-AF65-F5344CB8AC3E}">
        <p14:creationId xmlns:p14="http://schemas.microsoft.com/office/powerpoint/2010/main" xmlns="" val="109453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657142" y="2644773"/>
            <a:ext cx="8299310" cy="4365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A sample data flow graph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• </a:t>
            </a:r>
            <a:r>
              <a:rPr lang="en-US" sz="2400" dirty="0"/>
              <a:t>Example: </a:t>
            </a:r>
            <a:r>
              <a:rPr lang="en-US" sz="2400" dirty="0" smtClean="0"/>
              <a:t>Data selector</a:t>
            </a:r>
          </a:p>
          <a:p>
            <a:r>
              <a:rPr lang="en-US" sz="2400" dirty="0" smtClean="0"/>
              <a:t> 	. Identify </a:t>
            </a:r>
            <a:r>
              <a:rPr lang="en-US" sz="2400" dirty="0"/>
              <a:t>non-terminal </a:t>
            </a:r>
            <a:r>
              <a:rPr lang="en-US" sz="2400" dirty="0" smtClean="0"/>
              <a:t>nodes resolve </a:t>
            </a:r>
            <a:r>
              <a:rPr lang="en-US" sz="2400" dirty="0"/>
              <a:t>them, </a:t>
            </a:r>
            <a:r>
              <a:rPr lang="en-US" sz="2400" dirty="0" smtClean="0"/>
              <a:t>until only input/constants </a:t>
            </a:r>
            <a:r>
              <a:rPr lang="en-US" sz="2400" dirty="0"/>
              <a:t>left (at top part)</a:t>
            </a:r>
          </a:p>
          <a:p>
            <a:r>
              <a:rPr lang="en-US" sz="2400" dirty="0"/>
              <a:t/>
            </a:r>
            <a:br>
              <a:rPr lang="en-US" sz="2400" dirty="0"/>
            </a:br>
            <a:endParaRPr lang="en-US" sz="2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Building DDG: An Example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333999"/>
            <a:ext cx="6126177" cy="224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30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12181" y="1388371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18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Essential</a:t>
            </a:r>
            <a:r>
              <a:rPr lang="en-US" sz="2400" spc="-32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vs </a:t>
            </a:r>
            <a:r>
              <a:rPr lang="en-US" sz="2400" spc="16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nonessential</a:t>
            </a:r>
            <a:r>
              <a:rPr lang="en-US" sz="2400" spc="20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</a:t>
            </a:r>
            <a:r>
              <a:rPr lang="en-US" sz="2400" spc="7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ops: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Essential:</a:t>
            </a:r>
            <a:r>
              <a:rPr lang="en-US" sz="2400" spc="4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mostly</a:t>
            </a:r>
            <a:r>
              <a:rPr lang="en-US" sz="24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nondeterministic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Nonessential</a:t>
            </a:r>
            <a:r>
              <a:rPr lang="en-US" sz="2400" spc="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iteration/l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ops: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most</a:t>
            </a:r>
            <a:r>
              <a:rPr lang="en-US" sz="2400" spc="3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deterministic</a:t>
            </a:r>
            <a:r>
              <a:rPr lang="en-US" sz="24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</a:t>
            </a:r>
            <a:r>
              <a:rPr lang="en-US" sz="24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due</a:t>
            </a:r>
            <a:r>
              <a:rPr lang="en-US" sz="2400" spc="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3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language/system</a:t>
            </a:r>
            <a:r>
              <a:rPr lang="en-US" sz="24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limitations;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example:</a:t>
            </a:r>
            <a:r>
              <a:rPr lang="en-US" sz="2400" spc="3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sum</a:t>
            </a:r>
            <a:r>
              <a:rPr lang="en-US" sz="2400" spc="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over</a:t>
            </a:r>
            <a:r>
              <a:rPr lang="en-US" sz="2400" spc="1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</a:t>
            </a:r>
            <a:r>
              <a:rPr lang="en-US" sz="2400" spc="2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rr</a:t>
            </a:r>
            <a:r>
              <a:rPr lang="en-US" sz="24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00" dirty="0" smtClean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</a:t>
            </a:r>
            <a:r>
              <a:rPr lang="en-US" sz="2400" spc="8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</a:t>
            </a:r>
            <a:r>
              <a:rPr lang="en-US" sz="2400" spc="-19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400" spc="13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2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reat</a:t>
            </a:r>
            <a:r>
              <a:rPr lang="en-US" sz="2400" spc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</a:t>
            </a:r>
            <a:r>
              <a:rPr lang="en-US" sz="2400" spc="-1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as</a:t>
            </a:r>
            <a:r>
              <a:rPr lang="en-US" sz="2400" spc="1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spc="2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computational</a:t>
            </a:r>
            <a:r>
              <a:rPr lang="en-US" sz="2400" spc="-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4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Unfold/unwind</a:t>
            </a:r>
            <a:r>
              <a:rPr lang="en-US" sz="24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once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2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wice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Simil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-2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3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one</a:t>
            </a:r>
            <a:r>
              <a:rPr lang="en-US" sz="2400" spc="1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tw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 </a:t>
            </a:r>
            <a:r>
              <a:rPr lang="en-US" sz="2400" spc="-1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</a:t>
            </a:r>
            <a:r>
              <a:rPr lang="en-US" sz="2400" spc="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’s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2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est</a:t>
            </a:r>
            <a:r>
              <a:rPr lang="en-US" sz="2400" spc="4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basic</a:t>
            </a:r>
            <a:r>
              <a:rPr lang="en-US" sz="2400" spc="-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relation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but</a:t>
            </a:r>
            <a:r>
              <a:rPr lang="en-US" sz="2400" spc="165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not</a:t>
            </a:r>
            <a:r>
              <a:rPr lang="en-US" sz="2400" spc="165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all </a:t>
            </a:r>
            <a:r>
              <a:rPr lang="en-US" sz="2400" spc="16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(l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op)</a:t>
            </a:r>
            <a:r>
              <a:rPr lang="en-US" sz="2400" spc="43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spc="85" dirty="0">
                <a:latin typeface="Times New Roman" panose="02020603050405020304" pitchFamily="18" charset="0"/>
                <a:ea typeface="Batang" panose="02030600000101010101" pitchFamily="18" charset="-127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ound</a:t>
            </a:r>
            <a:r>
              <a:rPr lang="en-US" sz="2400" spc="-105" dirty="0">
                <a:latin typeface="Times New Roman" panose="02020603050405020304" pitchFamily="18" charset="0"/>
                <a:ea typeface="Batang" panose="02030600000101010101" pitchFamily="18" charset="-127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ry</a:t>
            </a:r>
            <a:r>
              <a:rPr lang="en-US" sz="2400" spc="290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>values</a:t>
            </a:r>
            <a:endParaRPr lang="en-US" sz="2200" dirty="0"/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DFT and Loops</a:t>
            </a:r>
          </a:p>
        </p:txBody>
      </p:sp>
    </p:spTree>
    <p:extLst>
      <p:ext uri="{BB962C8B-B14F-4D97-AF65-F5344CB8AC3E}">
        <p14:creationId xmlns:p14="http://schemas.microsoft.com/office/powerpoint/2010/main" xmlns="" val="295046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429053" y="1000068"/>
            <a:ext cx="8714947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1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Default/random</a:t>
            </a:r>
            <a:r>
              <a:rPr lang="en-US" sz="2400" spc="18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value</a:t>
            </a:r>
            <a:r>
              <a:rPr lang="en-US" sz="2400" spc="-24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setting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Not</a:t>
            </a:r>
            <a:r>
              <a:rPr lang="en-US" sz="2400" spc="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affecting</a:t>
            </a:r>
            <a:r>
              <a:rPr lang="en-US" sz="24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the</a:t>
            </a:r>
            <a:r>
              <a:rPr lang="en-US" sz="2400" spc="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slice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But</a:t>
            </a:r>
            <a:r>
              <a:rPr lang="en-US" sz="2400" spc="3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4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affect</a:t>
            </a:r>
            <a:r>
              <a:rPr lang="en-US" sz="2400" spc="1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400" spc="3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executions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746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 </a:t>
            </a:r>
            <a:r>
              <a:rPr lang="en-US" sz="24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slices</a:t>
            </a:r>
            <a:r>
              <a:rPr lang="en-US" sz="2400" spc="2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has </a:t>
            </a:r>
            <a:r>
              <a:rPr lang="en-US" sz="2400" spc="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etter </a:t>
            </a:r>
            <a:r>
              <a:rPr lang="en-US" sz="2400" spc="3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sep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ration </a:t>
            </a:r>
            <a:r>
              <a:rPr lang="en-US" sz="2400" spc="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 f</a:t>
            </a:r>
            <a:r>
              <a:rPr lang="en-US" sz="24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cus</a:t>
            </a:r>
            <a:r>
              <a:rPr lang="en-US" sz="2400" spc="-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than</a:t>
            </a:r>
            <a:r>
              <a:rPr lang="en-US" sz="2400" spc="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</a:t>
            </a:r>
            <a:r>
              <a:rPr lang="en-US" sz="2400" spc="2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paths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Automated</a:t>
            </a:r>
            <a:r>
              <a:rPr lang="en-US" sz="2400" spc="1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sup</a:t>
            </a:r>
            <a:r>
              <a:rPr lang="en-US" sz="24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14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Outcome</a:t>
            </a:r>
            <a:r>
              <a:rPr lang="en-US" sz="2400" spc="-27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rediction: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37973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only</a:t>
            </a:r>
            <a:r>
              <a:rPr lang="en-US" sz="24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need</a:t>
            </a:r>
            <a:r>
              <a:rPr lang="en-US" sz="2400" spc="3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relevant</a:t>
            </a:r>
            <a:r>
              <a:rPr lang="en-US" sz="2400" spc="4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riables</a:t>
            </a:r>
            <a:r>
              <a:rPr lang="en-US" sz="2400" spc="1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the</a:t>
            </a:r>
            <a:r>
              <a:rPr lang="en-US" sz="2400" spc="3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slice. (simpler</a:t>
            </a:r>
            <a:r>
              <a:rPr lang="en-US" sz="2400" spc="2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than</a:t>
            </a:r>
            <a:r>
              <a:rPr lang="en-US" sz="2400" spc="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!)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100"/>
              </a:lnSpc>
              <a:spcBef>
                <a:spcPts val="55"/>
              </a:spcBef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7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spc="-1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ath</a:t>
            </a:r>
            <a:r>
              <a:rPr lang="en-US" sz="2400" spc="8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37465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(simil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r,</a:t>
            </a:r>
            <a:r>
              <a:rPr lang="en-US" sz="24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but</a:t>
            </a:r>
            <a:r>
              <a:rPr lang="en-US" sz="24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erful</a:t>
            </a:r>
            <a:r>
              <a:rPr lang="en-US" sz="2400" spc="-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rk, so</a:t>
            </a:r>
            <a:r>
              <a:rPr lang="en-US" sz="2400" spc="1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need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1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automated </a:t>
            </a:r>
            <a:r>
              <a:rPr lang="en-US" sz="2400" spc="1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sup</a:t>
            </a:r>
            <a:r>
              <a:rPr lang="en-US" sz="24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rt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Other  Activities in DFT</a:t>
            </a:r>
          </a:p>
        </p:txBody>
      </p:sp>
    </p:spTree>
    <p:extLst>
      <p:ext uri="{BB962C8B-B14F-4D97-AF65-F5344CB8AC3E}">
        <p14:creationId xmlns:p14="http://schemas.microsoft.com/office/powerpoint/2010/main" xmlns="" val="211760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288757" y="3085825"/>
            <a:ext cx="8299310" cy="1490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3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</a:t>
            </a:r>
            <a:r>
              <a:rPr lang="en-US" sz="2400" spc="-9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ring</a:t>
            </a:r>
            <a:r>
              <a:rPr lang="en-US" sz="2400" spc="-29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with</a:t>
            </a:r>
            <a:r>
              <a:rPr lang="en-US" sz="2400" spc="-2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Inde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endent</a:t>
            </a:r>
            <a:r>
              <a:rPr lang="en-US" sz="2400" spc="2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</a:t>
            </a:r>
            <a:r>
              <a:rPr lang="en-US" sz="2400" spc="2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closer</a:t>
            </a:r>
            <a:r>
              <a:rPr lang="en-US" sz="2400" spc="-2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</a:t>
            </a:r>
            <a:r>
              <a:rPr lang="en-US" sz="2400" spc="6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ecification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(what</a:t>
            </a:r>
            <a:r>
              <a:rPr lang="en-US" sz="24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result,</a:t>
            </a:r>
            <a:r>
              <a:rPr lang="en-US" sz="24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not</a:t>
            </a:r>
            <a:r>
              <a:rPr lang="en-US" sz="2400" spc="2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</a:t>
            </a:r>
            <a:r>
              <a:rPr lang="en-US" sz="2400" spc="-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3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ceed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complex,</a:t>
            </a:r>
            <a:r>
              <a:rPr lang="en-US" sz="2400" spc="1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400" spc="3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400" spc="3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info.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4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⇒</a:t>
            </a:r>
            <a:r>
              <a:rPr lang="en-US" sz="2400" spc="325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limit</a:t>
            </a:r>
            <a:r>
              <a:rPr lang="en-US" sz="24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</a:t>
            </a:r>
            <a:r>
              <a:rPr lang="en-US" sz="2400" spc="6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fl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</a:t>
            </a:r>
            <a:r>
              <a:rPr lang="en-US" sz="2400" spc="-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complexi</a:t>
            </a:r>
            <a:r>
              <a:rPr lang="en-US" sz="2400" spc="-6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Essential</a:t>
            </a:r>
            <a:r>
              <a:rPr lang="en-US" sz="24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vs.  </a:t>
            </a:r>
            <a:r>
              <a:rPr lang="en-US" sz="24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accidental</a:t>
            </a:r>
            <a:r>
              <a:rPr lang="en-US" sz="2400" spc="1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400" spc="65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endencies</a:t>
            </a: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</a:t>
            </a:r>
            <a:r>
              <a:rPr lang="en-US" sz="2400" spc="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handling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limitations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3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Combine</a:t>
            </a:r>
            <a:r>
              <a:rPr lang="en-US" sz="2400" spc="-30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</a:t>
            </a:r>
            <a:r>
              <a:rPr lang="en-US" sz="2400" spc="32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with</a:t>
            </a:r>
            <a:r>
              <a:rPr lang="en-US" sz="2400" spc="-1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</a:t>
            </a:r>
            <a:r>
              <a:rPr lang="en-US" sz="24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hier</a:t>
            </a:r>
            <a:r>
              <a:rPr lang="en-US" sz="24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rchical</a:t>
            </a:r>
            <a:r>
              <a:rPr lang="en-US" sz="24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Nesting,</a:t>
            </a:r>
            <a:r>
              <a:rPr lang="en-US" sz="2400" spc="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inner CFT</a:t>
            </a:r>
            <a:r>
              <a:rPr lang="en-US" sz="2400" spc="4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&amp; </a:t>
            </a:r>
            <a:r>
              <a:rPr lang="en-US" sz="24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outer</a:t>
            </a:r>
            <a:r>
              <a:rPr lang="en-US" sz="2400" spc="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</a:t>
            </a:r>
            <a:r>
              <a:rPr lang="en-US" sz="2400" spc="4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4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</a:t>
            </a:r>
            <a:r>
              <a:rPr lang="en-US" sz="2400" spc="7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ops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(then</a:t>
            </a:r>
            <a:r>
              <a:rPr lang="en-US" sz="2400" spc="3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collapse</a:t>
            </a:r>
            <a:r>
              <a:rPr lang="en-US" sz="2400" spc="-1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into</a:t>
            </a:r>
            <a:r>
              <a:rPr lang="en-US" sz="24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spc="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single</a:t>
            </a:r>
            <a:r>
              <a:rPr lang="en-US" sz="2400" spc="-2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</a:t>
            </a:r>
            <a:r>
              <a:rPr lang="en-US" sz="24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</a:t>
            </a:r>
            <a:r>
              <a:rPr lang="en-US" sz="2400" spc="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</a:t>
            </a:r>
            <a:r>
              <a:rPr lang="en-US" sz="2400" spc="3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DFT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100330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400" spc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combinations</a:t>
            </a:r>
            <a:r>
              <a:rPr lang="en-US" sz="2400" spc="1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5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4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cus</a:t>
            </a:r>
            <a:r>
              <a:rPr lang="en-US" sz="24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</a:t>
            </a:r>
            <a:r>
              <a:rPr lang="en-US" sz="2400" spc="3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items of 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concern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647087" y="177556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DFT vs CFT</a:t>
            </a:r>
          </a:p>
        </p:txBody>
      </p:sp>
    </p:spTree>
    <p:extLst>
      <p:ext uri="{BB962C8B-B14F-4D97-AF65-F5344CB8AC3E}">
        <p14:creationId xmlns:p14="http://schemas.microsoft.com/office/powerpoint/2010/main" xmlns="" val="10049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1965157"/>
            <a:ext cx="8299310" cy="449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85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Applicabili</a:t>
            </a:r>
            <a:r>
              <a:rPr lang="en-US" sz="2400" spc="-8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y:</a:t>
            </a:r>
            <a:r>
              <a:rPr lang="en-US" sz="2400" spc="-29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(in</a:t>
            </a:r>
            <a:r>
              <a:rPr lang="en-US" sz="2400" spc="21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addition</a:t>
            </a:r>
            <a:r>
              <a:rPr lang="en-US" sz="2400" spc="20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to</a:t>
            </a:r>
            <a:r>
              <a:rPr lang="en-US" sz="2400" spc="19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CFT)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Synchronization.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OO</a:t>
            </a:r>
            <a:r>
              <a:rPr lang="en-US" sz="2400" spc="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systems:</a:t>
            </a:r>
            <a:r>
              <a:rPr lang="en-US" sz="2400" spc="1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abstraction</a:t>
            </a:r>
            <a:r>
              <a:rPr lang="en-US" sz="2400" spc="1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hier</a:t>
            </a:r>
            <a:r>
              <a:rPr lang="en-US" sz="24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rchies.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Integration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communication/connections,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call </a:t>
            </a:r>
            <a:r>
              <a:rPr lang="en-US" sz="2400" spc="3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graphs.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400" spc="200" dirty="0">
                <a:solidFill>
                  <a:srgbClr val="00206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Need</a:t>
            </a:r>
            <a:r>
              <a:rPr lang="en-US" sz="2400" spc="-26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automated</a:t>
            </a:r>
            <a:r>
              <a:rPr lang="en-US" sz="2400" spc="25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sup</a:t>
            </a:r>
            <a:r>
              <a:rPr lang="en-US" sz="2400" spc="5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spc="-75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rt: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Graph</a:t>
            </a:r>
            <a:r>
              <a:rPr lang="en-US" sz="24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4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</a:t>
            </a:r>
            <a:r>
              <a:rPr lang="en-US" sz="24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from</a:t>
            </a:r>
            <a:r>
              <a:rPr lang="en-US" sz="2400" spc="2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(pseudo)</a:t>
            </a:r>
            <a:r>
              <a:rPr lang="en-US" sz="24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rograms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Sensitization:</a:t>
            </a:r>
            <a:r>
              <a:rPr lang="en-US" sz="2400" spc="4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default</a:t>
            </a:r>
            <a:r>
              <a:rPr lang="en-US" sz="2400" spc="2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setting,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etc.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ath/slice </a:t>
            </a:r>
            <a:r>
              <a:rPr lang="en-US" sz="24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verification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Execution</a:t>
            </a:r>
            <a:r>
              <a:rPr lang="en-US" sz="24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sup</a:t>
            </a:r>
            <a:r>
              <a:rPr lang="en-US" sz="24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4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Batang" panose="02030600000101010101" pitchFamily="18" charset="-127"/>
              </a:rPr>
            </a:b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647087" y="177556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DFT:  Other  Issues</a:t>
            </a:r>
          </a:p>
        </p:txBody>
      </p:sp>
    </p:spTree>
    <p:extLst>
      <p:ext uri="{BB962C8B-B14F-4D97-AF65-F5344CB8AC3E}">
        <p14:creationId xmlns:p14="http://schemas.microsoft.com/office/powerpoint/2010/main" xmlns="" val="48733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44" y="1287211"/>
            <a:ext cx="8229600" cy="4530725"/>
          </a:xfrm>
        </p:spPr>
        <p:txBody>
          <a:bodyPr/>
          <a:lstStyle/>
          <a:p>
            <a:r>
              <a:rPr lang="en-US" sz="2200" dirty="0"/>
              <a:t>T</a:t>
            </a:r>
            <a:r>
              <a:rPr lang="en-US" sz="2200" dirty="0" smtClean="0"/>
              <a:t>here </a:t>
            </a:r>
            <a:r>
              <a:rPr lang="en-US" sz="2200" dirty="0"/>
              <a:t>are two basic elements in any computation or information </a:t>
            </a:r>
            <a:r>
              <a:rPr lang="en-US" sz="2200" dirty="0" smtClean="0"/>
              <a:t>processing </a:t>
            </a:r>
            <a:r>
              <a:rPr lang="en-US" sz="2200" dirty="0"/>
              <a:t>task: the </a:t>
            </a:r>
            <a:r>
              <a:rPr lang="en-US" sz="2200" i="1" dirty="0"/>
              <a:t>data element </a:t>
            </a:r>
            <a:r>
              <a:rPr lang="en-US" sz="2200" dirty="0"/>
              <a:t>and the </a:t>
            </a:r>
            <a:r>
              <a:rPr lang="en-US" sz="2200" i="1" dirty="0"/>
              <a:t>control element</a:t>
            </a:r>
            <a:r>
              <a:rPr lang="en-US" sz="2200" dirty="0"/>
              <a:t>, which are organized together </a:t>
            </a:r>
            <a:r>
              <a:rPr lang="en-US" sz="2200" dirty="0" smtClean="0"/>
              <a:t>through some </a:t>
            </a:r>
            <a:r>
              <a:rPr lang="en-US" sz="2200" dirty="0"/>
              <a:t>implemented algorithms. </a:t>
            </a:r>
            <a:endParaRPr lang="en-US" sz="2200" dirty="0" smtClean="0"/>
          </a:p>
          <a:p>
            <a:r>
              <a:rPr lang="en-US" sz="2200" dirty="0" smtClean="0"/>
              <a:t>In </a:t>
            </a:r>
            <a:r>
              <a:rPr lang="en-US" sz="2200" dirty="0"/>
              <a:t>this </a:t>
            </a:r>
            <a:r>
              <a:rPr lang="en-US" sz="2200" dirty="0" smtClean="0"/>
              <a:t>lecture and previous, </a:t>
            </a:r>
            <a:r>
              <a:rPr lang="en-US" sz="2200" dirty="0"/>
              <a:t>we extended the basic analysis based </a:t>
            </a:r>
            <a:r>
              <a:rPr lang="en-US" sz="2200" dirty="0" smtClean="0"/>
              <a:t>on FSMs </a:t>
            </a:r>
            <a:r>
              <a:rPr lang="en-US" sz="2200" dirty="0"/>
              <a:t>further to analyze and test the overall control flow paths and the overall </a:t>
            </a:r>
            <a:r>
              <a:rPr lang="en-US" sz="2200" dirty="0" smtClean="0"/>
              <a:t>interactions among </a:t>
            </a:r>
            <a:r>
              <a:rPr lang="en-US" sz="2200" dirty="0"/>
              <a:t>different data items through control flow </a:t>
            </a:r>
            <a:r>
              <a:rPr lang="en-US" sz="2200" dirty="0" smtClean="0"/>
              <a:t>testing (</a:t>
            </a:r>
            <a:r>
              <a:rPr lang="en-US" sz="2200" dirty="0"/>
              <a:t>CFT) and data flow testing (DFT). </a:t>
            </a:r>
          </a:p>
          <a:p>
            <a:r>
              <a:rPr lang="en-US" sz="2200" dirty="0"/>
              <a:t>The basis for CFT is the construction of control flow graphs (CFGs) as a special type of </a:t>
            </a:r>
            <a:r>
              <a:rPr lang="en-US" sz="2200" dirty="0" smtClean="0"/>
              <a:t>FSMs </a:t>
            </a:r>
            <a:r>
              <a:rPr lang="en-US" sz="2200" dirty="0"/>
              <a:t>and </a:t>
            </a:r>
            <a:r>
              <a:rPr lang="en-US" sz="2200" dirty="0" smtClean="0"/>
              <a:t>the </a:t>
            </a:r>
            <a:r>
              <a:rPr lang="en-US" sz="2200" dirty="0"/>
              <a:t>related path analysis. The basis for DFT is the data dependency </a:t>
            </a:r>
            <a:r>
              <a:rPr lang="en-US" sz="2200" dirty="0" smtClean="0"/>
              <a:t>analysis (</a:t>
            </a:r>
            <a:r>
              <a:rPr lang="en-US" sz="2200" dirty="0"/>
              <a:t>DDA) using data dependency graphs (DDGs).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3277"/>
            <a:ext cx="8229600" cy="4530725"/>
          </a:xfrm>
        </p:spPr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GB" sz="2400" dirty="0" smtClean="0"/>
              <a:t>We will talk about </a:t>
            </a:r>
            <a:r>
              <a:rPr lang="en-US" sz="2400" dirty="0"/>
              <a:t>Testing Techniques: Adaptation, Specialization, and </a:t>
            </a:r>
            <a:r>
              <a:rPr lang="en-US" sz="2400" dirty="0" smtClean="0"/>
              <a:t>Integration.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Specifically, we will talk about </a:t>
            </a:r>
            <a:r>
              <a:rPr lang="en-US" sz="2400" dirty="0"/>
              <a:t>Adaptation to Test </a:t>
            </a:r>
            <a:r>
              <a:rPr lang="en-US" sz="2400" dirty="0" smtClean="0"/>
              <a:t>Sub-phases; Specialized </a:t>
            </a:r>
            <a:r>
              <a:rPr lang="en-US" sz="2400" dirty="0"/>
              <a:t>Testing </a:t>
            </a:r>
            <a:r>
              <a:rPr lang="en-US" sz="2400" dirty="0" smtClean="0"/>
              <a:t>Techniques; Integration </a:t>
            </a:r>
            <a:r>
              <a:rPr lang="en-US" sz="2400" dirty="0"/>
              <a:t>and Web Testing Case Study</a:t>
            </a:r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12390</TotalTime>
  <Words>1067</Words>
  <Application>Microsoft Office PowerPoint</Application>
  <PresentationFormat>On-screen Show (4:3)</PresentationFormat>
  <Paragraphs>282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os-8</vt:lpstr>
      <vt:lpstr>Slide 1</vt:lpstr>
      <vt:lpstr>Part- 2 (b):   Other Models &amp; Techniques of  Testing</vt:lpstr>
      <vt:lpstr>Summary of the previous lecture</vt:lpstr>
      <vt:lpstr>Outlines</vt:lpstr>
      <vt:lpstr>Objectives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482</cp:revision>
  <cp:lastPrinted>2001-06-14T13:58:17Z</cp:lastPrinted>
  <dcterms:created xsi:type="dcterms:W3CDTF">2011-01-13T23:43:38Z</dcterms:created>
  <dcterms:modified xsi:type="dcterms:W3CDTF">2015-12-08T06:06:26Z</dcterms:modified>
</cp:coreProperties>
</file>