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9"/>
  </p:notesMasterIdLst>
  <p:handoutMasterIdLst>
    <p:handoutMasterId r:id="rId30"/>
  </p:handoutMasterIdLst>
  <p:sldIdLst>
    <p:sldId id="403" r:id="rId2"/>
    <p:sldId id="508" r:id="rId3"/>
    <p:sldId id="330" r:id="rId4"/>
    <p:sldId id="347" r:id="rId5"/>
    <p:sldId id="348" r:id="rId6"/>
    <p:sldId id="529" r:id="rId7"/>
    <p:sldId id="511" r:id="rId8"/>
    <p:sldId id="512" r:id="rId9"/>
    <p:sldId id="513" r:id="rId10"/>
    <p:sldId id="514" r:id="rId11"/>
    <p:sldId id="515" r:id="rId12"/>
    <p:sldId id="516" r:id="rId13"/>
    <p:sldId id="541" r:id="rId14"/>
    <p:sldId id="542" r:id="rId15"/>
    <p:sldId id="543" r:id="rId16"/>
    <p:sldId id="517" r:id="rId17"/>
    <p:sldId id="530" r:id="rId18"/>
    <p:sldId id="531" r:id="rId19"/>
    <p:sldId id="532" r:id="rId20"/>
    <p:sldId id="544" r:id="rId21"/>
    <p:sldId id="533" r:id="rId22"/>
    <p:sldId id="518" r:id="rId23"/>
    <p:sldId id="534" r:id="rId24"/>
    <p:sldId id="535" r:id="rId25"/>
    <p:sldId id="506" r:id="rId26"/>
    <p:sldId id="507" r:id="rId27"/>
    <p:sldId id="501" r:id="rId28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802" autoAdjust="0"/>
    <p:restoredTop sz="86357" autoAdjust="0"/>
  </p:normalViewPr>
  <p:slideViewPr>
    <p:cSldViewPr snapToGrid="0">
      <p:cViewPr>
        <p:scale>
          <a:sx n="60" d="100"/>
          <a:sy n="60" d="100"/>
        </p:scale>
        <p:origin x="-139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15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3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27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13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7713" indent="-384175">
              <a:lnSpc>
                <a:spcPct val="150000"/>
              </a:lnSpc>
            </a:pPr>
            <a:r>
              <a:rPr lang="en-US" sz="2400" dirty="0" smtClean="0"/>
              <a:t>Usage Based Statistical Testing</a:t>
            </a:r>
          </a:p>
          <a:p>
            <a:pPr marL="747713" indent="-395288">
              <a:lnSpc>
                <a:spcPct val="150000"/>
              </a:lnSpc>
            </a:pPr>
            <a:r>
              <a:rPr lang="en-GB" sz="2400" dirty="0"/>
              <a:t>Checklist-Based Testing</a:t>
            </a:r>
          </a:p>
          <a:p>
            <a:pPr marL="747713" indent="-395288">
              <a:lnSpc>
                <a:spcPct val="150000"/>
              </a:lnSpc>
            </a:pPr>
            <a:r>
              <a:rPr lang="en-GB" sz="2400" dirty="0"/>
              <a:t>Partitions and Partition </a:t>
            </a:r>
            <a:r>
              <a:rPr lang="en-GB" sz="2400" dirty="0" smtClean="0"/>
              <a:t>Testing</a:t>
            </a:r>
          </a:p>
          <a:p>
            <a:pPr marL="747713" indent="-395288">
              <a:lnSpc>
                <a:spcPct val="150000"/>
              </a:lnSpc>
            </a:pPr>
            <a:r>
              <a:rPr lang="en-GB" sz="2400" dirty="0" smtClean="0"/>
              <a:t>OP case study</a:t>
            </a:r>
            <a:endParaRPr lang="en-GB" sz="2400" dirty="0"/>
          </a:p>
          <a:p>
            <a:pPr marL="0" indent="0"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Part- 2 (b):  </a:t>
            </a:r>
            <a:br>
              <a:rPr lang="en-US" altLang="en-US" dirty="0" smtClean="0"/>
            </a:br>
            <a:r>
              <a:rPr lang="en-US" altLang="en-US" sz="4000" dirty="0" smtClean="0"/>
              <a:t>Other Models &amp; Techniques of  Testing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7095" y="946484"/>
            <a:ext cx="8618955" cy="4817729"/>
          </a:xfrm>
        </p:spPr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GB" sz="2800" dirty="0"/>
              <a:t>Control </a:t>
            </a:r>
            <a:r>
              <a:rPr lang="en-GB" sz="2800" dirty="0" smtClean="0"/>
              <a:t>Flow Testing (CFT)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Data Dependency Analysis  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Control Flow Graph (CFG)</a:t>
            </a:r>
          </a:p>
          <a:p>
            <a:pPr marL="1147763" lvl="1" indent="-395288"/>
            <a:r>
              <a:rPr lang="en-GB" sz="2800" dirty="0" smtClean="0"/>
              <a:t>Steps</a:t>
            </a:r>
          </a:p>
          <a:p>
            <a:pPr marL="1147763" lvl="1" indent="-395288"/>
            <a:r>
              <a:rPr lang="en-GB" sz="2800" dirty="0" smtClean="0"/>
              <a:t>Construction</a:t>
            </a:r>
          </a:p>
          <a:p>
            <a:pPr marL="1147763" lvl="1" indent="-395288"/>
            <a:r>
              <a:rPr lang="en-GB" sz="2800" dirty="0" smtClean="0"/>
              <a:t>Issues</a:t>
            </a:r>
          </a:p>
          <a:p>
            <a:pPr marL="1147763" lvl="1" indent="-395288"/>
            <a:r>
              <a:rPr lang="en-GB" sz="2800" dirty="0" smtClean="0"/>
              <a:t>Methods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</a:t>
            </a:r>
            <a:r>
              <a:rPr lang="en-US" altLang="en-US" sz="2400" dirty="0" smtClean="0"/>
              <a:t>distinguish Control Flow Testing and Data Dependency Analysis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be able to understand Control </a:t>
            </a:r>
            <a:r>
              <a:rPr lang="en-US" altLang="en-US" sz="2400" smtClean="0"/>
              <a:t>Flow Graphs</a:t>
            </a:r>
            <a:r>
              <a:rPr lang="en-US" altLang="en-US" sz="2400" smtClean="0"/>
              <a:t>  </a:t>
            </a:r>
            <a:endParaRPr lang="en-US" altLang="en-US" sz="2400" dirty="0" smtClean="0"/>
          </a:p>
          <a:p>
            <a:pPr>
              <a:lnSpc>
                <a:spcPct val="150000"/>
              </a:lnSpc>
            </a:pP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1025" y="375135"/>
            <a:ext cx="8212975" cy="312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ts val="1400"/>
              </a:lnSpc>
              <a:spcBef>
                <a:spcPts val="5"/>
              </a:spcBef>
              <a:spcAft>
                <a:spcPts val="0"/>
              </a:spcAft>
            </a:pPr>
            <a:r>
              <a:rPr lang="en-GB" sz="3200" dirty="0"/>
              <a:t>Interactions in program </a:t>
            </a:r>
            <a:r>
              <a:rPr lang="en-GB" sz="3200" dirty="0" smtClean="0"/>
              <a:t>execution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648392" y="955595"/>
            <a:ext cx="814647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 Interaction along the execution paths:</a:t>
            </a:r>
          </a:p>
          <a:p>
            <a:pPr indent="1166813">
              <a:lnSpc>
                <a:spcPct val="150000"/>
              </a:lnSpc>
            </a:pPr>
            <a:r>
              <a:rPr lang="en-GB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 path: involving multiple elements/stages</a:t>
            </a:r>
          </a:p>
          <a:p>
            <a:pPr indent="1166813">
              <a:lnSpc>
                <a:spcPct val="150000"/>
              </a:lnSpc>
            </a:pPr>
            <a:r>
              <a:rPr lang="en-GB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 later execution affected by earlier stages</a:t>
            </a:r>
          </a:p>
          <a:p>
            <a:pPr indent="1166813">
              <a:lnSpc>
                <a:spcPct val="150000"/>
              </a:lnSpc>
            </a:pPr>
            <a:r>
              <a:rPr lang="en-GB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 tested via control flow testing (CFT)</a:t>
            </a:r>
          </a:p>
          <a:p>
            <a:pPr indent="1166813">
              <a:lnSpc>
                <a:spcPct val="150000"/>
              </a:lnSpc>
            </a:pPr>
            <a:r>
              <a:rPr lang="en-GB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 control flow graph (CFG) ⊂ FSM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.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Computational results affected too:</a:t>
            </a:r>
          </a:p>
          <a:p>
            <a:pPr indent="1071563">
              <a:lnSpc>
                <a:spcPct val="150000"/>
              </a:lnSpc>
            </a:pPr>
            <a:r>
              <a:rPr lang="en-GB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 data dependency through execution</a:t>
            </a:r>
          </a:p>
          <a:p>
            <a:pPr indent="1071563">
              <a:lnSpc>
                <a:spcPct val="150000"/>
              </a:lnSpc>
            </a:pPr>
            <a:r>
              <a:rPr lang="en-GB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 analysis: data dependency graph (DDG)</a:t>
            </a:r>
          </a:p>
          <a:p>
            <a:pPr indent="1071563">
              <a:lnSpc>
                <a:spcPct val="150000"/>
              </a:lnSpc>
            </a:pPr>
            <a:r>
              <a:rPr lang="en-GB" sz="24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– tested via data flow testing (DFT)</a:t>
            </a:r>
          </a:p>
        </p:txBody>
      </p:sp>
    </p:spTree>
    <p:extLst>
      <p:ext uri="{BB962C8B-B14F-4D97-AF65-F5344CB8AC3E}">
        <p14:creationId xmlns:p14="http://schemas.microsoft.com/office/powerpoint/2010/main" xmlns="" val="418628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450929" y="1230284"/>
            <a:ext cx="8406063" cy="500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• CFG (control flow graph):</a:t>
            </a:r>
          </a:p>
          <a:p>
            <a:pPr indent="1608138"/>
            <a:r>
              <a:rPr lang="en-GB" sz="2400" dirty="0"/>
              <a:t>. Basis for control flow testing (CFT).</a:t>
            </a:r>
          </a:p>
          <a:p>
            <a:pPr indent="1608138"/>
            <a:r>
              <a:rPr lang="en-GB" sz="2400" dirty="0"/>
              <a:t>. CFG as specialized FSMs:</a:t>
            </a:r>
          </a:p>
          <a:p>
            <a:pPr indent="1608138"/>
            <a:r>
              <a:rPr lang="en-GB" sz="2400" dirty="0"/>
              <a:t>– type II: processing &amp; I/O in nodes,</a:t>
            </a:r>
          </a:p>
          <a:p>
            <a:pPr indent="1608138"/>
            <a:r>
              <a:rPr lang="en-GB" sz="2400" dirty="0"/>
              <a:t>– links: “is-followed-by” relation, </a:t>
            </a:r>
            <a:r>
              <a:rPr lang="en-GB" sz="2400" dirty="0" smtClean="0"/>
              <a:t>some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		</a:t>
            </a:r>
            <a:r>
              <a:rPr lang="en-GB" sz="2400" dirty="0" smtClean="0"/>
              <a:t>annotated </a:t>
            </a:r>
            <a:r>
              <a:rPr lang="en-GB" sz="2400" dirty="0"/>
              <a:t>with conditions.</a:t>
            </a:r>
          </a:p>
          <a:p>
            <a:endParaRPr lang="en-GB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CFG elements as FSM elements:</a:t>
            </a:r>
          </a:p>
          <a:p>
            <a:pPr lvl="3"/>
            <a:r>
              <a:rPr lang="en-GB" sz="2400" dirty="0"/>
              <a:t>. nodes = states = unit of processing.</a:t>
            </a:r>
          </a:p>
          <a:p>
            <a:pPr lvl="3"/>
            <a:r>
              <a:rPr lang="en-GB" sz="2400" dirty="0"/>
              <a:t>. links = transitions = “is-followed-by”.</a:t>
            </a:r>
          </a:p>
          <a:p>
            <a:pPr lvl="3"/>
            <a:r>
              <a:rPr lang="en-GB" sz="2400" dirty="0"/>
              <a:t>. link types: unconditional and conditional,</a:t>
            </a:r>
          </a:p>
          <a:p>
            <a:pPr lvl="3"/>
            <a:r>
              <a:rPr lang="en-GB" sz="2400" dirty="0"/>
              <a:t>latter marked by branching </a:t>
            </a:r>
            <a:r>
              <a:rPr lang="en-GB" sz="2400" dirty="0" smtClean="0"/>
              <a:t>condition</a:t>
            </a:r>
            <a:endParaRPr lang="en-US" sz="2400" dirty="0"/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1447800" y="228600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2800" dirty="0"/>
              <a:t>CFGs and FSMs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8552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485274" y="980902"/>
            <a:ext cx="8658726" cy="573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654" name="Text Box 6"/>
          <p:cNvSpPr txBox="1">
            <a:spLocks noChangeArrowheads="1"/>
          </p:cNvSpPr>
          <p:nvPr/>
        </p:nvSpPr>
        <p:spPr bwMode="auto">
          <a:xfrm>
            <a:off x="3460531" y="1879266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CFG Example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591" t="13409" r="36638" b="12069"/>
          <a:stretch/>
        </p:blipFill>
        <p:spPr bwMode="auto">
          <a:xfrm>
            <a:off x="187480" y="-1"/>
            <a:ext cx="4873688" cy="707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73699" y="3173604"/>
            <a:ext cx="35108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Example: </a:t>
            </a:r>
            <a:r>
              <a:rPr lang="en-GB" dirty="0" smtClean="0"/>
              <a:t>CFG for </a:t>
            </a:r>
            <a:r>
              <a:rPr lang="en-GB" dirty="0"/>
              <a:t>a proper structured program (seq. </a:t>
            </a:r>
            <a:r>
              <a:rPr lang="en-GB" dirty="0" smtClean="0"/>
              <a:t>concatenation. </a:t>
            </a:r>
            <a:r>
              <a:rPr lang="en-GB" dirty="0"/>
              <a:t>+ nesting, no GOTOs) </a:t>
            </a:r>
          </a:p>
        </p:txBody>
      </p:sp>
    </p:spTree>
    <p:extLst>
      <p:ext uri="{BB962C8B-B14F-4D97-AF65-F5344CB8AC3E}">
        <p14:creationId xmlns:p14="http://schemas.microsoft.com/office/powerpoint/2010/main" xmlns="" val="202866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444001" y="876870"/>
            <a:ext cx="8350863" cy="5981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en-GB" sz="2400" dirty="0" err="1">
                <a:solidFill>
                  <a:schemeClr val="accent1">
                    <a:lumMod val="75000"/>
                  </a:schemeClr>
                </a:solidFill>
              </a:rPr>
              <a:t>Inlink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GB" sz="2400" dirty="0" err="1">
                <a:solidFill>
                  <a:schemeClr val="accent1">
                    <a:lumMod val="75000"/>
                  </a:schemeClr>
                </a:solidFill>
              </a:rPr>
              <a:t>outlink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 defined w.r.t a node.</a:t>
            </a:r>
          </a:p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• Entry/exit/processing nodes:</a:t>
            </a:r>
          </a:p>
          <a:p>
            <a:pPr lvl="2"/>
            <a:r>
              <a:rPr lang="en-GB" sz="2400" dirty="0"/>
              <a:t>. Entry (source/initial) nodes.</a:t>
            </a:r>
          </a:p>
          <a:p>
            <a:pPr lvl="2"/>
            <a:r>
              <a:rPr lang="en-GB" sz="2400" dirty="0"/>
              <a:t>. Exit (sink/final) nodes.</a:t>
            </a:r>
          </a:p>
          <a:p>
            <a:pPr lvl="2"/>
            <a:r>
              <a:rPr lang="en-GB" sz="2400" dirty="0"/>
              <a:t>. Processing nodes.</a:t>
            </a:r>
          </a:p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• Branching &amp; junction nodes &amp; links:</a:t>
            </a:r>
          </a:p>
          <a:p>
            <a:r>
              <a:rPr lang="en-GB" sz="2400" dirty="0" smtClean="0"/>
              <a:t>	. </a:t>
            </a:r>
            <a:r>
              <a:rPr lang="en-GB" sz="2400" dirty="0"/>
              <a:t>Branching/decision/condition nodes:</a:t>
            </a:r>
          </a:p>
          <a:p>
            <a:pPr lvl="3"/>
            <a:r>
              <a:rPr lang="en-GB" sz="2400" dirty="0"/>
              <a:t>– multiple </a:t>
            </a:r>
            <a:r>
              <a:rPr lang="en-GB" sz="2400" dirty="0" err="1"/>
              <a:t>outlinks</a:t>
            </a:r>
            <a:r>
              <a:rPr lang="en-GB" sz="2400" dirty="0"/>
              <a:t>,</a:t>
            </a:r>
          </a:p>
          <a:p>
            <a:pPr lvl="3"/>
            <a:r>
              <a:rPr lang="en-GB" sz="2400" dirty="0"/>
              <a:t>– each marked by a specific condition,</a:t>
            </a:r>
          </a:p>
          <a:p>
            <a:pPr lvl="3"/>
            <a:r>
              <a:rPr lang="en-GB" sz="2400" dirty="0"/>
              <a:t>– only 1 </a:t>
            </a:r>
            <a:r>
              <a:rPr lang="en-GB" sz="2400" dirty="0" err="1"/>
              <a:t>outlink</a:t>
            </a:r>
            <a:r>
              <a:rPr lang="en-GB" sz="2400" dirty="0"/>
              <a:t> taken in execution.</a:t>
            </a:r>
          </a:p>
          <a:p>
            <a:r>
              <a:rPr lang="en-GB" sz="2400" dirty="0" smtClean="0"/>
              <a:t>	. </a:t>
            </a:r>
            <a:r>
              <a:rPr lang="en-GB" sz="2400" dirty="0"/>
              <a:t>Junction nodes:</a:t>
            </a:r>
          </a:p>
          <a:p>
            <a:pPr lvl="3"/>
            <a:r>
              <a:rPr lang="en-GB" sz="2400" dirty="0"/>
              <a:t>– opposite to branching nodes,</a:t>
            </a:r>
          </a:p>
          <a:p>
            <a:pPr lvl="3"/>
            <a:r>
              <a:rPr lang="en-GB" sz="2400" dirty="0"/>
              <a:t>– but no need to mark these </a:t>
            </a:r>
            <a:r>
              <a:rPr lang="en-GB" sz="2400" dirty="0" err="1"/>
              <a:t>inlinks</a:t>
            </a:r>
            <a:r>
              <a:rPr lang="en-GB" sz="2400" dirty="0"/>
              <a:t>,</a:t>
            </a:r>
          </a:p>
          <a:p>
            <a:r>
              <a:rPr lang="en-GB" sz="2400" dirty="0" smtClean="0"/>
              <a:t>		– </a:t>
            </a:r>
            <a:r>
              <a:rPr lang="en-GB" sz="2400" dirty="0"/>
              <a:t>only 1 </a:t>
            </a:r>
            <a:r>
              <a:rPr lang="en-GB" sz="2400" dirty="0" err="1"/>
              <a:t>inlink</a:t>
            </a:r>
            <a:r>
              <a:rPr lang="en-GB" sz="2400" dirty="0"/>
              <a:t> taken in execution.</a:t>
            </a:r>
          </a:p>
          <a:p>
            <a:r>
              <a:rPr lang="en-GB" sz="2400" dirty="0" smtClean="0"/>
              <a:t>	. </a:t>
            </a:r>
            <a:r>
              <a:rPr lang="en-GB" sz="2400" dirty="0"/>
              <a:t>2-way and N-way branching/junction.</a:t>
            </a:r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1447800" y="18047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2800" dirty="0"/>
              <a:t>CFG: Nodes and Links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4818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565557" y="2037782"/>
            <a:ext cx="7620000" cy="3335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• CFGs for our CFT:</a:t>
            </a:r>
          </a:p>
          <a:p>
            <a:r>
              <a:rPr lang="en-US" sz="2400" dirty="0"/>
              <a:t>. Separate processing/branching/junction</a:t>
            </a:r>
          </a:p>
          <a:p>
            <a:r>
              <a:rPr lang="en-US" sz="2400" dirty="0" smtClean="0"/>
              <a:t>	nodes </a:t>
            </a:r>
            <a:r>
              <a:rPr lang="en-US" sz="2400" dirty="0"/>
              <a:t>for clarity</a:t>
            </a:r>
          </a:p>
          <a:p>
            <a:r>
              <a:rPr lang="en-US" sz="2400" dirty="0"/>
              <a:t>. Sequential nodes: mostly processing</a:t>
            </a:r>
          </a:p>
          <a:p>
            <a:r>
              <a:rPr lang="en-US" sz="2400" dirty="0"/>
              <a:t>⇒ collapsing into one node (larger unit)</a:t>
            </a:r>
          </a:p>
          <a:p>
            <a:r>
              <a:rPr lang="en-US" sz="2400" dirty="0"/>
              <a:t>. No parallelism allow</a:t>
            </a:r>
          </a:p>
          <a:p>
            <a:r>
              <a:rPr lang="en-US" sz="2400" dirty="0" smtClean="0"/>
              <a:t>	(</a:t>
            </a:r>
            <a:r>
              <a:rPr lang="en-US" sz="2400" dirty="0"/>
              <a:t>single point of control in all executions).</a:t>
            </a:r>
          </a:p>
          <a:p>
            <a:r>
              <a:rPr lang="en-US" sz="2400" dirty="0"/>
              <a:t>. Mostly single-entry/single-exit CFGs</a:t>
            </a:r>
          </a:p>
          <a:p>
            <a:r>
              <a:rPr lang="en-US" sz="2400" dirty="0"/>
              <a:t>. Focus: structured programs, ¬ GOTO.</a:t>
            </a:r>
          </a:p>
          <a:p>
            <a:r>
              <a:rPr lang="en-US" sz="2400" dirty="0" smtClean="0"/>
              <a:t>	– </a:t>
            </a:r>
            <a:r>
              <a:rPr lang="en-US" sz="2400" dirty="0"/>
              <a:t>GOTOs ⇒ ad hoc testing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• Notational conventions: </a:t>
            </a:r>
            <a:endParaRPr lang="en-GB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400" dirty="0" smtClean="0"/>
              <a:t>. </a:t>
            </a:r>
            <a:r>
              <a:rPr lang="en-GB" sz="2400" dirty="0"/>
              <a:t>“Pi” for processing node “i</a:t>
            </a:r>
            <a:r>
              <a:rPr lang="en-GB" sz="2400" dirty="0" smtClean="0"/>
              <a:t>”</a:t>
            </a:r>
          </a:p>
          <a:p>
            <a:r>
              <a:rPr lang="en-GB" sz="2400" dirty="0" smtClean="0"/>
              <a:t>. </a:t>
            </a:r>
            <a:r>
              <a:rPr lang="en-GB" sz="2400" dirty="0"/>
              <a:t>“</a:t>
            </a:r>
            <a:r>
              <a:rPr lang="en-GB" sz="2400" dirty="0" err="1"/>
              <a:t>Ji</a:t>
            </a:r>
            <a:r>
              <a:rPr lang="en-GB" sz="2400" dirty="0"/>
              <a:t>” for junction node “i” </a:t>
            </a:r>
            <a:endParaRPr lang="en-GB" sz="2400" dirty="0" smtClean="0"/>
          </a:p>
          <a:p>
            <a:r>
              <a:rPr lang="en-GB" sz="2400" dirty="0" smtClean="0"/>
              <a:t>. </a:t>
            </a:r>
            <a:r>
              <a:rPr lang="en-GB" sz="2400" dirty="0"/>
              <a:t>“</a:t>
            </a:r>
            <a:r>
              <a:rPr lang="en-GB" sz="2400" dirty="0" err="1"/>
              <a:t>Ci</a:t>
            </a:r>
            <a:r>
              <a:rPr lang="en-GB" sz="2400" dirty="0"/>
              <a:t>” for condition/branching node “i” </a:t>
            </a:r>
            <a:endParaRPr lang="en-US" sz="2200" dirty="0"/>
          </a:p>
        </p:txBody>
      </p:sp>
      <p:sp>
        <p:nvSpPr>
          <p:cNvPr id="145414" name="Text Box 6"/>
          <p:cNvSpPr txBox="1">
            <a:spLocks noChangeArrowheads="1"/>
          </p:cNvSpPr>
          <p:nvPr/>
        </p:nvSpPr>
        <p:spPr bwMode="auto">
          <a:xfrm>
            <a:off x="1413747" y="183319"/>
            <a:ext cx="67718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CFG for CFT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2877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1720515" y="276727"/>
            <a:ext cx="70790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CFT Technique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432262" y="1017765"/>
            <a:ext cx="87117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• Test preparation: </a:t>
            </a:r>
            <a:endParaRPr lang="en-GB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400" dirty="0"/>
              <a:t>	</a:t>
            </a:r>
            <a:r>
              <a:rPr lang="en-GB" sz="2400" dirty="0" smtClean="0"/>
              <a:t>. </a:t>
            </a:r>
            <a:r>
              <a:rPr lang="en-GB" sz="2400" dirty="0"/>
              <a:t>Build and verify the model (CFG) </a:t>
            </a:r>
            <a:endParaRPr lang="en-GB" sz="2400" dirty="0" smtClean="0"/>
          </a:p>
          <a:p>
            <a:r>
              <a:rPr lang="en-GB" sz="2400" dirty="0"/>
              <a:t>	</a:t>
            </a:r>
            <a:r>
              <a:rPr lang="en-GB" sz="2400" dirty="0" smtClean="0"/>
              <a:t>. </a:t>
            </a:r>
            <a:r>
              <a:rPr lang="en-GB" sz="2400" dirty="0"/>
              <a:t>Test cases: CFG ⇒ path to follow </a:t>
            </a:r>
            <a:endParaRPr lang="en-GB" sz="2400" dirty="0" smtClean="0"/>
          </a:p>
          <a:p>
            <a:r>
              <a:rPr lang="en-GB" sz="2400" dirty="0"/>
              <a:t>	</a:t>
            </a:r>
            <a:r>
              <a:rPr lang="en-GB" sz="2400" dirty="0" smtClean="0"/>
              <a:t>. </a:t>
            </a:r>
            <a:r>
              <a:rPr lang="en-GB" sz="2400" dirty="0"/>
              <a:t>Outcome checking: what to expect and how to </a:t>
            </a:r>
            <a:r>
              <a:rPr lang="en-GB" sz="2400" dirty="0" smtClean="0"/>
              <a:t>	check </a:t>
            </a:r>
            <a:r>
              <a:rPr lang="en-GB" sz="2400" dirty="0"/>
              <a:t>it </a:t>
            </a:r>
            <a:endParaRPr lang="en-GB" sz="2400" dirty="0" smtClean="0"/>
          </a:p>
          <a:p>
            <a:endParaRPr lang="en-GB" sz="2400" dirty="0"/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Other steps: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Standard </a:t>
            </a:r>
          </a:p>
          <a:p>
            <a:pPr lvl="2"/>
            <a:r>
              <a:rPr lang="en-GB" sz="2400" dirty="0" smtClean="0"/>
              <a:t>. </a:t>
            </a:r>
            <a:r>
              <a:rPr lang="en-GB" sz="2400" dirty="0"/>
              <a:t>Test planning &amp; procedure preparation. </a:t>
            </a:r>
            <a:endParaRPr lang="en-GB" sz="2400" dirty="0" smtClean="0"/>
          </a:p>
          <a:p>
            <a:pPr lvl="2"/>
            <a:r>
              <a:rPr lang="en-GB" sz="2400" dirty="0" smtClean="0"/>
              <a:t>. </a:t>
            </a:r>
            <a:r>
              <a:rPr lang="en-GB" sz="2400" dirty="0"/>
              <a:t>Execution: normal/failure case handling. </a:t>
            </a:r>
            <a:endParaRPr lang="en-GB" sz="2400" dirty="0" smtClean="0"/>
          </a:p>
          <a:p>
            <a:pPr lvl="2"/>
            <a:r>
              <a:rPr lang="en-GB" sz="2400" dirty="0" smtClean="0"/>
              <a:t>. </a:t>
            </a:r>
            <a:r>
              <a:rPr lang="en-GB" sz="2400" dirty="0"/>
              <a:t>Analysis and </a:t>
            </a:r>
            <a:r>
              <a:rPr lang="en-GB" sz="2400" dirty="0" smtClean="0"/>
              <a:t>Follow-up </a:t>
            </a:r>
          </a:p>
          <a:p>
            <a:endParaRPr lang="en-GB" sz="2400" dirty="0"/>
          </a:p>
          <a:p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Some specific attention in standard steps: </a:t>
            </a:r>
            <a:r>
              <a:rPr lang="en-GB" sz="2400" dirty="0" smtClean="0"/>
              <a:t>	Confirmation of outcome and route in analysis 	and follow-up.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4421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4" y="1138989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 Sources for CFG:</a:t>
            </a:r>
            <a:r>
              <a:rPr lang="en-US" sz="7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/>
              <a:t>. White box: design/code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/>
              <a:t>	</a:t>
            </a:r>
            <a:r>
              <a:rPr lang="en-GB" sz="2000" dirty="0" smtClean="0"/>
              <a:t>	– </a:t>
            </a:r>
            <a:r>
              <a:rPr lang="en-GB" sz="2000" dirty="0"/>
              <a:t>traditional white-box technique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/>
              <a:t>. </a:t>
            </a:r>
            <a:r>
              <a:rPr lang="en-GB" sz="2000" dirty="0"/>
              <a:t>Black box: specification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/>
              <a:t>	</a:t>
            </a:r>
            <a:r>
              <a:rPr lang="en-GB" sz="2000" dirty="0" smtClean="0"/>
              <a:t>	– </a:t>
            </a:r>
            <a:r>
              <a:rPr lang="en-GB" sz="2000" dirty="0"/>
              <a:t>structure and relations in specs </a:t>
            </a:r>
            <a:r>
              <a:rPr lang="en-US" sz="100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 Program-derived (white-box) CFGs:</a:t>
            </a:r>
            <a:r>
              <a:rPr lang="en-US" sz="70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/>
              <a:t>. Processing: assignment and calls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/>
              <a:t>. </a:t>
            </a:r>
            <a:r>
              <a:rPr lang="en-GB" sz="2000" dirty="0"/>
              <a:t>Branch statements: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/>
              <a:t>	</a:t>
            </a:r>
            <a:r>
              <a:rPr lang="en-GB" sz="2000" dirty="0" smtClean="0"/>
              <a:t>	– </a:t>
            </a:r>
            <a:r>
              <a:rPr lang="en-GB" sz="2000" dirty="0"/>
              <a:t>binary: if-then-else, </a:t>
            </a:r>
            <a:r>
              <a:rPr lang="en-GB" sz="2000" dirty="0" smtClean="0"/>
              <a:t>if-then</a:t>
            </a:r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/>
              <a:t>	</a:t>
            </a:r>
            <a:r>
              <a:rPr lang="en-GB" sz="2000" dirty="0" smtClean="0"/>
              <a:t>	– </a:t>
            </a:r>
            <a:r>
              <a:rPr lang="en-GB" sz="2000" dirty="0"/>
              <a:t>multi-way: switch-case, cascading if’s.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/>
              <a:t>. </a:t>
            </a:r>
            <a:r>
              <a:rPr lang="en-GB" sz="2000" dirty="0"/>
              <a:t>Loop statements (later)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/>
              <a:t>. </a:t>
            </a:r>
            <a:r>
              <a:rPr lang="en-GB" sz="2000" dirty="0"/>
              <a:t>composition: concatenating/nesting.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/>
              <a:t>. </a:t>
            </a:r>
            <a:r>
              <a:rPr lang="en-GB" sz="2000" dirty="0"/>
              <a:t>structured programming: no GOTOs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/>
              <a:t>	</a:t>
            </a:r>
            <a:r>
              <a:rPr lang="en-GB" sz="2000" dirty="0" smtClean="0"/>
              <a:t>	– </a:t>
            </a:r>
            <a:r>
              <a:rPr lang="en-GB" sz="2000" dirty="0"/>
              <a:t>hierarchical decomposition possible. </a:t>
            </a:r>
            <a:endParaRPr lang="en-GB" sz="2000" dirty="0" smtClean="0"/>
          </a:p>
          <a:p>
            <a:pPr marL="67691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 smtClean="0"/>
              <a:t>. </a:t>
            </a:r>
            <a:r>
              <a:rPr lang="en-GB" sz="2000" dirty="0"/>
              <a:t>explicit/implicit entry/exit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CFT: Constructing CFG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20612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4" y="1138989"/>
            <a:ext cx="8005010" cy="1793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/>
              <a:t>. A</a:t>
            </a:r>
            <a:r>
              <a:rPr lang="en-GB" sz="2400" dirty="0" smtClean="0"/>
              <a:t>nalyse </a:t>
            </a:r>
            <a:r>
              <a:rPr lang="en-GB" sz="2400" dirty="0"/>
              <a:t>program code on left </a:t>
            </a:r>
            <a:endParaRPr lang="en-GB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GB" sz="2400" dirty="0"/>
              <a:t>derive CFG on right </a:t>
            </a:r>
            <a:endParaRPr lang="en-GB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GB" sz="2400" dirty="0"/>
              <a:t>focus on decision and branches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CFT: Constructing WB/CFG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2" t="22844" b="18966"/>
          <a:stretch/>
        </p:blipFill>
        <p:spPr bwMode="auto">
          <a:xfrm>
            <a:off x="333565" y="2900855"/>
            <a:ext cx="8704200" cy="3925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6551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3" y="1231369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400" spc="335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Specification-derived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(black-box) CFGs: </a:t>
            </a:r>
            <a:endParaRPr lang="en-GB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GB" sz="2400" dirty="0"/>
              <a:t>Node: “do” (enter, calculate, etc.) </a:t>
            </a:r>
            <a:endParaRPr lang="en-GB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GB" sz="2400" dirty="0"/>
              <a:t>Branch: “</a:t>
            </a:r>
            <a:r>
              <a:rPr lang="en-GB" sz="2400" dirty="0" err="1"/>
              <a:t>goto</a:t>
            </a:r>
            <a:r>
              <a:rPr lang="en-GB" sz="2400" dirty="0"/>
              <a:t>/if/when/while/...” </a:t>
            </a:r>
            <a:endParaRPr lang="en-GB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GB" sz="2400" dirty="0"/>
              <a:t>Loop: “repeat” (for all, until, etc.) </a:t>
            </a:r>
            <a:endParaRPr lang="en-GB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GB" sz="2400" dirty="0"/>
              <a:t>Entry: usually implicit </a:t>
            </a:r>
            <a:endParaRPr lang="en-GB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GB" sz="2400" dirty="0"/>
              <a:t>Exit: explicit and implicit </a:t>
            </a:r>
            <a:endParaRPr lang="en-GB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GB" sz="2400" dirty="0"/>
              <a:t>External reference as process unit </a:t>
            </a:r>
            <a:endParaRPr lang="en-GB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. </a:t>
            </a:r>
            <a:r>
              <a:rPr lang="en-GB" sz="2400" dirty="0"/>
              <a:t>General sequence: “do”...(then)...“</a:t>
            </a:r>
            <a:r>
              <a:rPr lang="en-GB" sz="2400"/>
              <a:t>do</a:t>
            </a:r>
            <a:r>
              <a:rPr lang="en-GB" sz="2400" smtClean="0"/>
              <a:t>”.</a:t>
            </a:r>
            <a:endParaRPr lang="en-GB" sz="2400" dirty="0"/>
          </a:p>
          <a:p>
            <a:pPr marL="29718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• Comparison to white-box CFGs:</a:t>
            </a: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/>
              <a:t>. Implementation independent.</a:t>
            </a: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/>
              <a:t>. Generally assume structured programs.</a:t>
            </a: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/>
              <a:t>. Other info sources: user-related items</a:t>
            </a: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	– </a:t>
            </a:r>
            <a:r>
              <a:rPr lang="en-GB" sz="2400" dirty="0"/>
              <a:t>usage-scenarios/traces/user-manuals,</a:t>
            </a: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	– </a:t>
            </a:r>
            <a:r>
              <a:rPr lang="en-GB" sz="2400" dirty="0"/>
              <a:t>high-level req. and market analyses.</a:t>
            </a:r>
            <a:endParaRPr lang="en-US" sz="2400" dirty="0"/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CFT: Constructing CFG</a:t>
            </a:r>
          </a:p>
        </p:txBody>
      </p:sp>
    </p:spTree>
    <p:extLst>
      <p:ext uri="{BB962C8B-B14F-4D97-AF65-F5344CB8AC3E}">
        <p14:creationId xmlns:p14="http://schemas.microsoft.com/office/powerpoint/2010/main" xmlns="" val="227189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328998" y="1216481"/>
            <a:ext cx="8598025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• Test cases: CFG ⇒ path to follow 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Connecting CFG elements together in paths.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Define and select paths to cover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Sensitize (decide input for) the paths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Path related concepts/definitions: 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Path: entry to exit via </a:t>
            </a:r>
            <a:r>
              <a:rPr lang="en-US" sz="2400" i="1" dirty="0" err="1"/>
              <a:t>n</a:t>
            </a:r>
            <a:r>
              <a:rPr lang="en-US" sz="2400" dirty="0"/>
              <a:t> intermediate links and </a:t>
            </a:r>
            <a:r>
              <a:rPr lang="en-US" sz="2400" dirty="0" smtClean="0"/>
              <a:t>		nodes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Path segment or sub-path: proper subset of a </a:t>
            </a:r>
            <a:r>
              <a:rPr lang="en-US" sz="2400" dirty="0" smtClean="0"/>
              <a:t>			path</a:t>
            </a:r>
            <a:r>
              <a:rPr lang="en-US" sz="2400" dirty="0"/>
              <a:t>.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Loop: path or sub-path with 1+ nodes visited </a:t>
            </a:r>
            <a:r>
              <a:rPr lang="en-US" sz="2400" dirty="0" smtClean="0"/>
              <a:t>			1</a:t>
            </a:r>
            <a:r>
              <a:rPr lang="en-US" sz="2400" dirty="0"/>
              <a:t>+ times.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Testing based on sub-path combinations. . Loop </a:t>
            </a:r>
            <a:r>
              <a:rPr lang="en-US" sz="2400" dirty="0" smtClean="0"/>
              <a:t>		testing</a:t>
            </a:r>
            <a:r>
              <a:rPr lang="en-US" sz="2400" dirty="0"/>
              <a:t>: specialized techniques. </a:t>
            </a:r>
            <a:endParaRPr lang="en-US" sz="12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8" y="250505"/>
            <a:ext cx="70505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CFT: Path Definition</a:t>
            </a:r>
          </a:p>
        </p:txBody>
      </p:sp>
    </p:spTree>
    <p:extLst>
      <p:ext uri="{BB962C8B-B14F-4D97-AF65-F5344CB8AC3E}">
        <p14:creationId xmlns:p14="http://schemas.microsoft.com/office/powerpoint/2010/main" xmlns="" val="109453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28806" y="976393"/>
            <a:ext cx="8299310" cy="553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>
              <a:lnSpc>
                <a:spcPts val="1200"/>
              </a:lnSpc>
              <a:spcBef>
                <a:spcPts val="45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Path selection (divide &amp; conquer)</a:t>
            </a:r>
          </a:p>
          <a:p>
            <a:pPr marL="1013460" marR="31115" lvl="1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. Path segment definition</a:t>
            </a:r>
          </a:p>
          <a:p>
            <a:pPr marL="1013460" marR="31115" lvl="1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. Sequential concatenation</a:t>
            </a:r>
          </a:p>
          <a:p>
            <a:pPr marL="1013460" marR="31115" lvl="1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. Nesting of segments</a:t>
            </a:r>
          </a:p>
          <a:p>
            <a:pPr marL="1013460" marR="31115" lvl="1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. Unstructured construction: difficult</a:t>
            </a:r>
          </a:p>
          <a:p>
            <a:pPr marL="1013460" marR="31115" lvl="1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. Eliminate unachievable/dead paths</a:t>
            </a:r>
          </a:p>
          <a:p>
            <a:pPr marL="1013460" marR="31115" lvl="1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sz="2400" dirty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contradictions and correlations</a:t>
            </a:r>
            <a:r>
              <a:rPr lang="en-US" sz="2400" dirty="0" smtClean="0"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013460" marR="31115" lvl="1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latin typeface="Meiryo" panose="020B0604030504040204" pitchFamily="34" charset="-128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3111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 “Divide”: hierarchical decomposition for</a:t>
            </a:r>
          </a:p>
          <a:p>
            <a:pPr marL="556260" marR="3111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		structured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56260" marR="3111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Meiryo" panose="020B0604030504040204" pitchFamily="34" charset="-128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6260" marR="3111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• “Conquer”: Bottom-up path definition one</a:t>
            </a:r>
          </a:p>
          <a:p>
            <a:pPr marL="556260" marR="3111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		segment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at a time via basic cases for nesting</a:t>
            </a:r>
          </a:p>
          <a:p>
            <a:pPr marL="556260" marR="31115" indent="-25908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		and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Meiryo" panose="020B0604030504040204" pitchFamily="34" charset="-128"/>
                <a:ea typeface="Times New Roman" panose="02020603050405020304" pitchFamily="18" charset="0"/>
                <a:cs typeface="Times New Roman" panose="02020603050405020304" pitchFamily="18" charset="0"/>
              </a:rPr>
              <a:t>sequential concatenation.</a:t>
            </a:r>
            <a:endParaRPr lang="en-US" sz="2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CFT: Path Selection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41730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12181" y="1388371"/>
            <a:ext cx="8299310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CFT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Sensitization: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Path sensitization/realization </a:t>
            </a: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CFT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: Algebraic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Sensitization</a:t>
            </a: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	Complexity </a:t>
            </a:r>
            <a:r>
              <a:rPr lang="en-US" sz="2400" dirty="0"/>
              <a:t>due to dynamic values . Symbolic </a:t>
            </a:r>
            <a:r>
              <a:rPr lang="en-US" sz="2400" dirty="0" smtClean="0"/>
              <a:t>	execution</a:t>
            </a: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CFT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: Logic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Sensitization:</a:t>
            </a: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Segment and combination </a:t>
            </a:r>
            <a:r>
              <a:rPr lang="en-US" sz="2400" dirty="0"/>
              <a:t>. Divide into </a:t>
            </a:r>
            <a:r>
              <a:rPr lang="en-US" sz="2400" dirty="0" smtClean="0"/>
              <a:t>	segments </a:t>
            </a:r>
            <a:r>
              <a:rPr lang="en-US" sz="2400" dirty="0"/>
              <a:t>(entry-exit). </a:t>
            </a: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Segment and combination </a:t>
            </a:r>
            <a:r>
              <a:rPr lang="en-US" sz="2400" dirty="0"/>
              <a:t>. Divide into </a:t>
            </a:r>
            <a:r>
              <a:rPr lang="en-US" sz="2400" dirty="0" smtClean="0"/>
              <a:t>	segments</a:t>
            </a: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Execution and 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follow-up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sz="2400" dirty="0"/>
              <a:t>. </a:t>
            </a:r>
            <a:r>
              <a:rPr lang="en-US" sz="2400" dirty="0" smtClean="0"/>
              <a:t>Path/statement-	oriented </a:t>
            </a:r>
            <a:r>
              <a:rPr lang="en-US" sz="2400" dirty="0"/>
              <a:t>execution – debugger and other tools </a:t>
            </a:r>
            <a:r>
              <a:rPr lang="en-US" sz="2400" dirty="0" smtClean="0"/>
              <a:t>	helpful </a:t>
            </a:r>
            <a:r>
              <a:rPr lang="en-US" sz="2400" dirty="0"/>
              <a:t>. </a:t>
            </a:r>
            <a:r>
              <a:rPr lang="en-US" sz="2400" dirty="0" smtClean="0"/>
              <a:t>Follow-up</a:t>
            </a:r>
            <a:r>
              <a:rPr lang="en-US" sz="2400" dirty="0"/>
              <a:t>: coverage and analysis</a:t>
            </a: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/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CFT: Other Steps</a:t>
            </a:r>
          </a:p>
        </p:txBody>
      </p:sp>
    </p:spTree>
    <p:extLst>
      <p:ext uri="{BB962C8B-B14F-4D97-AF65-F5344CB8AC3E}">
        <p14:creationId xmlns:p14="http://schemas.microsoft.com/office/powerpoint/2010/main" xmlns="" val="295046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429053" y="1000068"/>
            <a:ext cx="8714947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Loop: What is it?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Repetitive or iterative process.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Graph: a path with one or more nodes visited more than once.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Appear in many testing models.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Recursion.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Why is it important?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Intrinsic complexity: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– </a:t>
            </a:r>
            <a:r>
              <a:rPr lang="en-US" sz="2400" dirty="0"/>
              <a:t>coverage: how much?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– </a:t>
            </a:r>
            <a:r>
              <a:rPr lang="en-US" sz="2400" dirty="0"/>
              <a:t>effectiveness concerns (above)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Practical evidence: loop defects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Usage in other testing.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Loops: What and Why</a:t>
            </a:r>
          </a:p>
        </p:txBody>
      </p:sp>
    </p:spTree>
    <p:extLst>
      <p:ext uri="{BB962C8B-B14F-4D97-AF65-F5344CB8AC3E}">
        <p14:creationId xmlns:p14="http://schemas.microsoft.com/office/powerpoint/2010/main" xmlns="" val="211760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433137" y="1112646"/>
            <a:ext cx="8299310" cy="1490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Common loop examples: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left: “while” loops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right: “for” loops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other (structured) loops can be converted to </a:t>
            </a:r>
            <a:r>
              <a:rPr lang="en-US" sz="2400" dirty="0" smtClean="0"/>
              <a:t>	these </a:t>
            </a:r>
            <a:r>
              <a:rPr lang="en-US" sz="2400" dirty="0"/>
              <a:t>loops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647087" y="177556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Loop Examples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429" t="11905" r="13786" b="16476"/>
          <a:stretch/>
        </p:blipFill>
        <p:spPr>
          <a:xfrm>
            <a:off x="1833129" y="3014975"/>
            <a:ext cx="5921928" cy="362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49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45432" y="954504"/>
            <a:ext cx="8299310" cy="449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Deterministic vs. nondeterministic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– </a:t>
            </a:r>
            <a:r>
              <a:rPr lang="en-US" sz="2400" dirty="0"/>
              <a:t>determining #iterations ahead of time?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Individual loops: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Loop control: node, predicate, and control variable.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Loop entry/exit.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Processing and looping: pre-test, post-test, </a:t>
            </a:r>
            <a:r>
              <a:rPr lang="en-US" sz="2400" dirty="0" smtClean="0"/>
              <a:t>	mixed-test</a:t>
            </a:r>
            <a:r>
              <a:rPr lang="en-US" sz="2400" dirty="0"/>
              <a:t>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Combining loops: </a:t>
            </a:r>
            <a:r>
              <a:rPr lang="en-US" sz="2400" dirty="0"/>
              <a:t>structured (nesting &amp; </a:t>
            </a:r>
            <a:r>
              <a:rPr lang="en-US" sz="2400" dirty="0" err="1"/>
              <a:t>concat</a:t>
            </a:r>
            <a:r>
              <a:rPr lang="en-US" sz="2400" dirty="0"/>
              <a:t>.) vs. non-structured (</a:t>
            </a:r>
            <a:r>
              <a:rPr lang="en-US" sz="2400" dirty="0" err="1"/>
              <a:t>goto</a:t>
            </a:r>
            <a:r>
              <a:rPr lang="en-US" sz="2400" dirty="0"/>
              <a:t>). 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647087" y="177556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Loop Specification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48733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8483" name="Rectangle 3"/>
              <p:cNvSpPr>
                <a:spLocks noChangeArrowheads="1"/>
              </p:cNvSpPr>
              <p:nvPr/>
            </p:nvSpPr>
            <p:spPr bwMode="auto">
              <a:xfrm>
                <a:off x="433137" y="1348994"/>
                <a:ext cx="8710863" cy="50853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/>
                  <a:t>• Path coverage: </a:t>
                </a:r>
                <a:endParaRPr lang="en-US" sz="2400" dirty="0" smtClean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smtClean="0"/>
                  <a:t>	. </a:t>
                </a:r>
                <a:r>
                  <a:rPr lang="en-US" sz="2400" dirty="0"/>
                  <a:t>All: infeasible for nested </a:t>
                </a:r>
                <a:r>
                  <a:rPr lang="en-US" sz="2400" dirty="0" smtClean="0"/>
                  <a:t>loops</a:t>
                </a:r>
                <a:endParaRPr lang="en-US" sz="2400" dirty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en-US" sz="2400" i="1"/>
                          </m:ctrlPr>
                        </m:naryPr>
                        <m:sub>
                          <m:r>
                            <a:rPr lang="en-US" sz="2400" i="1"/>
                            <m:t>𝑖</m:t>
                          </m:r>
                          <m:r>
                            <a:rPr lang="en-US" sz="2400" i="1"/>
                            <m:t> =0</m:t>
                          </m:r>
                        </m:sub>
                        <m:sup>
                          <m:r>
                            <a:rPr lang="en-US" sz="2400" i="1"/>
                            <m:t>𝑀</m:t>
                          </m:r>
                          <m:r>
                            <a:rPr lang="en-US" sz="2400" i="1"/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𝑁</m:t>
                              </m:r>
                            </m:e>
                            <m:sup>
                              <m:r>
                                <a:rPr lang="en-US" sz="2400" i="1"/>
                                <m:t>𝑖</m:t>
                              </m:r>
                            </m:sup>
                          </m:sSup>
                        </m:e>
                      </m:nary>
                      <m:r>
                        <a:rPr lang="en-US" sz="2400" i="1"/>
                        <m:t>= 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𝑁</m:t>
                              </m:r>
                            </m:e>
                            <m:sup>
                              <m:r>
                                <a:rPr lang="en-US" sz="2400" i="1"/>
                                <m:t>𝑀</m:t>
                              </m:r>
                            </m:sup>
                          </m:sSup>
                          <m:r>
                            <a:rPr lang="en-US" sz="2400" i="1"/>
                            <m:t>−1</m:t>
                          </m:r>
                        </m:num>
                        <m:den>
                          <m:r>
                            <a:rPr lang="en-US" sz="2400" i="1"/>
                            <m:t>𝑁</m:t>
                          </m:r>
                          <m:r>
                            <a:rPr lang="en-US" sz="2400" i="1"/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2400" dirty="0" smtClean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smtClean="0"/>
                  <a:t>	. Works </a:t>
                </a:r>
                <a:r>
                  <a:rPr lang="en-US" sz="2400" dirty="0"/>
                  <a:t>for </a:t>
                </a:r>
                <a:r>
                  <a:rPr lang="en-US" sz="2400" i="1" dirty="0" err="1"/>
                  <a:t>i</a:t>
                </a:r>
                <a:r>
                  <a:rPr lang="en-US" sz="2400" dirty="0"/>
                  <a:t> iterations ⇒ </a:t>
                </a:r>
                <a:r>
                  <a:rPr lang="en-US" sz="2400" i="1" dirty="0"/>
                  <a:t>i</a:t>
                </a:r>
                <a:r>
                  <a:rPr lang="en-US" sz="2400" dirty="0"/>
                  <a:t>+1 iterations most </a:t>
                </a:r>
                <a:r>
                  <a:rPr lang="en-US" sz="2400" dirty="0" smtClean="0"/>
                  <a:t>		likely </a:t>
                </a:r>
                <a:r>
                  <a:rPr lang="en-US" sz="2400" dirty="0"/>
                  <a:t>fine too. </a:t>
                </a:r>
                <a:endParaRPr lang="en-US" sz="2400" dirty="0" smtClean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smtClean="0"/>
                  <a:t>	. </a:t>
                </a:r>
                <a:r>
                  <a:rPr lang="en-US" sz="2400" dirty="0"/>
                  <a:t>Important: how to select? </a:t>
                </a:r>
                <a:endParaRPr lang="en-US" sz="2400" dirty="0" smtClean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smtClean="0"/>
                  <a:t>		– </a:t>
                </a:r>
                <a:r>
                  <a:rPr lang="en-US" sz="2400" dirty="0"/>
                  <a:t>heuristics and concrete measures </a:t>
                </a:r>
                <a:endParaRPr lang="en-US" sz="2400" dirty="0" smtClean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smtClean="0"/>
                  <a:t>		– </a:t>
                </a:r>
                <a:r>
                  <a:rPr lang="en-US" sz="2400" dirty="0"/>
                  <a:t>boundary related problems more likely </a:t>
                </a:r>
                <a:endParaRPr lang="en-US" sz="2400" dirty="0" smtClean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smtClean="0"/>
                  <a:t>• </a:t>
                </a:r>
                <a:r>
                  <a:rPr lang="en-US" sz="2400" dirty="0"/>
                  <a:t>Hierarchical modeling/testing: </a:t>
                </a:r>
                <a:endParaRPr lang="en-US" sz="2400" dirty="0" smtClean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smtClean="0"/>
                  <a:t>	. </a:t>
                </a:r>
                <a:r>
                  <a:rPr lang="en-US" sz="2400" dirty="0"/>
                  <a:t>Test loop in isolation first. </a:t>
                </a:r>
                <a:endParaRPr lang="en-US" sz="2400" dirty="0" smtClean="0"/>
              </a:p>
              <a:p>
                <a:pPr marL="297180" marR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smtClean="0"/>
                  <a:t>	. </a:t>
                </a:r>
                <a:r>
                  <a:rPr lang="en-US" sz="2400" dirty="0"/>
                  <a:t>Collapse loop as a single node in higher level </a:t>
                </a:r>
                <a:r>
                  <a:rPr lang="en-US" sz="2400" dirty="0" smtClean="0"/>
                  <a:t>		models.≈ </a:t>
                </a:r>
                <a:r>
                  <a:rPr lang="en-US" sz="2400" dirty="0"/>
                  <a:t>Other hierarchical testing techniques. </a:t>
                </a:r>
                <a:endParaRPr lang="en-US" sz="22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8483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137" y="1348994"/>
                <a:ext cx="8710863" cy="5085348"/>
              </a:xfrm>
              <a:prstGeom prst="rect">
                <a:avLst/>
              </a:prstGeom>
              <a:blipFill rotWithShape="0">
                <a:blip r:embed="rId2"/>
                <a:stretch>
                  <a:fillRect t="-9102" b="-994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 smtClean="0"/>
              <a:t>Loop Testing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974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542045" y="374318"/>
            <a:ext cx="597969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800" dirty="0"/>
              <a:t>Critical Values for Loop Testing </a:t>
            </a:r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3" y="1231232"/>
            <a:ext cx="8357937" cy="4567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dirty="0" smtClean="0"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endParaRPr lang="en-US" sz="2200" dirty="0" smtClean="0">
              <a:solidFill>
                <a:srgbClr val="CC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General boundary problems: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. </a:t>
            </a:r>
            <a:r>
              <a:rPr lang="en-US" sz="2400" dirty="0"/>
              <a:t>Under/over defined problems and closure </a:t>
            </a:r>
            <a:r>
              <a:rPr lang="en-US" sz="2400" dirty="0" smtClean="0"/>
              <a:t>	problems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. </a:t>
            </a:r>
            <a:r>
              <a:rPr lang="en-US" sz="2400" dirty="0"/>
              <a:t>Boundary shift, ±1 problem.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Lower bound problems: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. </a:t>
            </a:r>
            <a:r>
              <a:rPr lang="en-US" sz="2400" dirty="0"/>
              <a:t>Initialization problem.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. </a:t>
            </a:r>
            <a:r>
              <a:rPr lang="en-US" sz="2400" dirty="0"/>
              <a:t>Loop execution problem.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. </a:t>
            </a:r>
            <a:r>
              <a:rPr lang="en-US" sz="2400" dirty="0"/>
              <a:t>Other boundary problems.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Lower bound test values: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	. </a:t>
            </a:r>
            <a:r>
              <a:rPr lang="en-US" sz="2400" dirty="0"/>
              <a:t>Bypass, once, twice.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. </a:t>
            </a:r>
            <a:r>
              <a:rPr lang="en-US" sz="2400" dirty="0"/>
              <a:t>Min, min + 1, min − 1.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8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542045" y="232611"/>
            <a:ext cx="597969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800" dirty="0"/>
              <a:t>CFT Usage </a:t>
            </a:r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898357"/>
            <a:ext cx="8357937" cy="483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eiryo" panose="020B0604030504040204" pitchFamily="34" charset="-128"/>
                <a:cs typeface="Times New Roman" panose="02020603050405020304" pitchFamily="18" charset="0"/>
              </a:rPr>
              <a:t> 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As white box testing (more often):</a:t>
            </a:r>
            <a:r>
              <a:rPr lang="en-US" sz="2400" dirty="0"/>
              <a:t> </a:t>
            </a:r>
            <a:endParaRPr lang="en-US" sz="2400" dirty="0" smtClean="0"/>
          </a:p>
          <a:p>
            <a:pPr marL="121158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Small programs during unit testing. </a:t>
            </a:r>
            <a:endParaRPr lang="en-US" sz="2400" dirty="0" smtClean="0"/>
          </a:p>
          <a:p>
            <a:pPr marL="121158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Coarse-grain system level model.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As black box testing (less often):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21158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Model built on </a:t>
            </a:r>
            <a:r>
              <a:rPr lang="en-US" sz="2400" dirty="0" smtClean="0"/>
              <a:t>specification</a:t>
            </a:r>
          </a:p>
          <a:p>
            <a:pPr marL="121158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 </a:t>
            </a:r>
            <a:r>
              <a:rPr lang="en-US" sz="2400" dirty="0"/>
              <a:t>– higher level constraints as specs. </a:t>
            </a:r>
            <a:endParaRPr lang="en-US" sz="2400" dirty="0" smtClean="0"/>
          </a:p>
          <a:p>
            <a:pPr marL="121158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Overall coverage of functionality. </a:t>
            </a:r>
            <a:endParaRPr lang="en-US" sz="2400" dirty="0" smtClean="0"/>
          </a:p>
          <a:p>
            <a:pPr marL="121158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Can be used for UBST.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Application environment: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21158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Control flow errors (&amp; decision errors). </a:t>
            </a:r>
            <a:endParaRPr lang="en-US" sz="2400" dirty="0" smtClean="0"/>
          </a:p>
          <a:p>
            <a:pPr marL="1211580" lvl="2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In combination with other techniques. 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90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1542045" y="192504"/>
            <a:ext cx="5979695" cy="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800" dirty="0" smtClean="0"/>
              <a:t>CFT: Other Issues</a:t>
            </a:r>
            <a:endParaRPr lang="en-US" sz="2800" dirty="0"/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898357"/>
            <a:ext cx="8357937" cy="5229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• Limit control flow complexity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Proper granularity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Hierarchical modeling ideas: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	– </a:t>
            </a:r>
            <a:r>
              <a:rPr lang="en-US" sz="2400" dirty="0"/>
              <a:t>external units/internal blocks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Combination with other strategies: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	</a:t>
            </a:r>
            <a:r>
              <a:rPr lang="en-US" sz="2400" dirty="0" smtClean="0"/>
              <a:t>	– </a:t>
            </a:r>
            <a:r>
              <a:rPr lang="en-US" sz="2400" dirty="0"/>
              <a:t>CFT for frequently-used/critical parts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Language/programming methodology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Complexity measurement as guidelines </a:t>
            </a:r>
            <a:endParaRPr lang="en-US" sz="2400" dirty="0" smtClean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  <a:p>
            <a:pPr marL="29718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Need automated support: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Models from specifications/programs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Sensitization support — debugging </a:t>
            </a:r>
            <a:endParaRPr lang="en-US" sz="2400" dirty="0" smtClean="0"/>
          </a:p>
          <a:p>
            <a:pPr marL="75438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. </a:t>
            </a:r>
            <a:r>
              <a:rPr lang="en-US" sz="2400" dirty="0"/>
              <a:t>Path verification — tracing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203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We discussed Control </a:t>
            </a:r>
            <a:r>
              <a:rPr lang="en-GB" sz="2800" dirty="0"/>
              <a:t>Flow Testing (</a:t>
            </a:r>
            <a:r>
              <a:rPr lang="en-GB" sz="2800" dirty="0" smtClean="0"/>
              <a:t>CFT) and Control </a:t>
            </a:r>
            <a:r>
              <a:rPr lang="en-GB" sz="2800" dirty="0"/>
              <a:t>Flow Graph (CFG</a:t>
            </a:r>
            <a:r>
              <a:rPr lang="en-GB" sz="2800" dirty="0" smtClean="0"/>
              <a:t>). </a:t>
            </a:r>
          </a:p>
          <a:p>
            <a:pPr marL="747713" indent="-395288">
              <a:lnSpc>
                <a:spcPct val="150000"/>
              </a:lnSpc>
            </a:pPr>
            <a:r>
              <a:rPr lang="en-GB" sz="2800" dirty="0" smtClean="0"/>
              <a:t>We explored details of CFG such as: </a:t>
            </a:r>
            <a:endParaRPr lang="en-GB" sz="2800" dirty="0"/>
          </a:p>
          <a:p>
            <a:pPr marL="1147763" lvl="1" indent="-395288"/>
            <a:r>
              <a:rPr lang="en-GB" sz="2800" dirty="0"/>
              <a:t>Steps</a:t>
            </a:r>
          </a:p>
          <a:p>
            <a:pPr marL="1147763" lvl="1" indent="-395288"/>
            <a:r>
              <a:rPr lang="en-GB" sz="2800" dirty="0"/>
              <a:t>Construction</a:t>
            </a:r>
          </a:p>
          <a:p>
            <a:pPr marL="1147763" lvl="1" indent="-395288"/>
            <a:r>
              <a:rPr lang="en-GB" sz="2800" dirty="0"/>
              <a:t>Issues</a:t>
            </a:r>
          </a:p>
          <a:p>
            <a:pPr marL="1147763" lvl="1" indent="-395288"/>
            <a:r>
              <a:rPr lang="en-GB" sz="2800" dirty="0"/>
              <a:t>Methods</a:t>
            </a:r>
            <a:endParaRPr lang="en-US" sz="28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GB" sz="2400" dirty="0"/>
              <a:t>Interaction Testing</a:t>
            </a:r>
          </a:p>
          <a:p>
            <a:pPr marL="747713" indent="-395288">
              <a:lnSpc>
                <a:spcPct val="150000"/>
              </a:lnSpc>
            </a:pPr>
            <a:r>
              <a:rPr lang="en-GB" sz="2400" dirty="0"/>
              <a:t>General Types of Interaction in Execution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12185</TotalTime>
  <Words>658</Words>
  <Application>Microsoft Office PowerPoint</Application>
  <PresentationFormat>On-screen Show (4:3)</PresentationFormat>
  <Paragraphs>239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os-8</vt:lpstr>
      <vt:lpstr>Slide 1</vt:lpstr>
      <vt:lpstr>Summary of the previous lecture</vt:lpstr>
      <vt:lpstr>Part- 2 (b):   Other Models &amp; Techniques of  Testing</vt:lpstr>
      <vt:lpstr>Outlines</vt:lpstr>
      <vt:lpstr>Objectives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459</cp:revision>
  <cp:lastPrinted>2001-06-14T13:58:17Z</cp:lastPrinted>
  <dcterms:created xsi:type="dcterms:W3CDTF">2011-01-13T23:43:38Z</dcterms:created>
  <dcterms:modified xsi:type="dcterms:W3CDTF">2015-12-07T06:35:34Z</dcterms:modified>
</cp:coreProperties>
</file>