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9"/>
  </p:notesMasterIdLst>
  <p:handoutMasterIdLst>
    <p:handoutMasterId r:id="rId30"/>
  </p:handoutMasterIdLst>
  <p:sldIdLst>
    <p:sldId id="403" r:id="rId2"/>
    <p:sldId id="330" r:id="rId3"/>
    <p:sldId id="508" r:id="rId4"/>
    <p:sldId id="347" r:id="rId5"/>
    <p:sldId id="348" r:id="rId6"/>
    <p:sldId id="529" r:id="rId7"/>
    <p:sldId id="511" r:id="rId8"/>
    <p:sldId id="512" r:id="rId9"/>
    <p:sldId id="513" r:id="rId10"/>
    <p:sldId id="514" r:id="rId11"/>
    <p:sldId id="515" r:id="rId12"/>
    <p:sldId id="516" r:id="rId13"/>
    <p:sldId id="541" r:id="rId14"/>
    <p:sldId id="542" r:id="rId15"/>
    <p:sldId id="543" r:id="rId16"/>
    <p:sldId id="517" r:id="rId17"/>
    <p:sldId id="530" r:id="rId18"/>
    <p:sldId id="531" r:id="rId19"/>
    <p:sldId id="532" r:id="rId20"/>
    <p:sldId id="533" r:id="rId21"/>
    <p:sldId id="518" r:id="rId22"/>
    <p:sldId id="535" r:id="rId23"/>
    <p:sldId id="545" r:id="rId24"/>
    <p:sldId id="536" r:id="rId25"/>
    <p:sldId id="506" r:id="rId26"/>
    <p:sldId id="507" r:id="rId27"/>
    <p:sldId id="501" r:id="rId28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4067" autoAdjust="0"/>
    <p:restoredTop sz="86357" autoAdjust="0"/>
  </p:normalViewPr>
  <p:slideViewPr>
    <p:cSldViewPr snapToGrid="0">
      <p:cViewPr varScale="1">
        <p:scale>
          <a:sx n="57" d="100"/>
          <a:sy n="57" d="100"/>
        </p:scale>
        <p:origin x="-142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15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12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Part- 2 (a):  </a:t>
            </a:r>
            <a:br>
              <a:rPr lang="en-US" altLang="en-US" dirty="0" smtClean="0"/>
            </a:br>
            <a:r>
              <a:rPr lang="en-US" altLang="en-US" sz="4000" dirty="0" smtClean="0"/>
              <a:t>Software Testing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7713" indent="-747713">
              <a:lnSpc>
                <a:spcPct val="150000"/>
              </a:lnSpc>
            </a:pPr>
            <a:r>
              <a:rPr lang="en-US" sz="2400" dirty="0" smtClean="0"/>
              <a:t>Usage Based Testing</a:t>
            </a:r>
          </a:p>
          <a:p>
            <a:pPr marL="747713" indent="-747713">
              <a:lnSpc>
                <a:spcPct val="150000"/>
              </a:lnSpc>
            </a:pPr>
            <a:r>
              <a:rPr lang="en-US" sz="2400" dirty="0" smtClean="0"/>
              <a:t>Coverage Based Testing</a:t>
            </a:r>
          </a:p>
          <a:p>
            <a:pPr marL="747713" indent="-747713">
              <a:lnSpc>
                <a:spcPct val="150000"/>
              </a:lnSpc>
            </a:pPr>
            <a:r>
              <a:rPr lang="en-US" sz="2400" dirty="0" smtClean="0"/>
              <a:t>Testing </a:t>
            </a:r>
            <a:r>
              <a:rPr lang="en-US" sz="2400" dirty="0"/>
              <a:t>Activities</a:t>
            </a:r>
          </a:p>
          <a:p>
            <a:pPr marL="747713" indent="-747713">
              <a:lnSpc>
                <a:spcPct val="150000"/>
              </a:lnSpc>
            </a:pPr>
            <a:r>
              <a:rPr lang="en-US" sz="2400" dirty="0"/>
              <a:t>Test Management</a:t>
            </a:r>
          </a:p>
          <a:p>
            <a:pPr marL="747713" indent="-747713">
              <a:lnSpc>
                <a:spcPct val="150000"/>
              </a:lnSpc>
            </a:pPr>
            <a:r>
              <a:rPr lang="en-US" sz="2400" dirty="0"/>
              <a:t>Testing Automation</a:t>
            </a:r>
          </a:p>
          <a:p>
            <a:pPr marL="0" indent="0"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7095" y="946484"/>
            <a:ext cx="8618955" cy="4817729"/>
          </a:xfrm>
        </p:spPr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GB" sz="2800" dirty="0"/>
              <a:t>Checklist-Based </a:t>
            </a:r>
            <a:r>
              <a:rPr lang="en-GB" sz="2800" dirty="0" smtClean="0"/>
              <a:t>Testing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dirty="0" smtClean="0"/>
              <a:t>Partitions </a:t>
            </a:r>
            <a:r>
              <a:rPr lang="en-GB" sz="2800" dirty="0"/>
              <a:t>and Partition </a:t>
            </a:r>
            <a:r>
              <a:rPr lang="en-GB" sz="2800" dirty="0" smtClean="0"/>
              <a:t>Testing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dirty="0" smtClean="0"/>
              <a:t>Usage-Based </a:t>
            </a:r>
            <a:r>
              <a:rPr lang="en-GB" sz="2800" dirty="0"/>
              <a:t>Testing with Musa’s </a:t>
            </a:r>
            <a:r>
              <a:rPr lang="en-GB" sz="2800" dirty="0" smtClean="0"/>
              <a:t>Ops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dirty="0" smtClean="0"/>
              <a:t>OP </a:t>
            </a:r>
            <a:r>
              <a:rPr lang="en-GB" sz="2800" dirty="0"/>
              <a:t>Development: Procedures/Examples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and distinguish between Checklists-based testing and Partition-based testing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be able to apply the knowledge of testing in real cases.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1025" y="0"/>
            <a:ext cx="8212975" cy="764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ts val="14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3200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 </a:t>
            </a:r>
            <a:endParaRPr lang="en-US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/>
              <a:t>Checklists for Testing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8392" y="955595"/>
            <a:ext cx="814647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Ad  hoc testing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“run-and-observe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How to start the run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Areas/focuses of  “observations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Implicit checklists may be involved.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Explicit checklists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Function/features (external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Implementation (internal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Standards, etc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Mixed or combined checklists</a:t>
            </a:r>
          </a:p>
        </p:txBody>
      </p:sp>
    </p:spTree>
    <p:extLst>
      <p:ext uri="{BB962C8B-B14F-4D97-AF65-F5344CB8AC3E}">
        <p14:creationId xmlns:p14="http://schemas.microsoft.com/office/powerpoint/2010/main" xmlns="" val="418628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450929" y="1230284"/>
            <a:ext cx="8406063" cy="500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400" dirty="0">
                <a:solidFill>
                  <a:srgbClr val="0070C0"/>
                </a:solidFill>
              </a:rPr>
              <a:t>• Function/feature  (external) checklists</a:t>
            </a:r>
            <a:r>
              <a:rPr lang="en-US" sz="2400" dirty="0" smtClean="0">
                <a:solidFill>
                  <a:srgbClr val="0070C0"/>
                </a:solidFill>
              </a:rPr>
              <a:t>:</a:t>
            </a:r>
            <a:endParaRPr lang="en-US" sz="2400" dirty="0">
              <a:solidFill>
                <a:srgbClr val="0070C0"/>
              </a:solidFill>
            </a:endParaRPr>
          </a:p>
          <a:p>
            <a:pPr lvl="1"/>
            <a:r>
              <a:rPr lang="en-US" sz="2400" dirty="0"/>
              <a:t>. Black-box in  </a:t>
            </a:r>
            <a:r>
              <a:rPr lang="en-US" sz="2400" dirty="0" smtClean="0"/>
              <a:t>nature</a:t>
            </a:r>
            <a:endParaRPr lang="en-US" sz="2400" dirty="0"/>
          </a:p>
          <a:p>
            <a:pPr lvl="1"/>
            <a:r>
              <a:rPr lang="en-US" sz="2400" dirty="0"/>
              <a:t>. List of  major functions </a:t>
            </a:r>
            <a:r>
              <a:rPr lang="en-US" sz="2400" dirty="0" smtClean="0"/>
              <a:t>expected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dirty="0">
                <a:solidFill>
                  <a:srgbClr val="0070C0"/>
                </a:solidFill>
              </a:rPr>
              <a:t>• Example: Table </a:t>
            </a:r>
            <a:r>
              <a:rPr lang="en-US" sz="2400" dirty="0"/>
              <a:t>A high-level functional checklist for some relational database products </a:t>
            </a:r>
            <a:endParaRPr lang="en-US" sz="2400" dirty="0" smtClean="0"/>
          </a:p>
          <a:p>
            <a:pPr indent="465138"/>
            <a:r>
              <a:rPr lang="en-US" sz="2400" dirty="0" smtClean="0"/>
              <a:t>. </a:t>
            </a:r>
            <a:r>
              <a:rPr lang="en-US" sz="2400" dirty="0"/>
              <a:t>abnormal </a:t>
            </a:r>
            <a:r>
              <a:rPr lang="en-US" sz="2400" dirty="0" smtClean="0"/>
              <a:t>termination</a:t>
            </a:r>
            <a:endParaRPr lang="en-US" sz="2400" dirty="0"/>
          </a:p>
          <a:p>
            <a:pPr lvl="1"/>
            <a:r>
              <a:rPr lang="en-US" sz="2400" dirty="0"/>
              <a:t>. backup and </a:t>
            </a:r>
            <a:r>
              <a:rPr lang="en-US" sz="2400" dirty="0" smtClean="0"/>
              <a:t>restore</a:t>
            </a:r>
            <a:endParaRPr lang="en-US" sz="2400" dirty="0"/>
          </a:p>
          <a:p>
            <a:pPr lvl="1"/>
            <a:r>
              <a:rPr lang="en-US" sz="2400" dirty="0"/>
              <a:t>. </a:t>
            </a:r>
            <a:r>
              <a:rPr lang="en-US" sz="2400" dirty="0" smtClean="0"/>
              <a:t>communication</a:t>
            </a:r>
            <a:endParaRPr lang="en-US" sz="2400" dirty="0"/>
          </a:p>
          <a:p>
            <a:pPr lvl="1"/>
            <a:r>
              <a:rPr lang="en-US" sz="2400" dirty="0"/>
              <a:t>. </a:t>
            </a:r>
            <a:r>
              <a:rPr lang="en-US" sz="2400" dirty="0" smtClean="0"/>
              <a:t>co-existence</a:t>
            </a:r>
            <a:endParaRPr lang="en-US" sz="2400" dirty="0"/>
          </a:p>
          <a:p>
            <a:pPr lvl="1"/>
            <a:r>
              <a:rPr lang="en-US" sz="2400" dirty="0"/>
              <a:t>. file  </a:t>
            </a:r>
            <a:r>
              <a:rPr lang="en-US" sz="2400" dirty="0" smtClean="0"/>
              <a:t>I/O</a:t>
            </a:r>
            <a:endParaRPr lang="en-US" sz="2400" dirty="0"/>
          </a:p>
          <a:p>
            <a:pPr lvl="1"/>
            <a:r>
              <a:rPr lang="en-US" sz="2400" dirty="0"/>
              <a:t>. </a:t>
            </a:r>
            <a:r>
              <a:rPr lang="en-US" sz="2400" dirty="0" smtClean="0"/>
              <a:t>gateway</a:t>
            </a:r>
            <a:endParaRPr lang="en-US" sz="2400" dirty="0"/>
          </a:p>
          <a:p>
            <a:pPr lvl="1"/>
            <a:r>
              <a:rPr lang="en-US" sz="2400" dirty="0"/>
              <a:t>. index </a:t>
            </a:r>
            <a:r>
              <a:rPr lang="en-US" sz="2400" dirty="0" smtClean="0"/>
              <a:t>management</a:t>
            </a:r>
            <a:endParaRPr lang="en-US" sz="2400" dirty="0"/>
          </a:p>
          <a:p>
            <a:pPr lvl="1"/>
            <a:r>
              <a:rPr lang="en-US" sz="2400" dirty="0"/>
              <a:t>. </a:t>
            </a:r>
            <a:r>
              <a:rPr lang="en-US" sz="2400" dirty="0" smtClean="0"/>
              <a:t>Installation; logging </a:t>
            </a:r>
            <a:r>
              <a:rPr lang="en-US" sz="2400" dirty="0"/>
              <a:t>and </a:t>
            </a:r>
            <a:r>
              <a:rPr lang="en-US" sz="2400" dirty="0" smtClean="0"/>
              <a:t>recovery</a:t>
            </a:r>
            <a:endParaRPr lang="en-US" sz="2400" dirty="0"/>
          </a:p>
          <a:p>
            <a:pPr lvl="1"/>
            <a:r>
              <a:rPr lang="en-US" sz="2400" dirty="0"/>
              <a:t>. </a:t>
            </a:r>
            <a:r>
              <a:rPr lang="en-US" sz="2400" dirty="0" smtClean="0"/>
              <a:t>Locking; Migration; stress</a:t>
            </a:r>
            <a:endParaRPr lang="en-US" sz="2400" dirty="0"/>
          </a:p>
        </p:txBody>
      </p:sp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1447800" y="228600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Function </a:t>
            </a:r>
            <a:r>
              <a:rPr lang="en-US" sz="2800" dirty="0"/>
              <a:t>Checklists</a:t>
            </a:r>
          </a:p>
        </p:txBody>
      </p:sp>
    </p:spTree>
    <p:extLst>
      <p:ext uri="{BB962C8B-B14F-4D97-AF65-F5344CB8AC3E}">
        <p14:creationId xmlns:p14="http://schemas.microsoft.com/office/powerpoint/2010/main" xmlns="" val="285520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485274" y="980902"/>
            <a:ext cx="8658726" cy="5735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400" dirty="0">
                <a:solidFill>
                  <a:srgbClr val="0070C0"/>
                </a:solidFill>
              </a:rPr>
              <a:t>• Implementation (internal) checklists:</a:t>
            </a:r>
          </a:p>
          <a:p>
            <a:pPr lvl="1"/>
            <a:r>
              <a:rPr lang="en-US" sz="2400" dirty="0" smtClean="0"/>
              <a:t>. </a:t>
            </a:r>
            <a:r>
              <a:rPr lang="en-US" sz="2400" dirty="0"/>
              <a:t>White-box in  </a:t>
            </a:r>
            <a:r>
              <a:rPr lang="en-US" sz="2400" dirty="0" smtClean="0"/>
              <a:t>nature</a:t>
            </a:r>
            <a:endParaRPr lang="en-US" sz="2400" dirty="0"/>
          </a:p>
          <a:p>
            <a:pPr lvl="1"/>
            <a:r>
              <a:rPr lang="en-US" sz="2400" dirty="0"/>
              <a:t>. At  different levels of  </a:t>
            </a:r>
            <a:r>
              <a:rPr lang="en-US" sz="2400" dirty="0" smtClean="0"/>
              <a:t>abstraction</a:t>
            </a:r>
            <a:endParaRPr lang="en-US" sz="2400" dirty="0"/>
          </a:p>
          <a:p>
            <a:pPr lvl="1"/>
            <a:r>
              <a:rPr lang="en-US" sz="2400" dirty="0" smtClean="0"/>
              <a:t>	– </a:t>
            </a:r>
            <a:r>
              <a:rPr lang="en-US" sz="2400" dirty="0"/>
              <a:t>e.g., lists of modules/components/etc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/>
              <a:t>	</a:t>
            </a:r>
            <a:r>
              <a:rPr lang="en-US" sz="2400" dirty="0" smtClean="0"/>
              <a:t>– </a:t>
            </a:r>
            <a:r>
              <a:rPr lang="en-US" sz="2400" dirty="0"/>
              <a:t>statement  coverage as covering a list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• </a:t>
            </a:r>
            <a:r>
              <a:rPr lang="en-US" sz="2400" dirty="0">
                <a:solidFill>
                  <a:srgbClr val="0070C0"/>
                </a:solidFill>
              </a:rPr>
              <a:t>Related: cross-cutting features/structures</a:t>
            </a:r>
            <a:r>
              <a:rPr lang="en-US" sz="2400" dirty="0" smtClean="0">
                <a:solidFill>
                  <a:srgbClr val="0070C0"/>
                </a:solidFill>
              </a:rPr>
              <a:t>:</a:t>
            </a:r>
            <a:endParaRPr lang="en-US" sz="2400" dirty="0">
              <a:solidFill>
                <a:srgbClr val="0070C0"/>
              </a:solidFill>
            </a:endParaRPr>
          </a:p>
          <a:p>
            <a:pPr lvl="1"/>
            <a:r>
              <a:rPr lang="en-US" sz="2400" dirty="0"/>
              <a:t>. Multiple elements involved</a:t>
            </a:r>
            <a:r>
              <a:rPr lang="en-US" sz="2400" dirty="0" smtClean="0"/>
              <a:t>.</a:t>
            </a:r>
            <a:endParaRPr lang="en-US" sz="2400" dirty="0"/>
          </a:p>
          <a:p>
            <a:pPr marL="1430338" lvl="1" indent="-973138"/>
            <a:r>
              <a:rPr lang="en-US" sz="2400" dirty="0"/>
              <a:t>. Examples:  call-pairs, diff. parts </a:t>
            </a:r>
            <a:r>
              <a:rPr lang="en-US" sz="2400" dirty="0" smtClean="0"/>
              <a:t>that cooperate/collaborate/communicate/etc</a:t>
            </a:r>
            <a:r>
              <a:rPr lang="en-US" sz="2400" dirty="0"/>
              <a:t>.</a:t>
            </a:r>
          </a:p>
          <a:p>
            <a:r>
              <a:rPr lang="en-US" sz="2400" dirty="0">
                <a:solidFill>
                  <a:srgbClr val="0070C0"/>
                </a:solidFill>
              </a:rPr>
              <a:t>• Other checklists</a:t>
            </a:r>
            <a:r>
              <a:rPr lang="en-US" sz="2400" dirty="0" smtClean="0">
                <a:solidFill>
                  <a:srgbClr val="0070C0"/>
                </a:solidFill>
              </a:rPr>
              <a:t>:</a:t>
            </a:r>
            <a:endParaRPr lang="en-US" sz="2400" dirty="0">
              <a:solidFill>
                <a:srgbClr val="0070C0"/>
              </a:solidFill>
            </a:endParaRPr>
          </a:p>
          <a:p>
            <a:pPr lvl="1"/>
            <a:r>
              <a:rPr lang="en-US" sz="2400" dirty="0"/>
              <a:t>. related to certain </a:t>
            </a:r>
            <a:r>
              <a:rPr lang="en-US" sz="2400" dirty="0" smtClean="0"/>
              <a:t>properties</a:t>
            </a:r>
            <a:endParaRPr lang="en-US" sz="2400" dirty="0"/>
          </a:p>
          <a:p>
            <a:pPr lvl="1"/>
            <a:r>
              <a:rPr lang="en-US" sz="2400" dirty="0" smtClean="0"/>
              <a:t>	– </a:t>
            </a:r>
            <a:r>
              <a:rPr lang="en-US" sz="2400" dirty="0"/>
              <a:t>e.g., coding standards</a:t>
            </a:r>
            <a:r>
              <a:rPr lang="en-US" sz="2400" dirty="0" smtClean="0"/>
              <a:t>,</a:t>
            </a:r>
            <a:endParaRPr lang="en-US" sz="2400" dirty="0"/>
          </a:p>
          <a:p>
            <a:pPr lvl="1"/>
            <a:r>
              <a:rPr lang="en-US" sz="2400" dirty="0"/>
              <a:t>. hierarchical list, 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654" name="Text Box 6"/>
          <p:cNvSpPr txBox="1">
            <a:spLocks noChangeArrowheads="1"/>
          </p:cNvSpPr>
          <p:nvPr/>
        </p:nvSpPr>
        <p:spPr bwMode="auto">
          <a:xfrm>
            <a:off x="1600200" y="208121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Implementation Checklists </a:t>
            </a:r>
          </a:p>
        </p:txBody>
      </p:sp>
    </p:spTree>
    <p:extLst>
      <p:ext uri="{BB962C8B-B14F-4D97-AF65-F5344CB8AC3E}">
        <p14:creationId xmlns:p14="http://schemas.microsoft.com/office/powerpoint/2010/main" xmlns="" val="202866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444001" y="876870"/>
            <a:ext cx="8350863" cy="5981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400" dirty="0">
                <a:solidFill>
                  <a:srgbClr val="0070C0"/>
                </a:solidFill>
              </a:rPr>
              <a:t>• Combined  ×-list based on n attributes  for large products</a:t>
            </a:r>
            <a:r>
              <a:rPr lang="en-US" sz="2400" dirty="0" smtClean="0">
                <a:solidFill>
                  <a:srgbClr val="0070C0"/>
                </a:solidFill>
              </a:rPr>
              <a:t>,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smtClean="0"/>
              <a:t>Example</a:t>
            </a:r>
            <a:r>
              <a:rPr lang="en-US" sz="2400" dirty="0"/>
              <a:t>: Table: A template for a two-dimensional checklist by combining a standards checklist and </a:t>
            </a:r>
            <a:r>
              <a:rPr lang="en-US" sz="2400" dirty="0" smtClean="0"/>
              <a:t>a component check list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0070C0"/>
                </a:solidFill>
              </a:rPr>
              <a:t>• </a:t>
            </a:r>
            <a:r>
              <a:rPr lang="en-US" sz="2400" dirty="0">
                <a:solidFill>
                  <a:srgbClr val="0070C0"/>
                </a:solidFill>
              </a:rPr>
              <a:t>Checklists in  other forms</a:t>
            </a:r>
            <a:r>
              <a:rPr lang="en-US" sz="2400" dirty="0" smtClean="0">
                <a:solidFill>
                  <a:srgbClr val="0070C0"/>
                </a:solidFill>
              </a:rPr>
              <a:t>:</a:t>
            </a:r>
            <a:endParaRPr lang="en-US" sz="2400" dirty="0">
              <a:solidFill>
                <a:srgbClr val="0070C0"/>
              </a:solidFill>
            </a:endParaRPr>
          </a:p>
          <a:p>
            <a:pPr lvl="1"/>
            <a:r>
              <a:rPr lang="en-US" sz="2400" dirty="0"/>
              <a:t>. tree/graph/etc. ⇒ enumerate into lists</a:t>
            </a:r>
          </a:p>
          <a:p>
            <a:pPr lvl="1"/>
            <a:r>
              <a:rPr lang="en-US" sz="2400" dirty="0"/>
              <a:t>. certain elements of  complex </a:t>
            </a:r>
            <a:r>
              <a:rPr lang="en-US" sz="2400" dirty="0" smtClean="0"/>
              <a:t>models</a:t>
            </a:r>
            <a:endParaRPr lang="en-US" sz="2400" dirty="0"/>
          </a:p>
          <a:p>
            <a:r>
              <a:rPr lang="en-US" sz="2400" dirty="0" smtClean="0"/>
              <a:t>	– </a:t>
            </a:r>
            <a:r>
              <a:rPr lang="en-US" sz="2400" dirty="0"/>
              <a:t>e.g., lists of  states  and links in  FSMs</a:t>
            </a: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1447800" y="18047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Other Check Lists</a:t>
            </a:r>
            <a:endParaRPr lang="en-US" sz="28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68738048"/>
              </p:ext>
            </p:extLst>
          </p:nvPr>
        </p:nvGraphicFramePr>
        <p:xfrm>
          <a:off x="2728681" y="2959331"/>
          <a:ext cx="5552911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1558"/>
                <a:gridCol w="1242788"/>
                <a:gridCol w="1164473"/>
                <a:gridCol w="1405812"/>
                <a:gridCol w="208280"/>
              </a:tblGrid>
              <a:tr h="289195">
                <a:tc>
                  <a:txBody>
                    <a:bodyPr/>
                    <a:lstStyle/>
                    <a:p>
                      <a:r>
                        <a:rPr lang="en-US" dirty="0" smtClean="0"/>
                        <a:t>Component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Standard</a:t>
                      </a:r>
                      <a:r>
                        <a:rPr lang="en-US" baseline="0" dirty="0" smtClean="0"/>
                        <a:t> item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Standard item</a:t>
                      </a:r>
                      <a:r>
                        <a:rPr lang="en-US" baseline="0" dirty="0" smtClean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Standard</a:t>
                      </a:r>
                      <a:r>
                        <a:rPr lang="en-US" baseline="0" dirty="0" smtClean="0"/>
                        <a:t> item n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Cm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8189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565557" y="2487403"/>
            <a:ext cx="7620000" cy="2250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400" dirty="0">
                <a:solidFill>
                  <a:srgbClr val="0070C0"/>
                </a:solidFill>
              </a:rPr>
              <a:t>• Key advantage:  simplicity</a:t>
            </a:r>
            <a:r>
              <a:rPr lang="en-US" sz="2400" dirty="0" smtClean="0">
                <a:solidFill>
                  <a:srgbClr val="0070C0"/>
                </a:solidFill>
              </a:rPr>
              <a:t>.</a:t>
            </a:r>
          </a:p>
          <a:p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• </a:t>
            </a:r>
            <a:r>
              <a:rPr lang="en-US" sz="2400" dirty="0">
                <a:solidFill>
                  <a:srgbClr val="0070C0"/>
                </a:solidFill>
              </a:rPr>
              <a:t>Possible drawbacks of  checklists:</a:t>
            </a:r>
          </a:p>
          <a:p>
            <a:pPr lvl="1"/>
            <a:r>
              <a:rPr lang="en-US" sz="2400" dirty="0" smtClean="0"/>
              <a:t>. </a:t>
            </a:r>
            <a:r>
              <a:rPr lang="en-US" sz="2400" dirty="0"/>
              <a:t>Coverage: need to fill “hole</a:t>
            </a:r>
            <a:r>
              <a:rPr lang="en-US" sz="2400" dirty="0" smtClean="0"/>
              <a:t>”.</a:t>
            </a:r>
            <a:endParaRPr lang="en-US" sz="2400" dirty="0"/>
          </a:p>
          <a:p>
            <a:pPr lvl="1"/>
            <a:r>
              <a:rPr lang="en-US" sz="2400" dirty="0"/>
              <a:t>. Duplication: need to improve efficiency</a:t>
            </a:r>
            <a:r>
              <a:rPr lang="en-US" sz="2400" dirty="0" smtClean="0"/>
              <a:t>.</a:t>
            </a:r>
            <a:endParaRPr lang="en-US" sz="2400" dirty="0"/>
          </a:p>
          <a:p>
            <a:pPr lvl="1"/>
            <a:r>
              <a:rPr lang="en-US" sz="2400" dirty="0"/>
              <a:t>. Complex interactions not modeled</a:t>
            </a:r>
            <a:r>
              <a:rPr lang="en-US" sz="2400" dirty="0" smtClean="0"/>
              <a:t>.</a:t>
            </a:r>
            <a:endParaRPr lang="en-US" sz="2400" dirty="0"/>
          </a:p>
          <a:p>
            <a:pPr lvl="1"/>
            <a:r>
              <a:rPr lang="en-US" sz="2400" dirty="0"/>
              <a:t>. Root cause: </a:t>
            </a:r>
            <a:r>
              <a:rPr lang="en-US" sz="2400" dirty="0" smtClean="0"/>
              <a:t>complexity</a:t>
            </a:r>
            <a:endParaRPr lang="en-US" sz="2400" dirty="0"/>
          </a:p>
          <a:p>
            <a:pPr lvl="1"/>
            <a:r>
              <a:rPr lang="en-US" sz="2400" dirty="0" smtClean="0"/>
              <a:t>	– </a:t>
            </a:r>
            <a:r>
              <a:rPr lang="en-US" sz="2400" dirty="0"/>
              <a:t>contributing to all  3 problems above</a:t>
            </a:r>
            <a:r>
              <a:rPr lang="en-US" sz="2400" dirty="0" smtClean="0"/>
              <a:t>.</a:t>
            </a:r>
          </a:p>
          <a:p>
            <a:pPr lvl="1"/>
            <a:endParaRPr lang="en-US" sz="2400" dirty="0"/>
          </a:p>
          <a:p>
            <a:r>
              <a:rPr lang="en-US" sz="2400" dirty="0"/>
              <a:t> </a:t>
            </a:r>
            <a:r>
              <a:rPr lang="en-US" sz="2400" dirty="0" smtClean="0">
                <a:solidFill>
                  <a:srgbClr val="0070C0"/>
                </a:solidFill>
              </a:rPr>
              <a:t>• </a:t>
            </a:r>
            <a:r>
              <a:rPr lang="en-US" sz="2400" dirty="0">
                <a:solidFill>
                  <a:srgbClr val="0070C0"/>
                </a:solidFill>
              </a:rPr>
              <a:t>Possible solutions</a:t>
            </a:r>
            <a:r>
              <a:rPr lang="en-US" sz="2400" dirty="0" smtClean="0">
                <a:solidFill>
                  <a:srgbClr val="0070C0"/>
                </a:solidFill>
              </a:rPr>
              <a:t>: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/>
              <a:t>. specialized checklists ⇒ partitions.</a:t>
            </a:r>
          </a:p>
          <a:p>
            <a:r>
              <a:rPr lang="en-US" sz="2400" dirty="0"/>
              <a:t>. alternatives to checklists: FSMs</a:t>
            </a:r>
            <a:endParaRPr lang="en-US" sz="2200" dirty="0"/>
          </a:p>
        </p:txBody>
      </p:sp>
      <p:sp>
        <p:nvSpPr>
          <p:cNvPr id="145414" name="Text Box 6"/>
          <p:cNvSpPr txBox="1">
            <a:spLocks noChangeArrowheads="1"/>
          </p:cNvSpPr>
          <p:nvPr/>
        </p:nvSpPr>
        <p:spPr bwMode="auto">
          <a:xfrm>
            <a:off x="1413747" y="183319"/>
            <a:ext cx="67718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Checklists: Assessment</a:t>
            </a:r>
          </a:p>
        </p:txBody>
      </p:sp>
    </p:spTree>
    <p:extLst>
      <p:ext uri="{BB962C8B-B14F-4D97-AF65-F5344CB8AC3E}">
        <p14:creationId xmlns:p14="http://schemas.microsoft.com/office/powerpoint/2010/main" xmlns="" val="22877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50" name="Text Box 6"/>
          <p:cNvSpPr txBox="1">
            <a:spLocks noChangeArrowheads="1"/>
          </p:cNvSpPr>
          <p:nvPr/>
        </p:nvSpPr>
        <p:spPr bwMode="auto">
          <a:xfrm>
            <a:off x="1720515" y="276727"/>
            <a:ext cx="707901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Partitions: Ideas and Definitions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432262" y="1017765"/>
            <a:ext cx="87117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• Partitions:  a special type  of  checklists</a:t>
            </a:r>
          </a:p>
          <a:p>
            <a:r>
              <a:rPr lang="en-US" sz="2400" dirty="0"/>
              <a:t> </a:t>
            </a:r>
          </a:p>
          <a:p>
            <a:pPr lvl="1"/>
            <a:r>
              <a:rPr lang="en-US" sz="2400" dirty="0"/>
              <a:t>. Mutually exclusive ⇒ no overlaps.</a:t>
            </a:r>
          </a:p>
          <a:p>
            <a:pPr lvl="1"/>
            <a:r>
              <a:rPr lang="en-US" sz="2400" dirty="0"/>
              <a:t>. Collectively exhaustive ⇒ coverage.</a:t>
            </a:r>
          </a:p>
          <a:p>
            <a:pPr lvl="1"/>
            <a:r>
              <a:rPr lang="en-US" sz="2400" dirty="0"/>
              <a:t>. Address two  problems of  checklists</a:t>
            </a:r>
            <a:r>
              <a:rPr lang="en-US" sz="2400" dirty="0" smtClean="0"/>
              <a:t>.</a:t>
            </a:r>
          </a:p>
          <a:p>
            <a:pPr lvl="1"/>
            <a:endParaRPr lang="en-US" sz="2400" dirty="0" smtClean="0"/>
          </a:p>
          <a:p>
            <a:pPr lvl="1" indent="-407988"/>
            <a:r>
              <a:rPr lang="en-US" sz="2400" dirty="0" smtClean="0">
                <a:solidFill>
                  <a:srgbClr val="0070C0"/>
                </a:solidFill>
              </a:rPr>
              <a:t>• </a:t>
            </a:r>
            <a:r>
              <a:rPr lang="en-US" sz="2400" dirty="0">
                <a:solidFill>
                  <a:srgbClr val="0070C0"/>
                </a:solidFill>
              </a:rPr>
              <a:t>Partition of  set S  into subsets</a:t>
            </a:r>
          </a:p>
          <a:p>
            <a:pPr lvl="1"/>
            <a:r>
              <a:rPr lang="en-US" sz="2400" dirty="0"/>
              <a:t>G1,   G2,    . . . ,  </a:t>
            </a:r>
            <a:r>
              <a:rPr lang="en-US" sz="2400" dirty="0" err="1"/>
              <a:t>Gn</a:t>
            </a:r>
            <a:r>
              <a:rPr lang="en-US" sz="2400" dirty="0"/>
              <a:t> (</a:t>
            </a:r>
            <a:r>
              <a:rPr lang="en-US" sz="2400" dirty="0" err="1"/>
              <a:t>Gi</a:t>
            </a:r>
            <a:r>
              <a:rPr lang="en-US" sz="2400" dirty="0"/>
              <a:t> ⊂ S):</a:t>
            </a:r>
          </a:p>
          <a:p>
            <a:pPr lvl="1"/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4421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4" y="1138989"/>
            <a:ext cx="8005010" cy="513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Different</a:t>
            </a:r>
            <a:r>
              <a:rPr lang="en-US" sz="2400" spc="22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spc="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 </a:t>
            </a:r>
            <a:r>
              <a:rPr lang="en-US" sz="2400" spc="-15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9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</a:t>
            </a:r>
            <a:r>
              <a:rPr lang="en-US" sz="2400" spc="50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definitions: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mem</a:t>
            </a:r>
            <a:r>
              <a:rPr lang="en-US" sz="2400" spc="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ership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based</a:t>
            </a:r>
            <a:r>
              <a:rPr lang="en-US" sz="2400" spc="2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</a:t>
            </a:r>
            <a:r>
              <a:rPr lang="en-US" sz="2400" spc="5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definitions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</a:t>
            </a:r>
            <a:r>
              <a:rPr lang="en-US" sz="24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erties/relations </a:t>
            </a:r>
            <a:r>
              <a:rPr lang="en-US" sz="2400" spc="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used</a:t>
            </a:r>
            <a:r>
              <a:rPr lang="en-US" sz="2400" spc="1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400" spc="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definitions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combinations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1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Basic</a:t>
            </a:r>
            <a:r>
              <a:rPr lang="en-US" sz="2400" spc="22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idea</a:t>
            </a:r>
            <a:r>
              <a:rPr lang="en-US" sz="2400" spc="26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9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rtition-based</a:t>
            </a:r>
            <a:r>
              <a:rPr lang="en-US" sz="2400" spc="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mem</a:t>
            </a:r>
            <a:r>
              <a:rPr lang="en-US" sz="2400" spc="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ership/equivalence-class </a:t>
            </a:r>
            <a:r>
              <a:rPr lang="en-US" sz="2400" spc="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99160" marR="930910" algn="ctr">
              <a:lnSpc>
                <a:spcPts val="323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400" spc="31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defining</a:t>
            </a:r>
            <a:r>
              <a:rPr lang="en-US" sz="2400" spc="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meaningful</a:t>
            </a:r>
            <a:r>
              <a:rPr lang="en-US" sz="2400" spc="4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762635" indent="-260350">
              <a:lnSpc>
                <a:spcPct val="124000"/>
              </a:lnSpc>
              <a:spcBef>
                <a:spcPts val="10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sampling</a:t>
            </a:r>
            <a:r>
              <a:rPr lang="en-US" sz="2400" spc="-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from</a:t>
            </a:r>
            <a:r>
              <a:rPr lang="en-US" sz="2400" spc="-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rtitioned</a:t>
            </a:r>
            <a:r>
              <a:rPr lang="en-US" sz="2400" spc="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subsets f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2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different</a:t>
            </a:r>
            <a:r>
              <a:rPr lang="en-US" sz="2400" spc="2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 </a:t>
            </a:r>
            <a:r>
              <a:rPr lang="en-US" sz="2400" spc="-1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29210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Extending</a:t>
            </a:r>
            <a:r>
              <a:rPr lang="en-US" sz="2400" spc="9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basic</a:t>
            </a:r>
            <a:r>
              <a:rPr lang="en-US" sz="2400" spc="13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coverage</a:t>
            </a:r>
            <a:r>
              <a:rPr lang="en-US" sz="2400" spc="10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400" spc="43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9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erf</a:t>
            </a:r>
            <a:r>
              <a:rPr lang="en-US" sz="2400" spc="-9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</a:t>
            </a:r>
            <a:r>
              <a:rPr lang="en-US" sz="2400" spc="9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non- unif</a:t>
            </a:r>
            <a:r>
              <a:rPr lang="en-US" sz="2400" spc="-1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</a:t>
            </a:r>
            <a:r>
              <a:rPr lang="en-US" sz="2400" spc="24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Partitions-Based Testing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20612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3" y="1240589"/>
            <a:ext cx="8005010" cy="513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26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esting</a:t>
            </a:r>
            <a:r>
              <a:rPr lang="en-US" sz="2400" spc="5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400" spc="-9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16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mem</a:t>
            </a:r>
            <a:r>
              <a:rPr lang="en-US" sz="2400" spc="1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ership</a:t>
            </a:r>
            <a:r>
              <a:rPr lang="en-US" sz="2400" spc="-2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400" spc="12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rtitions: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rtitions:</a:t>
            </a:r>
            <a:r>
              <a:rPr lang="en-US" sz="2400" spc="5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com</a:t>
            </a:r>
            <a:r>
              <a:rPr lang="en-US" sz="24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onents</a:t>
            </a:r>
            <a:r>
              <a:rPr lang="en-US" sz="2400" spc="1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400" spc="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spc="1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subsystems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r>
              <a:rPr lang="en-US" sz="2400" spc="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via </a:t>
            </a:r>
            <a:r>
              <a:rPr lang="en-US" sz="2400" spc="2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direct</a:t>
            </a:r>
            <a:r>
              <a:rPr lang="en-US" sz="2400" spc="3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sampling,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e.g.,</a:t>
            </a:r>
            <a:r>
              <a:rPr lang="en-US" sz="2400" spc="3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sampling</a:t>
            </a:r>
            <a:r>
              <a:rPr lang="en-US" sz="24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1</a:t>
            </a:r>
            <a:r>
              <a:rPr lang="en-US" sz="24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com</a:t>
            </a:r>
            <a:r>
              <a:rPr lang="en-US" sz="2400" spc="7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onent/subsystem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26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esting</a:t>
            </a:r>
            <a:r>
              <a:rPr lang="en-US" sz="2400" spc="5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400" spc="-9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16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general</a:t>
            </a:r>
            <a:r>
              <a:rPr lang="en-US" sz="2400" spc="14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rtitions: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</a:t>
            </a:r>
            <a:r>
              <a:rPr lang="en-US" sz="24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erties/relations </a:t>
            </a:r>
            <a:r>
              <a:rPr lang="en-US" sz="2400" spc="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used</a:t>
            </a:r>
            <a:r>
              <a:rPr lang="en-US" sz="2400" spc="1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400" spc="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definitions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direct</a:t>
            </a:r>
            <a:r>
              <a:rPr lang="en-US" sz="2400" spc="3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redicates</a:t>
            </a:r>
            <a:r>
              <a:rPr lang="en-US" sz="2400" spc="4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</a:t>
            </a:r>
            <a:r>
              <a:rPr lang="en-US" sz="2400" spc="2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logical</a:t>
            </a:r>
            <a:r>
              <a:rPr lang="en-US" sz="24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</a:t>
            </a:r>
            <a:r>
              <a:rPr lang="en-US" sz="24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riables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direct</a:t>
            </a:r>
            <a:r>
              <a:rPr lang="en-US" sz="2400" spc="3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derivation</a:t>
            </a:r>
            <a:r>
              <a:rPr lang="en-US" sz="2400" spc="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400" spc="3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erations</a:t>
            </a:r>
            <a:r>
              <a:rPr lang="en-US" sz="2400" spc="3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</a:t>
            </a:r>
            <a:r>
              <a:rPr lang="en-US" sz="2400" spc="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numerical</a:t>
            </a:r>
            <a:r>
              <a:rPr lang="en-US" sz="2400" spc="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</a:t>
            </a:r>
            <a:r>
              <a:rPr lang="en-US" sz="24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riables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sensitize</a:t>
            </a:r>
            <a:r>
              <a:rPr lang="en-US" sz="2400" spc="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(select)</a:t>
            </a:r>
            <a:r>
              <a:rPr lang="en-US" sz="2400" spc="5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input</a:t>
            </a:r>
            <a:r>
              <a:rPr lang="en-US" sz="2400" spc="2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values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1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29845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26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esting</a:t>
            </a:r>
            <a:r>
              <a:rPr lang="en-US" sz="2400" spc="3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400" spc="-9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 combinations</a:t>
            </a:r>
            <a:r>
              <a:rPr lang="en-US" sz="2400" spc="-2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the</a:t>
            </a:r>
            <a:r>
              <a:rPr lang="en-US" sz="2400" spc="1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spc="9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ove</a:t>
            </a:r>
            <a:r>
              <a:rPr lang="en-US" sz="2400" spc="-16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</a:t>
            </a:r>
            <a:r>
              <a:rPr lang="en-US" sz="2400" spc="38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definitions</a:t>
            </a:r>
            <a:endParaRPr lang="en-US" sz="12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Partitions-Based Testing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16551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4" y="1138989"/>
            <a:ext cx="8005010" cy="3585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26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esting</a:t>
            </a:r>
            <a:r>
              <a:rPr lang="en-US" sz="2400" spc="3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multiple</a:t>
            </a:r>
            <a:r>
              <a:rPr lang="en-US" sz="2400" spc="-19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sets</a:t>
            </a:r>
            <a:r>
              <a:rPr lang="en-US" sz="2400" spc="2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21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rtitions: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Divide-and-conquer.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4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</a:t>
            </a:r>
            <a:r>
              <a:rPr lang="en-US" sz="2400" spc="2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as</a:t>
            </a:r>
            <a:r>
              <a:rPr lang="en-US" sz="2400" spc="1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stages.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Combination</a:t>
            </a:r>
            <a:r>
              <a:rPr lang="en-US" sz="2400" spc="-2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(cross-</a:t>
            </a:r>
            <a:r>
              <a:rPr lang="en-US" sz="2400" spc="-1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duct)</a:t>
            </a:r>
            <a:r>
              <a:rPr lang="en-US" sz="2400" spc="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</a:t>
            </a:r>
            <a:r>
              <a:rPr lang="en-US" sz="2400" spc="4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the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stages.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50"/>
              </a:lnSpc>
              <a:spcBef>
                <a:spcPts val="50"/>
              </a:spcBef>
              <a:spcAft>
                <a:spcPts val="0"/>
              </a:spcAft>
            </a:pPr>
            <a:r>
              <a:rPr lang="en-US" sz="8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364490" indent="-259080">
              <a:lnSpc>
                <a:spcPct val="7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General:</a:t>
            </a:r>
            <a:r>
              <a:rPr lang="en-US" sz="2400" spc="42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</a:t>
            </a:r>
            <a:r>
              <a:rPr lang="en-US" sz="2400" spc="1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m-</a:t>
            </a:r>
            <a:r>
              <a:rPr lang="en-US" sz="2400" spc="-8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</a:t>
            </a:r>
            <a:r>
              <a:rPr lang="en-US" sz="2400" spc="-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spc="3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</a:t>
            </a:r>
            <a:r>
              <a:rPr lang="en-US" sz="2400" spc="48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400" spc="-9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spc="-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ed</a:t>
            </a:r>
            <a:r>
              <a:rPr lang="en-US" sz="2400" spc="-2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spc="-1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 n-</a:t>
            </a:r>
            <a:r>
              <a:rPr lang="en-US" sz="2400" spc="-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spc="12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rtition: </a:t>
            </a:r>
            <a:r>
              <a:rPr lang="en-US" sz="2400" spc="22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400" spc="31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sz="2400" spc="-12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</a:t>
            </a:r>
            <a:r>
              <a:rPr lang="en-US" sz="2400" spc="21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combinations.</a:t>
            </a:r>
            <a:endParaRPr lang="en-US" sz="12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Partitions-Based Testing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27189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42756" y="1329489"/>
            <a:ext cx="8005010" cy="513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Extensions</a:t>
            </a:r>
            <a:r>
              <a:rPr lang="en-US" sz="2400" spc="-6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400" spc="3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basic</a:t>
            </a:r>
            <a:r>
              <a:rPr lang="en-US" sz="2400" spc="4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ideas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Sampling</a:t>
            </a:r>
            <a:r>
              <a:rPr lang="en-US" sz="2400" spc="-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from</a:t>
            </a:r>
            <a:r>
              <a:rPr lang="en-US" sz="2400" spc="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rtitioned</a:t>
            </a:r>
            <a:r>
              <a:rPr lang="en-US" sz="2400" spc="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subsets.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Coverage</a:t>
            </a:r>
            <a:r>
              <a:rPr lang="en-US" sz="2400" spc="2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rtitions:</a:t>
            </a:r>
            <a:r>
              <a:rPr lang="en-US" sz="2400" spc="5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non-unif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rm?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esting</a:t>
            </a:r>
            <a:r>
              <a:rPr lang="en-US" sz="2400" spc="4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based</a:t>
            </a:r>
            <a:r>
              <a:rPr lang="en-US" sz="2400" spc="1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</a:t>
            </a:r>
            <a:r>
              <a:rPr lang="en-US" sz="2400" spc="1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related</a:t>
            </a:r>
            <a:r>
              <a:rPr lang="en-US" sz="2400" spc="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roblems: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5166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usage-related</a:t>
            </a:r>
            <a:r>
              <a:rPr lang="en-US" sz="2400" spc="2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roblems?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5166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ound</a:t>
            </a:r>
            <a:r>
              <a:rPr lang="en-US" sz="2400" spc="-1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ry</a:t>
            </a:r>
            <a:r>
              <a:rPr lang="en-US" sz="2400" spc="1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roblems?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esting</a:t>
            </a:r>
            <a:r>
              <a:rPr lang="en-US" sz="2400" spc="4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based</a:t>
            </a:r>
            <a:r>
              <a:rPr lang="en-US" sz="2400" spc="1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</a:t>
            </a:r>
            <a:r>
              <a:rPr lang="en-US" sz="2400" spc="1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level/hier</a:t>
            </a:r>
            <a:r>
              <a:rPr lang="en-US" sz="2400" spc="-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rchy/etc.?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1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Usage-related</a:t>
            </a:r>
            <a:r>
              <a:rPr lang="en-US" sz="2400" spc="21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roblems: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4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</a:t>
            </a:r>
            <a:r>
              <a:rPr lang="en-US" sz="2400" spc="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</a:t>
            </a:r>
            <a:r>
              <a:rPr lang="en-US" sz="2400" spc="2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400" spc="31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failures</a:t>
            </a:r>
            <a:r>
              <a:rPr lang="en-US" sz="2400" spc="1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4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</a:t>
            </a:r>
            <a:r>
              <a:rPr lang="en-US" sz="2400" spc="3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li</a:t>
            </a:r>
            <a:r>
              <a:rPr lang="en-US" sz="24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ely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11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Usage</a:t>
            </a:r>
            <a:r>
              <a:rPr lang="en-US" sz="2400" spc="1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inf</a:t>
            </a:r>
            <a:r>
              <a:rPr lang="en-US" sz="24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rmation</a:t>
            </a:r>
            <a:r>
              <a:rPr lang="en-US" sz="24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400" spc="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4460" lvl="1">
              <a:lnSpc>
                <a:spcPts val="3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400" spc="31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(Musa’s)</a:t>
            </a:r>
            <a:r>
              <a:rPr lang="en-US" sz="2400" spc="4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erational</a:t>
            </a:r>
            <a:r>
              <a:rPr lang="en-US" sz="2400" spc="5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rofiles</a:t>
            </a:r>
            <a:r>
              <a:rPr lang="en-US" sz="2400" spc="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(OPs)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Bound</a:t>
            </a:r>
            <a:r>
              <a:rPr lang="en-US" sz="2400" spc="-11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ry</a:t>
            </a:r>
            <a:r>
              <a:rPr lang="en-US" sz="2400" spc="26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roblems: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</a:rPr>
              <a:t>	Input</a:t>
            </a:r>
            <a:r>
              <a:rPr lang="en-US" sz="2400" spc="-60" dirty="0" smtClean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</a:rPr>
              <a:t>domain</a:t>
            </a:r>
            <a:r>
              <a:rPr lang="en-US" sz="2400" spc="-230" dirty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400" spc="95" dirty="0">
                <a:latin typeface="Times New Roman" panose="02020603050405020304" pitchFamily="18" charset="0"/>
                <a:ea typeface="Meiryo" panose="020B0604030504040204" pitchFamily="34" charset="-128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</a:rPr>
              <a:t>ound</a:t>
            </a:r>
            <a:r>
              <a:rPr lang="en-US" sz="2400" spc="-115" dirty="0">
                <a:latin typeface="Times New Roman" panose="02020603050405020304" pitchFamily="18" charset="0"/>
                <a:ea typeface="Meiryo" panose="020B0604030504040204" pitchFamily="34" charset="-128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</a:rPr>
              <a:t>ry</a:t>
            </a:r>
            <a:r>
              <a:rPr lang="en-US" sz="2400" spc="-355" dirty="0">
                <a:latin typeface="Times New Roman" panose="02020603050405020304" pitchFamily="18" charset="0"/>
                <a:ea typeface="Meiryo" panose="020B0604030504040204" pitchFamily="34" charset="-128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</a:rPr>
              <a:t>testing</a:t>
            </a:r>
            <a:endParaRPr lang="en-US" sz="12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Partitions-Based Testing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09453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28806" y="1421622"/>
            <a:ext cx="8299310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>
              <a:lnSpc>
                <a:spcPts val="1200"/>
              </a:lnSpc>
              <a:spcBef>
                <a:spcPts val="45"/>
              </a:spcBef>
              <a:spcAft>
                <a:spcPts val="0"/>
              </a:spcAft>
            </a:pPr>
            <a:r>
              <a:rPr lang="en-US" sz="1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31115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Usage</a:t>
            </a:r>
            <a:r>
              <a:rPr lang="en-US" sz="2400" spc="-2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based</a:t>
            </a:r>
            <a:r>
              <a:rPr lang="en-US" sz="2400" spc="1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statistical</a:t>
            </a:r>
            <a:r>
              <a:rPr lang="en-US" sz="2400" spc="35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r>
              <a:rPr lang="en-US" sz="2400" spc="37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(UBST)</a:t>
            </a:r>
            <a:r>
              <a:rPr lang="en-US" sz="2400" spc="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 ensure</a:t>
            </a:r>
            <a:r>
              <a:rPr lang="en-US" sz="24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reliabili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spc="-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en-US" sz="1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28575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 smtClean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Reliabili</a:t>
            </a:r>
            <a:r>
              <a:rPr lang="en-US" sz="2400" spc="-65" dirty="0" smtClean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r>
              <a:rPr lang="en-US" sz="2400" spc="37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Probabili</a:t>
            </a:r>
            <a:r>
              <a:rPr lang="en-US" sz="2400" spc="-8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spc="52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19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failure-free</a:t>
            </a:r>
            <a:r>
              <a:rPr lang="en-US" sz="2400" spc="22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spc="6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eration</a:t>
            </a:r>
            <a:r>
              <a:rPr lang="en-US" sz="2400" spc="42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400" spc="-9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24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spc="36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</a:t>
            </a:r>
            <a:r>
              <a:rPr lang="en-US" sz="2400" spc="8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ecific</a:t>
            </a:r>
            <a:r>
              <a:rPr lang="en-US" sz="2400" spc="-8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time</a:t>
            </a:r>
            <a:r>
              <a:rPr lang="en-US" sz="2400" spc="37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9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eri</a:t>
            </a:r>
            <a:r>
              <a:rPr lang="en-US" sz="2400" spc="9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</a:t>
            </a:r>
            <a:r>
              <a:rPr lang="en-US" sz="2400" spc="11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32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spc="36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given</a:t>
            </a:r>
            <a:endParaRPr lang="en-US" sz="1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0">
              <a:lnSpc>
                <a:spcPct val="107000"/>
              </a:lnSpc>
              <a:spcBef>
                <a:spcPts val="475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set</a:t>
            </a:r>
            <a:r>
              <a:rPr lang="en-US" sz="2400" spc="16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input</a:t>
            </a:r>
            <a:r>
              <a:rPr lang="en-US" sz="2400" spc="2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under</a:t>
            </a:r>
            <a:r>
              <a:rPr lang="en-US" sz="2400" spc="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spc="2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ecific</a:t>
            </a:r>
            <a:r>
              <a:rPr lang="en-US" sz="2400" spc="-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environment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Reliabili</a:t>
            </a:r>
            <a:r>
              <a:rPr lang="en-US" sz="24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y:</a:t>
            </a:r>
            <a:r>
              <a:rPr lang="en-US" sz="2400" spc="4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customer </a:t>
            </a:r>
            <a:r>
              <a:rPr lang="en-US" sz="2400" spc="2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view</a:t>
            </a:r>
            <a:r>
              <a:rPr lang="en-US" sz="2400" spc="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quali</a:t>
            </a:r>
            <a:r>
              <a:rPr lang="en-US" sz="24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Probabili</a:t>
            </a:r>
            <a:r>
              <a:rPr lang="en-US" sz="24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y:</a:t>
            </a:r>
            <a:r>
              <a:rPr lang="en-US" sz="2400" spc="2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statistical</a:t>
            </a:r>
            <a:r>
              <a:rPr lang="en-US" sz="2400" spc="4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deling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Time/input/environment:</a:t>
            </a:r>
            <a:r>
              <a:rPr lang="en-US" sz="2400" spc="4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OP:</a:t>
            </a:r>
            <a:r>
              <a:rPr lang="en-US" sz="2400" spc="44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spc="9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erational</a:t>
            </a:r>
            <a:r>
              <a:rPr lang="en-US" sz="2400" spc="1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Profile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37465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Quantitative</a:t>
            </a:r>
            <a:r>
              <a:rPr lang="en-US" sz="2400" spc="1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ch</a:t>
            </a:r>
            <a:r>
              <a:rPr lang="en-US" sz="2400" spc="-9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racterization</a:t>
            </a:r>
            <a:r>
              <a:rPr lang="en-US" sz="2400" spc="-19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</a:t>
            </a:r>
            <a:r>
              <a:rPr lang="en-US" sz="2400" spc="41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the</a:t>
            </a:r>
            <a:r>
              <a:rPr lang="en-US" sz="2400" spc="-10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wa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 a</a:t>
            </a:r>
            <a:r>
              <a:rPr lang="en-US" sz="2400" spc="21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(sof</a:t>
            </a:r>
            <a:r>
              <a:rPr lang="en-US" sz="2400" spc="-10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spc="-9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wa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re)</a:t>
            </a:r>
            <a:r>
              <a:rPr lang="en-US" sz="2400" spc="24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system</a:t>
            </a:r>
            <a:r>
              <a:rPr lang="en-US" sz="2400" spc="-2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will </a:t>
            </a:r>
            <a:r>
              <a:rPr lang="en-US" sz="2400" spc="9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b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</a:t>
            </a:r>
            <a:r>
              <a:rPr lang="en-US" sz="2400" spc="17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used.</a:t>
            </a:r>
            <a:endParaRPr lang="en-US" sz="1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Generate/execute</a:t>
            </a:r>
            <a:r>
              <a:rPr lang="en-US" sz="2400" spc="4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400" spc="5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cases</a:t>
            </a:r>
            <a:r>
              <a:rPr lang="en-US" sz="2400" spc="1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UBST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Realistic</a:t>
            </a:r>
            <a:r>
              <a:rPr lang="en-US" sz="2400" spc="4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reliabili</a:t>
            </a:r>
            <a:r>
              <a:rPr lang="en-US" sz="24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assessment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Development</a:t>
            </a:r>
            <a:r>
              <a:rPr lang="en-US" sz="2400" spc="2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decisions/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ri</a:t>
            </a:r>
            <a:r>
              <a:rPr lang="en-US" sz="24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rities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200" dirty="0"/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/>
              <a:t>Usage-Based Statistical Testing</a:t>
            </a:r>
          </a:p>
        </p:txBody>
      </p:sp>
    </p:spTree>
    <p:extLst>
      <p:ext uri="{BB962C8B-B14F-4D97-AF65-F5344CB8AC3E}">
        <p14:creationId xmlns:p14="http://schemas.microsoft.com/office/powerpoint/2010/main" xmlns="" val="417305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12181" y="1388371"/>
            <a:ext cx="8299310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General</a:t>
            </a:r>
            <a:r>
              <a:rPr lang="en-US" sz="2400" spc="-30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steps: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tabLst>
                <a:tab pos="653415" algn="l"/>
              </a:tabLs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	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Inf</a:t>
            </a:r>
            <a:r>
              <a:rPr lang="en-US" sz="24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rmation</a:t>
            </a:r>
            <a:r>
              <a:rPr lang="en-US" sz="2400" spc="2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collection.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</a:t>
            </a:r>
            <a:r>
              <a:rPr lang="en-US" sz="2400" spc="2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construction.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UBST</a:t>
            </a:r>
            <a:r>
              <a:rPr lang="en-US" sz="2400" spc="2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under</a:t>
            </a:r>
            <a:r>
              <a:rPr lang="en-US" sz="2400" spc="2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spc="-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r>
              <a:rPr lang="en-US" sz="2400" spc="-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(reliabili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y!)</a:t>
            </a:r>
            <a:r>
              <a:rPr lang="en-US" sz="2400" spc="4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3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400" spc="-7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w-up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1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050" dirty="0" smtClean="0">
              <a:solidFill>
                <a:srgbClr val="0070C0"/>
              </a:solidFill>
              <a:latin typeface="Times New Roman" panose="02020603050405020304" pitchFamily="18" charset="0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 smtClean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Lin</a:t>
            </a:r>
            <a:r>
              <a:rPr lang="en-US" sz="2400" spc="-9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age</a:t>
            </a:r>
            <a:r>
              <a:rPr lang="en-US" sz="2400" spc="-1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400" spc="3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development</a:t>
            </a:r>
            <a:r>
              <a:rPr lang="en-US" sz="2400" spc="-11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cess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22225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Construction:</a:t>
            </a:r>
            <a:r>
              <a:rPr lang="en-US" sz="2400" spc="3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Requirement/s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ecification, and</a:t>
            </a:r>
            <a:r>
              <a:rPr lang="en-US" sz="2400" spc="1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spill </a:t>
            </a:r>
            <a:r>
              <a:rPr lang="en-US" sz="2400" spc="3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over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400" spc="3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later</a:t>
            </a:r>
            <a:r>
              <a:rPr lang="en-US" sz="2400" spc="2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phases.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Usage:</a:t>
            </a:r>
            <a:r>
              <a:rPr lang="en-US" sz="2400" spc="3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esting</a:t>
            </a:r>
            <a:r>
              <a:rPr lang="en-US" sz="2400" spc="5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techniques</a:t>
            </a:r>
            <a:r>
              <a:rPr lang="en-US" sz="2400" spc="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SRE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1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</a:t>
            </a:r>
            <a:r>
              <a:rPr lang="en-US" sz="2400" spc="9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cedures</a:t>
            </a:r>
            <a:r>
              <a:rPr lang="en-US" sz="2400" spc="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400" spc="-9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</a:t>
            </a:r>
            <a:r>
              <a:rPr lang="en-US" sz="2400" spc="43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construction</a:t>
            </a:r>
            <a:r>
              <a:rPr lang="en-US" sz="2400" spc="9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necess</a:t>
            </a:r>
            <a:r>
              <a:rPr lang="en-US" sz="2400" spc="-7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ry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</a:rPr>
            </a:br>
            <a:endParaRPr lang="en-US" sz="2200" dirty="0"/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UBST: General Issues</a:t>
            </a:r>
          </a:p>
        </p:txBody>
      </p:sp>
    </p:spTree>
    <p:extLst>
      <p:ext uri="{BB962C8B-B14F-4D97-AF65-F5344CB8AC3E}">
        <p14:creationId xmlns:p14="http://schemas.microsoft.com/office/powerpoint/2010/main" xmlns="" val="295046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429053" y="1604501"/>
            <a:ext cx="8714947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Prim</a:t>
            </a:r>
            <a:r>
              <a:rPr lang="en-US" sz="2200" spc="-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ry</a:t>
            </a:r>
            <a:r>
              <a:rPr lang="en-US" sz="2200" spc="23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enefit</a:t>
            </a:r>
            <a:r>
              <a:rPr lang="en-US" sz="2200" dirty="0" smtClean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2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Overall</a:t>
            </a:r>
            <a:r>
              <a:rPr lang="en-US" sz="2200" spc="3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reliabili</a:t>
            </a:r>
            <a:r>
              <a:rPr lang="en-US" sz="22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management.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8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200" spc="8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cus</a:t>
            </a:r>
            <a:r>
              <a:rPr lang="en-US" sz="2200" spc="36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</a:t>
            </a:r>
            <a:r>
              <a:rPr lang="en-US" sz="2200" spc="25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high</a:t>
            </a:r>
            <a:r>
              <a:rPr lang="en-US" sz="2200" spc="15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leverage</a:t>
            </a:r>
            <a:r>
              <a:rPr lang="en-US" sz="2200" spc="15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7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rts</a:t>
            </a:r>
            <a:endParaRPr lang="en-US" sz="2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ts val="323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200" spc="315" dirty="0" smtClean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ductivi</a:t>
            </a:r>
            <a:r>
              <a:rPr lang="en-US" sz="22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1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200" spc="2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schedule</a:t>
            </a:r>
            <a:r>
              <a:rPr lang="en-US" sz="2200" spc="1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gains: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10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same</a:t>
            </a:r>
            <a:r>
              <a:rPr lang="en-US" sz="2200" spc="2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eff</a:t>
            </a:r>
            <a:r>
              <a:rPr lang="en-US" sz="22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</a:t>
            </a:r>
            <a:r>
              <a:rPr lang="en-US" sz="2200" spc="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</a:t>
            </a:r>
            <a:r>
              <a:rPr lang="en-US" sz="2200" spc="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most-used</a:t>
            </a:r>
            <a:r>
              <a:rPr lang="en-US" sz="2200" spc="3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reduced</a:t>
            </a:r>
            <a:r>
              <a:rPr lang="en-US" sz="2200" spc="2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eff</a:t>
            </a:r>
            <a:r>
              <a:rPr lang="en-US" sz="22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</a:t>
            </a:r>
            <a:r>
              <a:rPr lang="en-US" sz="2200" spc="2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on</a:t>
            </a:r>
            <a:r>
              <a:rPr lang="en-US" sz="2200" spc="2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lesser-used</a:t>
            </a:r>
            <a:r>
              <a:rPr lang="en-US" sz="2200" spc="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1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reduction</a:t>
            </a:r>
            <a:r>
              <a:rPr lang="en-US" sz="2200" spc="2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200" spc="1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56%</a:t>
            </a:r>
            <a:r>
              <a:rPr lang="en-US" sz="2200" spc="-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system</a:t>
            </a:r>
            <a:r>
              <a:rPr lang="en-US" sz="2200" spc="-1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r>
              <a:rPr lang="en-US" sz="2200" spc="1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cost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200" spc="2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11.5%</a:t>
            </a:r>
            <a:r>
              <a:rPr lang="en-US" sz="2200" spc="3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overall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cost</a:t>
            </a:r>
            <a:r>
              <a:rPr lang="en-US" sz="2200" spc="2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(Musa,</a:t>
            </a:r>
            <a:r>
              <a:rPr lang="en-US" sz="2200" spc="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1993)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2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Gains</a:t>
            </a:r>
            <a:r>
              <a:rPr lang="en-US" sz="2200" spc="23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vs.  </a:t>
            </a:r>
            <a:r>
              <a:rPr lang="en-US" sz="2200" dirty="0" smtClean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savings</a:t>
            </a:r>
            <a:r>
              <a:rPr lang="en-US" sz="2200" spc="-160" dirty="0" smtClean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situations</a:t>
            </a:r>
            <a:endParaRPr lang="en-US" sz="2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Savings</a:t>
            </a:r>
            <a:r>
              <a:rPr lang="en-US" sz="2200" spc="-2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situation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reliabili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goal</a:t>
            </a:r>
            <a:r>
              <a:rPr lang="en-US" sz="2200" spc="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within</a:t>
            </a:r>
            <a:r>
              <a:rPr lang="en-US" sz="2200" spc="-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reach and not</a:t>
            </a:r>
            <a:r>
              <a:rPr lang="en-US" sz="2200" spc="28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2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over</a:t>
            </a:r>
            <a:r>
              <a:rPr lang="en-US" sz="22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</a:t>
            </a:r>
            <a:r>
              <a:rPr lang="en-US" sz="2200" spc="4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lesser-used</a:t>
            </a:r>
            <a:r>
              <a:rPr lang="en-US" sz="2200" spc="-3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rts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Gains</a:t>
            </a:r>
            <a:r>
              <a:rPr lang="en-US" sz="2200" spc="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situation: </a:t>
            </a:r>
            <a:r>
              <a:rPr lang="en-US" sz="22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2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</a:t>
            </a:r>
            <a:r>
              <a:rPr lang="en-US" sz="2200" spc="2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ypical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re-f</a:t>
            </a:r>
            <a:r>
              <a:rPr lang="en-US" sz="22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cusing</a:t>
            </a:r>
            <a:r>
              <a:rPr lang="en-US" sz="22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testing</a:t>
            </a:r>
            <a:r>
              <a:rPr lang="en-US" sz="2200" spc="4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eff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200" spc="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constrained</a:t>
            </a:r>
            <a:r>
              <a:rPr lang="en-US" sz="2200" spc="4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reliabili</a:t>
            </a:r>
            <a:r>
              <a:rPr lang="en-US" sz="22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200" spc="-2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maximization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/>
            </a:r>
            <a:b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</a:b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UBST: Primary Benefit</a:t>
            </a:r>
          </a:p>
        </p:txBody>
      </p:sp>
    </p:spTree>
    <p:extLst>
      <p:ext uri="{BB962C8B-B14F-4D97-AF65-F5344CB8AC3E}">
        <p14:creationId xmlns:p14="http://schemas.microsoft.com/office/powerpoint/2010/main" xmlns="" val="211760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45432" y="1637752"/>
            <a:ext cx="8299310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OP:</a:t>
            </a:r>
            <a:r>
              <a:rPr lang="en-US" sz="2400" spc="34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spc="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erations</a:t>
            </a:r>
            <a:r>
              <a:rPr lang="en-US" sz="2400" spc="-11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&amp; </a:t>
            </a:r>
            <a:r>
              <a:rPr lang="en-US" sz="2400" spc="17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their</a:t>
            </a:r>
            <a:r>
              <a:rPr lang="en-US" sz="2400" spc="20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robabilities.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0">
              <a:lnSpc>
                <a:spcPct val="107000"/>
              </a:lnSpc>
              <a:spcBef>
                <a:spcPts val="10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1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robabili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y:</a:t>
            </a:r>
            <a:r>
              <a:rPr lang="en-US" sz="2400" spc="-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rtition</a:t>
            </a:r>
            <a:r>
              <a:rPr lang="en-US" sz="2400" spc="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that</a:t>
            </a:r>
            <a:r>
              <a:rPr lang="en-US" sz="2400" spc="5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sum</a:t>
            </a:r>
            <a:r>
              <a:rPr lang="en-US" sz="2400" spc="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up</a:t>
            </a:r>
            <a:r>
              <a:rPr lang="en-US" sz="2400" spc="1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4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1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Obtaining</a:t>
            </a:r>
            <a:r>
              <a:rPr lang="en-US" sz="2400" spc="-21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</a:t>
            </a:r>
            <a:r>
              <a:rPr lang="en-US" sz="2400" spc="32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inf</a:t>
            </a:r>
            <a:r>
              <a:rPr lang="en-US" sz="2400" spc="-8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rmation: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37465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identify</a:t>
            </a:r>
            <a:r>
              <a:rPr lang="en-US" sz="2400" spc="4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distinct </a:t>
            </a:r>
            <a:r>
              <a:rPr lang="en-US" sz="2400" spc="2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erations </a:t>
            </a:r>
            <a:r>
              <a:rPr lang="en-US" sz="2400" spc="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as </a:t>
            </a:r>
            <a:r>
              <a:rPr lang="en-US" sz="2400" spc="1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disjoint alternatives.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assign</a:t>
            </a:r>
            <a:r>
              <a:rPr lang="en-US" sz="2400" spc="1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ass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ciated</a:t>
            </a:r>
            <a:r>
              <a:rPr lang="en-US" sz="2400" spc="4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robabilities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ts val="323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ccurrences/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eights</a:t>
            </a:r>
            <a:r>
              <a:rPr lang="en-US" sz="2400" spc="5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400" spc="31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robabilities.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10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</a:t>
            </a:r>
            <a:r>
              <a:rPr lang="en-US" sz="2400" spc="3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tw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steps</a:t>
            </a:r>
            <a:r>
              <a:rPr lang="en-US" sz="2400" spc="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-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via </a:t>
            </a:r>
            <a:r>
              <a:rPr lang="en-US" sz="2400" spc="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</a:t>
            </a:r>
            <a:r>
              <a:rPr lang="en-US" sz="2400" spc="-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iterative</a:t>
            </a:r>
            <a:r>
              <a:rPr lang="en-US" sz="2400" spc="-1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cedure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1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</a:t>
            </a:r>
            <a:r>
              <a:rPr lang="en-US" sz="2400" spc="43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inf</a:t>
            </a:r>
            <a:r>
              <a:rPr lang="en-US" sz="2400" spc="-10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rmation</a:t>
            </a:r>
            <a:r>
              <a:rPr lang="en-US" sz="2400" spc="-15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sources: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actual</a:t>
            </a:r>
            <a:r>
              <a:rPr lang="en-US" sz="2400" spc="2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measurement.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customer</a:t>
            </a:r>
            <a:r>
              <a:rPr lang="en-US" sz="2400" spc="4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surveys.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</a:t>
            </a:r>
            <a:r>
              <a:rPr lang="en-US" sz="24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ert</a:t>
            </a:r>
            <a:r>
              <a:rPr lang="en-US" sz="2400" spc="3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opinion.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</a:rPr>
            </a:b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647087" y="177556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Developing OP</a:t>
            </a:r>
          </a:p>
        </p:txBody>
      </p:sp>
    </p:spTree>
    <p:extLst>
      <p:ext uri="{BB962C8B-B14F-4D97-AF65-F5344CB8AC3E}">
        <p14:creationId xmlns:p14="http://schemas.microsoft.com/office/powerpoint/2010/main" xmlns="" val="10049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45432" y="1637752"/>
            <a:ext cx="8299310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Customer</a:t>
            </a:r>
            <a:r>
              <a:rPr lang="en-US" sz="2400" spc="45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surveys: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Less</a:t>
            </a:r>
            <a:r>
              <a:rPr lang="en-US" sz="2400" spc="-3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accurate/costly</a:t>
            </a:r>
            <a:r>
              <a:rPr lang="en-US" sz="2400" spc="3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than</a:t>
            </a:r>
            <a:r>
              <a:rPr lang="en-US" sz="2400" spc="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measurement.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But</a:t>
            </a:r>
            <a:r>
              <a:rPr lang="en-US" sz="2400" spc="3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without</a:t>
            </a:r>
            <a:r>
              <a:rPr lang="en-US" sz="2400" spc="1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the</a:t>
            </a:r>
            <a:r>
              <a:rPr lang="en-US" sz="2400" spc="3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related</a:t>
            </a:r>
            <a:r>
              <a:rPr lang="en-US" sz="2400" spc="2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difficulties.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Key</a:t>
            </a:r>
            <a:r>
              <a:rPr lang="en-US" sz="2400" spc="-1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400" spc="3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statistical</a:t>
            </a:r>
            <a:r>
              <a:rPr lang="en-US" sz="2400" spc="2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validi</a:t>
            </a:r>
            <a:r>
              <a:rPr lang="en-US" sz="2400" spc="-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</a:t>
            </a:r>
            <a:r>
              <a:rPr lang="en-US" sz="24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rge</a:t>
            </a:r>
            <a:r>
              <a:rPr lang="en-US" sz="2400" spc="1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enough</a:t>
            </a:r>
            <a:r>
              <a:rPr lang="en-US" sz="2400" spc="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rticipation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“right” </a:t>
            </a:r>
            <a:r>
              <a:rPr lang="en-US" sz="2400" spc="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individuals</a:t>
            </a:r>
            <a:r>
              <a:rPr lang="en-US" sz="2400" spc="-2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completing</a:t>
            </a:r>
            <a:r>
              <a:rPr lang="en-US" sz="2400" spc="3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surveys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</a:t>
            </a:r>
            <a:r>
              <a:rPr lang="en-US" sz="24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im</a:t>
            </a:r>
            <a:r>
              <a:rPr lang="en-US" sz="24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rtant</a:t>
            </a:r>
            <a:r>
              <a:rPr lang="en-US" sz="2400" spc="3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400" spc="3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cross-validate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9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1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</a:t>
            </a:r>
            <a:r>
              <a:rPr lang="en-US" sz="2400" spc="9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ert</a:t>
            </a:r>
            <a:r>
              <a:rPr lang="en-US" sz="2400" spc="38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opinion: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Least</a:t>
            </a:r>
            <a:r>
              <a:rPr lang="en-US" sz="2400" spc="1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accurate</a:t>
            </a:r>
            <a:r>
              <a:rPr lang="en-US" sz="2400" spc="3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least</a:t>
            </a:r>
            <a:r>
              <a:rPr lang="en-US" sz="24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costl</a:t>
            </a:r>
            <a:r>
              <a:rPr lang="en-US" sz="2400" spc="-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Ready</a:t>
            </a:r>
            <a:r>
              <a:rPr lang="en-US" sz="2400" spc="3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availabili</a:t>
            </a:r>
            <a:r>
              <a:rPr lang="en-US" sz="2400" spc="-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spc="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internal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ex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erts.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</a:t>
            </a:r>
            <a:r>
              <a:rPr lang="en-US" sz="24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as</a:t>
            </a:r>
            <a:r>
              <a:rPr lang="en-US" sz="2400" spc="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spc="2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rough</a:t>
            </a:r>
            <a:r>
              <a:rPr lang="en-US" sz="2400" spc="1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rting</a:t>
            </a:r>
            <a:r>
              <a:rPr lang="en-US" sz="2400" spc="4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oint.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  <a:t/>
            </a:r>
            <a:br>
              <a:rPr lang="en-US" sz="2200" dirty="0">
                <a:latin typeface="Times New Roman" panose="02020603050405020304" pitchFamily="18" charset="0"/>
                <a:ea typeface="Meiryo" panose="020B0604030504040204" pitchFamily="34" charset="-128"/>
              </a:rPr>
            </a:br>
            <a: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</a:rPr>
              <a:t/>
            </a:r>
            <a:br>
              <a:rPr lang="en-US" sz="2200" dirty="0" smtClean="0">
                <a:latin typeface="Times New Roman" panose="02020603050405020304" pitchFamily="18" charset="0"/>
                <a:ea typeface="Meiryo" panose="020B0604030504040204" pitchFamily="34" charset="-128"/>
              </a:rPr>
            </a:b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Developing OP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974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4" name="Rectangle 82"/>
          <p:cNvSpPr>
            <a:spLocks noChangeArrowheads="1"/>
          </p:cNvSpPr>
          <p:nvPr/>
        </p:nvSpPr>
        <p:spPr bwMode="auto">
          <a:xfrm>
            <a:off x="1542045" y="374318"/>
            <a:ext cx="597969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800" dirty="0" smtClean="0"/>
              <a:t>Developing OP</a:t>
            </a:r>
            <a:endParaRPr lang="en-US" sz="2800" dirty="0"/>
          </a:p>
        </p:txBody>
      </p:sp>
      <p:sp>
        <p:nvSpPr>
          <p:cNvPr id="39057" name="Text Box 145"/>
          <p:cNvSpPr txBox="1">
            <a:spLocks noChangeArrowheads="1"/>
          </p:cNvSpPr>
          <p:nvPr/>
        </p:nvSpPr>
        <p:spPr bwMode="auto">
          <a:xfrm>
            <a:off x="352925" y="669758"/>
            <a:ext cx="8357937" cy="6245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Who</a:t>
            </a:r>
            <a:r>
              <a:rPr lang="en-US" sz="2400" spc="3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should</a:t>
            </a:r>
            <a:r>
              <a:rPr lang="en-US" sz="2400" spc="2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develop</a:t>
            </a:r>
            <a:r>
              <a:rPr lang="en-US" sz="2400" spc="16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OP?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System</a:t>
            </a:r>
            <a:r>
              <a:rPr lang="en-US" sz="2400" spc="3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engineers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4460" lvl="1">
              <a:lnSpc>
                <a:spcPts val="323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	–</a:t>
            </a:r>
            <a:r>
              <a:rPr lang="en-US" sz="2400" spc="20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requirement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400" spc="31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</a:t>
            </a:r>
            <a:r>
              <a:rPr lang="en-US" sz="2400" spc="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ecification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10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High-level</a:t>
            </a:r>
            <a:r>
              <a:rPr lang="en-US" sz="2400" spc="-2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designers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4460" lvl="1">
              <a:lnSpc>
                <a:spcPts val="322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	–</a:t>
            </a:r>
            <a:r>
              <a:rPr lang="en-US" sz="2400" spc="23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ecification</a:t>
            </a:r>
            <a:r>
              <a:rPr lang="en-US" sz="2400" spc="1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400" spc="31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</a:t>
            </a:r>
            <a:r>
              <a:rPr lang="en-US" sz="2400" spc="4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design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11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Planning</a:t>
            </a:r>
            <a:r>
              <a:rPr lang="en-US" sz="2400" spc="1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4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eting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446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	–</a:t>
            </a:r>
            <a:r>
              <a:rPr lang="en-US" sz="2400" spc="17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requirement</a:t>
            </a:r>
            <a:r>
              <a:rPr lang="en-US" sz="2400" spc="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gathering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2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</a:t>
            </a:r>
            <a:r>
              <a:rPr lang="en-US" sz="2400" spc="4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planners</a:t>
            </a:r>
            <a:r>
              <a:rPr lang="en-US" sz="2400" spc="-3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(testing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446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	–</a:t>
            </a:r>
            <a:r>
              <a:rPr lang="en-US" sz="2400" spc="22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users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Customers</a:t>
            </a:r>
            <a:r>
              <a:rPr lang="en-US" sz="2400" spc="5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(implicitly</a:t>
            </a:r>
            <a:r>
              <a:rPr lang="en-US" sz="2400" spc="-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assumed)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9446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as</a:t>
            </a:r>
            <a:r>
              <a:rPr lang="en-US" sz="2400" spc="2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the</a:t>
            </a:r>
            <a:r>
              <a:rPr lang="en-US" sz="2400" spc="3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main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inf</a:t>
            </a:r>
            <a:r>
              <a:rPr lang="en-US" sz="24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rmation</a:t>
            </a:r>
            <a:r>
              <a:rPr lang="en-US" sz="2400" spc="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source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Key:</a:t>
            </a:r>
            <a:r>
              <a:rPr lang="en-US" sz="2400" spc="26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those</a:t>
            </a:r>
            <a:r>
              <a:rPr lang="en-US" sz="2400" spc="41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who</a:t>
            </a:r>
            <a:r>
              <a:rPr lang="en-US" sz="2400" spc="10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can</a:t>
            </a:r>
            <a:r>
              <a:rPr lang="en-US" sz="2400" spc="29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help</a:t>
            </a:r>
            <a:r>
              <a:rPr lang="en-US" sz="2400" spc="11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identify</a:t>
            </a:r>
            <a:r>
              <a:rPr lang="en-US" sz="2400" spc="-31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distinct</a:t>
            </a:r>
            <a:r>
              <a:rPr lang="en-US" sz="2400" spc="1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alternatives</a:t>
            </a:r>
            <a:r>
              <a:rPr lang="en-US" sz="2400" spc="1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(o</a:t>
            </a:r>
            <a:r>
              <a:rPr lang="en-US" sz="2400" spc="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erations)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3411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assign</a:t>
            </a:r>
            <a:r>
              <a:rPr lang="en-US" sz="2400" spc="1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ass</a:t>
            </a:r>
            <a:r>
              <a:rPr lang="en-US" sz="2400" spc="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ciated</a:t>
            </a:r>
            <a:r>
              <a:rPr lang="en-US" sz="2400" spc="4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robabilities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583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4" name="Rectangle 82"/>
          <p:cNvSpPr>
            <a:spLocks noChangeArrowheads="1"/>
          </p:cNvSpPr>
          <p:nvPr/>
        </p:nvSpPr>
        <p:spPr bwMode="auto">
          <a:xfrm>
            <a:off x="1542045" y="192504"/>
            <a:ext cx="5979695" cy="4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800" dirty="0"/>
              <a:t>OP Construction: A Case Study</a:t>
            </a:r>
          </a:p>
        </p:txBody>
      </p:sp>
      <p:sp>
        <p:nvSpPr>
          <p:cNvPr id="39057" name="Text Box 145"/>
          <p:cNvSpPr txBox="1">
            <a:spLocks noChangeArrowheads="1"/>
          </p:cNvSpPr>
          <p:nvPr/>
        </p:nvSpPr>
        <p:spPr bwMode="auto">
          <a:xfrm>
            <a:off x="352925" y="898357"/>
            <a:ext cx="8357937" cy="475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Background: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400" spc="-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rmer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CSE</a:t>
            </a:r>
            <a:r>
              <a:rPr lang="en-US" sz="2400" spc="-1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302</a:t>
            </a:r>
            <a:r>
              <a:rPr lang="en-US" sz="2400" spc="-1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student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Course</a:t>
            </a:r>
            <a:r>
              <a:rPr lang="en-US" sz="2400" spc="-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roject:</a:t>
            </a:r>
            <a:r>
              <a:rPr lang="en-US" sz="2400" spc="5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SQE OP development 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Application</a:t>
            </a:r>
            <a:r>
              <a:rPr lang="en-US" sz="2400" spc="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Problem</a:t>
            </a:r>
            <a:r>
              <a:rPr lang="en-US" sz="2400" spc="14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23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ey </a:t>
            </a:r>
            <a:r>
              <a:rPr lang="en-US" sz="2400" spc="39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decisions: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</a:t>
            </a:r>
            <a:r>
              <a:rPr lang="en-US" sz="2400" spc="1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duct:</a:t>
            </a:r>
            <a:r>
              <a:rPr lang="en-US" sz="2400" spc="4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name of the product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ts val="323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</a:t>
            </a:r>
            <a:r>
              <a:rPr lang="en-US" sz="24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</a:t>
            </a:r>
            <a:r>
              <a:rPr lang="en-US" sz="2400" spc="3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ch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racteristics</a:t>
            </a:r>
            <a:r>
              <a:rPr lang="en-US" sz="24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⇒</a:t>
            </a:r>
            <a:r>
              <a:rPr lang="en-US" sz="2400" spc="315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</a:t>
            </a:r>
            <a:r>
              <a:rPr lang="en-US" sz="2400" spc="1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10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menu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selection/classification</a:t>
            </a:r>
            <a:r>
              <a:rPr lang="en-US" sz="2400" spc="3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flat</a:t>
            </a:r>
            <a:r>
              <a:rPr lang="en-US" sz="2400" spc="2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instead</a:t>
            </a:r>
            <a:r>
              <a:rPr lang="en-US" sz="2400" spc="2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of </a:t>
            </a:r>
            <a:r>
              <a:rPr lang="en-US" sz="2400" spc="2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4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-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ovian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Result</a:t>
            </a:r>
            <a:r>
              <a:rPr lang="en-US" sz="24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spc="-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,</a:t>
            </a:r>
            <a:r>
              <a:rPr lang="en-US" sz="2400" spc="5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validation,</a:t>
            </a:r>
            <a:r>
              <a:rPr lang="en-US" sz="2400" spc="-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1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application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203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4" name="Rectangle 82"/>
          <p:cNvSpPr>
            <a:spLocks noChangeArrowheads="1"/>
          </p:cNvSpPr>
          <p:nvPr/>
        </p:nvSpPr>
        <p:spPr bwMode="auto">
          <a:xfrm>
            <a:off x="1542045" y="192504"/>
            <a:ext cx="5979695" cy="4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800" dirty="0"/>
              <a:t>OP Construction: A Case Study</a:t>
            </a:r>
          </a:p>
        </p:txBody>
      </p:sp>
      <p:sp>
        <p:nvSpPr>
          <p:cNvPr id="39057" name="Text Box 145"/>
          <p:cNvSpPr txBox="1">
            <a:spLocks noChangeArrowheads="1"/>
          </p:cNvSpPr>
          <p:nvPr/>
        </p:nvSpPr>
        <p:spPr bwMode="auto">
          <a:xfrm>
            <a:off x="333829" y="1006027"/>
            <a:ext cx="8621485" cy="552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	•</a:t>
            </a:r>
            <a:r>
              <a:rPr lang="en-US" sz="2400" spc="335" dirty="0" smtClean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rticipants: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9131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0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Sof</a:t>
            </a:r>
            <a:r>
              <a:rPr lang="en-US" sz="20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twa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</a:t>
            </a:r>
            <a:r>
              <a:rPr lang="en-US" sz="2000" spc="2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</a:t>
            </a:r>
            <a:r>
              <a:rPr lang="en-US" sz="20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</a:t>
            </a:r>
            <a:r>
              <a:rPr lang="en-US" sz="2000" spc="4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Manager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9131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0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spc="-2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</a:t>
            </a:r>
            <a:r>
              <a:rPr lang="en-US" sz="2000" spc="4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Engineers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9131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0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Systems</a:t>
            </a:r>
            <a:r>
              <a:rPr lang="en-US" sz="2000" spc="2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Engineers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9131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0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Customers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9131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0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Asad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: </a:t>
            </a:r>
            <a:r>
              <a:rPr lang="en-US" sz="2000" spc="3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pulling</a:t>
            </a:r>
            <a:r>
              <a:rPr lang="en-US" sz="2000" spc="1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it</a:t>
            </a:r>
            <a:r>
              <a:rPr lang="en-US" sz="2000" spc="1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together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9131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0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Tahir: </a:t>
            </a:r>
            <a:r>
              <a:rPr lang="en-US" sz="2000" spc="7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technical</a:t>
            </a:r>
            <a:r>
              <a:rPr lang="en-US" sz="2000" spc="2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advising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9131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0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Malik:</a:t>
            </a:r>
            <a:r>
              <a:rPr lang="en-US" sz="2000" spc="47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</a:t>
            </a:r>
            <a:r>
              <a:rPr lang="en-US" sz="2000" spc="6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cumentation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	•</a:t>
            </a:r>
            <a:r>
              <a:rPr lang="en-US" sz="2400" spc="335" dirty="0" smtClean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Inf</a:t>
            </a:r>
            <a:r>
              <a:rPr lang="en-US" sz="2400" spc="-10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rmation</a:t>
            </a:r>
            <a:r>
              <a:rPr lang="en-US" sz="2400" spc="-9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gathering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51660" marR="379095" lvl="2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tabLst>
                <a:tab pos="8512175" algn="l"/>
              </a:tabLst>
            </a:pP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0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Interview</a:t>
            </a:r>
            <a:r>
              <a:rPr lang="en-US" sz="2000" spc="-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Sof</a:t>
            </a:r>
            <a:r>
              <a:rPr lang="en-US" sz="20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twa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</a:t>
            </a:r>
            <a:r>
              <a:rPr lang="en-US" sz="2000" spc="3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</a:t>
            </a:r>
            <a:r>
              <a:rPr lang="en-US" sz="20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  Manager to</a:t>
            </a:r>
            <a:r>
              <a:rPr lang="en-US" sz="2000" spc="3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identify</a:t>
            </a:r>
            <a:r>
              <a:rPr lang="en-US" sz="2000" spc="-2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000" spc="-8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rget customers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91310" lvl="2">
              <a:lnSpc>
                <a:spcPct val="1070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0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Customer</a:t>
            </a:r>
            <a:r>
              <a:rPr lang="en-US" sz="20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survey/questionnaire to</a:t>
            </a:r>
            <a:r>
              <a:rPr lang="en-US" sz="2000" spc="31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obtain</a:t>
            </a:r>
            <a:r>
              <a:rPr lang="en-US" sz="2000" spc="1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customer</a:t>
            </a:r>
            <a:r>
              <a:rPr lang="en-US" sz="2000" spc="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usage</a:t>
            </a:r>
            <a:r>
              <a:rPr lang="en-US" sz="2000" spc="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inf</a:t>
            </a:r>
            <a:r>
              <a:rPr lang="en-US" sz="2000" spc="-8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rmation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51660" marR="731520" lvl="2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0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Prep</a:t>
            </a:r>
            <a:r>
              <a:rPr lang="en-US" sz="20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ration,</a:t>
            </a:r>
            <a:r>
              <a:rPr lang="en-US" sz="2000" spc="1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</a:t>
            </a:r>
            <a:r>
              <a:rPr lang="en-US" sz="2000" spc="3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construction</a:t>
            </a:r>
            <a:r>
              <a:rPr lang="en-US" sz="2000" spc="-1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 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000" spc="-7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0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w-up</a:t>
            </a:r>
          </a:p>
          <a:p>
            <a:pPr marL="937260" marR="731520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 Similar profiles / customers</a:t>
            </a:r>
            <a:endParaRPr lang="en-US" sz="12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829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4" name="Rectangle 82"/>
          <p:cNvSpPr>
            <a:spLocks noChangeArrowheads="1"/>
          </p:cNvSpPr>
          <p:nvPr/>
        </p:nvSpPr>
        <p:spPr bwMode="auto">
          <a:xfrm>
            <a:off x="1768641" y="212558"/>
            <a:ext cx="597969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800" dirty="0" smtClean="0"/>
              <a:t>OP case study</a:t>
            </a:r>
            <a:endParaRPr lang="en-US" sz="2800" dirty="0"/>
          </a:p>
        </p:txBody>
      </p:sp>
      <p:sp>
        <p:nvSpPr>
          <p:cNvPr id="39057" name="Text Box 145"/>
          <p:cNvSpPr txBox="1">
            <a:spLocks noChangeArrowheads="1"/>
          </p:cNvSpPr>
          <p:nvPr/>
        </p:nvSpPr>
        <p:spPr bwMode="auto">
          <a:xfrm>
            <a:off x="352925" y="898357"/>
            <a:ext cx="8357937" cy="6360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User</a:t>
            </a:r>
            <a:r>
              <a:rPr lang="en-US" sz="2400" spc="28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rofile</a:t>
            </a:r>
            <a:r>
              <a:rPr lang="en-US" sz="2400" spc="28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eighting: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User</a:t>
            </a:r>
            <a:r>
              <a:rPr lang="en-US" sz="2400" spc="1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groups</a:t>
            </a:r>
            <a:r>
              <a:rPr lang="en-US" sz="2400" spc="3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&amp; </a:t>
            </a:r>
            <a:r>
              <a:rPr lang="en-US" sz="2400" spc="1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4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</a:t>
            </a:r>
            <a:r>
              <a:rPr lang="en-US" sz="2400" spc="-8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k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eting</a:t>
            </a:r>
            <a:r>
              <a:rPr lang="en-US" sz="2400" spc="3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concerns.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Profile</a:t>
            </a:r>
            <a:r>
              <a:rPr lang="en-US" sz="2400" spc="16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reflects</a:t>
            </a:r>
            <a:r>
              <a:rPr lang="en-US" sz="2400" spc="3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oth.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5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Idea</a:t>
            </a:r>
            <a:r>
              <a:rPr lang="en-US" sz="24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applicable</a:t>
            </a:r>
            <a:r>
              <a:rPr lang="en-US" sz="24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to</a:t>
            </a:r>
            <a:r>
              <a:rPr lang="en-US" sz="2400" spc="27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other</a:t>
            </a:r>
            <a:r>
              <a:rPr lang="en-US" sz="24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steps: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5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6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</a:t>
            </a:r>
            <a:r>
              <a:rPr lang="en-US" sz="2400" spc="22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rofile</a:t>
            </a:r>
            <a:r>
              <a:rPr lang="en-US" sz="2400" spc="-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can</a:t>
            </a:r>
            <a:r>
              <a:rPr lang="en-US" sz="2400" spc="2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</a:t>
            </a:r>
            <a:r>
              <a:rPr lang="en-US" sz="2400" spc="20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im</a:t>
            </a:r>
            <a:r>
              <a:rPr lang="en-US" sz="24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spc="-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rtance</a:t>
            </a:r>
            <a:r>
              <a:rPr lang="en-US" sz="2400" spc="4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eighted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System</a:t>
            </a:r>
            <a:r>
              <a:rPr lang="en-US" sz="2400" spc="2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</a:t>
            </a:r>
            <a:r>
              <a:rPr lang="en-US" sz="2400" spc="7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des</a:t>
            </a:r>
            <a:endParaRPr lang="en-US" sz="12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7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No </a:t>
            </a:r>
            <a:r>
              <a:rPr lang="en-US" sz="2400" spc="3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significant</a:t>
            </a:r>
            <a:r>
              <a:rPr lang="en-US" sz="2400" spc="3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difference</a:t>
            </a:r>
            <a:r>
              <a:rPr lang="en-US" sz="2400" spc="1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in </a:t>
            </a:r>
            <a:r>
              <a:rPr lang="en-US" sz="2400" spc="12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op</a:t>
            </a: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rgbClr val="0070C0"/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Analysis</a:t>
            </a:r>
            <a:r>
              <a:rPr lang="en-US" sz="2400" spc="-11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395" dirty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foll</a:t>
            </a:r>
            <a:r>
              <a:rPr lang="en-US" sz="2400" spc="-75" dirty="0" smtClean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w-up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6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7260" marR="843280" indent="-26035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Cross-validation:</a:t>
            </a:r>
            <a:r>
              <a:rPr lang="en-US" sz="2400" spc="34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eer</a:t>
            </a:r>
            <a:r>
              <a:rPr lang="en-US" sz="2400" spc="48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review</a:t>
            </a:r>
            <a:r>
              <a:rPr lang="en-US" sz="2400" spc="-1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y Sof</a:t>
            </a:r>
            <a:r>
              <a:rPr lang="en-US" sz="2400" spc="-9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twa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re</a:t>
            </a:r>
            <a:r>
              <a:rPr lang="en-US" sz="2400" spc="24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Pr</a:t>
            </a:r>
            <a:r>
              <a:rPr lang="en-US" sz="2400" spc="9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duct</a:t>
            </a:r>
            <a:r>
              <a:rPr lang="en-US" sz="2400" spc="47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Manager,</a:t>
            </a:r>
            <a:r>
              <a:rPr lang="en-US" sz="2400" spc="13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System Engineers</a:t>
            </a:r>
            <a:r>
              <a:rPr lang="en-US" sz="2400" spc="-21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and</a:t>
            </a:r>
            <a:r>
              <a:rPr lang="en-US" sz="2400" spc="1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26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est</a:t>
            </a:r>
            <a:r>
              <a:rPr lang="en-US" sz="2400" spc="61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Engineers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30"/>
              </a:spcBef>
              <a:spcAft>
                <a:spcPts val="0"/>
              </a:spcAft>
            </a:pPr>
            <a:r>
              <a:rPr lang="en-US" sz="24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</a:t>
            </a:r>
            <a:r>
              <a:rPr lang="en-US" sz="2400" spc="-55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spc="-9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F</a:t>
            </a:r>
            <a:r>
              <a:rPr lang="en-US" sz="24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oll</a:t>
            </a:r>
            <a:r>
              <a:rPr lang="en-US" sz="2400" spc="-95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o</a:t>
            </a:r>
            <a:r>
              <a:rPr lang="en-US" sz="2400" dirty="0" err="1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wup</a:t>
            </a:r>
            <a:r>
              <a:rPr lang="en-US" sz="2400" spc="-235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actions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</a:rPr>
              <a:t/>
            </a:r>
            <a:br>
              <a:rPr lang="en-US" sz="2400" dirty="0">
                <a:latin typeface="Times New Roman" panose="02020603050405020304" pitchFamily="18" charset="0"/>
                <a:ea typeface="Meiryo" panose="020B0604030504040204" pitchFamily="34" charset="-128"/>
              </a:rPr>
            </a:b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38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GB" sz="2400" dirty="0"/>
              <a:t>Checklist-Based Testing</a:t>
            </a:r>
          </a:p>
          <a:p>
            <a:pPr marL="747713" indent="-395288">
              <a:lnSpc>
                <a:spcPct val="150000"/>
              </a:lnSpc>
            </a:pPr>
            <a:r>
              <a:rPr lang="en-GB" sz="2400" dirty="0"/>
              <a:t>Partitions and Partition Testing</a:t>
            </a:r>
          </a:p>
          <a:p>
            <a:pPr marL="747713" indent="-395288">
              <a:lnSpc>
                <a:spcPct val="150000"/>
              </a:lnSpc>
            </a:pPr>
            <a:r>
              <a:rPr lang="en-GB" sz="2400" dirty="0"/>
              <a:t>Usage-Based </a:t>
            </a:r>
            <a:r>
              <a:rPr lang="en-GB" sz="2400" dirty="0" smtClean="0"/>
              <a:t>Statistical Testing</a:t>
            </a:r>
            <a:endParaRPr lang="en-GB" sz="2400" dirty="0"/>
          </a:p>
          <a:p>
            <a:pPr marL="747713" indent="-395288">
              <a:lnSpc>
                <a:spcPct val="150000"/>
              </a:lnSpc>
            </a:pPr>
            <a:r>
              <a:rPr lang="en-GB" sz="2400" dirty="0"/>
              <a:t>OP Development: Procedures/Examples </a:t>
            </a:r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Part 2 (</a:t>
            </a:r>
            <a:r>
              <a:rPr lang="en-US" altLang="en-US" sz="2400" dirty="0"/>
              <a:t>b</a:t>
            </a:r>
            <a:r>
              <a:rPr lang="en-US" altLang="en-US" sz="2400" dirty="0" smtClean="0"/>
              <a:t>): Other Models and Techniques of Testing</a:t>
            </a:r>
          </a:p>
          <a:p>
            <a:pPr marL="342900" lvl="1" indent="-342900">
              <a:buClr>
                <a:srgbClr val="993300"/>
              </a:buClr>
              <a:buSzPct val="90000"/>
              <a:buFont typeface="Monotype Sorts" pitchFamily="-84" charset="2"/>
              <a:buChar char="n"/>
            </a:pPr>
            <a:r>
              <a:rPr lang="en-GB" sz="2400"/>
              <a:t>Control Flow, Data Dependency, and Interaction Testing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12063</TotalTime>
  <Words>392</Words>
  <Application>Microsoft Office PowerPoint</Application>
  <PresentationFormat>On-screen Show (4:3)</PresentationFormat>
  <Paragraphs>387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os-8</vt:lpstr>
      <vt:lpstr>Slide 1</vt:lpstr>
      <vt:lpstr>Part- 2 (a):   Software Testing</vt:lpstr>
      <vt:lpstr>Summary of the previous lecture</vt:lpstr>
      <vt:lpstr>Outlines</vt:lpstr>
      <vt:lpstr>Objectives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431</cp:revision>
  <cp:lastPrinted>2001-06-14T13:58:17Z</cp:lastPrinted>
  <dcterms:created xsi:type="dcterms:W3CDTF">2011-01-13T23:43:38Z</dcterms:created>
  <dcterms:modified xsi:type="dcterms:W3CDTF">2015-12-07T05:42:12Z</dcterms:modified>
</cp:coreProperties>
</file>