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330" r:id="rId3"/>
    <p:sldId id="508" r:id="rId4"/>
    <p:sldId id="347" r:id="rId5"/>
    <p:sldId id="348" r:id="rId6"/>
    <p:sldId id="542" r:id="rId7"/>
    <p:sldId id="543" r:id="rId8"/>
    <p:sldId id="545" r:id="rId9"/>
    <p:sldId id="546" r:id="rId10"/>
    <p:sldId id="547" r:id="rId11"/>
    <p:sldId id="513" r:id="rId12"/>
    <p:sldId id="514" r:id="rId13"/>
    <p:sldId id="515" r:id="rId14"/>
    <p:sldId id="516" r:id="rId15"/>
    <p:sldId id="517" r:id="rId16"/>
    <p:sldId id="530" r:id="rId17"/>
    <p:sldId id="531" r:id="rId18"/>
    <p:sldId id="532" r:id="rId19"/>
    <p:sldId id="518" r:id="rId20"/>
    <p:sldId id="534" r:id="rId21"/>
    <p:sldId id="535" r:id="rId22"/>
    <p:sldId id="519" r:id="rId23"/>
    <p:sldId id="537" r:id="rId24"/>
    <p:sldId id="520" r:id="rId25"/>
    <p:sldId id="506" r:id="rId26"/>
    <p:sldId id="507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67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11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(a):  </a:t>
            </a:r>
            <a:br>
              <a:rPr lang="en-US" altLang="en-US" dirty="0" smtClean="0"/>
            </a:br>
            <a:r>
              <a:rPr lang="en-US" altLang="en-US" sz="4000" dirty="0" smtClean="0"/>
              <a:t>Software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Testing: Concepts &amp; Process </a:t>
            </a:r>
          </a:p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Testing Related </a:t>
            </a:r>
            <a:r>
              <a:rPr lang="en-US" sz="2400" dirty="0" smtClean="0"/>
              <a:t>Questions</a:t>
            </a:r>
          </a:p>
          <a:p>
            <a:pPr marL="1550988" lvl="2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>
                <a:latin typeface="Garamond" panose="02020404030301010803" pitchFamily="18" charset="0"/>
              </a:rPr>
              <a:t>Why, how, when.. </a:t>
            </a:r>
            <a:r>
              <a:rPr lang="en-US" sz="2400" dirty="0">
                <a:latin typeface="Garamond" panose="02020404030301010803" pitchFamily="18" charset="0"/>
              </a:rPr>
              <a:t>e</a:t>
            </a:r>
            <a:r>
              <a:rPr lang="en-US" sz="2400" dirty="0" smtClean="0">
                <a:latin typeface="Garamond" panose="02020404030301010803" pitchFamily="18" charset="0"/>
              </a:rPr>
              <a:t>tc</a:t>
            </a:r>
            <a:r>
              <a:rPr lang="en-US" sz="2400" dirty="0" smtClean="0"/>
              <a:t>.</a:t>
            </a:r>
            <a:endParaRPr lang="en-US" sz="2400" dirty="0"/>
          </a:p>
          <a:p>
            <a:pPr marL="808038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Major Testing </a:t>
            </a:r>
            <a:r>
              <a:rPr lang="en-US" sz="2400" dirty="0" smtClean="0"/>
              <a:t>Activities</a:t>
            </a:r>
          </a:p>
          <a:p>
            <a:pPr marL="1550988" lvl="2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Planning and preparation</a:t>
            </a:r>
          </a:p>
          <a:p>
            <a:pPr marL="1550988" lvl="2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Execution</a:t>
            </a:r>
          </a:p>
          <a:p>
            <a:pPr marL="1550988" lvl="2" indent="-71120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Analysis and follow-up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747713" indent="-747713">
              <a:lnSpc>
                <a:spcPct val="150000"/>
              </a:lnSpc>
            </a:pPr>
            <a:r>
              <a:rPr lang="en-US" sz="2800" dirty="0" smtClean="0"/>
              <a:t>Usage Based Testing</a:t>
            </a:r>
          </a:p>
          <a:p>
            <a:pPr marL="747713" indent="-747713">
              <a:lnSpc>
                <a:spcPct val="150000"/>
              </a:lnSpc>
            </a:pPr>
            <a:r>
              <a:rPr lang="en-US" sz="2800" dirty="0" smtClean="0"/>
              <a:t>Coverage Based Testing</a:t>
            </a:r>
          </a:p>
          <a:p>
            <a:pPr marL="747713" indent="-747713">
              <a:lnSpc>
                <a:spcPct val="150000"/>
              </a:lnSpc>
            </a:pPr>
            <a:r>
              <a:rPr lang="en-US" sz="2800" dirty="0" smtClean="0"/>
              <a:t>Testing Activities</a:t>
            </a:r>
            <a:endParaRPr lang="en-US" sz="2800" dirty="0"/>
          </a:p>
          <a:p>
            <a:pPr marL="747713" indent="-747713">
              <a:lnSpc>
                <a:spcPct val="150000"/>
              </a:lnSpc>
            </a:pPr>
            <a:r>
              <a:rPr lang="en-US" sz="2800" dirty="0" smtClean="0"/>
              <a:t>Test Management</a:t>
            </a:r>
          </a:p>
          <a:p>
            <a:pPr marL="747713" indent="-747713">
              <a:lnSpc>
                <a:spcPct val="150000"/>
              </a:lnSpc>
            </a:pPr>
            <a:r>
              <a:rPr lang="en-US" sz="2800" dirty="0" smtClean="0"/>
              <a:t>Testing Automation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learn and understand different testing related activities, management and automation.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495556" y="956693"/>
            <a:ext cx="8454189" cy="5958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56260" marR="29210" indent="-25908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7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Key</a:t>
            </a:r>
            <a:r>
              <a:rPr lang="en-US" sz="2200" spc="-9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distinction:</a:t>
            </a:r>
            <a:r>
              <a:rPr lang="en-US" sz="2200" spc="38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ers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ective</a:t>
            </a:r>
            <a:r>
              <a:rPr lang="en-US" sz="2200" spc="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2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what</a:t>
            </a:r>
            <a:r>
              <a:rPr lang="en-US" sz="2200" spc="2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need to</a:t>
            </a:r>
            <a:r>
              <a:rPr lang="en-US" sz="22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</a:t>
            </a:r>
            <a:r>
              <a:rPr lang="en-US" sz="2200" spc="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chec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ed/tested.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100"/>
              </a:lnSpc>
              <a:spcBef>
                <a:spcPts val="6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8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9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unctional</a:t>
            </a:r>
            <a:r>
              <a:rPr lang="en-US" sz="2200" spc="-3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tests</a:t>
            </a:r>
            <a:r>
              <a:rPr lang="en-US" sz="2200" spc="4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external functions.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2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descri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ed</a:t>
            </a:r>
            <a:r>
              <a:rPr lang="en-US" sz="2200" spc="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external</a:t>
            </a:r>
            <a:r>
              <a:rPr lang="en-US" sz="2200" spc="2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</a:t>
            </a:r>
            <a:r>
              <a:rPr lang="en-US" sz="22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ecifications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black-</a:t>
            </a:r>
            <a:r>
              <a:rPr lang="en-US" sz="22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</a:t>
            </a:r>
            <a:r>
              <a:rPr lang="en-US" sz="2200" spc="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nature;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17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functional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mapping:</a:t>
            </a:r>
            <a:r>
              <a:rPr lang="en-US" sz="2200" spc="4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input</a:t>
            </a:r>
            <a:r>
              <a:rPr lang="en-US" sz="2200" spc="2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⇒</a:t>
            </a:r>
            <a:r>
              <a:rPr lang="en-US" sz="2200" spc="3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output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without</a:t>
            </a:r>
            <a:r>
              <a:rPr lang="en-US" sz="2200" spc="5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involving</a:t>
            </a:r>
            <a:r>
              <a:rPr lang="en-US" sz="2200" spc="-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internal</a:t>
            </a:r>
            <a:r>
              <a:rPr lang="en-US" sz="22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kn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wledge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indent="27305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75" dirty="0" smtClean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Structural</a:t>
            </a:r>
            <a:r>
              <a:rPr lang="en-US" sz="2200" spc="-135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tests</a:t>
            </a:r>
            <a:r>
              <a:rPr lang="en-US" sz="2200" spc="4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internal</a:t>
            </a:r>
            <a:r>
              <a:rPr lang="en-US" sz="2200" spc="-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implementations.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onents</a:t>
            </a:r>
            <a:r>
              <a:rPr lang="en-US" sz="2200" spc="-1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structures.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white-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</a:t>
            </a:r>
            <a:r>
              <a:rPr lang="en-US" sz="2200" spc="2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nature;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“white”</a:t>
            </a:r>
            <a:r>
              <a:rPr lang="en-US" sz="2200" spc="3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here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=</a:t>
            </a:r>
            <a:r>
              <a:rPr lang="en-US" sz="2200" spc="-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seeing</a:t>
            </a:r>
            <a:r>
              <a:rPr lang="en-US" sz="2200" spc="-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through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2850" marR="1282700" algn="ctr">
              <a:lnSpc>
                <a:spcPct val="107000"/>
              </a:lnSpc>
              <a:spcBef>
                <a:spcPts val="16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⇒</a:t>
            </a:r>
            <a:r>
              <a:rPr lang="en-US" sz="2200" spc="3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internal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elements</a:t>
            </a:r>
            <a:r>
              <a:rPr lang="en-US" sz="2200" spc="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visible.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really</a:t>
            </a:r>
            <a:r>
              <a:rPr lang="en-US" sz="22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cle</a:t>
            </a:r>
            <a:r>
              <a:rPr lang="en-US" sz="22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r/glass/transp</a:t>
            </a:r>
            <a:r>
              <a:rPr lang="en-US" sz="2200" spc="-1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rent</a:t>
            </a:r>
            <a:r>
              <a:rPr lang="en-US" sz="2200" spc="3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2181726" y="209642"/>
            <a:ext cx="6596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Functional vs. Structural Testing</a:t>
            </a:r>
          </a:p>
        </p:txBody>
      </p:sp>
    </p:spTree>
    <p:extLst>
      <p:ext uri="{BB962C8B-B14F-4D97-AF65-F5344CB8AC3E}">
        <p14:creationId xmlns="" xmlns:p14="http://schemas.microsoft.com/office/powerpoint/2010/main" val="4186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2117725" y="324853"/>
            <a:ext cx="62615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Black-Box vs. White-Box View</a:t>
            </a:r>
          </a:p>
        </p:txBody>
      </p:sp>
      <p:sp>
        <p:nvSpPr>
          <p:cNvPr id="2" name="Rectangle 1"/>
          <p:cNvSpPr/>
          <p:nvPr/>
        </p:nvSpPr>
        <p:spPr>
          <a:xfrm>
            <a:off x="365759" y="1017912"/>
            <a:ext cx="8395855" cy="6006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Object</a:t>
            </a:r>
            <a:r>
              <a:rPr lang="en-US" sz="2200" spc="-15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abstraction/re</a:t>
            </a:r>
            <a:r>
              <a:rPr lang="en-US" sz="2200" spc="-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resentation: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3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high-level:</a:t>
            </a:r>
            <a:r>
              <a:rPr lang="en-US" sz="2200" spc="3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whole</a:t>
            </a:r>
            <a:r>
              <a:rPr lang="en-US" sz="2200" spc="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</a:t>
            </a:r>
            <a:r>
              <a:rPr lang="en-US" sz="2200" spc="4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≈</a:t>
            </a:r>
            <a:r>
              <a:rPr lang="en-US" sz="2200" spc="30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black-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69215" indent="-26035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w-level:  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individual </a:t>
            </a:r>
            <a:r>
              <a:rPr lang="en-US" sz="2200" spc="1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statements,</a:t>
            </a:r>
            <a:r>
              <a:rPr lang="en-US" sz="2200" spc="3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data, and</a:t>
            </a:r>
            <a:r>
              <a:rPr lang="en-US" sz="22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other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elements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≈</a:t>
            </a:r>
            <a:r>
              <a:rPr lang="en-US" sz="2200" spc="32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white-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7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middle-levels</a:t>
            </a:r>
            <a:r>
              <a:rPr lang="en-US" sz="2200" spc="2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abstraction: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0950" marR="860425" indent="-31369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function/su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routine/</a:t>
            </a:r>
            <a:r>
              <a:rPr lang="en-US" sz="2200" spc="-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cedure, 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dule,</a:t>
            </a:r>
            <a:r>
              <a:rPr lang="en-US" sz="22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subsystem,</a:t>
            </a:r>
            <a:r>
              <a:rPr lang="en-US" sz="2200" spc="3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meth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d,</a:t>
            </a:r>
            <a:r>
              <a:rPr lang="en-US" sz="2200" spc="4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class,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su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er-class,</a:t>
            </a:r>
            <a:r>
              <a:rPr lang="en-US" sz="22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etc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55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Gr</a:t>
            </a:r>
            <a:r>
              <a:rPr lang="en-US" sz="2200" spc="-8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y-</a:t>
            </a:r>
            <a:r>
              <a:rPr lang="en-US" sz="2200" spc="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9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</a:t>
            </a:r>
            <a:r>
              <a:rPr lang="en-US" sz="2200" spc="-32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(mixed</a:t>
            </a:r>
            <a:r>
              <a:rPr lang="en-US" sz="2200" spc="-7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black-/white-)</a:t>
            </a:r>
            <a:r>
              <a:rPr lang="en-US" sz="2200" spc="17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many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200" spc="4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middle</a:t>
            </a:r>
            <a:r>
              <a:rPr lang="en-US" sz="2200" spc="1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levels</a:t>
            </a:r>
            <a:r>
              <a:rPr lang="en-US" sz="22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example:</a:t>
            </a:r>
            <a:r>
              <a:rPr lang="en-US" sz="2200" spc="4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cedures</a:t>
            </a:r>
            <a:r>
              <a:rPr lang="en-US" sz="2200" spc="3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dules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cedures </a:t>
            </a:r>
            <a:r>
              <a:rPr lang="en-US" sz="22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individually</a:t>
            </a:r>
            <a:r>
              <a:rPr lang="en-US" sz="2200" spc="-2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</a:t>
            </a:r>
            <a:r>
              <a:rPr lang="en-US" sz="2200" spc="3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black</a:t>
            </a:r>
            <a:r>
              <a:rPr lang="en-US" sz="22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x,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0950" marR="18415" indent="-31369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–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cedure</a:t>
            </a:r>
            <a:r>
              <a:rPr lang="en-US" sz="2200" spc="-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interconnection</a:t>
            </a:r>
            <a:r>
              <a:rPr lang="en-US" sz="2200" spc="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≈</a:t>
            </a:r>
            <a:r>
              <a:rPr lang="en-US" sz="2200" spc="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white-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x at</a:t>
            </a:r>
            <a:r>
              <a:rPr lang="en-US" sz="2200" spc="4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dule</a:t>
            </a:r>
            <a:r>
              <a:rPr lang="en-US" sz="2200" spc="-1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level.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29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Text Box 6"/>
          <p:cNvSpPr txBox="1">
            <a:spLocks noChangeArrowheads="1"/>
          </p:cNvSpPr>
          <p:nvPr/>
        </p:nvSpPr>
        <p:spPr bwMode="auto">
          <a:xfrm>
            <a:off x="1738312" y="288758"/>
            <a:ext cx="617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Usage-Based Testing and OP</a:t>
            </a: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368968" y="1063305"/>
            <a:ext cx="8518357" cy="548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3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Usage-based</a:t>
            </a:r>
            <a:r>
              <a:rPr lang="en-US" sz="2200" spc="-3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statistical</a:t>
            </a:r>
            <a:r>
              <a:rPr lang="en-US" sz="2200" spc="18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actual</a:t>
            </a:r>
            <a:r>
              <a:rPr lang="en-US" sz="22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usage</a:t>
            </a:r>
            <a:r>
              <a:rPr lang="en-US" sz="22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scen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rios/inf</a:t>
            </a:r>
            <a:r>
              <a:rPr lang="en-US" sz="22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captured</a:t>
            </a:r>
            <a:r>
              <a:rPr lang="en-US" sz="2200" spc="1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erational </a:t>
            </a:r>
            <a:r>
              <a:rPr lang="en-US" sz="2200" spc="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rofiles</a:t>
            </a:r>
            <a:r>
              <a:rPr lang="en-US" sz="2200" spc="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(OPs)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simulated</a:t>
            </a:r>
            <a:r>
              <a:rPr lang="en-US" sz="2200" spc="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environment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99160" marR="415925"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(t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spc="3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numerous</a:t>
            </a:r>
            <a:r>
              <a:rPr lang="en-US" sz="2200" spc="-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⇒</a:t>
            </a:r>
            <a:r>
              <a:rPr lang="en-US" sz="2200" spc="3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random</a:t>
            </a:r>
            <a:r>
              <a:rPr lang="en-US" sz="2200" spc="3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sampling)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5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Applicabili</a:t>
            </a:r>
            <a:r>
              <a:rPr lang="en-US" sz="2200" spc="-6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final</a:t>
            </a:r>
            <a:r>
              <a:rPr lang="en-US" sz="2200" spc="-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stages</a:t>
            </a:r>
            <a:r>
              <a:rPr lang="en-US" sz="2200" spc="5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spc="-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rticul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rly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system/acceptance</a:t>
            </a:r>
            <a:r>
              <a:rPr lang="en-US" sz="22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use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with</a:t>
            </a:r>
            <a:r>
              <a:rPr lang="en-US" sz="22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s/w</a:t>
            </a:r>
            <a:r>
              <a:rPr lang="en-US" sz="2200" spc="6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reliabili</a:t>
            </a:r>
            <a:r>
              <a:rPr lang="en-US" sz="2200" spc="-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-3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engineering.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95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26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ermination </a:t>
            </a:r>
            <a:r>
              <a:rPr lang="en-US" sz="2200" spc="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criteria:</a:t>
            </a:r>
            <a:r>
              <a:rPr lang="en-US" sz="2200" spc="55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reliabili</a:t>
            </a:r>
            <a:r>
              <a:rPr lang="en-US" sz="2200" spc="-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-31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goals</a:t>
            </a:r>
            <a:endParaRPr lang="en-US" sz="2200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326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2057400" y="304800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 smtClean="0"/>
              <a:t>Coverage-Based Testing</a:t>
            </a:r>
            <a:endParaRPr lang="en-US" sz="2800" dirty="0"/>
          </a:p>
        </p:txBody>
      </p:sp>
      <p:sp>
        <p:nvSpPr>
          <p:cNvPr id="153608" name="Text Box 8"/>
          <p:cNvSpPr txBox="1">
            <a:spLocks noChangeArrowheads="1"/>
          </p:cNvSpPr>
          <p:nvPr/>
        </p:nvSpPr>
        <p:spPr bwMode="auto">
          <a:xfrm>
            <a:off x="479676" y="1058779"/>
            <a:ext cx="8391608" cy="485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Coverage-based</a:t>
            </a:r>
            <a:r>
              <a:rPr lang="en-US" sz="2200" spc="-30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systematic</a:t>
            </a:r>
            <a:r>
              <a:rPr lang="en-US" sz="2200" spc="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3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1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6195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</a:t>
            </a:r>
            <a:r>
              <a:rPr lang="en-US" sz="2200" spc="-1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(BBT/WBT) </a:t>
            </a:r>
            <a:r>
              <a:rPr lang="en-US" sz="2200" spc="15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r>
              <a:rPr lang="en-US" sz="2200" spc="-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coverage</a:t>
            </a:r>
            <a:r>
              <a:rPr lang="en-US" sz="2200" spc="2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measures</a:t>
            </a:r>
            <a:r>
              <a:rPr lang="en-US" sz="2200" spc="3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defined</a:t>
            </a:r>
            <a:r>
              <a:rPr lang="en-US" sz="2200" spc="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</a:t>
            </a:r>
            <a:r>
              <a:rPr lang="en-US" sz="2200" spc="5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managed</a:t>
            </a:r>
            <a:r>
              <a:rPr lang="en-US" sz="2200" spc="4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coverage</a:t>
            </a:r>
            <a:r>
              <a:rPr lang="en-US" sz="2200" spc="2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goals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5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Applicabili</a:t>
            </a:r>
            <a:r>
              <a:rPr lang="en-US" sz="2200" spc="-65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all </a:t>
            </a:r>
            <a:r>
              <a:rPr lang="en-US" sz="2200" spc="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stages</a:t>
            </a:r>
            <a:r>
              <a:rPr lang="en-US" sz="2200" spc="1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rticul</a:t>
            </a:r>
            <a:r>
              <a:rPr lang="en-US" sz="2200" spc="-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rly</a:t>
            </a:r>
            <a:r>
              <a:rPr lang="en-US" sz="2200" spc="-1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unit</a:t>
            </a:r>
            <a:r>
              <a:rPr lang="en-US" sz="2200" spc="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onent</a:t>
            </a:r>
            <a:r>
              <a:rPr lang="en-US" sz="2200" spc="1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later</a:t>
            </a:r>
            <a:r>
              <a:rPr lang="en-US" sz="2200" spc="2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phases</a:t>
            </a:r>
            <a:r>
              <a:rPr lang="en-US" sz="2200" spc="8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at</a:t>
            </a:r>
            <a:r>
              <a:rPr lang="en-US" sz="2200" spc="4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high</a:t>
            </a:r>
            <a:r>
              <a:rPr lang="en-US" sz="2200" spc="-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abstraction</a:t>
            </a:r>
            <a:r>
              <a:rPr lang="en-US" sz="2200" spc="2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levels.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240" dirty="0"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spc="-26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ermination</a:t>
            </a:r>
            <a:r>
              <a:rPr lang="en-US" sz="2200" spc="22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criteria:</a:t>
            </a:r>
            <a:r>
              <a:rPr lang="en-US" sz="2200" spc="2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coverage</a:t>
            </a:r>
            <a:r>
              <a:rPr lang="en-US" sz="2200" spc="-9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goals</a:t>
            </a:r>
            <a:endParaRPr lang="en-US" sz="2200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9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828800" y="356937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Steps in Systematic Testing</a:t>
            </a:r>
          </a:p>
        </p:txBody>
      </p:sp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401053" y="1074821"/>
            <a:ext cx="8614610" cy="41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With</a:t>
            </a:r>
            <a:r>
              <a:rPr lang="en-US" sz="2200" spc="13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sz="2200" spc="27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rmalized</a:t>
            </a:r>
            <a:r>
              <a:rPr lang="en-US" sz="2200" spc="-11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strategies/goals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based</a:t>
            </a:r>
            <a:r>
              <a:rPr lang="en-US" sz="2200" spc="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on</a:t>
            </a:r>
            <a:r>
              <a:rPr lang="en-US" sz="2200" spc="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rmal</a:t>
            </a:r>
            <a:r>
              <a:rPr lang="en-US" sz="2200" spc="-12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dels</a:t>
            </a:r>
            <a:r>
              <a:rPr lang="en-US" sz="2200" spc="-1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7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techniques,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managed</a:t>
            </a:r>
            <a:r>
              <a:rPr lang="en-US" sz="2200" spc="2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en-US" sz="2200" spc="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termination</a:t>
            </a:r>
            <a:r>
              <a:rPr lang="en-US" sz="2200" spc="2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criteria.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•</a:t>
            </a:r>
            <a:r>
              <a:rPr lang="en-US" sz="2200" spc="145" dirty="0">
                <a:solidFill>
                  <a:srgbClr val="7030A0"/>
                </a:solidFill>
                <a:latin typeface="Batang" panose="02030600000101010101" pitchFamily="18" charset="-127"/>
                <a:ea typeface="Times New Roman" panose="02020603050405020304" pitchFamily="18" charset="0"/>
                <a:cs typeface="Batang" panose="02030600000101010101" pitchFamily="18" charset="-127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Steps</a:t>
            </a:r>
            <a:r>
              <a:rPr lang="en-US" sz="2200" spc="-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</a:t>
            </a:r>
            <a:r>
              <a:rPr lang="en-US" sz="2200" spc="-5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construction</a:t>
            </a:r>
            <a:r>
              <a:rPr lang="en-US" sz="2200" spc="29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23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usage:</a:t>
            </a:r>
            <a:endParaRPr lang="en-US" sz="22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810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Define</a:t>
            </a:r>
            <a:r>
              <a:rPr lang="en-US" sz="2200" spc="-13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</a:t>
            </a:r>
            <a:r>
              <a:rPr lang="en-US" sz="2200" spc="24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del,</a:t>
            </a:r>
            <a:r>
              <a:rPr lang="en-US" sz="2200" spc="8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usually</a:t>
            </a:r>
            <a:r>
              <a:rPr lang="en-US" sz="2200" spc="-2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resented</a:t>
            </a:r>
            <a:r>
              <a:rPr lang="en-US" sz="2200" spc="-1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as graphs</a:t>
            </a:r>
            <a:r>
              <a:rPr lang="en-US" sz="2200" spc="19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</a:t>
            </a:r>
            <a:r>
              <a:rPr lang="en-US" sz="2200" spc="23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relations.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“Check”</a:t>
            </a:r>
            <a:r>
              <a:rPr lang="en-US" sz="2200" spc="54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individual</a:t>
            </a:r>
            <a:r>
              <a:rPr lang="en-US" sz="2200" spc="-16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elements: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873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“</a:t>
            </a:r>
            <a:r>
              <a:rPr lang="en-US" sz="2200" spc="-2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est”:</a:t>
            </a:r>
            <a:r>
              <a:rPr lang="en-US" sz="2200" spc="30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derive</a:t>
            </a:r>
            <a:r>
              <a:rPr lang="en-US" sz="2200" spc="-27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(sensitize)</a:t>
            </a:r>
            <a:r>
              <a:rPr lang="en-US" sz="2200" spc="21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test</a:t>
            </a:r>
            <a:r>
              <a:rPr lang="en-US" sz="2200" spc="4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cases</a:t>
            </a:r>
            <a:r>
              <a:rPr lang="en-US" sz="2200" spc="-9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and then</a:t>
            </a:r>
            <a:r>
              <a:rPr lang="en-US" sz="2200" spc="165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execute</a:t>
            </a:r>
            <a:r>
              <a:rPr lang="en-US" sz="2200" spc="-12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them.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25475"/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.	Result</a:t>
            </a:r>
            <a:r>
              <a:rPr lang="en-US" sz="2200" spc="25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checking</a:t>
            </a:r>
            <a:r>
              <a:rPr lang="en-US" sz="2200" spc="7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Batang" panose="02030600000101010101" pitchFamily="18" charset="-127"/>
              </a:rPr>
              <a:t>and</a:t>
            </a:r>
            <a:r>
              <a:rPr lang="en-US" sz="2200" spc="295" dirty="0">
                <a:latin typeface="Times New Roman" panose="02020603050405020304" pitchFamily="18" charset="0"/>
                <a:ea typeface="Batang" panose="02030600000101010101" pitchFamily="18" charset="-127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foll</a:t>
            </a:r>
            <a:r>
              <a:rPr lang="en-US" sz="2200" spc="-75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w-up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25362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477253" y="1128197"/>
            <a:ext cx="8037094" cy="545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555625" marR="118745" indent="-458788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</a:t>
            </a:r>
            <a:r>
              <a:rPr lang="en-US" sz="2200" spc="-2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 </a:t>
            </a:r>
            <a:r>
              <a:rPr lang="en-US" sz="2200" spc="14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spc="4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(micro-level)</a:t>
            </a:r>
            <a:r>
              <a:rPr lang="en-US" sz="2200" spc="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vs.  </a:t>
            </a:r>
            <a:r>
              <a:rPr lang="en-US" sz="2200" spc="3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 suite</a:t>
            </a:r>
            <a:r>
              <a:rPr lang="en-US" sz="2200" spc="25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(macro-level)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850"/>
              </a:lnSpc>
              <a:spcBef>
                <a:spcPts val="10"/>
              </a:spcBef>
              <a:spcAft>
                <a:spcPts val="0"/>
              </a:spcAft>
            </a:pP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rom</a:t>
            </a:r>
            <a:r>
              <a:rPr lang="en-US" sz="2200" spc="36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multiple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sources: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actual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runs</a:t>
            </a:r>
            <a:r>
              <a:rPr lang="en-US" sz="2200" spc="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(usage-based).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implementation-based</a:t>
            </a:r>
            <a:r>
              <a:rPr lang="en-US" sz="22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(white-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x).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2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ecification-based</a:t>
            </a:r>
            <a:r>
              <a:rPr lang="en-US" sz="2200" spc="3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(black-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x).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simil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r/e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rlier</a:t>
            </a:r>
            <a:r>
              <a:rPr lang="en-US" sz="2200" spc="3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(direct)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rec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rd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repl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(less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often).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(via)</a:t>
            </a:r>
            <a:r>
              <a:rPr lang="en-US" sz="22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dels</a:t>
            </a:r>
            <a:r>
              <a:rPr lang="en-US" sz="2200" spc="-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(O</a:t>
            </a:r>
            <a:r>
              <a:rPr lang="en-US" sz="2200" spc="-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,</a:t>
            </a:r>
            <a:r>
              <a:rPr lang="en-US" sz="22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CFT,</a:t>
            </a:r>
            <a:r>
              <a:rPr lang="en-US" sz="2200" spc="-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BT,</a:t>
            </a:r>
            <a:r>
              <a:rPr lang="en-US" sz="2200" spc="-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etc.)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Defining</a:t>
            </a:r>
            <a:r>
              <a:rPr lang="en-US" sz="2200" spc="-2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r>
              <a:rPr lang="en-US" sz="2200" spc="1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values</a:t>
            </a:r>
            <a:r>
              <a:rPr lang="en-US" sz="2200" spc="-1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</a:t>
            </a:r>
            <a:r>
              <a:rPr lang="en-US" sz="2200" spc="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4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25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cases):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initial/intermediate/interactive </a:t>
            </a:r>
            <a:r>
              <a:rPr lang="en-US" sz="2200" spc="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5510" marR="2183765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(ex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ected</a:t>
            </a:r>
            <a:r>
              <a:rPr lang="en-US" sz="2200" spc="-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output</a:t>
            </a:r>
            <a:r>
              <a:rPr lang="en-US" sz="2200" spc="3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o?)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exercise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path/slice/track/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etc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terminology: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sensitization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Individual Test Case Preparation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565557" y="2487403"/>
            <a:ext cx="7620000" cy="225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555625" marR="372745" indent="-458788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Most</a:t>
            </a:r>
            <a:r>
              <a:rPr lang="en-US" sz="2200" spc="20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rganized,</a:t>
            </a:r>
            <a:r>
              <a:rPr lang="en-US" sz="2200" spc="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systematic</a:t>
            </a:r>
            <a:r>
              <a:rPr lang="en-US" sz="2200" spc="23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 </a:t>
            </a:r>
            <a:r>
              <a:rPr lang="en-US" sz="2200" spc="1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spc="24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 derived</a:t>
            </a:r>
            <a:r>
              <a:rPr lang="en-US" sz="2200" spc="4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from</a:t>
            </a:r>
            <a:r>
              <a:rPr lang="en-US" sz="2200" spc="22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5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5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directly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via </a:t>
            </a:r>
            <a:r>
              <a:rPr lang="en-US" sz="2200" spc="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newly</a:t>
            </a:r>
            <a:r>
              <a:rPr lang="en-US" sz="2200" spc="-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constructed 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indirectly</a:t>
            </a:r>
            <a:r>
              <a:rPr lang="en-US" sz="22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via </a:t>
            </a:r>
            <a:r>
              <a:rPr lang="en-US" sz="2200" spc="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exist</a:t>
            </a:r>
            <a:r>
              <a:rPr lang="en-US" sz="2200" spc="-3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cases,</a:t>
            </a:r>
            <a:r>
              <a:rPr lang="en-US" sz="2200" spc="-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etc.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200" spc="2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</a:t>
            </a:r>
            <a:r>
              <a:rPr lang="en-US" sz="2200" spc="-1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steps: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0066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200" spc="-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source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identification</a:t>
            </a:r>
            <a:r>
              <a:rPr lang="en-US" sz="2200" spc="-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data collection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-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initial</a:t>
            </a:r>
            <a:r>
              <a:rPr lang="en-US" sz="2200" spc="-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validation</a:t>
            </a:r>
            <a:r>
              <a:rPr lang="en-US" sz="22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rovement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200" spc="-1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defining</a:t>
            </a:r>
            <a:r>
              <a:rPr lang="en-US" sz="2200" spc="-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 (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details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</a:t>
            </a:r>
            <a:r>
              <a:rPr lang="en-US" sz="2200" spc="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</a:t>
            </a:r>
            <a:r>
              <a:rPr lang="en-US" sz="2200" spc="-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dels/techniques)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	.</a:t>
            </a:r>
            <a:r>
              <a:rPr lang="en-US" sz="2200" spc="-55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indirectly</a:t>
            </a:r>
            <a:r>
              <a:rPr lang="en-US" sz="2200" spc="5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in</a:t>
            </a:r>
            <a:r>
              <a:rPr lang="en-US" sz="2200" spc="43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analysis/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</a:rPr>
              <a:t>foll</a:t>
            </a:r>
            <a:r>
              <a:rPr lang="en-US" sz="2200" spc="-100" dirty="0" err="1">
                <a:latin typeface="Times New Roman" panose="02020603050405020304" pitchFamily="18" charset="0"/>
                <a:ea typeface="Meiryo" panose="020B0604030504040204" pitchFamily="34" charset="-128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</a:rPr>
              <a:t>wup</a:t>
            </a:r>
            <a:r>
              <a:rPr lang="en-US" sz="2200" spc="-32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endParaRPr lang="en-US" sz="2200" dirty="0"/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1413747" y="183319"/>
            <a:ext cx="6771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Test </a:t>
            </a:r>
            <a:r>
              <a:rPr lang="en-US" sz="2800" dirty="0" smtClean="0"/>
              <a:t>Cases </a:t>
            </a:r>
            <a:r>
              <a:rPr lang="en-US" sz="2800" dirty="0"/>
              <a:t>Based on Formal Models</a:t>
            </a:r>
          </a:p>
        </p:txBody>
      </p:sp>
    </p:spTree>
    <p:extLst>
      <p:ext uri="{BB962C8B-B14F-4D97-AF65-F5344CB8AC3E}">
        <p14:creationId xmlns="" xmlns:p14="http://schemas.microsoft.com/office/powerpoint/2010/main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720515" y="276727"/>
            <a:ext cx="70790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 </a:t>
            </a:r>
            <a:r>
              <a:rPr lang="en-US" sz="2800" dirty="0" smtClean="0"/>
              <a:t>Test </a:t>
            </a:r>
            <a:r>
              <a:rPr lang="en-US" sz="2800" dirty="0"/>
              <a:t>Suite Preparation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432262" y="1017765"/>
            <a:ext cx="8711738" cy="5452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2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200" spc="54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suite</a:t>
            </a:r>
            <a:r>
              <a:rPr lang="en-US" sz="2200" spc="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(macro-level)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existing</a:t>
            </a:r>
            <a:r>
              <a:rPr lang="en-US" sz="2200" spc="-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suite:</a:t>
            </a:r>
            <a:r>
              <a:rPr lang="en-US" sz="2200" spc="5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what</a:t>
            </a:r>
            <a:r>
              <a:rPr lang="en-US" sz="2200" spc="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where?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5510" marR="7429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suitabili</a:t>
            </a:r>
            <a:r>
              <a:rPr lang="en-US" sz="2200" spc="-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y?</a:t>
            </a:r>
            <a:r>
              <a:rPr lang="en-US" sz="2200" spc="16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selection/screening?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construction/generation</a:t>
            </a:r>
            <a:r>
              <a:rPr lang="en-US" sz="22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rganization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 </a:t>
            </a:r>
            <a:r>
              <a:rPr lang="en-US" sz="22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management:</a:t>
            </a:r>
            <a:r>
              <a:rPr lang="en-US" sz="2200" dirty="0">
                <a:latin typeface="Calibri" panose="020F0502020204030204" pitchFamily="34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often</a:t>
            </a:r>
            <a:r>
              <a:rPr lang="en-US" sz="2200" spc="23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hier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rchical,</a:t>
            </a:r>
            <a:r>
              <a:rPr lang="en-US" sz="2200" spc="-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Adding</a:t>
            </a:r>
            <a:r>
              <a:rPr lang="en-US" sz="2200" spc="-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-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estimate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#</a:t>
            </a:r>
            <a:r>
              <a:rPr lang="en-US" sz="2200" spc="-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ecify</a:t>
            </a:r>
            <a:r>
              <a:rPr lang="en-US" sz="2200" spc="-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(individual)</a:t>
            </a:r>
            <a:r>
              <a:rPr lang="en-US" sz="2200" spc="-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integrate</a:t>
            </a:r>
            <a:r>
              <a:rPr lang="en-US" sz="22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existing</a:t>
            </a:r>
            <a:r>
              <a:rPr lang="en-US" sz="2200" spc="-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cation</a:t>
            </a:r>
            <a:r>
              <a:rPr lang="en-US" sz="2200" spc="-3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systems/o</a:t>
            </a:r>
            <a:r>
              <a:rPr lang="en-US" sz="2200" spc="6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OP-/structure-based</a:t>
            </a:r>
            <a:r>
              <a:rPr lang="en-US" sz="2200" spc="1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</a:t>
            </a:r>
            <a:r>
              <a:rPr lang="en-US" sz="22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old </a:t>
            </a:r>
            <a:r>
              <a:rPr lang="en-US" sz="2200" spc="3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suite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Key</a:t>
            </a:r>
            <a:r>
              <a:rPr lang="en-US" sz="2200" spc="3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consideration: 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sequencing: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general:</a:t>
            </a:r>
            <a:r>
              <a:rPr lang="en-US" sz="22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simple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complex.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endency</a:t>
            </a:r>
            <a:r>
              <a:rPr lang="en-US" sz="2200" spc="-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among</a:t>
            </a:r>
            <a:r>
              <a:rPr lang="en-US" sz="2200" spc="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defect</a:t>
            </a:r>
            <a:r>
              <a:rPr lang="en-US" sz="22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detection</a:t>
            </a:r>
            <a:r>
              <a:rPr lang="en-US" sz="2200" spc="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2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sequence</a:t>
            </a:r>
            <a:r>
              <a:rPr lang="en-US" sz="2200" spc="-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avoid</a:t>
            </a:r>
            <a:r>
              <a:rPr lang="en-US" sz="2200" spc="-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accident.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diagnosis</a:t>
            </a:r>
            <a:r>
              <a:rPr lang="en-US" sz="2200" spc="-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natural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grouping</a:t>
            </a:r>
            <a:r>
              <a:rPr lang="en-US" sz="2200" spc="-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</a:t>
            </a:r>
            <a:r>
              <a:rPr lang="en-US" sz="2200" spc="3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considerations: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effectiveness/efficiency</a:t>
            </a:r>
            <a:r>
              <a:rPr lang="en-US" sz="2200" spc="-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concerns.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sm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</a:t>
            </a:r>
            <a:r>
              <a:rPr lang="en-US" sz="22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transition</a:t>
            </a:r>
            <a:r>
              <a:rPr lang="en-US" sz="2200" spc="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een</a:t>
            </a:r>
            <a:r>
              <a:rPr lang="en-US" sz="22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runs.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management/resource/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ersonnel/etc.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Test Procedure Preparation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138989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>
              <a:lnSpc>
                <a:spcPts val="1200"/>
              </a:lnSpc>
              <a:spcBef>
                <a:spcPts val="45"/>
              </a:spcBef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Maj</a:t>
            </a:r>
            <a:r>
              <a:rPr lang="en-US" sz="2200" spc="-8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4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</a:t>
            </a:r>
            <a:r>
              <a:rPr lang="en-US" sz="2200" spc="-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(testing)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75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2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200" spc="4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200" spc="-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</a:t>
            </a:r>
            <a:r>
              <a:rPr lang="en-US" sz="2200" spc="-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2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activities: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2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rtant</a:t>
            </a:r>
            <a:r>
              <a:rPr lang="en-US" sz="2200" spc="4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</a:t>
            </a:r>
            <a:r>
              <a:rPr lang="en-US" sz="2200" spc="-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identification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-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</a:t>
            </a:r>
            <a:r>
              <a:rPr lang="en-US" sz="2200" spc="3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 </a:t>
            </a:r>
            <a:r>
              <a:rPr lang="en-US" sz="2800" dirty="0"/>
              <a:t>Execution</a:t>
            </a:r>
          </a:p>
        </p:txBody>
      </p:sp>
    </p:spTree>
    <p:extLst>
      <p:ext uri="{BB962C8B-B14F-4D97-AF65-F5344CB8AC3E}">
        <p14:creationId xmlns="" xmlns:p14="http://schemas.microsoft.com/office/powerpoint/2010/main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12181" y="1388371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</a:t>
            </a:r>
            <a:r>
              <a:rPr lang="en-US" sz="2200" spc="-30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steps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</a:t>
            </a:r>
            <a:r>
              <a:rPr lang="en-US" sz="22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cating</a:t>
            </a:r>
            <a:r>
              <a:rPr lang="en-US" sz="2200" spc="-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time</a:t>
            </a:r>
            <a:r>
              <a:rPr lang="en-US" sz="22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(&amp;</a:t>
            </a:r>
            <a:r>
              <a:rPr lang="en-US" sz="22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resources)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invoking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identifying</a:t>
            </a:r>
            <a:r>
              <a:rPr lang="en-US" sz="22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200" spc="4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(&amp;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gathering</a:t>
            </a:r>
            <a:r>
              <a:rPr lang="en-US" sz="2200" spc="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info.</a:t>
            </a:r>
            <a:r>
              <a:rPr lang="en-US" sz="2200" spc="3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9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r>
              <a:rPr lang="en-US" sz="2200" spc="-22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actions)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</a:t>
            </a:r>
            <a:r>
              <a:rPr lang="en-US" sz="2200" spc="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cating</a:t>
            </a:r>
            <a:r>
              <a:rPr lang="en-US" sz="2200" spc="-3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4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time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OP-based:</a:t>
            </a:r>
            <a:r>
              <a:rPr lang="en-US" sz="2200" spc="3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systems/features/o</a:t>
            </a:r>
            <a:r>
              <a:rPr lang="en-US" sz="22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-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also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</a:t>
            </a:r>
            <a:r>
              <a:rPr lang="en-US" sz="2200" spc="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concerns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critical</a:t>
            </a:r>
            <a:r>
              <a:rPr lang="en-US" sz="2200" spc="-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coverage-based: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func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./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struc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 </a:t>
            </a:r>
            <a:r>
              <a:rPr lang="en-US" sz="2200" spc="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alternative:</a:t>
            </a:r>
            <a:r>
              <a:rPr lang="en-US" sz="2200" spc="3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ottom-up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ap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roach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</a:t>
            </a:r>
            <a:r>
              <a:rPr lang="en-US" sz="2200" spc="-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 </a:t>
            </a:r>
            <a:r>
              <a:rPr lang="en-US" sz="22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32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ts val="278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sum-up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32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overall</a:t>
            </a:r>
            <a:r>
              <a:rPr lang="en-US" sz="22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200" spc="4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</a:t>
            </a:r>
            <a:r>
              <a:rPr lang="en-US" sz="22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 </a:t>
            </a:r>
            <a:r>
              <a:rPr lang="en-US" sz="2800" dirty="0"/>
              <a:t>Execution</a:t>
            </a:r>
          </a:p>
        </p:txBody>
      </p:sp>
    </p:spTree>
    <p:extLst>
      <p:ext uri="{BB962C8B-B14F-4D97-AF65-F5344CB8AC3E}">
        <p14:creationId xmlns="" xmlns:p14="http://schemas.microsoft.com/office/powerpoint/2010/main" val="29504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255367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Invoking</a:t>
            </a:r>
            <a:r>
              <a:rPr lang="en-US" sz="2200" spc="2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2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(OP-based)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r>
              <a:rPr lang="en-US" sz="2200" spc="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riables</a:t>
            </a:r>
            <a:r>
              <a:rPr lang="en-US" sz="2200" spc="-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(test</a:t>
            </a:r>
            <a:r>
              <a:rPr lang="en-US" sz="2200" spc="6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oints)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11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200" spc="-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robabilistic</a:t>
            </a:r>
            <a:r>
              <a:rPr lang="en-US" sz="2200" spc="-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distributions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(could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dynamically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determined)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117284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sequence</a:t>
            </a:r>
            <a:r>
              <a:rPr lang="en-US" sz="2200" spc="-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(what</a:t>
            </a:r>
            <a:r>
              <a:rPr lang="en-US" sz="2200" spc="1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3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first?): COTS,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duct,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</a:t>
            </a:r>
            <a:r>
              <a:rPr lang="en-US" sz="2200" spc="6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 system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Invoking</a:t>
            </a:r>
            <a:r>
              <a:rPr lang="en-US" sz="2200" spc="2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35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(coverage-based)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rganize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sensitized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test-cases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sequence</a:t>
            </a:r>
            <a:r>
              <a:rPr lang="en-US" sz="22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⇐</a:t>
            </a:r>
            <a:r>
              <a:rPr lang="en-US" sz="22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hier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rchies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Common</a:t>
            </a:r>
            <a:r>
              <a:rPr lang="en-US" sz="2200" spc="-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9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rt: </a:t>
            </a:r>
            <a:r>
              <a:rPr lang="en-US" sz="2200" spc="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Retest</a:t>
            </a:r>
            <a:r>
              <a:rPr lang="en-US" sz="2200" spc="3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due</a:t>
            </a:r>
            <a:r>
              <a:rPr lang="en-US" sz="2200" spc="1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defect</a:t>
            </a:r>
            <a:r>
              <a:rPr lang="en-US" sz="22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fix </a:t>
            </a:r>
            <a:r>
              <a:rPr lang="en-US" sz="22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verify</a:t>
            </a:r>
            <a:r>
              <a:rPr lang="en-US" sz="2200" spc="4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fix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de-base</a:t>
            </a:r>
            <a:r>
              <a:rPr lang="en-US" sz="22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feature</a:t>
            </a:r>
            <a:r>
              <a:rPr lang="en-US" sz="2200" spc="3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change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</a:t>
            </a:r>
            <a:r>
              <a:rPr lang="en-US" sz="22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regression</a:t>
            </a:r>
            <a:r>
              <a:rPr lang="en-US" sz="22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 </a:t>
            </a:r>
            <a:r>
              <a:rPr lang="en-US" sz="2800" dirty="0"/>
              <a:t>Execution</a:t>
            </a:r>
          </a:p>
        </p:txBody>
      </p:sp>
    </p:spTree>
    <p:extLst>
      <p:ext uri="{BB962C8B-B14F-4D97-AF65-F5344CB8AC3E}">
        <p14:creationId xmlns="" xmlns:p14="http://schemas.microsoft.com/office/powerpoint/2010/main" val="21176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637752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Identifying</a:t>
            </a:r>
            <a:r>
              <a:rPr lang="en-US" sz="2200" spc="-3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200" spc="1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failures</a:t>
            </a:r>
            <a:r>
              <a:rPr lang="en-US" sz="2200" spc="-18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</a:t>
            </a:r>
            <a:r>
              <a:rPr lang="en-US" sz="2200" spc="-75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roblems):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simil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OP-/coverage-based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analyze</a:t>
            </a:r>
            <a:r>
              <a:rPr lang="en-US" sz="2200" spc="-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output</a:t>
            </a:r>
            <a:r>
              <a:rPr lang="en-US" sz="22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deviations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determine: </a:t>
            </a:r>
            <a:r>
              <a:rPr lang="en-US" sz="2200" spc="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deviation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=</a:t>
            </a:r>
            <a:r>
              <a:rPr lang="en-US" sz="2200" spc="-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?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handling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vs.  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failed runs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non-bl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cking</a:t>
            </a:r>
            <a:r>
              <a:rPr lang="en-US" sz="22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</a:t>
            </a:r>
            <a:r>
              <a:rPr lang="en-US" sz="22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handling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Solving</a:t>
            </a:r>
            <a:r>
              <a:rPr lang="en-US" sz="2200" spc="415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retically</a:t>
            </a:r>
            <a:r>
              <a:rPr lang="en-US" sz="2200" spc="3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undecidable.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some</a:t>
            </a:r>
            <a:r>
              <a:rPr lang="en-US" sz="22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2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obvious:</a:t>
            </a:r>
            <a:r>
              <a:rPr lang="en-US" sz="22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crash,</a:t>
            </a:r>
            <a:r>
              <a:rPr lang="en-US" sz="22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hang,</a:t>
            </a:r>
            <a:r>
              <a:rPr lang="en-US" sz="2200" spc="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etc.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ractically</a:t>
            </a:r>
            <a:r>
              <a:rPr lang="en-US" sz="22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based</a:t>
            </a:r>
            <a:r>
              <a:rPr lang="en-US" sz="22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2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heuristics: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2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domain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kn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wledge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cross-checking</a:t>
            </a:r>
            <a:r>
              <a:rPr lang="en-US" sz="2200" spc="-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</a:t>
            </a:r>
            <a:r>
              <a:rPr lang="en-US" sz="22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-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implementation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kn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wledge</a:t>
            </a:r>
            <a:r>
              <a:rPr lang="en-US" sz="2200" spc="-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</a:t>
            </a:r>
            <a:r>
              <a:rPr lang="en-US" sz="2200" spc="4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internals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limited</a:t>
            </a:r>
            <a:r>
              <a:rPr lang="en-US" sz="22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dynamic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consistency</a:t>
            </a:r>
            <a:r>
              <a:rPr lang="en-US" sz="2200" spc="3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checking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Test </a:t>
            </a:r>
            <a:r>
              <a:rPr lang="en-US" sz="2800" dirty="0"/>
              <a:t>Execution</a:t>
            </a:r>
          </a:p>
        </p:txBody>
      </p:sp>
    </p:spTree>
    <p:extLst>
      <p:ext uri="{BB962C8B-B14F-4D97-AF65-F5344CB8AC3E}">
        <p14:creationId xmlns="" xmlns:p14="http://schemas.microsoft.com/office/powerpoint/2010/main" val="1004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2362199" y="36495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Testing:  Analysis and </a:t>
            </a:r>
            <a:r>
              <a:rPr lang="en-US" sz="2800" dirty="0" smtClean="0"/>
              <a:t>Follow-up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528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Maj</a:t>
            </a:r>
            <a:r>
              <a:rPr lang="en-US" sz="2200" spc="-8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4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</a:t>
            </a:r>
            <a:r>
              <a:rPr lang="en-US" sz="2200" spc="-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(testing)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75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26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200" spc="6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-3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6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75" dirty="0" err="1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execution/other </a:t>
            </a:r>
            <a:r>
              <a:rPr lang="en-US" sz="2200" spc="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</a:t>
            </a:r>
            <a:r>
              <a:rPr lang="en-US" sz="2200" spc="3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analyzed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results</a:t>
            </a:r>
            <a:r>
              <a:rPr lang="en-US" sz="2200" spc="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basis</a:t>
            </a:r>
            <a:r>
              <a:rPr lang="en-US" sz="22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75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feedback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75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decision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making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(exit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testing? </a:t>
            </a:r>
            <a:r>
              <a:rPr lang="en-US" sz="22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etc.)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adjustment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rovement.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5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232611"/>
            <a:ext cx="597969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Testing: </a:t>
            </a:r>
            <a:r>
              <a:rPr lang="en-US" sz="2800" dirty="0" smtClean="0"/>
              <a:t>Analysis and Follow-up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607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r>
              <a:rPr lang="en-US" sz="2200" spc="1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5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200" spc="-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rticul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rly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</a:t>
            </a:r>
            <a:r>
              <a:rPr lang="en-US" sz="2200" spc="-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timing</a:t>
            </a:r>
            <a:r>
              <a:rPr lang="en-US" sz="22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racteristics</a:t>
            </a:r>
            <a:r>
              <a:rPr lang="en-US" sz="2200" spc="4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data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25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 output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basic</a:t>
            </a:r>
            <a:r>
              <a:rPr lang="en-US" sz="22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</a:t>
            </a:r>
            <a:r>
              <a:rPr lang="en-US" sz="2200" spc="-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(failure)</a:t>
            </a:r>
            <a:r>
              <a:rPr lang="en-US" sz="22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identification/re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rting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eatable</a:t>
            </a:r>
            <a:r>
              <a:rPr lang="en-US" sz="22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spc="-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setup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46291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overall</a:t>
            </a:r>
            <a:r>
              <a:rPr lang="en-US" sz="22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</a:t>
            </a:r>
            <a:r>
              <a:rPr lang="en-US" sz="2200" spc="5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analysis? 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9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oll</a:t>
            </a:r>
            <a:r>
              <a:rPr lang="en-US" sz="2200" spc="-95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r>
              <a:rPr lang="en-US" sz="2200" spc="15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defect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-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removal</a:t>
            </a:r>
            <a:r>
              <a:rPr lang="en-US" sz="2200" spc="-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(&amp;</a:t>
            </a:r>
            <a:r>
              <a:rPr lang="en-US" sz="2200" spc="1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re-test).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decision</a:t>
            </a:r>
            <a:r>
              <a:rPr lang="en-US" sz="22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making</a:t>
            </a:r>
            <a:r>
              <a:rPr lang="en-US" sz="2200" spc="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cess</a:t>
            </a:r>
            <a:r>
              <a:rPr lang="en-US" sz="2200" spc="-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quali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rovement.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190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192504"/>
            <a:ext cx="5979695" cy="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Testing: </a:t>
            </a:r>
            <a:r>
              <a:rPr lang="en-US" sz="2800" dirty="0" smtClean="0"/>
              <a:t>Analysis </a:t>
            </a:r>
            <a:r>
              <a:rPr lang="en-US" sz="2800" dirty="0"/>
              <a:t>and </a:t>
            </a:r>
            <a:r>
              <a:rPr lang="en-US" sz="2800" dirty="0" smtClean="0"/>
              <a:t>Follow-up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605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59080" marR="264541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41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</a:t>
            </a:r>
            <a:r>
              <a:rPr lang="en-US" sz="2200" spc="-2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 </a:t>
            </a:r>
            <a:r>
              <a:rPr lang="en-US" sz="2200" spc="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runs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success:</a:t>
            </a:r>
            <a:r>
              <a:rPr lang="en-US" sz="2200" spc="-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continue</a:t>
            </a:r>
            <a:r>
              <a:rPr lang="en-US" sz="2200" spc="-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</a:t>
            </a:r>
            <a:r>
              <a:rPr lang="en-US" sz="2200" spc="-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-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failure:</a:t>
            </a:r>
            <a:r>
              <a:rPr lang="en-US" sz="2200" spc="3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see</a:t>
            </a:r>
            <a:r>
              <a:rPr lang="en-US" sz="2200" spc="2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el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200" spc="25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200" spc="-95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r>
              <a:rPr lang="en-US" sz="2200" spc="-19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1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failed</a:t>
            </a:r>
            <a:r>
              <a:rPr lang="en-US" sz="2200" spc="-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runs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understanding</a:t>
            </a:r>
            <a:r>
              <a:rPr lang="en-US" sz="2200" spc="-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studying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200" spc="4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rec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rd.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recreating</a:t>
            </a:r>
            <a:r>
              <a:rPr lang="en-US" sz="22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200" spc="3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(confirmation).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</a:t>
            </a:r>
            <a:r>
              <a:rPr lang="en-US" sz="22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diagnosis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involve</a:t>
            </a:r>
            <a:r>
              <a:rPr lang="en-US" sz="2200" spc="-1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multiple</a:t>
            </a:r>
            <a:r>
              <a:rPr lang="en-US" sz="22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runs.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cating</a:t>
            </a:r>
            <a:r>
              <a:rPr lang="en-US" sz="2200" spc="-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200" spc="3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faults.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defect</a:t>
            </a:r>
            <a:r>
              <a:rPr lang="en-US" sz="2200" spc="3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fixing</a:t>
            </a:r>
            <a:r>
              <a:rPr lang="en-US" sz="2200" spc="-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(fault</a:t>
            </a:r>
            <a:r>
              <a:rPr lang="en-US" sz="2200" spc="4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removal)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-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commonly</a:t>
            </a:r>
            <a:r>
              <a:rPr lang="en-US" sz="2200" spc="-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via </a:t>
            </a:r>
            <a:r>
              <a:rPr lang="en-US" sz="2200" spc="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add/remove/m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dify</a:t>
            </a:r>
            <a:r>
              <a:rPr lang="en-US" sz="22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sometimes</a:t>
            </a:r>
            <a:r>
              <a:rPr lang="en-US" sz="2200" spc="5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involve</a:t>
            </a:r>
            <a:r>
              <a:rPr lang="en-US" sz="2200" spc="-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design</a:t>
            </a:r>
            <a:r>
              <a:rPr lang="en-US" sz="22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changes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1688" indent="-176213"/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.	re-run/re-test </a:t>
            </a:r>
            <a:r>
              <a:rPr lang="en-US" sz="2200" spc="4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to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confirm</a:t>
            </a:r>
            <a:r>
              <a:rPr lang="en-US" sz="2200" spc="-300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defect</a:t>
            </a:r>
            <a:r>
              <a:rPr lang="en-US" sz="2200" spc="13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fixing.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20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737937" y="1122947"/>
            <a:ext cx="8149389" cy="569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56260" marR="2984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eople’s</a:t>
            </a:r>
            <a:r>
              <a:rPr lang="en-US" sz="2200" spc="2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roles/res</a:t>
            </a:r>
            <a:r>
              <a:rPr lang="en-US" sz="2200" spc="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onsibilities</a:t>
            </a:r>
            <a:r>
              <a:rPr lang="en-US" sz="2200" spc="14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</a:t>
            </a:r>
            <a:r>
              <a:rPr lang="en-US" sz="2200" spc="3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-26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 inf</a:t>
            </a:r>
            <a:r>
              <a:rPr lang="en-US" sz="2200" spc="-1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30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200" spc="-10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-33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“run-and-observe” </a:t>
            </a:r>
            <a:r>
              <a:rPr lang="en-US" sz="2200" spc="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testers.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“plug-and-pl</a:t>
            </a:r>
            <a:r>
              <a:rPr lang="en-US" sz="2200" spc="-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y”</a:t>
            </a:r>
            <a:r>
              <a:rPr lang="en-US" sz="2200" spc="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 testing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</a:t>
            </a:r>
            <a:r>
              <a:rPr lang="en-US" sz="22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ad-h</a:t>
            </a:r>
            <a:r>
              <a:rPr lang="en-US" sz="22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kn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wledge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873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deceptively</a:t>
            </a:r>
            <a:r>
              <a:rPr lang="en-US" sz="2200" spc="-3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“easy”,</a:t>
            </a:r>
            <a:r>
              <a:rPr lang="en-US" sz="2200" spc="4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but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not</a:t>
            </a:r>
            <a:r>
              <a:rPr lang="en-US" sz="2200" spc="5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all </a:t>
            </a:r>
            <a:r>
              <a:rPr lang="en-US" sz="22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failures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</a:t>
            </a:r>
            <a:r>
              <a:rPr lang="en-US" sz="2200" spc="-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easy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recognize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CC660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-1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rmal</a:t>
            </a:r>
            <a:r>
              <a:rPr lang="en-US" sz="2200" spc="-13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testers,</a:t>
            </a:r>
            <a:r>
              <a:rPr lang="en-US" sz="2200" spc="5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rganized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teams.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management/communication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structure.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role</a:t>
            </a:r>
            <a:r>
              <a:rPr lang="en-US" sz="22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“c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</a:t>
            </a:r>
            <a:r>
              <a:rPr lang="en-US" sz="22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wners”</a:t>
            </a:r>
            <a:r>
              <a:rPr lang="en-US" sz="22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(multiple</a:t>
            </a:r>
            <a:r>
              <a:rPr lang="en-US" sz="2200" spc="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roles?)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3rd</a:t>
            </a:r>
            <a:r>
              <a:rPr lang="en-US" sz="22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(IV&amp;V)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25475"/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. c</a:t>
            </a:r>
            <a:r>
              <a:rPr lang="en-US" sz="2200" spc="-9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a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reer</a:t>
            </a:r>
            <a:r>
              <a:rPr lang="en-US" sz="2200" spc="-135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path</a:t>
            </a:r>
            <a:r>
              <a:rPr lang="en-US" sz="2200" spc="170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f</a:t>
            </a:r>
            <a:r>
              <a:rPr lang="en-US" sz="2200" spc="-100" dirty="0">
                <a:latin typeface="Times New Roman" panose="02020603050405020304" pitchFamily="18" charset="0"/>
                <a:ea typeface="Meiryo" panose="020B0604030504040204" pitchFamily="34" charset="-128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r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>testers</a:t>
            </a:r>
            <a:endParaRPr lang="en-US" sz="2200" dirty="0"/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2057400" y="340895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Test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7300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704686" y="864115"/>
            <a:ext cx="8149389" cy="626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2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200" spc="32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team</a:t>
            </a:r>
            <a:r>
              <a:rPr lang="en-US" sz="2200" spc="-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rganization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vertical: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roject</a:t>
            </a:r>
            <a:r>
              <a:rPr lang="en-US" sz="22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riented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200" spc="41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domain</a:t>
            </a:r>
            <a:r>
              <a:rPr lang="en-US" sz="2200" spc="14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kn</a:t>
            </a:r>
            <a:r>
              <a:rPr lang="en-US" sz="2200" spc="-7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wledge,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7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staffing/resource</a:t>
            </a:r>
            <a:r>
              <a:rPr lang="en-US" sz="2200" spc="31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</a:t>
            </a:r>
            <a:r>
              <a:rPr lang="en-US" sz="2200" spc="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</a:t>
            </a:r>
            <a:r>
              <a:rPr lang="en-US" sz="2200" spc="-7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rd.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</a:t>
            </a:r>
            <a:r>
              <a:rPr lang="en-US" sz="2200" spc="-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rizontal: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task</a:t>
            </a:r>
            <a:r>
              <a:rPr lang="en-US" sz="2200" spc="3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riented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even</a:t>
            </a:r>
            <a:r>
              <a:rPr lang="en-US" sz="2200" spc="13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distribution</a:t>
            </a:r>
            <a:r>
              <a:rPr lang="en-US" sz="2200" spc="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0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staff/resources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lack</a:t>
            </a:r>
            <a:r>
              <a:rPr lang="en-US" sz="2200" spc="14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internal</a:t>
            </a:r>
            <a:r>
              <a:rPr lang="en-US" sz="2200" spc="20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kn</a:t>
            </a:r>
            <a:r>
              <a:rPr lang="en-US" sz="2200" spc="-7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wledge/ex</a:t>
            </a:r>
            <a:r>
              <a:rPr lang="en-US" sz="2200" spc="7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ertise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Mixed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dels</a:t>
            </a:r>
            <a:r>
              <a:rPr lang="en-US" sz="22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might</a:t>
            </a:r>
            <a:r>
              <a:rPr lang="en-US" sz="2200" spc="5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rk</a:t>
            </a:r>
            <a:r>
              <a:rPr lang="en-US" sz="22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etter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Users</a:t>
            </a:r>
            <a:r>
              <a:rPr lang="en-US" sz="2200" spc="-3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3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3rd</a:t>
            </a:r>
            <a:r>
              <a:rPr lang="en-US" sz="2200" spc="-1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9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-8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7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testers</a:t>
            </a:r>
            <a:r>
              <a:rPr lang="en-US" sz="2200" dirty="0" smtClean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413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</a:t>
            </a:r>
            <a:r>
              <a:rPr lang="en-US" sz="2200" spc="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involvement</a:t>
            </a:r>
            <a:r>
              <a:rPr lang="en-US" sz="2200" spc="-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</a:t>
            </a:r>
            <a:r>
              <a:rPr lang="en-US" sz="22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eta-testing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-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 v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riations</a:t>
            </a:r>
            <a:r>
              <a:rPr lang="en-US" sz="22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(e.g.,</a:t>
            </a:r>
            <a:r>
              <a:rPr lang="en-US" sz="2200" spc="5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</a:t>
            </a:r>
            <a:r>
              <a:rPr lang="en-US" sz="2200" spc="-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2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IBM)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IV&amp;V</a:t>
            </a:r>
            <a:r>
              <a:rPr lang="en-US" sz="2200" spc="-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</a:t>
            </a:r>
            <a:r>
              <a:rPr lang="en-US" sz="22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3rd</a:t>
            </a:r>
            <a:r>
              <a:rPr lang="en-US" sz="22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testing/QA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impact</a:t>
            </a:r>
            <a:r>
              <a:rPr lang="en-US" sz="22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new</a:t>
            </a:r>
            <a:r>
              <a:rPr lang="en-US" sz="22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technologies: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7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CBSE,</a:t>
            </a:r>
            <a:r>
              <a:rPr lang="en-US" sz="2200" spc="9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COTS</a:t>
            </a:r>
            <a:r>
              <a:rPr lang="en-US" sz="2200" spc="39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impact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9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securi</a:t>
            </a:r>
            <a:r>
              <a:rPr lang="en-US" sz="2200" spc="-9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spc="-26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,</a:t>
            </a:r>
            <a:r>
              <a:rPr lang="en-US" sz="2200" spc="17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</a:t>
            </a:r>
            <a:r>
              <a:rPr lang="en-US" sz="2200" spc="85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endabili</a:t>
            </a:r>
            <a:r>
              <a:rPr lang="en-US" sz="2200" spc="-9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18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requirements.</a:t>
            </a:r>
            <a:endParaRPr lang="en-US" sz="22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2057400" y="340895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Test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38613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561474" y="1090863"/>
            <a:ext cx="8197515" cy="5931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Basic</a:t>
            </a:r>
            <a:r>
              <a:rPr lang="en-US" sz="2400" spc="3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understanding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automation</a:t>
            </a:r>
            <a:r>
              <a:rPr lang="en-US" sz="2400" spc="4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needed</a:t>
            </a:r>
            <a:r>
              <a:rPr lang="en-US" sz="24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rge</a:t>
            </a:r>
            <a:r>
              <a:rPr lang="en-US" sz="2400" spc="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fully </a:t>
            </a:r>
            <a:r>
              <a:rPr lang="en-US" sz="2400" spc="3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automated: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4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ossible.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</a:t>
            </a:r>
            <a:r>
              <a:rPr lang="en-US" sz="24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needs/</a:t>
            </a:r>
            <a:r>
              <a:rPr lang="en-US" sz="24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reas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Key</a:t>
            </a:r>
            <a:r>
              <a:rPr lang="en-US" sz="2400" spc="-5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issues</a:t>
            </a:r>
            <a:r>
              <a:rPr lang="en-US" sz="2400" spc="6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43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C660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consider:</a:t>
            </a:r>
            <a:endParaRPr lang="en-US" sz="1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-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needs</a:t>
            </a:r>
            <a:r>
              <a:rPr lang="en-US" sz="2400" spc="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otentials.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existing</a:t>
            </a:r>
            <a:r>
              <a:rPr lang="en-US" sz="2400" spc="-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ols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available/suitable?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5510" marR="1458595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related:</a:t>
            </a:r>
            <a:r>
              <a:rPr lang="en-US" sz="2400" spc="-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cost/training/etc.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constructing 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ols?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additional</a:t>
            </a:r>
            <a:r>
              <a:rPr lang="en-US" sz="2400" spc="-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cost</a:t>
            </a:r>
            <a:r>
              <a:rPr lang="en-US" sz="2400" spc="3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</a:t>
            </a:r>
            <a:r>
              <a:rPr lang="en-US" sz="24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 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sup</a:t>
            </a:r>
            <a:r>
              <a:rPr lang="en-US" sz="24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impact</a:t>
            </a:r>
            <a:r>
              <a:rPr lang="en-US" sz="2400" spc="-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resource/schedule/etc.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l"/>
            <a:endParaRPr lang="en-US" sz="2200" dirty="0"/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1861175" y="191266"/>
            <a:ext cx="62354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Test Automation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8307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4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activities: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ts val="600"/>
              </a:lnSpc>
              <a:spcBef>
                <a:spcPts val="5"/>
              </a:spcBef>
              <a:spcAft>
                <a:spcPts val="0"/>
              </a:spcAft>
              <a:buNone/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 &amp; </a:t>
            </a:r>
            <a:r>
              <a:rPr lang="en-US" sz="2400" spc="-11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rep</a:t>
            </a:r>
            <a:r>
              <a:rPr lang="en-US" sz="2400" spc="-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2" indent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Execution &amp; measurement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r>
              <a:rPr lang="en-US" sz="24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common.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2" indent="0">
              <a:lnSpc>
                <a:spcPts val="550"/>
              </a:lnSpc>
              <a:spcBef>
                <a:spcPts val="5"/>
              </a:spcBef>
              <a:spcAft>
                <a:spcPts val="0"/>
              </a:spcAft>
              <a:buNone/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 &amp; foll</a:t>
            </a:r>
            <a:r>
              <a:rPr lang="en-US" sz="2400" spc="-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r>
              <a:rPr lang="en-US" sz="2400" spc="3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endParaRPr lang="en-US" sz="2400" spc="320" dirty="0" smtClean="0">
              <a:latin typeface="Times New Roman" panose="02020603050405020304" pitchFamily="18" charset="0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398463" indent="-39846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39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different</a:t>
            </a:r>
            <a:r>
              <a:rPr lang="en-US" sz="24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roles</a:t>
            </a:r>
            <a:r>
              <a:rPr lang="en-US" sz="24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res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onsibilities.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2" indent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</a:t>
            </a:r>
            <a:r>
              <a:rPr lang="en-US" sz="24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required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spc="-2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36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automation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198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set</a:t>
            </a:r>
            <a:r>
              <a:rPr lang="en-US" sz="2400" spc="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realistic</a:t>
            </a:r>
            <a:r>
              <a:rPr lang="en-US" sz="2400" spc="-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ectations.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2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63650" marR="38100" lvl="2" indent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reas 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5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automation, </a:t>
            </a:r>
            <a:r>
              <a:rPr lang="en-US" sz="2400" spc="5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esp.  </a:t>
            </a:r>
            <a:r>
              <a:rPr lang="en-US" sz="24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execution,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measurement,</a:t>
            </a:r>
            <a:r>
              <a:rPr lang="en-US" sz="2400" spc="5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Last lecture of Part 2(a)</a:t>
            </a:r>
          </a:p>
          <a:p>
            <a:r>
              <a:rPr lang="en-US" sz="2400" dirty="0"/>
              <a:t>Coverage and Usage Testing Based on Checklists and Partitions.</a:t>
            </a:r>
            <a:endParaRPr lang="en-US" alt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11461</TotalTime>
  <Words>321</Words>
  <Application>Microsoft Office PowerPoint</Application>
  <PresentationFormat>On-screen Show (4:3)</PresentationFormat>
  <Paragraphs>509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Part- 2 (a):   Software Testing</vt:lpstr>
      <vt:lpstr>Summary of the previous lecture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406</cp:revision>
  <cp:lastPrinted>2001-06-14T13:58:17Z</cp:lastPrinted>
  <dcterms:created xsi:type="dcterms:W3CDTF">2011-01-13T23:43:38Z</dcterms:created>
  <dcterms:modified xsi:type="dcterms:W3CDTF">2015-12-01T11:42:05Z</dcterms:modified>
</cp:coreProperties>
</file>