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3"/>
  </p:notesMasterIdLst>
  <p:handoutMasterIdLst>
    <p:handoutMasterId r:id="rId24"/>
  </p:handoutMasterIdLst>
  <p:sldIdLst>
    <p:sldId id="403" r:id="rId2"/>
    <p:sldId id="330" r:id="rId3"/>
    <p:sldId id="508" r:id="rId4"/>
    <p:sldId id="347" r:id="rId5"/>
    <p:sldId id="348" r:id="rId6"/>
    <p:sldId id="529" r:id="rId7"/>
    <p:sldId id="511" r:id="rId8"/>
    <p:sldId id="512" r:id="rId9"/>
    <p:sldId id="513" r:id="rId10"/>
    <p:sldId id="514" r:id="rId11"/>
    <p:sldId id="515" r:id="rId12"/>
    <p:sldId id="516" r:id="rId13"/>
    <p:sldId id="517" r:id="rId14"/>
    <p:sldId id="518" r:id="rId15"/>
    <p:sldId id="519" r:id="rId16"/>
    <p:sldId id="520" r:id="rId17"/>
    <p:sldId id="521" r:id="rId18"/>
    <p:sldId id="524" r:id="rId19"/>
    <p:sldId id="506" r:id="rId20"/>
    <p:sldId id="507" r:id="rId21"/>
    <p:sldId id="501" r:id="rId22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4067" autoAdjust="0"/>
    <p:restoredTop sz="86357" autoAdjust="0"/>
  </p:normalViewPr>
  <p:slideViewPr>
    <p:cSldViewPr snapToGrid="0">
      <p:cViewPr varScale="1">
        <p:scale>
          <a:sx n="58" d="100"/>
          <a:sy n="58" d="100"/>
        </p:scale>
        <p:origin x="-139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15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10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Part- 2 (a):  </a:t>
            </a:r>
            <a:br>
              <a:rPr lang="en-US" altLang="en-US" dirty="0" smtClean="0"/>
            </a:br>
            <a:r>
              <a:rPr lang="en-US" altLang="en-US" sz="4000" dirty="0" smtClean="0"/>
              <a:t>Software Testing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8038" indent="-455613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Software Testing Activities</a:t>
            </a:r>
          </a:p>
          <a:p>
            <a:pPr marL="808038" indent="-455613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Software Testing Scope</a:t>
            </a:r>
          </a:p>
          <a:p>
            <a:pPr marL="808038" indent="-455613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Software Testing Principles</a:t>
            </a:r>
          </a:p>
          <a:p>
            <a:pPr marL="808038" indent="-455613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Software Testing Process</a:t>
            </a:r>
          </a:p>
          <a:p>
            <a:pPr marL="808038" indent="-455613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Software Testing Myths</a:t>
            </a:r>
          </a:p>
          <a:p>
            <a:pPr marL="808038" indent="-455613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Software Testing Limits</a:t>
            </a:r>
          </a:p>
          <a:p>
            <a:pPr marL="808038" indent="-455613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Different Types of Software Testing</a:t>
            </a:r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7095" y="946484"/>
            <a:ext cx="8618955" cy="4817729"/>
          </a:xfrm>
        </p:spPr>
        <p:txBody>
          <a:bodyPr/>
          <a:lstStyle/>
          <a:p>
            <a:pPr marL="808038" indent="-711200"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/>
              <a:t>QA and Testing</a:t>
            </a:r>
          </a:p>
          <a:p>
            <a:pPr marL="808038" indent="-711200"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/>
              <a:t>Testing</a:t>
            </a:r>
            <a:r>
              <a:rPr lang="en-US" sz="2800" dirty="0"/>
              <a:t>: Concepts &amp; Process </a:t>
            </a:r>
          </a:p>
          <a:p>
            <a:pPr marL="808038" indent="-711200"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/>
              <a:t>Testing </a:t>
            </a:r>
            <a:r>
              <a:rPr lang="en-US" sz="2800" dirty="0"/>
              <a:t>Related </a:t>
            </a:r>
            <a:r>
              <a:rPr lang="en-US" sz="2800" dirty="0" smtClean="0"/>
              <a:t>Questions</a:t>
            </a:r>
          </a:p>
          <a:p>
            <a:pPr marL="808038" indent="-711200">
              <a:lnSpc>
                <a:spcPct val="150000"/>
              </a:lnSpc>
              <a:spcBef>
                <a:spcPts val="0"/>
              </a:spcBef>
            </a:pPr>
            <a:r>
              <a:rPr lang="en-US" sz="2800" dirty="0" smtClean="0"/>
              <a:t>Major </a:t>
            </a:r>
            <a:r>
              <a:rPr lang="en-US" sz="2800" dirty="0"/>
              <a:t>Testing Techniques</a:t>
            </a:r>
            <a:endParaRPr lang="en-US" sz="28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different phases involved in software testing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be able to understand and distinguish between testing concepts and processes.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8547" y="0"/>
            <a:ext cx="8935453" cy="81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ts val="14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3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3460" marR="0" algn="ctr">
              <a:lnSpc>
                <a:spcPct val="107000"/>
              </a:lnSpc>
              <a:spcBef>
                <a:spcPts val="65"/>
              </a:spcBef>
              <a:spcAft>
                <a:spcPts val="0"/>
              </a:spcAft>
            </a:pPr>
            <a:r>
              <a:rPr lang="en-US" sz="3200" spc="-3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3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esting</a:t>
            </a:r>
            <a:r>
              <a:rPr lang="en-US" sz="3200" spc="5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3200" spc="2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QA</a:t>
            </a:r>
            <a:r>
              <a:rPr lang="en-US" sz="3200" spc="1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Alternatives</a:t>
            </a:r>
            <a:endParaRPr lang="en-US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8392" y="955595"/>
            <a:ext cx="8146473" cy="5052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30" dirty="0" smtClean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Defect</a:t>
            </a:r>
            <a:r>
              <a:rPr lang="en-US" sz="2200" b="1" spc="9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200" b="1" spc="13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QA:</a:t>
            </a:r>
            <a:endParaRPr lang="en-US" sz="2200" b="1" dirty="0" smtClean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Defect:</a:t>
            </a:r>
            <a:r>
              <a:rPr lang="en-US" sz="2200" spc="47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err</a:t>
            </a:r>
            <a:r>
              <a:rPr lang="en-US" sz="2200" spc="-7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r/fault/failure.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Defect</a:t>
            </a:r>
            <a:r>
              <a:rPr lang="en-US" sz="2200" spc="-7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p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revention/removal/containment.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Map</a:t>
            </a:r>
            <a:r>
              <a:rPr lang="en-US" sz="2200" spc="5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200" spc="39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maj</a:t>
            </a:r>
            <a:r>
              <a:rPr lang="en-US" sz="2200" spc="-8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17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QA</a:t>
            </a:r>
            <a:r>
              <a:rPr lang="en-US" sz="2200" spc="8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activities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160" dirty="0" smtClean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Defect</a:t>
            </a:r>
            <a:r>
              <a:rPr lang="en-US" sz="2200" b="1" spc="-195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b="1" spc="-75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revention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Err</a:t>
            </a:r>
            <a:r>
              <a:rPr lang="en-US" sz="2200" spc="-8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32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bl</a:t>
            </a:r>
            <a:r>
              <a:rPr lang="en-US" sz="2200" spc="8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cking</a:t>
            </a:r>
            <a:r>
              <a:rPr lang="en-US" sz="2200" spc="-2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200" spc="33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err</a:t>
            </a:r>
            <a:r>
              <a:rPr lang="en-US" sz="2200" spc="-8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31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source</a:t>
            </a:r>
            <a:r>
              <a:rPr lang="en-US" sz="2200" spc="26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removal.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15" dirty="0" smtClean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Defect</a:t>
            </a:r>
            <a:r>
              <a:rPr lang="en-US" sz="2200" b="1" spc="3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removal:</a:t>
            </a:r>
            <a:endParaRPr lang="en-US" sz="2200" b="1" dirty="0" smtClean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Ins</a:t>
            </a:r>
            <a:r>
              <a:rPr lang="en-US" sz="2200" spc="7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ection,</a:t>
            </a:r>
            <a:r>
              <a:rPr lang="en-US" sz="2200" spc="24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etc.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latin typeface="Batang" panose="02030600000101010101" pitchFamily="18" charset="-127"/>
                <a:cs typeface="Batang" panose="02030600000101010101" pitchFamily="18" charset="-127"/>
              </a:rPr>
              <a:t>•</a:t>
            </a:r>
            <a:r>
              <a:rPr lang="en-US" sz="2200" spc="215" dirty="0" smtClean="0">
                <a:latin typeface="Batang" panose="02030600000101010101" pitchFamily="18" charset="-127"/>
                <a:cs typeface="Batang" panose="02030600000101010101" pitchFamily="18" charset="-127"/>
              </a:rPr>
              <a:t> 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</a:rPr>
              <a:t>Defect</a:t>
            </a:r>
            <a:r>
              <a:rPr lang="en-US" sz="2200" b="1" spc="29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</a:rPr>
              <a:t>containment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: </a:t>
            </a:r>
            <a:r>
              <a:rPr lang="en-US" sz="2200" spc="115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spc="-9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F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ault</a:t>
            </a:r>
            <a:r>
              <a:rPr lang="en-US" sz="2200" spc="495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tolerance</a:t>
            </a:r>
            <a:r>
              <a:rPr lang="en-US" sz="2200" spc="22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and failure</a:t>
            </a:r>
            <a:r>
              <a:rPr lang="en-US" sz="2200" spc="-255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containment</a:t>
            </a:r>
            <a:r>
              <a:rPr lang="en-US" sz="2200" spc="185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(safe</a:t>
            </a:r>
            <a:r>
              <a:rPr lang="en-US" sz="2200" spc="-9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t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y</a:t>
            </a:r>
            <a:r>
              <a:rPr lang="en-US" sz="2200" spc="205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assurance).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418628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401053" y="1347538"/>
            <a:ext cx="8406063" cy="2642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Testing as part of AQ: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Activities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on testing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QA/testing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waterfall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V-models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most important part of QA – defect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removal</a:t>
            </a:r>
          </a:p>
        </p:txBody>
      </p:sp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1447800" y="228600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QA and Testing</a:t>
            </a:r>
          </a:p>
        </p:txBody>
      </p:sp>
    </p:spTree>
    <p:extLst>
      <p:ext uri="{BB962C8B-B14F-4D97-AF65-F5344CB8AC3E}">
        <p14:creationId xmlns:p14="http://schemas.microsoft.com/office/powerpoint/2010/main" xmlns="" val="285520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417094" y="731341"/>
            <a:ext cx="8325851" cy="3994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552450" indent="-455613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quality demonstration vs. defect detection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removal</a:t>
            </a:r>
          </a:p>
          <a:p>
            <a:pPr marL="552450" indent="-455613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techniques/activities/process/etc.</a:t>
            </a:r>
          </a:p>
          <a:p>
            <a:pPr marL="552450" indent="-455613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functional/external/black-box vs.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structural/internal/white-box</a:t>
            </a:r>
          </a:p>
          <a:p>
            <a:pPr marL="552450" indent="-455613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coverage vs. usage-based</a:t>
            </a:r>
          </a:p>
        </p:txBody>
      </p:sp>
      <p:sp>
        <p:nvSpPr>
          <p:cNvPr id="155654" name="Text Box 6"/>
          <p:cNvSpPr txBox="1">
            <a:spLocks noChangeArrowheads="1"/>
          </p:cNvSpPr>
          <p:nvPr/>
        </p:nvSpPr>
        <p:spPr bwMode="auto">
          <a:xfrm>
            <a:off x="1600200" y="208121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Testing</a:t>
            </a:r>
            <a:r>
              <a:rPr lang="en-US" sz="2800" dirty="0"/>
              <a:t>: Key questions:</a:t>
            </a:r>
          </a:p>
        </p:txBody>
      </p:sp>
    </p:spTree>
    <p:extLst>
      <p:ext uri="{BB962C8B-B14F-4D97-AF65-F5344CB8AC3E}">
        <p14:creationId xmlns:p14="http://schemas.microsoft.com/office/powerpoint/2010/main" xmlns="" val="202866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593559" y="978568"/>
            <a:ext cx="8037094" cy="545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7030A0"/>
                </a:solidFill>
              </a:rPr>
              <a:t>Original </a:t>
            </a:r>
            <a:r>
              <a:rPr lang="en-US" sz="2000" dirty="0">
                <a:solidFill>
                  <a:srgbClr val="7030A0"/>
                </a:solidFill>
              </a:rPr>
              <a:t>purpose: demonstration of  proper behavior or quality demonstration.</a:t>
            </a:r>
          </a:p>
          <a:p>
            <a:endParaRPr lang="en-US" sz="2000" dirty="0"/>
          </a:p>
          <a:p>
            <a:r>
              <a:rPr lang="en-US" sz="2000" dirty="0" smtClean="0"/>
              <a:t>	≈ </a:t>
            </a:r>
            <a:r>
              <a:rPr lang="en-US" sz="2000" dirty="0"/>
              <a:t>“testing” in  traditional settings</a:t>
            </a:r>
            <a:r>
              <a:rPr lang="en-US" sz="2000" dirty="0" smtClean="0"/>
              <a:t>.</a:t>
            </a:r>
            <a:endParaRPr lang="en-US" sz="2000" dirty="0"/>
          </a:p>
          <a:p>
            <a:pPr lvl="1"/>
            <a:r>
              <a:rPr lang="en-US" sz="2000" dirty="0" smtClean="0"/>
              <a:t> 	evidence </a:t>
            </a:r>
            <a:r>
              <a:rPr lang="en-US" sz="2000" dirty="0"/>
              <a:t>of  quality or proper </a:t>
            </a:r>
            <a:r>
              <a:rPr lang="en-US" sz="2000" dirty="0" smtClean="0"/>
              <a:t>behavior</a:t>
            </a:r>
            <a:endParaRPr lang="en-US" sz="2000" dirty="0"/>
          </a:p>
          <a:p>
            <a:pPr lvl="1"/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rgbClr val="7030A0"/>
                </a:solidFill>
              </a:rPr>
              <a:t>New </a:t>
            </a:r>
            <a:r>
              <a:rPr lang="en-US" sz="2000" dirty="0">
                <a:solidFill>
                  <a:srgbClr val="7030A0"/>
                </a:solidFill>
              </a:rPr>
              <a:t>purpose: defect detection &amp;  removal:</a:t>
            </a:r>
          </a:p>
          <a:p>
            <a:endParaRPr lang="en-US" sz="2000" dirty="0"/>
          </a:p>
          <a:p>
            <a:pPr lvl="1"/>
            <a:r>
              <a:rPr lang="en-US" sz="2000" dirty="0"/>
              <a:t>. </a:t>
            </a:r>
            <a:r>
              <a:rPr lang="en-US" sz="2000" dirty="0" smtClean="0"/>
              <a:t>	mostly </a:t>
            </a:r>
            <a:r>
              <a:rPr lang="en-US" sz="2000" dirty="0"/>
              <a:t>defect-free software </a:t>
            </a:r>
            <a:r>
              <a:rPr lang="en-US" sz="2000" dirty="0" smtClean="0"/>
              <a:t>manufacturing  </a:t>
            </a:r>
            <a:r>
              <a:rPr lang="en-US" sz="2000" dirty="0"/>
              <a:t>vs.   traditional </a:t>
            </a:r>
            <a:r>
              <a:rPr lang="en-US" sz="2000" dirty="0" smtClean="0"/>
              <a:t>	manufacturing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. </a:t>
            </a:r>
            <a:r>
              <a:rPr lang="en-US" sz="2000" dirty="0" smtClean="0"/>
              <a:t>	flexibility  </a:t>
            </a:r>
            <a:r>
              <a:rPr lang="en-US" sz="2000" dirty="0"/>
              <a:t>of   software (ease of   change</a:t>
            </a:r>
            <a:r>
              <a:rPr lang="en-US" sz="2000" dirty="0" smtClean="0"/>
              <a:t>;</a:t>
            </a:r>
            <a:endParaRPr lang="en-US" sz="2000" dirty="0"/>
          </a:p>
          <a:p>
            <a:pPr lvl="1"/>
            <a:r>
              <a:rPr lang="en-US" sz="2000" dirty="0" smtClean="0"/>
              <a:t>	sometimes</a:t>
            </a:r>
            <a:r>
              <a:rPr lang="en-US" sz="2000" dirty="0"/>
              <a:t>, curse of  change/flexibility)</a:t>
            </a:r>
          </a:p>
          <a:p>
            <a:pPr lvl="1"/>
            <a:r>
              <a:rPr lang="en-US" sz="2000" dirty="0"/>
              <a:t>. </a:t>
            </a:r>
            <a:r>
              <a:rPr lang="en-US" sz="2000" dirty="0" smtClean="0"/>
              <a:t>	failure </a:t>
            </a:r>
            <a:r>
              <a:rPr lang="en-US" sz="2000" dirty="0"/>
              <a:t>observation ⇒ fault removal. (defect detection ⇒ </a:t>
            </a:r>
            <a:r>
              <a:rPr lang="en-US" sz="2000" dirty="0" smtClean="0"/>
              <a:t>	defect </a:t>
            </a:r>
            <a:r>
              <a:rPr lang="en-US" sz="2000" dirty="0"/>
              <a:t>fixing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. 	eclipsing </a:t>
            </a:r>
            <a:r>
              <a:rPr lang="en-US" sz="2000" dirty="0"/>
              <a:t>original purpose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1447800" y="18047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Testing: Why?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4818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449179" y="1090864"/>
            <a:ext cx="7620000" cy="2250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2000" dirty="0" smtClean="0"/>
              <a:t>• </a:t>
            </a:r>
            <a:r>
              <a:rPr lang="en-US" sz="2000" dirty="0">
                <a:solidFill>
                  <a:srgbClr val="7030A0"/>
                </a:solidFill>
              </a:rPr>
              <a:t>How? </a:t>
            </a:r>
            <a:r>
              <a:rPr lang="en-US" sz="2000" dirty="0" smtClean="0">
                <a:solidFill>
                  <a:srgbClr val="7030A0"/>
                </a:solidFill>
              </a:rPr>
              <a:t>Run-observe-follow-up</a:t>
            </a:r>
            <a:endParaRPr lang="en-US" sz="2000" dirty="0">
              <a:solidFill>
                <a:srgbClr val="7030A0"/>
              </a:solidFill>
            </a:endParaRPr>
          </a:p>
          <a:p>
            <a:endParaRPr lang="en-US" sz="2000" dirty="0"/>
          </a:p>
          <a:p>
            <a:r>
              <a:rPr lang="en-US" sz="2000" dirty="0"/>
              <a:t>(particularly in case of  failure observations)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7030A0"/>
                </a:solidFill>
              </a:rPr>
              <a:t>• Refinement</a:t>
            </a:r>
          </a:p>
          <a:p>
            <a:r>
              <a:rPr lang="en-US" sz="2000" dirty="0"/>
              <a:t>⇒ generic process </a:t>
            </a:r>
            <a:r>
              <a:rPr lang="en-US" sz="2000" dirty="0" smtClean="0"/>
              <a:t>below</a:t>
            </a:r>
            <a:endParaRPr lang="en-US" sz="2000" dirty="0"/>
          </a:p>
          <a:p>
            <a:pPr algn="l"/>
            <a:endParaRPr lang="en-US" sz="2000" dirty="0"/>
          </a:p>
        </p:txBody>
      </p:sp>
      <p:sp>
        <p:nvSpPr>
          <p:cNvPr id="145414" name="Text Box 6"/>
          <p:cNvSpPr txBox="1">
            <a:spLocks noChangeArrowheads="1"/>
          </p:cNvSpPr>
          <p:nvPr/>
        </p:nvSpPr>
        <p:spPr bwMode="auto">
          <a:xfrm>
            <a:off x="1562100" y="18047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Testing: How?</a:t>
            </a:r>
            <a:endParaRPr lang="en-US" sz="28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82" y="3048001"/>
            <a:ext cx="8060198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77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50" name="Text Box 6"/>
          <p:cNvSpPr txBox="1">
            <a:spLocks noChangeArrowheads="1"/>
          </p:cNvSpPr>
          <p:nvPr/>
        </p:nvSpPr>
        <p:spPr bwMode="auto">
          <a:xfrm>
            <a:off x="1720515" y="276727"/>
            <a:ext cx="70790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/>
              <a:t>Testing:  Activities &amp; Generic Process</a:t>
            </a:r>
          </a:p>
        </p:txBody>
      </p:sp>
      <p:sp>
        <p:nvSpPr>
          <p:cNvPr id="2" name="Rectangle 1"/>
          <p:cNvSpPr/>
          <p:nvPr/>
        </p:nvSpPr>
        <p:spPr>
          <a:xfrm>
            <a:off x="432262" y="1017765"/>
            <a:ext cx="871173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Major testing activities</a:t>
            </a:r>
            <a:r>
              <a:rPr lang="en-US" sz="2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test planning and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preparation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execution (testing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analysis and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follow-up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Link above activities ⇒ generic process:</a:t>
            </a:r>
          </a:p>
          <a:p>
            <a:pPr marL="914400" indent="-515938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planning-execution-analysis-feedback.</a:t>
            </a:r>
          </a:p>
          <a:p>
            <a:pPr marL="914400" indent="-515938"/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914400" indent="-515938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entry criteria: typically  external.</a:t>
            </a:r>
          </a:p>
          <a:p>
            <a:pPr marL="914400" indent="-515938"/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914400" indent="-515938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exit criteria: internal and external.</a:t>
            </a:r>
          </a:p>
          <a:p>
            <a:pPr marL="914400" indent="-515938"/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914400" indent="-515938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some (small) process variations</a:t>
            </a:r>
          </a:p>
          <a:p>
            <a:pPr marL="914400" indent="-515938"/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914400" indent="-515938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– but we focus on strategies/techniques.</a:t>
            </a:r>
          </a:p>
        </p:txBody>
      </p:sp>
    </p:spTree>
    <p:extLst>
      <p:ext uri="{BB962C8B-B14F-4D97-AF65-F5344CB8AC3E}">
        <p14:creationId xmlns:p14="http://schemas.microsoft.com/office/powerpoint/2010/main" xmlns="" val="384421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4" y="1138989"/>
            <a:ext cx="8005010" cy="513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</a:t>
            </a:r>
            <a:r>
              <a:rPr lang="en-US" sz="2200" b="1" spc="145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200" b="1" spc="-280" dirty="0">
                <a:solidFill>
                  <a:srgbClr val="7030A0"/>
                </a:solidFill>
                <a:latin typeface="Times New Roman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b="1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est</a:t>
            </a:r>
            <a:r>
              <a:rPr lang="en-US" sz="2200" b="1" spc="36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planning:</a:t>
            </a:r>
            <a:endParaRPr lang="en-US" sz="2200" b="1" dirty="0">
              <a:solidFill>
                <a:srgbClr val="7030A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26035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goal</a:t>
            </a:r>
            <a:r>
              <a:rPr lang="en-US" sz="22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setting</a:t>
            </a:r>
            <a:r>
              <a:rPr lang="en-US" sz="2200" spc="2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based</a:t>
            </a:r>
            <a:r>
              <a:rPr lang="en-US" sz="2200" spc="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</a:t>
            </a:r>
            <a:r>
              <a:rPr lang="en-US" sz="2200" spc="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customers’</a:t>
            </a:r>
            <a:r>
              <a:rPr lang="en-US" sz="2200" spc="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quali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 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ers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ectives</a:t>
            </a:r>
            <a:r>
              <a:rPr lang="en-US" sz="2200" spc="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200" spc="2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ectations.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24765" indent="-260350">
              <a:lnSpc>
                <a:spcPct val="124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overall</a:t>
            </a:r>
            <a:r>
              <a:rPr lang="en-US" sz="2200" spc="1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strategy</a:t>
            </a:r>
            <a:r>
              <a:rPr lang="en-US" sz="2200" spc="2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based</a:t>
            </a:r>
            <a:r>
              <a:rPr lang="en-US" sz="2200" spc="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</a:t>
            </a:r>
            <a:r>
              <a:rPr lang="en-US" sz="2200" spc="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the</a:t>
            </a:r>
            <a:r>
              <a:rPr lang="en-US" sz="2200" spc="2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ove</a:t>
            </a:r>
            <a:r>
              <a:rPr lang="en-US" sz="22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 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duct/environmental</a:t>
            </a:r>
            <a:r>
              <a:rPr lang="en-US" sz="2200" spc="2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ch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racteristics.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</a:t>
            </a:r>
            <a:r>
              <a:rPr lang="en-US" sz="2200" b="1" spc="65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200" b="1" spc="-295" dirty="0" smtClean="0">
                <a:solidFill>
                  <a:srgbClr val="7030A0"/>
                </a:solidFill>
                <a:latin typeface="Times New Roman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est</a:t>
            </a:r>
            <a:r>
              <a:rPr lang="en-US" sz="2200" b="1" spc="14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b="1" spc="-75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rep</a:t>
            </a:r>
            <a:r>
              <a:rPr lang="en-US" sz="2200" b="1" spc="-7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ration:</a:t>
            </a:r>
            <a:endParaRPr lang="en-US" sz="2200" b="1" dirty="0" smtClean="0">
              <a:solidFill>
                <a:srgbClr val="7030A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rep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ring</a:t>
            </a:r>
            <a:r>
              <a:rPr lang="en-US" sz="2200" spc="-3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</a:t>
            </a:r>
            <a:r>
              <a:rPr lang="en-US" sz="2200" spc="4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cases/suites: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ypically </a:t>
            </a:r>
            <a:r>
              <a:rPr lang="en-US" sz="2200" spc="-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based</a:t>
            </a:r>
            <a:r>
              <a:rPr lang="en-US" sz="2200" spc="2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</a:t>
            </a:r>
            <a:r>
              <a:rPr lang="en-US" sz="2200" spc="2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rmal</a:t>
            </a:r>
            <a:r>
              <a:rPr lang="en-US" sz="2200" spc="1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rep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ring</a:t>
            </a:r>
            <a:r>
              <a:rPr lang="en-US" sz="2200" spc="-3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</a:t>
            </a:r>
            <a:r>
              <a:rPr lang="en-US" sz="2200" spc="4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cedure.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/>
              <a:t>Testing:  Planning and Preparation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20612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45432" y="1138989"/>
            <a:ext cx="8299310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7030A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30" dirty="0">
                <a:solidFill>
                  <a:srgbClr val="7030A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General</a:t>
            </a:r>
            <a:r>
              <a:rPr lang="en-US" sz="2200" spc="-30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steps</a:t>
            </a:r>
            <a:r>
              <a:rPr lang="en-US" sz="2200" spc="18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</a:t>
            </a:r>
            <a:r>
              <a:rPr lang="en-US" sz="2200" spc="38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execution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all</a:t>
            </a:r>
            <a:r>
              <a:rPr lang="en-US" sz="22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cating</a:t>
            </a:r>
            <a:r>
              <a:rPr lang="en-US" sz="2200" spc="-1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</a:t>
            </a:r>
            <a:r>
              <a:rPr lang="en-US" sz="2200" spc="5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time</a:t>
            </a:r>
            <a:r>
              <a:rPr lang="en-US" sz="22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(&amp;</a:t>
            </a:r>
            <a:r>
              <a:rPr lang="en-US" sz="22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resources)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invoking</a:t>
            </a:r>
            <a:r>
              <a:rPr lang="en-US" sz="2200" spc="2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identifying</a:t>
            </a:r>
            <a:r>
              <a:rPr lang="en-US" sz="2200" spc="1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system</a:t>
            </a:r>
            <a:r>
              <a:rPr lang="en-US" sz="2200" spc="4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failures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(&amp;</a:t>
            </a:r>
            <a:r>
              <a:rPr lang="en-US" sz="22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gathering</a:t>
            </a:r>
            <a:r>
              <a:rPr lang="en-US" sz="2200" spc="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info.</a:t>
            </a:r>
            <a:r>
              <a:rPr lang="en-US" sz="2200" spc="3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1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foll</a:t>
            </a:r>
            <a:r>
              <a:rPr lang="en-US" sz="2200" spc="-95" dirty="0" err="1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 err="1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wup</a:t>
            </a:r>
            <a:r>
              <a:rPr lang="en-US" sz="2200" spc="-2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actions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15875" indent="-259080">
              <a:lnSpc>
                <a:spcPct val="12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7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Key</a:t>
            </a:r>
            <a:r>
              <a:rPr lang="en-US" sz="2200" spc="-31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200" spc="14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execution:</a:t>
            </a:r>
            <a:r>
              <a:rPr lang="en-US" sz="2200" spc="20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handling</a:t>
            </a:r>
            <a:r>
              <a:rPr lang="en-US" sz="2200" spc="-31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9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</a:t>
            </a:r>
            <a:r>
              <a:rPr lang="en-US" sz="2200" spc="12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</a:t>
            </a:r>
            <a:r>
              <a:rPr lang="en-US" sz="2200" spc="-1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rmal</a:t>
            </a:r>
            <a:r>
              <a:rPr lang="en-US" sz="2200" spc="-11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vs. abn</a:t>
            </a:r>
            <a:r>
              <a:rPr lang="en-US" sz="2200" spc="-1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rmal</a:t>
            </a:r>
            <a:r>
              <a:rPr lang="en-US" sz="2200" spc="17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cases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200"/>
              </a:lnSpc>
              <a:spcBef>
                <a:spcPts val="1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70" dirty="0" smtClean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Activities</a:t>
            </a:r>
            <a:r>
              <a:rPr lang="en-US" sz="2200" spc="-25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closely</a:t>
            </a:r>
            <a:r>
              <a:rPr lang="en-US" sz="2200" spc="-29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related</a:t>
            </a:r>
            <a:r>
              <a:rPr lang="en-US" sz="2200" spc="24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200" spc="39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execution: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failure</a:t>
            </a:r>
            <a:r>
              <a:rPr lang="en-US" sz="2200" spc="-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identification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 test</a:t>
            </a:r>
            <a:r>
              <a:rPr lang="en-US" sz="2200" spc="41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1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all types of</a:t>
            </a:r>
            <a:r>
              <a:rPr lang="en-US" sz="2200" spc="-15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roblem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200" spc="3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capturing</a:t>
            </a:r>
            <a:r>
              <a:rPr lang="en-US" sz="2200" spc="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200" spc="1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200" spc="2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measurement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00" dirty="0"/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Testing:  Execution</a:t>
            </a:r>
          </a:p>
        </p:txBody>
      </p:sp>
    </p:spTree>
    <p:extLst>
      <p:ext uri="{BB962C8B-B14F-4D97-AF65-F5344CB8AC3E}">
        <p14:creationId xmlns:p14="http://schemas.microsoft.com/office/powerpoint/2010/main" xmlns="" val="41730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1880935" y="360948"/>
            <a:ext cx="597969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800" dirty="0">
                <a:solidFill>
                  <a:srgbClr val="7030A0"/>
                </a:solidFill>
              </a:rPr>
              <a:t>Testing:  Analysis and </a:t>
            </a:r>
            <a:r>
              <a:rPr lang="en-US" sz="2800" dirty="0" smtClean="0">
                <a:solidFill>
                  <a:srgbClr val="7030A0"/>
                </a:solidFill>
              </a:rPr>
              <a:t>Follow-up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52925" y="898357"/>
            <a:ext cx="8357937" cy="538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31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Analysis</a:t>
            </a:r>
            <a:r>
              <a:rPr lang="en-US" sz="2200" spc="-26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1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</a:t>
            </a:r>
            <a:r>
              <a:rPr lang="en-US" sz="2200" spc="34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results: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result</a:t>
            </a:r>
            <a:r>
              <a:rPr lang="en-US" sz="2200" spc="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checking</a:t>
            </a:r>
            <a:r>
              <a:rPr lang="en-US" sz="2200" spc="-2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(as</a:t>
            </a:r>
            <a:r>
              <a:rPr lang="en-US" sz="2200" spc="3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rt</a:t>
            </a:r>
            <a:r>
              <a:rPr lang="en-US" sz="2200" spc="3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execution)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further</a:t>
            </a:r>
            <a:r>
              <a:rPr lang="en-US" sz="2200" spc="3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result</a:t>
            </a:r>
            <a:r>
              <a:rPr lang="en-US" sz="2200" spc="2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analyses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defect/reliabili</a:t>
            </a:r>
            <a:r>
              <a:rPr lang="en-US" sz="22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y/etc. </a:t>
            </a:r>
            <a:r>
              <a:rPr lang="en-US" sz="2200" spc="2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analyses.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200" spc="3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analyses:</a:t>
            </a:r>
            <a:r>
              <a:rPr lang="en-US" sz="22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defect</a:t>
            </a:r>
            <a:r>
              <a:rPr lang="en-US" sz="2200" spc="2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∼</a:t>
            </a:r>
            <a:r>
              <a:rPr lang="en-US" sz="2200" spc="-125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200" spc="2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metrics.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4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spc="-90" dirty="0" err="1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200" dirty="0" err="1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oll</a:t>
            </a:r>
            <a:r>
              <a:rPr lang="en-US" sz="2200" spc="-95" dirty="0" err="1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 err="1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wup</a:t>
            </a:r>
            <a:r>
              <a:rPr lang="en-US" sz="2200" spc="-3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activities: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feedback</a:t>
            </a:r>
            <a:r>
              <a:rPr lang="en-US" sz="2200" spc="-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based</a:t>
            </a:r>
            <a:r>
              <a:rPr lang="en-US" sz="2200" spc="1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analysis</a:t>
            </a:r>
            <a:r>
              <a:rPr lang="en-US" sz="2200" spc="-2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results.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immediate:</a:t>
            </a:r>
            <a:r>
              <a:rPr lang="en-US" sz="2200" spc="5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defect</a:t>
            </a:r>
            <a:r>
              <a:rPr lang="en-US" sz="2200" spc="3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removal</a:t>
            </a:r>
            <a:r>
              <a:rPr lang="en-US" sz="2200" spc="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(&amp;</a:t>
            </a:r>
            <a:r>
              <a:rPr lang="en-US" sz="2200" spc="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re-test)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200" spc="4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foll</a:t>
            </a:r>
            <a:r>
              <a:rPr lang="en-US" sz="2200" spc="-95" dirty="0" err="1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 err="1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wup</a:t>
            </a:r>
            <a:r>
              <a:rPr lang="en-US" sz="2200" spc="-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(longer</a:t>
            </a:r>
            <a:r>
              <a:rPr lang="en-US" sz="2200" spc="2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term):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5510" marR="38481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decision</a:t>
            </a:r>
            <a:r>
              <a:rPr lang="en-US" sz="2200" spc="-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making</a:t>
            </a:r>
            <a:r>
              <a:rPr lang="en-US" sz="2200" spc="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(exit</a:t>
            </a:r>
            <a:r>
              <a:rPr lang="en-US" sz="2200" spc="2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testing,</a:t>
            </a:r>
            <a:r>
              <a:rPr lang="en-US" sz="2200" spc="5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etc.)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</a:t>
            </a:r>
            <a:r>
              <a:rPr lang="en-US" sz="2200" spc="5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cess</a:t>
            </a:r>
            <a:r>
              <a:rPr lang="en-US" sz="2200" spc="-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im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rovement,</a:t>
            </a:r>
            <a:r>
              <a:rPr lang="en-US" sz="2200" spc="-1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etc.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583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737937" y="1122947"/>
            <a:ext cx="8149389" cy="5143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3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</a:t>
            </a:r>
            <a:r>
              <a:rPr lang="en-US" sz="2200" spc="-10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</a:t>
            </a:r>
            <a:r>
              <a:rPr lang="en-US" sz="2200" spc="-25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200" spc="15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test?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4510" marR="91694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refine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into</a:t>
            </a:r>
            <a:r>
              <a:rPr lang="en-US" sz="2200" spc="2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three</a:t>
            </a:r>
            <a:r>
              <a:rPr lang="en-US" sz="2200" spc="3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sets</a:t>
            </a:r>
            <a:r>
              <a:rPr lang="en-US" sz="2200" spc="3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questions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basic</a:t>
            </a:r>
            <a:r>
              <a:rPr lang="en-US" sz="2200" spc="1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questions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</a:t>
            </a:r>
            <a:r>
              <a:rPr lang="en-US" sz="2200" spc="3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technique</a:t>
            </a:r>
            <a:r>
              <a:rPr lang="en-US" sz="2200" spc="1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questions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activi</a:t>
            </a:r>
            <a:r>
              <a:rPr lang="en-US" sz="22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y/management</a:t>
            </a:r>
            <a:r>
              <a:rPr lang="en-US" sz="2200" spc="5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questions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4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Basic</a:t>
            </a:r>
            <a:r>
              <a:rPr lang="en-US" sz="2200" spc="-7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questions</a:t>
            </a:r>
            <a:r>
              <a:rPr lang="en-US" sz="2200" spc="-3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addressed</a:t>
            </a:r>
            <a:r>
              <a:rPr lang="en-US" sz="2200" spc="-4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here: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What</a:t>
            </a:r>
            <a:r>
              <a:rPr lang="en-US" sz="2200" spc="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rtifacts</a:t>
            </a:r>
            <a:r>
              <a:rPr lang="en-US" sz="2200" spc="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2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tested?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What</a:t>
            </a:r>
            <a:r>
              <a:rPr lang="en-US" sz="2200" spc="-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200" spc="1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from</a:t>
            </a:r>
            <a:r>
              <a:rPr lang="en-US" sz="2200" spc="3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which</a:t>
            </a:r>
            <a:r>
              <a:rPr lang="en-US" sz="2200" spc="1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view?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related:</a:t>
            </a:r>
            <a:r>
              <a:rPr lang="en-US" sz="2200" spc="5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 </a:t>
            </a:r>
            <a:r>
              <a:rPr lang="en-US" sz="2200" spc="-1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faults</a:t>
            </a:r>
            <a:r>
              <a:rPr lang="en-US" sz="2200" spc="2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found?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indent="-288925"/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</a:rPr>
              <a:t>When</a:t>
            </a:r>
            <a:r>
              <a:rPr lang="en-US" sz="2200" spc="-11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</a:rPr>
              <a:t>to</a:t>
            </a:r>
            <a:r>
              <a:rPr lang="en-US" sz="2200" spc="31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</a:rPr>
              <a:t>stop</a:t>
            </a:r>
            <a:r>
              <a:rPr lang="en-US" sz="2200" spc="21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</a:rPr>
              <a:t>testing?</a:t>
            </a:r>
            <a:endParaRPr lang="en-US" sz="2200" dirty="0"/>
          </a:p>
        </p:txBody>
      </p:sp>
      <p:sp>
        <p:nvSpPr>
          <p:cNvPr id="156679" name="Text Box 7"/>
          <p:cNvSpPr txBox="1">
            <a:spLocks noChangeArrowheads="1"/>
          </p:cNvSpPr>
          <p:nvPr/>
        </p:nvSpPr>
        <p:spPr bwMode="auto">
          <a:xfrm>
            <a:off x="2057400" y="340895"/>
            <a:ext cx="5181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Testing: How?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3000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ChangeArrowheads="1"/>
          </p:cNvSpPr>
          <p:nvPr/>
        </p:nvSpPr>
        <p:spPr bwMode="auto">
          <a:xfrm>
            <a:off x="561474" y="1090863"/>
            <a:ext cx="8197515" cy="5967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spc="-27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esting</a:t>
            </a:r>
            <a:r>
              <a:rPr lang="en-US" sz="2200" spc="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technique</a:t>
            </a:r>
            <a:r>
              <a:rPr lang="en-US" sz="2200" spc="-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questions: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ecific</a:t>
            </a:r>
            <a:r>
              <a:rPr lang="en-US" sz="2200" spc="-2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technique</a:t>
            </a:r>
            <a:r>
              <a:rPr lang="en-US" sz="2200" spc="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used?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systematic</a:t>
            </a:r>
            <a:r>
              <a:rPr lang="en-US" sz="2200" spc="2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dels</a:t>
            </a:r>
            <a:r>
              <a:rPr lang="en-US" sz="2200" spc="-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used?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related</a:t>
            </a:r>
            <a:r>
              <a:rPr lang="en-US" sz="2200" spc="3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</a:t>
            </a:r>
            <a:r>
              <a:rPr lang="en-US" sz="2200" spc="1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questions</a:t>
            </a:r>
            <a:r>
              <a:rPr lang="en-US" sz="2200" spc="2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</a:t>
            </a:r>
            <a:r>
              <a:rPr lang="en-US" sz="22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el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adapting</a:t>
            </a:r>
            <a:r>
              <a:rPr lang="en-US" sz="2200" spc="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technique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from</a:t>
            </a:r>
            <a:r>
              <a:rPr lang="en-US" sz="2200" spc="-1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domains?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integration</a:t>
            </a:r>
            <a:r>
              <a:rPr lang="en-US" sz="2200" spc="1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-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efficiency/effectivenes</a:t>
            </a:r>
            <a:r>
              <a:rPr lang="en-US" sz="2200" spc="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</a:t>
            </a: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↑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7030A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30" dirty="0">
                <a:solidFill>
                  <a:srgbClr val="7030A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spc="-27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esting</a:t>
            </a:r>
            <a:r>
              <a:rPr lang="en-US" sz="2200" spc="32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9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</a:t>
            </a:r>
            <a:r>
              <a:rPr lang="en-US" sz="2200" spc="-17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questions: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underlying</a:t>
            </a:r>
            <a:r>
              <a:rPr lang="en-US" sz="2200" spc="-2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structure</a:t>
            </a:r>
            <a:r>
              <a:rPr lang="en-US" sz="2200" spc="6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the</a:t>
            </a:r>
            <a:r>
              <a:rPr lang="en-US" sz="22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main</a:t>
            </a:r>
            <a:r>
              <a:rPr lang="en-US" sz="2200" spc="1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es: </a:t>
            </a:r>
            <a:r>
              <a:rPr lang="en-US" sz="2200" spc="1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list </a:t>
            </a:r>
            <a:r>
              <a:rPr lang="en-US" sz="2200" spc="3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vs.  </a:t>
            </a:r>
            <a:r>
              <a:rPr lang="en-US" sz="22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FSM?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</a:t>
            </a:r>
            <a:r>
              <a:rPr lang="en-US" sz="2200" spc="-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</a:t>
            </a:r>
            <a:r>
              <a:rPr lang="en-US" sz="2200" spc="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200" spc="2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these</a:t>
            </a:r>
            <a:r>
              <a:rPr lang="en-US" sz="2200" spc="3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dels</a:t>
            </a:r>
            <a:r>
              <a:rPr lang="en-US" sz="2200" spc="-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used?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</a:t>
            </a:r>
            <a:r>
              <a:rPr lang="en-US" sz="2200" spc="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extension?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l"/>
            <a:endParaRPr lang="en-US" sz="2200" dirty="0"/>
          </a:p>
        </p:txBody>
      </p:sp>
      <p:sp>
        <p:nvSpPr>
          <p:cNvPr id="157703" name="Text Box 7"/>
          <p:cNvSpPr txBox="1">
            <a:spLocks noChangeArrowheads="1"/>
          </p:cNvSpPr>
          <p:nvPr/>
        </p:nvSpPr>
        <p:spPr bwMode="auto">
          <a:xfrm>
            <a:off x="1861175" y="191266"/>
            <a:ext cx="62354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Testing Technique Questions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83073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1026"/>
          <p:cNvSpPr>
            <a:spLocks noChangeArrowheads="1"/>
          </p:cNvSpPr>
          <p:nvPr/>
        </p:nvSpPr>
        <p:spPr bwMode="auto">
          <a:xfrm>
            <a:off x="360947" y="1070810"/>
            <a:ext cx="8558464" cy="4108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200"/>
              </a:lnSpc>
              <a:spcBef>
                <a:spcPts val="1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9080" marR="78232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185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</a:t>
            </a:r>
            <a:r>
              <a:rPr lang="en-US" sz="2200" spc="17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activi</a:t>
            </a:r>
            <a:r>
              <a:rPr lang="en-US" sz="22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y/management</a:t>
            </a:r>
            <a:r>
              <a:rPr lang="en-US" sz="2200" spc="-2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questions: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Who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erf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rms</a:t>
            </a:r>
            <a:r>
              <a:rPr lang="en-US" sz="2200" spc="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which</a:t>
            </a:r>
            <a:r>
              <a:rPr lang="en-US" sz="2200" spc="-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</a:t>
            </a:r>
            <a:r>
              <a:rPr lang="en-US" sz="22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ecific</a:t>
            </a:r>
            <a:r>
              <a:rPr lang="en-US" sz="2200" spc="-2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activities?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When</a:t>
            </a:r>
            <a:r>
              <a:rPr lang="en-US" sz="2200" spc="-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can</a:t>
            </a:r>
            <a:r>
              <a:rPr lang="en-US" sz="2200" spc="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</a:t>
            </a:r>
            <a:r>
              <a:rPr lang="en-US" sz="22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ecific</a:t>
            </a:r>
            <a:r>
              <a:rPr lang="en-US" sz="2200" spc="-3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activities</a:t>
            </a:r>
            <a:r>
              <a:rPr lang="en-US" sz="2200" spc="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</a:t>
            </a:r>
            <a:r>
              <a:rPr lang="en-US" sz="2200" spc="-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erf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rmed?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2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est</a:t>
            </a:r>
            <a:r>
              <a:rPr lang="en-US" sz="2200" spc="4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automation?</a:t>
            </a:r>
            <a:r>
              <a:rPr lang="en-US" sz="2200" spc="2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What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out</a:t>
            </a:r>
            <a:r>
              <a:rPr lang="en-US" sz="2200" spc="1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ols?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Artifacts</a:t>
            </a:r>
            <a:r>
              <a:rPr lang="en-US" sz="2200" spc="-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used</a:t>
            </a:r>
            <a:r>
              <a:rPr lang="en-US" sz="2200" spc="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200" spc="-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</a:t>
            </a:r>
            <a:r>
              <a:rPr lang="en-US" sz="2200" spc="4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management?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General</a:t>
            </a:r>
            <a:r>
              <a:rPr lang="en-US" sz="2200" spc="1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environment</a:t>
            </a:r>
            <a:r>
              <a:rPr lang="en-US" sz="2200" spc="4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2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Pr</a:t>
            </a:r>
            <a:r>
              <a:rPr lang="en-US" sz="2200" spc="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duct</a:t>
            </a:r>
            <a:r>
              <a:rPr lang="en-US" sz="2200" spc="2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e/segment?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00" dirty="0"/>
          </a:p>
        </p:txBody>
      </p:sp>
      <p:sp>
        <p:nvSpPr>
          <p:cNvPr id="150535" name="Text Box 1031"/>
          <p:cNvSpPr txBox="1">
            <a:spLocks noChangeArrowheads="1"/>
          </p:cNvSpPr>
          <p:nvPr/>
        </p:nvSpPr>
        <p:spPr bwMode="auto">
          <a:xfrm>
            <a:off x="1413164" y="244642"/>
            <a:ext cx="70491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/>
              <a:t>Test Activity/Management Questions</a:t>
            </a:r>
          </a:p>
        </p:txBody>
      </p:sp>
    </p:spTree>
    <p:extLst>
      <p:ext uri="{BB962C8B-B14F-4D97-AF65-F5344CB8AC3E}">
        <p14:creationId xmlns:p14="http://schemas.microsoft.com/office/powerpoint/2010/main" xmlns="" val="74280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ChangeArrowheads="1"/>
          </p:cNvSpPr>
          <p:nvPr/>
        </p:nvSpPr>
        <p:spPr bwMode="auto">
          <a:xfrm>
            <a:off x="1371600" y="204536"/>
            <a:ext cx="6553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800" dirty="0"/>
              <a:t>When to Stop Testing</a:t>
            </a:r>
          </a:p>
        </p:txBody>
      </p:sp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533399" y="1122583"/>
            <a:ext cx="8418095" cy="5611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3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Resource-based</a:t>
            </a:r>
            <a:r>
              <a:rPr lang="en-US" sz="2200" spc="-31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criteria: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Stop</a:t>
            </a:r>
            <a:r>
              <a:rPr lang="en-US" sz="2200" spc="3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when</a:t>
            </a:r>
            <a:r>
              <a:rPr lang="en-US" sz="2200" spc="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ou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run</a:t>
            </a:r>
            <a:r>
              <a:rPr lang="en-US" sz="2200" spc="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out</a:t>
            </a:r>
            <a:r>
              <a:rPr lang="en-US" sz="2200" spc="4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time.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Stop</a:t>
            </a:r>
            <a:r>
              <a:rPr lang="en-US" sz="2200" spc="3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when</a:t>
            </a:r>
            <a:r>
              <a:rPr lang="en-US" sz="2200" spc="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ou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run</a:t>
            </a:r>
            <a:r>
              <a:rPr lang="en-US" sz="2200" spc="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out</a:t>
            </a:r>
            <a:r>
              <a:rPr lang="en-US" sz="2200" spc="4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mone</a:t>
            </a:r>
            <a:r>
              <a:rPr lang="en-US" sz="2200" spc="-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Irres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onsible</a:t>
            </a:r>
            <a:r>
              <a:rPr lang="en-US" sz="2200" spc="3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⇒</a:t>
            </a:r>
            <a:r>
              <a:rPr lang="en-US" sz="2200" spc="325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quali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y/other</a:t>
            </a:r>
            <a:r>
              <a:rPr lang="en-US" sz="2200" spc="2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roblems.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3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Quali</a:t>
            </a:r>
            <a:r>
              <a:rPr lang="en-US" sz="2200" spc="-8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y-based</a:t>
            </a:r>
            <a:r>
              <a:rPr lang="en-US" sz="2200" spc="-26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criteria: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Stop</a:t>
            </a:r>
            <a:r>
              <a:rPr lang="en-US" sz="2200" spc="2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when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quali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-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goals</a:t>
            </a:r>
            <a:r>
              <a:rPr lang="en-US" sz="2200" spc="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reached.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Direct</a:t>
            </a:r>
            <a:r>
              <a:rPr lang="en-US" sz="2200" spc="3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quali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1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measure:  reliabili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5510" marR="634365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resemble</a:t>
            </a:r>
            <a:r>
              <a:rPr lang="en-US" sz="2200" spc="-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actual</a:t>
            </a:r>
            <a:r>
              <a:rPr lang="en-US" sz="2200" spc="3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customer</a:t>
            </a:r>
            <a:r>
              <a:rPr lang="en-US" sz="2200" spc="2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usages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Indirect</a:t>
            </a:r>
            <a:r>
              <a:rPr lang="en-US" sz="22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quali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measure:</a:t>
            </a:r>
            <a:r>
              <a:rPr lang="en-US" sz="2200" spc="5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coverage.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200" spc="4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surrogate:</a:t>
            </a:r>
            <a:r>
              <a:rPr lang="en-US" sz="2200" spc="5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activi</a:t>
            </a:r>
            <a:r>
              <a:rPr lang="en-US" sz="22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-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completion.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ove</a:t>
            </a:r>
            <a:r>
              <a:rPr lang="en-US" sz="2200" spc="2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decreasing</a:t>
            </a:r>
            <a:r>
              <a:rPr lang="en-US" sz="2200" spc="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desirabili</a:t>
            </a:r>
            <a:r>
              <a:rPr lang="en-US" sz="22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spc="-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902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/>
              <a:t>In today’s lecture, we explored</a:t>
            </a:r>
            <a:r>
              <a:rPr lang="en-US" sz="2400" dirty="0"/>
              <a:t> </a:t>
            </a:r>
            <a:r>
              <a:rPr lang="en-US" sz="2400" dirty="0" smtClean="0"/>
              <a:t>why testing is needed, when to start &amp; stop testing and what goals to achieve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We further explored different steps that are carried out in coverage-based and systematic testing </a:t>
            </a:r>
            <a:endParaRPr lang="en-US" alt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We will discuss </a:t>
            </a:r>
            <a:r>
              <a:rPr lang="en-US" sz="2400" dirty="0"/>
              <a:t>Testing Activities, Management, and Automation</a:t>
            </a:r>
            <a:r>
              <a:rPr lang="en-US" altLang="en-US" sz="2400" dirty="0" smtClean="0"/>
              <a:t>. </a:t>
            </a:r>
          </a:p>
          <a:p>
            <a:pPr marL="0" indent="0">
              <a:buNone/>
            </a:pPr>
            <a:r>
              <a:rPr lang="en-US" altLang="en-US" sz="2400" dirty="0" smtClean="0"/>
              <a:t> </a:t>
            </a:r>
          </a:p>
          <a:p>
            <a:r>
              <a:rPr lang="en-US" sz="2400" dirty="0" smtClean="0"/>
              <a:t>Major </a:t>
            </a:r>
            <a:r>
              <a:rPr lang="en-US" sz="2400" dirty="0"/>
              <a:t>Testing </a:t>
            </a:r>
            <a:r>
              <a:rPr lang="en-US" sz="2400" dirty="0" smtClean="0"/>
              <a:t>Activities; Test Management and Testing Automation will also be part of next lecture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11409</TotalTime>
  <Words>378</Words>
  <Application>Microsoft Office PowerPoint</Application>
  <PresentationFormat>On-screen Show (4:3)</PresentationFormat>
  <Paragraphs>259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os-8</vt:lpstr>
      <vt:lpstr>Slide 1</vt:lpstr>
      <vt:lpstr>Part- 2 (a):   Software Testing</vt:lpstr>
      <vt:lpstr>Summary of the previous lecture</vt:lpstr>
      <vt:lpstr>Outlines</vt:lpstr>
      <vt:lpstr>Objectives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379</cp:revision>
  <cp:lastPrinted>2001-06-14T13:58:17Z</cp:lastPrinted>
  <dcterms:created xsi:type="dcterms:W3CDTF">2011-01-13T23:43:38Z</dcterms:created>
  <dcterms:modified xsi:type="dcterms:W3CDTF">2015-12-01T10:20:06Z</dcterms:modified>
</cp:coreProperties>
</file>