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28"/>
  </p:notesMasterIdLst>
  <p:handoutMasterIdLst>
    <p:handoutMasterId r:id="rId29"/>
  </p:handoutMasterIdLst>
  <p:sldIdLst>
    <p:sldId id="403" r:id="rId2"/>
    <p:sldId id="330" r:id="rId3"/>
    <p:sldId id="508" r:id="rId4"/>
    <p:sldId id="347" r:id="rId5"/>
    <p:sldId id="348" r:id="rId6"/>
    <p:sldId id="511" r:id="rId7"/>
    <p:sldId id="512" r:id="rId8"/>
    <p:sldId id="513" r:id="rId9"/>
    <p:sldId id="514" r:id="rId10"/>
    <p:sldId id="515" r:id="rId11"/>
    <p:sldId id="516" r:id="rId12"/>
    <p:sldId id="517" r:id="rId13"/>
    <p:sldId id="518" r:id="rId14"/>
    <p:sldId id="519" r:id="rId15"/>
    <p:sldId id="520" r:id="rId16"/>
    <p:sldId id="521" r:id="rId17"/>
    <p:sldId id="522" r:id="rId18"/>
    <p:sldId id="523" r:id="rId19"/>
    <p:sldId id="524" r:id="rId20"/>
    <p:sldId id="525" r:id="rId21"/>
    <p:sldId id="526" r:id="rId22"/>
    <p:sldId id="527" r:id="rId23"/>
    <p:sldId id="528" r:id="rId24"/>
    <p:sldId id="506" r:id="rId25"/>
    <p:sldId id="507" r:id="rId26"/>
    <p:sldId id="501" r:id="rId27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6600"/>
    <a:srgbClr val="FF0000"/>
    <a:srgbClr val="CCECFF"/>
    <a:srgbClr val="66CCFF"/>
    <a:srgbClr val="CCFFFF"/>
    <a:srgbClr val="F8F8F8"/>
    <a:srgbClr val="EAEA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4067" autoAdjust="0"/>
    <p:restoredTop sz="86357" autoAdjust="0"/>
  </p:normalViewPr>
  <p:slideViewPr>
    <p:cSldViewPr snapToGrid="0">
      <p:cViewPr varScale="1">
        <p:scale>
          <a:sx n="57" d="100"/>
          <a:sy n="57" d="100"/>
        </p:scale>
        <p:origin x="-1428" y="-90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15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FB674CF5-852A-49E5-9D15-76FCA8FEF6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707400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81E70F5-8F90-4F20-8948-C66783EAF7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6752528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D401E1C-37B2-4FB2-A6E3-6E0F8EE10C80}" type="slidenum">
              <a:rPr lang="en-US" altLang="en-US" smtClean="0">
                <a:latin typeface="Times New Roman" panose="02020603050405020304" pitchFamily="18" charset="0"/>
              </a:rPr>
              <a:pPr/>
              <a:t>2</a:t>
            </a:fld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0097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1635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5696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5B41CAB-132C-4C67-BFCC-7AB8D48FDDC0}" type="slidenum">
              <a:rPr lang="en-US" altLang="en-US" sz="1300" smtClean="0">
                <a:latin typeface="Helvetica" panose="020B0604020202020204" pitchFamily="34" charset="0"/>
              </a:rPr>
              <a:pPr>
                <a:spcBef>
                  <a:spcPct val="0"/>
                </a:spcBef>
              </a:pPr>
              <a:t>26</a:t>
            </a:fld>
            <a:endParaRPr lang="en-US" altLang="en-US" sz="1300" smtClean="0">
              <a:latin typeface="Helvetica" panose="020B060402020202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8993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228494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7179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150777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1415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713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5705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76173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26117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67934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6092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8577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33488"/>
            <a:ext cx="9036050" cy="4530725"/>
          </a:xfrm>
        </p:spPr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Software Quality Engineering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Lecture No. </a:t>
            </a:r>
            <a:r>
              <a:rPr lang="en-GB" sz="4400" dirty="0">
                <a:solidFill>
                  <a:schemeClr val="bg2">
                    <a:lumMod val="75000"/>
                  </a:schemeClr>
                </a:solidFill>
              </a:rPr>
              <a:t>9</a:t>
            </a: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71475" y="1900238"/>
            <a:ext cx="8458200" cy="11430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Part- 2 (a):  </a:t>
            </a:r>
            <a:br>
              <a:rPr lang="en-US" altLang="en-US" dirty="0" smtClean="0"/>
            </a:br>
            <a:r>
              <a:rPr lang="en-US" altLang="en-US" sz="4000" dirty="0" smtClean="0"/>
              <a:t>Software Testing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5868988" y="6243638"/>
            <a:ext cx="3275012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243638"/>
            <a:ext cx="3275013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the 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We discussed basics of software testing. We highlighted why testing is important and how it plays role in SQE</a:t>
            </a:r>
          </a:p>
          <a:p>
            <a:r>
              <a:rPr lang="en-US" sz="2400" dirty="0" smtClean="0"/>
              <a:t>W examined different types of testing such as black box and white box testing.</a:t>
            </a:r>
            <a:endParaRPr lang="en-US" sz="2400" dirty="0"/>
          </a:p>
          <a:p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03974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Outlines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17095" y="946484"/>
            <a:ext cx="8618955" cy="4817729"/>
          </a:xfrm>
        </p:spPr>
        <p:txBody>
          <a:bodyPr/>
          <a:lstStyle/>
          <a:p>
            <a:pPr marL="808038" indent="-711200">
              <a:spcBef>
                <a:spcPts val="0"/>
              </a:spcBef>
            </a:pPr>
            <a:r>
              <a:rPr lang="en-US" sz="2400" dirty="0" smtClean="0">
                <a:latin typeface="Garamond" pitchFamily="18" charset="0"/>
              </a:rPr>
              <a:t>Software </a:t>
            </a:r>
            <a:r>
              <a:rPr lang="en-US" sz="2400" dirty="0">
                <a:latin typeface="Garamond" pitchFamily="18" charset="0"/>
              </a:rPr>
              <a:t>Testing </a:t>
            </a:r>
            <a:r>
              <a:rPr lang="en-US" sz="2400" dirty="0" smtClean="0">
                <a:latin typeface="Garamond" pitchFamily="18" charset="0"/>
              </a:rPr>
              <a:t>Activities</a:t>
            </a:r>
          </a:p>
          <a:p>
            <a:pPr marL="808038" indent="-711200">
              <a:spcBef>
                <a:spcPts val="0"/>
              </a:spcBef>
            </a:pPr>
            <a:r>
              <a:rPr lang="en-US" sz="2400" dirty="0" smtClean="0">
                <a:latin typeface="Garamond" pitchFamily="18" charset="0"/>
              </a:rPr>
              <a:t>Software </a:t>
            </a:r>
            <a:r>
              <a:rPr lang="en-US" sz="2400" dirty="0">
                <a:latin typeface="Garamond" pitchFamily="18" charset="0"/>
              </a:rPr>
              <a:t>Testing </a:t>
            </a:r>
            <a:r>
              <a:rPr lang="en-US" sz="2400" dirty="0" smtClean="0">
                <a:latin typeface="Garamond" pitchFamily="18" charset="0"/>
              </a:rPr>
              <a:t>Scope</a:t>
            </a:r>
          </a:p>
          <a:p>
            <a:pPr marL="808038" indent="-711200">
              <a:spcBef>
                <a:spcPts val="0"/>
              </a:spcBef>
            </a:pPr>
            <a:r>
              <a:rPr lang="en-US" sz="2400" dirty="0" smtClean="0">
                <a:latin typeface="Garamond" pitchFamily="18" charset="0"/>
              </a:rPr>
              <a:t>Software </a:t>
            </a:r>
            <a:r>
              <a:rPr lang="en-US" sz="2400" dirty="0">
                <a:latin typeface="Garamond" pitchFamily="18" charset="0"/>
              </a:rPr>
              <a:t>Testing </a:t>
            </a:r>
            <a:r>
              <a:rPr lang="en-US" sz="2400" dirty="0" smtClean="0">
                <a:latin typeface="Garamond" pitchFamily="18" charset="0"/>
              </a:rPr>
              <a:t>Principles</a:t>
            </a:r>
          </a:p>
          <a:p>
            <a:pPr marL="808038" indent="-711200">
              <a:spcBef>
                <a:spcPts val="0"/>
              </a:spcBef>
            </a:pPr>
            <a:r>
              <a:rPr lang="en-US" sz="2400" dirty="0" smtClean="0">
                <a:latin typeface="Garamond" pitchFamily="18" charset="0"/>
              </a:rPr>
              <a:t>Software </a:t>
            </a:r>
            <a:r>
              <a:rPr lang="en-US" sz="2400" dirty="0">
                <a:latin typeface="Garamond" pitchFamily="18" charset="0"/>
              </a:rPr>
              <a:t>Testing </a:t>
            </a:r>
            <a:r>
              <a:rPr lang="en-US" sz="2400" dirty="0" smtClean="0">
                <a:latin typeface="Garamond" pitchFamily="18" charset="0"/>
              </a:rPr>
              <a:t>Process</a:t>
            </a:r>
          </a:p>
          <a:p>
            <a:pPr marL="808038" indent="-711200">
              <a:spcBef>
                <a:spcPts val="0"/>
              </a:spcBef>
            </a:pPr>
            <a:r>
              <a:rPr lang="en-US" sz="2400" dirty="0" smtClean="0">
                <a:latin typeface="Garamond" pitchFamily="18" charset="0"/>
              </a:rPr>
              <a:t>Software </a:t>
            </a:r>
            <a:r>
              <a:rPr lang="en-US" sz="2400" dirty="0">
                <a:latin typeface="Garamond" pitchFamily="18" charset="0"/>
              </a:rPr>
              <a:t>Testing </a:t>
            </a:r>
            <a:r>
              <a:rPr lang="en-US" sz="2400" dirty="0" smtClean="0">
                <a:latin typeface="Garamond" pitchFamily="18" charset="0"/>
              </a:rPr>
              <a:t>Myths</a:t>
            </a:r>
          </a:p>
          <a:p>
            <a:pPr marL="808038" indent="-711200">
              <a:spcBef>
                <a:spcPts val="0"/>
              </a:spcBef>
            </a:pPr>
            <a:r>
              <a:rPr lang="en-US" sz="2400" dirty="0" smtClean="0">
                <a:latin typeface="Garamond" pitchFamily="18" charset="0"/>
              </a:rPr>
              <a:t>Software </a:t>
            </a:r>
            <a:r>
              <a:rPr lang="en-US" sz="2400" dirty="0">
                <a:latin typeface="Garamond" pitchFamily="18" charset="0"/>
              </a:rPr>
              <a:t>Testing </a:t>
            </a:r>
            <a:r>
              <a:rPr lang="en-US" sz="2400" dirty="0" smtClean="0">
                <a:latin typeface="Garamond" pitchFamily="18" charset="0"/>
              </a:rPr>
              <a:t>Limits</a:t>
            </a:r>
          </a:p>
          <a:p>
            <a:pPr marL="808038" indent="-711200">
              <a:spcBef>
                <a:spcPts val="0"/>
              </a:spcBef>
            </a:pPr>
            <a:r>
              <a:rPr lang="en-US" sz="2400" dirty="0" smtClean="0">
                <a:latin typeface="Garamond" pitchFamily="18" charset="0"/>
              </a:rPr>
              <a:t>Different </a:t>
            </a:r>
            <a:r>
              <a:rPr lang="en-US" sz="2400" dirty="0">
                <a:latin typeface="Garamond" pitchFamily="18" charset="0"/>
              </a:rPr>
              <a:t>Types of Software Testing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z="2400" dirty="0" smtClean="0"/>
              <a:t>To further understand the basics of Testing</a:t>
            </a:r>
          </a:p>
          <a:p>
            <a:pPr>
              <a:lnSpc>
                <a:spcPct val="150000"/>
              </a:lnSpc>
            </a:pPr>
            <a:r>
              <a:rPr lang="en-US" altLang="en-US" sz="2400" dirty="0" smtClean="0"/>
              <a:t>To be able to distinguish between unit, integration and system testing</a:t>
            </a:r>
          </a:p>
          <a:p>
            <a:pPr>
              <a:lnSpc>
                <a:spcPct val="150000"/>
              </a:lnSpc>
            </a:pP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7" name="Rectangle 3"/>
          <p:cNvSpPr>
            <a:spLocks noChangeArrowheads="1"/>
          </p:cNvSpPr>
          <p:nvPr/>
        </p:nvSpPr>
        <p:spPr bwMode="auto">
          <a:xfrm>
            <a:off x="401053" y="1347537"/>
            <a:ext cx="8406063" cy="434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l"/>
            <a:r>
              <a:rPr lang="en-US" sz="2400" dirty="0"/>
              <a:t>Several definitions:</a:t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“Testing is the process of establishing confidence that a program or system does what it is supposed to.”	</a:t>
            </a:r>
            <a:r>
              <a:rPr lang="en-US" sz="2400" dirty="0" smtClean="0"/>
              <a:t>						</a:t>
            </a:r>
            <a:r>
              <a:rPr lang="en-US" i="1" dirty="0" smtClean="0"/>
              <a:t>by </a:t>
            </a:r>
            <a:r>
              <a:rPr lang="en-US" i="1" dirty="0" err="1"/>
              <a:t>Hetzel</a:t>
            </a:r>
            <a:r>
              <a:rPr lang="en-US" i="1" dirty="0"/>
              <a:t> 1973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“Testing is the process of executing a program or system with the intent of finding errors.”	</a:t>
            </a:r>
            <a:endParaRPr lang="en-US" sz="2400" dirty="0" smtClean="0"/>
          </a:p>
          <a:p>
            <a:pPr algn="l"/>
            <a:r>
              <a:rPr lang="en-US" sz="2400" i="1" dirty="0"/>
              <a:t>	</a:t>
            </a:r>
            <a:r>
              <a:rPr lang="en-US" sz="2400" i="1" dirty="0" smtClean="0"/>
              <a:t>						</a:t>
            </a:r>
            <a:r>
              <a:rPr lang="en-US" i="1" dirty="0" smtClean="0"/>
              <a:t>by </a:t>
            </a:r>
            <a:r>
              <a:rPr lang="en-US" i="1" dirty="0"/>
              <a:t>Myers 1979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“Testing is any activity aimed at evaluating an attribute or capability of a program or system and determining that it meets its required results</a:t>
            </a:r>
            <a:r>
              <a:rPr lang="en-US" sz="2400" dirty="0" smtClean="0"/>
              <a:t>.” </a:t>
            </a:r>
          </a:p>
          <a:p>
            <a:pPr algn="r"/>
            <a:r>
              <a:rPr lang="en-US" sz="1600" i="1" dirty="0" smtClean="0"/>
              <a:t>by </a:t>
            </a:r>
            <a:r>
              <a:rPr lang="en-US" sz="1600" i="1" dirty="0" err="1"/>
              <a:t>Hetzel</a:t>
            </a:r>
            <a:r>
              <a:rPr lang="en-US" sz="1600" i="1" dirty="0"/>
              <a:t> </a:t>
            </a:r>
            <a:r>
              <a:rPr lang="en-US" sz="1600" i="1" dirty="0" smtClean="0"/>
              <a:t>1983</a:t>
            </a:r>
            <a:endParaRPr lang="en-US" sz="1600" i="1" dirty="0"/>
          </a:p>
        </p:txBody>
      </p:sp>
      <p:sp>
        <p:nvSpPr>
          <p:cNvPr id="144390" name="Text Box 6"/>
          <p:cNvSpPr txBox="1">
            <a:spLocks noChangeArrowheads="1"/>
          </p:cNvSpPr>
          <p:nvPr/>
        </p:nvSpPr>
        <p:spPr bwMode="auto">
          <a:xfrm>
            <a:off x="1447800" y="228600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/>
              <a:t>What is Software Testing</a:t>
            </a:r>
          </a:p>
        </p:txBody>
      </p:sp>
    </p:spTree>
    <p:extLst>
      <p:ext uri="{BB962C8B-B14F-4D97-AF65-F5344CB8AC3E}">
        <p14:creationId xmlns:p14="http://schemas.microsoft.com/office/powerpoint/2010/main" xmlns="" val="285520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1" name="Rectangle 3"/>
          <p:cNvSpPr>
            <a:spLocks noChangeArrowheads="1"/>
          </p:cNvSpPr>
          <p:nvPr/>
        </p:nvSpPr>
        <p:spPr bwMode="auto">
          <a:xfrm>
            <a:off x="417095" y="1491916"/>
            <a:ext cx="8325851" cy="3994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l"/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>- One of very important software development phases</a:t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>- A software process based on well-defined software quality control and testing standards, testing methods, strategy, test criteria, and tools.</a:t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>- Engineers perform all types of software testing activities to perform a software </a:t>
            </a:r>
            <a:br>
              <a:rPr lang="en-US" sz="2000" dirty="0"/>
            </a:br>
            <a:r>
              <a:rPr lang="en-US" sz="2000" dirty="0"/>
              <a:t>test process.</a:t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>- The last quality checking point for software on its production line</a:t>
            </a:r>
          </a:p>
        </p:txBody>
      </p:sp>
      <p:sp>
        <p:nvSpPr>
          <p:cNvPr id="155654" name="Text Box 6"/>
          <p:cNvSpPr txBox="1">
            <a:spLocks noChangeArrowheads="1"/>
          </p:cNvSpPr>
          <p:nvPr/>
        </p:nvSpPr>
        <p:spPr bwMode="auto">
          <a:xfrm>
            <a:off x="1600200" y="208121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/>
              <a:t>What is Software Testing</a:t>
            </a:r>
          </a:p>
        </p:txBody>
      </p:sp>
    </p:spTree>
    <p:extLst>
      <p:ext uri="{BB962C8B-B14F-4D97-AF65-F5344CB8AC3E}">
        <p14:creationId xmlns:p14="http://schemas.microsoft.com/office/powerpoint/2010/main" xmlns="" val="202866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5" name="Rectangle 3"/>
          <p:cNvSpPr>
            <a:spLocks noChangeArrowheads="1"/>
          </p:cNvSpPr>
          <p:nvPr/>
        </p:nvSpPr>
        <p:spPr bwMode="auto">
          <a:xfrm>
            <a:off x="593559" y="978568"/>
            <a:ext cx="8037094" cy="5454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l"/>
            <a:r>
              <a:rPr lang="en-US" dirty="0"/>
              <a:t>The Major Objectives of Software Testing</a:t>
            </a:r>
            <a:r>
              <a:rPr lang="en-US" dirty="0" smtClean="0"/>
              <a:t>: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- Uncover as many as errors (or bugs) as possible in a given timeline</a:t>
            </a:r>
            <a:r>
              <a:rPr lang="en-US" dirty="0" smtClean="0"/>
              <a:t>.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- Demonstrate a given software product matching its requirement specifications</a:t>
            </a:r>
            <a:r>
              <a:rPr lang="en-US" dirty="0" smtClean="0"/>
              <a:t>.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- Validate the quality of a software testing using the minimum cost and efforts</a:t>
            </a:r>
            <a:r>
              <a:rPr lang="en-US" dirty="0" smtClean="0"/>
              <a:t>.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- Generate high quality test cases, perform effective tests, and issue correct and helpful problem reports.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Major goals</a:t>
            </a:r>
            <a:r>
              <a:rPr lang="en-US" dirty="0" smtClean="0"/>
              <a:t>:</a:t>
            </a:r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chemeClr val="tx2"/>
                </a:solidFill>
              </a:rPr>
              <a:t>uncover the errors (defects) in the software, including errors in: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	- requirements from requirement analysis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	- design documented in design specifications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	- coding (implementation)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	- system resources and system environment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	- hardware problems and their interfaces to software</a:t>
            </a:r>
            <a:endParaRPr lang="en-US" sz="4000" dirty="0">
              <a:solidFill>
                <a:schemeClr val="tx2"/>
              </a:solidFill>
            </a:endParaRPr>
          </a:p>
        </p:txBody>
      </p:sp>
      <p:sp>
        <p:nvSpPr>
          <p:cNvPr id="146438" name="Text Box 6"/>
          <p:cNvSpPr txBox="1">
            <a:spLocks noChangeArrowheads="1"/>
          </p:cNvSpPr>
          <p:nvPr/>
        </p:nvSpPr>
        <p:spPr bwMode="auto">
          <a:xfrm>
            <a:off x="1447800" y="180474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/>
              <a:t>Testing Objectives</a:t>
            </a:r>
          </a:p>
        </p:txBody>
      </p:sp>
    </p:spTree>
    <p:extLst>
      <p:ext uri="{BB962C8B-B14F-4D97-AF65-F5344CB8AC3E}">
        <p14:creationId xmlns:p14="http://schemas.microsoft.com/office/powerpoint/2010/main" xmlns="" val="248189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1" name="Rectangle 3"/>
          <p:cNvSpPr>
            <a:spLocks noChangeArrowheads="1"/>
          </p:cNvSpPr>
          <p:nvPr/>
        </p:nvSpPr>
        <p:spPr bwMode="auto">
          <a:xfrm>
            <a:off x="449179" y="1090863"/>
            <a:ext cx="7620000" cy="5069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l"/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>- Test manager</a:t>
            </a:r>
            <a:br>
              <a:rPr lang="en-US" sz="2000" dirty="0"/>
            </a:br>
            <a:r>
              <a:rPr lang="en-US" sz="2000" dirty="0"/>
              <a:t>	- manage and control a software test project </a:t>
            </a:r>
            <a:br>
              <a:rPr lang="en-US" sz="2000" dirty="0"/>
            </a:br>
            <a:r>
              <a:rPr lang="en-US" sz="2000" dirty="0"/>
              <a:t>	- supervise test engineers</a:t>
            </a:r>
            <a:br>
              <a:rPr lang="en-US" sz="2000" dirty="0"/>
            </a:br>
            <a:r>
              <a:rPr lang="en-US" sz="2000" dirty="0"/>
              <a:t>	- define and specify a test plan</a:t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>- Software Test Engineers and Testers</a:t>
            </a:r>
            <a:br>
              <a:rPr lang="en-US" sz="2000" dirty="0"/>
            </a:br>
            <a:r>
              <a:rPr lang="en-US" sz="2000" dirty="0"/>
              <a:t>	- define test cases, write test specifications, run tests</a:t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>- Independent Test Group</a:t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>- Development Engineers</a:t>
            </a:r>
            <a:br>
              <a:rPr lang="en-US" sz="2000" dirty="0"/>
            </a:br>
            <a:r>
              <a:rPr lang="en-US" sz="2000" dirty="0"/>
              <a:t>	- Only perform unit tests and integration tests</a:t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>- Quality Assurance Group and Engineers</a:t>
            </a:r>
            <a:br>
              <a:rPr lang="en-US" sz="2000" dirty="0"/>
            </a:br>
            <a:r>
              <a:rPr lang="en-US" sz="2000" dirty="0"/>
              <a:t>	- Perform system testing</a:t>
            </a:r>
            <a:br>
              <a:rPr lang="en-US" sz="2000" dirty="0"/>
            </a:br>
            <a:r>
              <a:rPr lang="en-US" sz="2000" dirty="0"/>
              <a:t>	- Define software testing standards and quality control process</a:t>
            </a:r>
          </a:p>
        </p:txBody>
      </p:sp>
      <p:sp>
        <p:nvSpPr>
          <p:cNvPr id="145414" name="Text Box 6"/>
          <p:cNvSpPr txBox="1">
            <a:spLocks noChangeArrowheads="1"/>
          </p:cNvSpPr>
          <p:nvPr/>
        </p:nvSpPr>
        <p:spPr bwMode="auto">
          <a:xfrm>
            <a:off x="1562100" y="180474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/>
              <a:t>Who does Software Testing</a:t>
            </a:r>
          </a:p>
        </p:txBody>
      </p:sp>
    </p:spTree>
    <p:extLst>
      <p:ext uri="{BB962C8B-B14F-4D97-AF65-F5344CB8AC3E}">
        <p14:creationId xmlns:p14="http://schemas.microsoft.com/office/powerpoint/2010/main" xmlns="" val="22877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50" name="Text Box 6"/>
          <p:cNvSpPr txBox="1">
            <a:spLocks noChangeArrowheads="1"/>
          </p:cNvSpPr>
          <p:nvPr/>
        </p:nvSpPr>
        <p:spPr bwMode="auto">
          <a:xfrm>
            <a:off x="1720516" y="276727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/>
              <a:t>Software Testing Scope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755" y="1267326"/>
            <a:ext cx="8547780" cy="4283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4421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9" name="Rectangle 3"/>
          <p:cNvSpPr>
            <a:spLocks noChangeArrowheads="1"/>
          </p:cNvSpPr>
          <p:nvPr/>
        </p:nvSpPr>
        <p:spPr bwMode="auto">
          <a:xfrm>
            <a:off x="561474" y="1138989"/>
            <a:ext cx="8005010" cy="5133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l"/>
            <a:r>
              <a:rPr lang="en-US" dirty="0"/>
              <a:t/>
            </a:r>
            <a:br>
              <a:rPr lang="en-US" dirty="0"/>
            </a:br>
            <a:r>
              <a:rPr lang="en-US" dirty="0"/>
              <a:t>- Test </a:t>
            </a:r>
            <a:r>
              <a:rPr lang="en-US" dirty="0" smtClean="0"/>
              <a:t>Planning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  Define a software test plan by specifying:</a:t>
            </a:r>
            <a:br>
              <a:rPr lang="en-US" dirty="0"/>
            </a:br>
            <a:r>
              <a:rPr lang="en-US" dirty="0"/>
              <a:t>	- a test schedule for a test process and its activities, as well as assignments</a:t>
            </a:r>
            <a:br>
              <a:rPr lang="en-US" dirty="0"/>
            </a:br>
            <a:r>
              <a:rPr lang="en-US" dirty="0"/>
              <a:t>	- test requirements and items</a:t>
            </a:r>
            <a:br>
              <a:rPr lang="en-US" dirty="0"/>
            </a:br>
            <a:r>
              <a:rPr lang="en-US" dirty="0"/>
              <a:t>	- test strategy and supporting tools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- Test Design and Specification</a:t>
            </a:r>
            <a:br>
              <a:rPr lang="en-US" dirty="0"/>
            </a:br>
            <a:r>
              <a:rPr lang="en-US" dirty="0"/>
              <a:t>	- Conduct software design based well-defined test generation methods.</a:t>
            </a:r>
            <a:br>
              <a:rPr lang="en-US" dirty="0"/>
            </a:br>
            <a:r>
              <a:rPr lang="en-US" dirty="0"/>
              <a:t>	- Specify test cases to achieve a targeted test coverage.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- Test Set up:</a:t>
            </a:r>
            <a:br>
              <a:rPr lang="en-US" dirty="0"/>
            </a:br>
            <a:r>
              <a:rPr lang="en-US" dirty="0"/>
              <a:t>	- Testing Tools and Environment Set-up</a:t>
            </a:r>
            <a:br>
              <a:rPr lang="en-US" dirty="0"/>
            </a:br>
            <a:r>
              <a:rPr lang="en-US" dirty="0"/>
              <a:t>	- Test Suite Set-up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- Test Operation and Execution </a:t>
            </a:r>
            <a:br>
              <a:rPr lang="en-US" dirty="0"/>
            </a:br>
            <a:r>
              <a:rPr lang="en-US" dirty="0"/>
              <a:t>	- Run test cases manually or automatically</a:t>
            </a:r>
          </a:p>
        </p:txBody>
      </p:sp>
      <p:sp>
        <p:nvSpPr>
          <p:cNvPr id="147462" name="Text Box 6"/>
          <p:cNvSpPr txBox="1">
            <a:spLocks noChangeArrowheads="1"/>
          </p:cNvSpPr>
          <p:nvPr/>
        </p:nvSpPr>
        <p:spPr bwMode="auto">
          <a:xfrm>
            <a:off x="1515979" y="250505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/>
              <a:t>Software Testing Activities</a:t>
            </a:r>
          </a:p>
        </p:txBody>
      </p:sp>
    </p:spTree>
    <p:extLst>
      <p:ext uri="{BB962C8B-B14F-4D97-AF65-F5344CB8AC3E}">
        <p14:creationId xmlns:p14="http://schemas.microsoft.com/office/powerpoint/2010/main" xmlns="" val="120612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3" name="Rectangle 3"/>
          <p:cNvSpPr>
            <a:spLocks noChangeArrowheads="1"/>
          </p:cNvSpPr>
          <p:nvPr/>
        </p:nvSpPr>
        <p:spPr bwMode="auto">
          <a:xfrm>
            <a:off x="545432" y="1138989"/>
            <a:ext cx="7716252" cy="5085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l"/>
            <a:r>
              <a:rPr lang="en-US" dirty="0"/>
              <a:t>- Test Result Analysis and Reporting</a:t>
            </a:r>
            <a:br>
              <a:rPr lang="en-US" dirty="0"/>
            </a:br>
            <a:r>
              <a:rPr lang="en-US" dirty="0"/>
              <a:t>	Report software testing results and conduct test result analysis 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- Problem Reporting</a:t>
            </a:r>
            <a:br>
              <a:rPr lang="en-US" dirty="0"/>
            </a:br>
            <a:r>
              <a:rPr lang="en-US" dirty="0"/>
              <a:t>	Report program errors using a systematic solution.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- Test Management and Measurement</a:t>
            </a:r>
            <a:br>
              <a:rPr lang="en-US" dirty="0"/>
            </a:br>
            <a:r>
              <a:rPr lang="en-US" dirty="0"/>
              <a:t>	Manage software testing activities, control testing schedule, measure 	testing complexity and cost 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- Test Automation</a:t>
            </a:r>
            <a:br>
              <a:rPr lang="en-US" dirty="0"/>
            </a:br>
            <a:r>
              <a:rPr lang="en-US" dirty="0"/>
              <a:t>	- Define and develop software test tools</a:t>
            </a:r>
            <a:br>
              <a:rPr lang="en-US" dirty="0"/>
            </a:br>
            <a:r>
              <a:rPr lang="en-US" dirty="0"/>
              <a:t>	- Adopt and use software test tools</a:t>
            </a:r>
            <a:br>
              <a:rPr lang="en-US" dirty="0"/>
            </a:br>
            <a:r>
              <a:rPr lang="en-US" dirty="0"/>
              <a:t>	- Write software test scripts and facility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- Test Configuration Management</a:t>
            </a:r>
            <a:br>
              <a:rPr lang="en-US" dirty="0"/>
            </a:br>
            <a:r>
              <a:rPr lang="en-US" dirty="0"/>
              <a:t>	- Manage and maintain different versions of software test suites, test 	environment and tools, and documents for various product versions.  </a:t>
            </a:r>
          </a:p>
        </p:txBody>
      </p:sp>
      <p:sp>
        <p:nvSpPr>
          <p:cNvPr id="148486" name="Text Box 6"/>
          <p:cNvSpPr txBox="1">
            <a:spLocks noChangeArrowheads="1"/>
          </p:cNvSpPr>
          <p:nvPr/>
        </p:nvSpPr>
        <p:spPr bwMode="auto">
          <a:xfrm>
            <a:off x="1371600" y="260684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/>
              <a:t>Software Testing Activities</a:t>
            </a:r>
          </a:p>
        </p:txBody>
      </p:sp>
    </p:spTree>
    <p:extLst>
      <p:ext uri="{BB962C8B-B14F-4D97-AF65-F5344CB8AC3E}">
        <p14:creationId xmlns:p14="http://schemas.microsoft.com/office/powerpoint/2010/main" xmlns="" val="417305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94" name="Rectangle 82"/>
          <p:cNvSpPr>
            <a:spLocks noChangeArrowheads="1"/>
          </p:cNvSpPr>
          <p:nvPr/>
        </p:nvSpPr>
        <p:spPr bwMode="auto">
          <a:xfrm>
            <a:off x="2362199" y="364958"/>
            <a:ext cx="597969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2800" dirty="0"/>
              <a:t>Verification and Validation</a:t>
            </a:r>
          </a:p>
        </p:txBody>
      </p:sp>
      <p:sp>
        <p:nvSpPr>
          <p:cNvPr id="39057" name="Text Box 145"/>
          <p:cNvSpPr txBox="1">
            <a:spLocks noChangeArrowheads="1"/>
          </p:cNvSpPr>
          <p:nvPr/>
        </p:nvSpPr>
        <p:spPr bwMode="auto">
          <a:xfrm>
            <a:off x="352925" y="898357"/>
            <a:ext cx="8357937" cy="5786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dirty="0"/>
              <a:t>Software testing is one element of a broader topic that is often referred to as</a:t>
            </a:r>
          </a:p>
          <a:p>
            <a:pPr algn="l"/>
            <a:r>
              <a:rPr lang="en-US" dirty="0"/>
              <a:t>	 ===&gt; </a:t>
            </a:r>
            <a:r>
              <a:rPr lang="en-US" sz="2000" dirty="0"/>
              <a:t>Verification and Validation (V&amp;V)</a:t>
            </a:r>
            <a:endParaRPr lang="en-US" dirty="0"/>
          </a:p>
          <a:p>
            <a:pPr algn="l"/>
            <a:endParaRPr lang="en-US" dirty="0"/>
          </a:p>
          <a:p>
            <a:pPr algn="l"/>
            <a:r>
              <a:rPr lang="en-US" sz="2000" dirty="0"/>
              <a:t>Verification</a:t>
            </a:r>
            <a:r>
              <a:rPr lang="en-US" dirty="0"/>
              <a:t> --&gt; refers to the set of activities that ensure that software correctly 	implements a specific function.</a:t>
            </a:r>
          </a:p>
          <a:p>
            <a:pPr algn="l"/>
            <a:endParaRPr lang="en-US" dirty="0"/>
          </a:p>
          <a:p>
            <a:pPr algn="l"/>
            <a:r>
              <a:rPr lang="en-US" sz="2000" dirty="0"/>
              <a:t>Validation </a:t>
            </a:r>
            <a:r>
              <a:rPr lang="en-US" dirty="0"/>
              <a:t>-&gt; refers to a different set of activities that ensure that the software 	that has been built is traceable to customer requirements.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Boehm [BOE81]:</a:t>
            </a:r>
          </a:p>
          <a:p>
            <a:pPr algn="l"/>
            <a:endParaRPr lang="en-US" dirty="0"/>
          </a:p>
          <a:p>
            <a:pPr algn="l"/>
            <a:r>
              <a:rPr lang="en-US" sz="2000" dirty="0"/>
              <a:t>	Verification: “Are we building the product right?”</a:t>
            </a:r>
          </a:p>
          <a:p>
            <a:pPr algn="l"/>
            <a:r>
              <a:rPr lang="en-US" sz="2000" dirty="0"/>
              <a:t>	Validation: “Are we building the right product?”</a:t>
            </a:r>
            <a:endParaRPr lang="en-US" dirty="0"/>
          </a:p>
          <a:p>
            <a:pPr algn="l"/>
            <a:endParaRPr lang="en-US" dirty="0"/>
          </a:p>
          <a:p>
            <a:pPr algn="l"/>
            <a:r>
              <a:rPr lang="en-US" dirty="0"/>
              <a:t>The definition of V&amp;V encompasses many of SQA activities, including</a:t>
            </a:r>
          </a:p>
          <a:p>
            <a:pPr algn="l"/>
            <a:r>
              <a:rPr lang="en-US" dirty="0"/>
              <a:t>	formal technical reviews, quality and configuration audits</a:t>
            </a:r>
          </a:p>
          <a:p>
            <a:pPr algn="l"/>
            <a:r>
              <a:rPr lang="en-US" dirty="0"/>
              <a:t>	performance monitoring, different types of software testing</a:t>
            </a:r>
          </a:p>
          <a:p>
            <a:pPr algn="l"/>
            <a:r>
              <a:rPr lang="en-US" dirty="0"/>
              <a:t>	feasibility study and simulation</a:t>
            </a:r>
          </a:p>
        </p:txBody>
      </p:sp>
    </p:spTree>
    <p:extLst>
      <p:ext uri="{BB962C8B-B14F-4D97-AF65-F5344CB8AC3E}">
        <p14:creationId xmlns:p14="http://schemas.microsoft.com/office/powerpoint/2010/main" xmlns="" val="139583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ChangeArrowheads="1"/>
          </p:cNvSpPr>
          <p:nvPr/>
        </p:nvSpPr>
        <p:spPr bwMode="auto">
          <a:xfrm>
            <a:off x="737937" y="1122947"/>
            <a:ext cx="8149389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400" dirty="0"/>
              <a:t>Functionality (exterior quality)</a:t>
            </a:r>
          </a:p>
          <a:p>
            <a:pPr algn="l"/>
            <a:endParaRPr lang="en-US" sz="2400" dirty="0"/>
          </a:p>
          <a:p>
            <a:pPr algn="l"/>
            <a:r>
              <a:rPr lang="en-US" sz="2400" dirty="0"/>
              <a:t>- Correctness, reliability, usability, and integrity</a:t>
            </a:r>
          </a:p>
          <a:p>
            <a:pPr algn="l"/>
            <a:endParaRPr lang="en-US" sz="2400" dirty="0"/>
          </a:p>
          <a:p>
            <a:pPr algn="l"/>
            <a:r>
              <a:rPr lang="en-US" sz="2400" dirty="0"/>
              <a:t>Engineering (interior quality)</a:t>
            </a:r>
          </a:p>
          <a:p>
            <a:pPr algn="l"/>
            <a:endParaRPr lang="en-US" sz="2400" dirty="0"/>
          </a:p>
          <a:p>
            <a:pPr algn="l"/>
            <a:r>
              <a:rPr lang="en-US" sz="2400" dirty="0"/>
              <a:t>- Efficiency, testability, documentation, structure</a:t>
            </a:r>
          </a:p>
          <a:p>
            <a:pPr algn="l"/>
            <a:endParaRPr lang="en-US" sz="2400" dirty="0"/>
          </a:p>
          <a:p>
            <a:pPr algn="l"/>
            <a:r>
              <a:rPr lang="en-US" sz="2400" dirty="0"/>
              <a:t>Adaptability (future qualities)</a:t>
            </a:r>
          </a:p>
          <a:p>
            <a:pPr algn="l"/>
            <a:endParaRPr lang="en-US" sz="2400" dirty="0"/>
          </a:p>
          <a:p>
            <a:pPr algn="l"/>
            <a:r>
              <a:rPr lang="en-US" sz="2400" dirty="0"/>
              <a:t>- Flexibility, reusability, maintainability</a:t>
            </a:r>
          </a:p>
          <a:p>
            <a:pPr algn="l"/>
            <a:endParaRPr lang="en-US" sz="1600" dirty="0"/>
          </a:p>
        </p:txBody>
      </p:sp>
      <p:sp>
        <p:nvSpPr>
          <p:cNvPr id="156679" name="Text Box 7"/>
          <p:cNvSpPr txBox="1">
            <a:spLocks noChangeArrowheads="1"/>
          </p:cNvSpPr>
          <p:nvPr/>
        </p:nvSpPr>
        <p:spPr bwMode="auto">
          <a:xfrm>
            <a:off x="2057400" y="340895"/>
            <a:ext cx="51816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/>
              <a:t>Software Quality Factors</a:t>
            </a:r>
          </a:p>
        </p:txBody>
      </p:sp>
    </p:spTree>
    <p:extLst>
      <p:ext uri="{BB962C8B-B14F-4D97-AF65-F5344CB8AC3E}">
        <p14:creationId xmlns:p14="http://schemas.microsoft.com/office/powerpoint/2010/main" xmlns="" val="273000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ChangeArrowheads="1"/>
          </p:cNvSpPr>
          <p:nvPr/>
        </p:nvSpPr>
        <p:spPr bwMode="auto">
          <a:xfrm>
            <a:off x="561474" y="1090863"/>
            <a:ext cx="8197515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buFontTx/>
              <a:buChar char="•"/>
            </a:pPr>
            <a:r>
              <a:rPr lang="en-US" sz="1600" dirty="0"/>
              <a:t>Principle #1: Complete testing is impossible.</a:t>
            </a:r>
          </a:p>
          <a:p>
            <a:pPr algn="l">
              <a:buFontTx/>
              <a:buChar char="•"/>
            </a:pPr>
            <a:endParaRPr lang="en-US" sz="1600" dirty="0"/>
          </a:p>
          <a:p>
            <a:pPr algn="l">
              <a:buFontTx/>
              <a:buChar char="•"/>
            </a:pPr>
            <a:r>
              <a:rPr lang="en-US" sz="1600" dirty="0"/>
              <a:t>Principle #2: Software testing is not simple.</a:t>
            </a:r>
          </a:p>
          <a:p>
            <a:pPr lvl="1" algn="l">
              <a:buFontTx/>
              <a:buChar char="•"/>
            </a:pPr>
            <a:r>
              <a:rPr lang="en-US" sz="1600" dirty="0"/>
              <a:t>Reasons: </a:t>
            </a:r>
          </a:p>
          <a:p>
            <a:pPr lvl="2" algn="l">
              <a:buFontTx/>
              <a:buChar char="•"/>
            </a:pPr>
            <a:r>
              <a:rPr lang="en-US" sz="1600" dirty="0"/>
              <a:t>Quality testing requires testers to understand a system/product completely</a:t>
            </a:r>
          </a:p>
          <a:p>
            <a:pPr lvl="2" algn="l">
              <a:buFontTx/>
              <a:buChar char="•"/>
            </a:pPr>
            <a:r>
              <a:rPr lang="en-US" sz="1600" dirty="0"/>
              <a:t>Quality testing needs adequate test set, and efficient testing methods</a:t>
            </a:r>
          </a:p>
          <a:p>
            <a:pPr lvl="2" algn="l">
              <a:buFontTx/>
              <a:buChar char="•"/>
            </a:pPr>
            <a:r>
              <a:rPr lang="en-US" sz="1600" dirty="0"/>
              <a:t>A very tight schedule and lack of test tools.</a:t>
            </a:r>
          </a:p>
          <a:p>
            <a:pPr algn="l">
              <a:buFontTx/>
              <a:buChar char="•"/>
            </a:pPr>
            <a:endParaRPr lang="en-US" sz="1600" dirty="0"/>
          </a:p>
          <a:p>
            <a:pPr algn="l">
              <a:buFontTx/>
              <a:buChar char="•"/>
            </a:pPr>
            <a:r>
              <a:rPr lang="en-US" sz="1600" dirty="0"/>
              <a:t>Principle #3: Testing is risk-based.</a:t>
            </a:r>
          </a:p>
          <a:p>
            <a:pPr algn="l">
              <a:buFontTx/>
              <a:buChar char="•"/>
            </a:pPr>
            <a:endParaRPr lang="en-US" sz="1600" dirty="0"/>
          </a:p>
          <a:p>
            <a:pPr algn="l">
              <a:buFontTx/>
              <a:buChar char="•"/>
            </a:pPr>
            <a:r>
              <a:rPr lang="en-US" sz="1600" dirty="0"/>
              <a:t>Principle #4: Testing must be planned.</a:t>
            </a:r>
          </a:p>
          <a:p>
            <a:pPr algn="l">
              <a:buFontTx/>
              <a:buChar char="•"/>
            </a:pPr>
            <a:endParaRPr lang="en-US" sz="1600" dirty="0"/>
          </a:p>
          <a:p>
            <a:pPr algn="l">
              <a:buFontTx/>
              <a:buChar char="•"/>
            </a:pPr>
            <a:r>
              <a:rPr lang="en-US" sz="1600" dirty="0"/>
              <a:t>Principle #5: Testing requires independence.</a:t>
            </a:r>
          </a:p>
          <a:p>
            <a:pPr algn="l">
              <a:buFontTx/>
              <a:buChar char="•"/>
            </a:pPr>
            <a:endParaRPr lang="en-US" sz="1600" dirty="0"/>
          </a:p>
          <a:p>
            <a:pPr algn="l">
              <a:buFontTx/>
              <a:buChar char="•"/>
            </a:pPr>
            <a:r>
              <a:rPr lang="en-US" sz="1600" dirty="0"/>
              <a:t>Principle #6: Quality software testing depends on:</a:t>
            </a:r>
          </a:p>
          <a:p>
            <a:pPr lvl="2" algn="l">
              <a:buFontTx/>
              <a:buChar char="•"/>
            </a:pPr>
            <a:r>
              <a:rPr lang="en-US" sz="1600" dirty="0"/>
              <a:t>Good understanding of software products and related domain application</a:t>
            </a:r>
          </a:p>
          <a:p>
            <a:pPr lvl="2" algn="l">
              <a:buFontTx/>
              <a:buChar char="•"/>
            </a:pPr>
            <a:r>
              <a:rPr lang="en-US" sz="1600" dirty="0"/>
              <a:t>Cost-effective testing methodology, coverage, test methods, and tools.</a:t>
            </a:r>
          </a:p>
          <a:p>
            <a:pPr lvl="2" algn="l">
              <a:buFontTx/>
              <a:buChar char="•"/>
            </a:pPr>
            <a:r>
              <a:rPr lang="en-US" sz="1600" dirty="0"/>
              <a:t>Good engineers with creativity, and solid software testing experience</a:t>
            </a:r>
          </a:p>
          <a:p>
            <a:pPr lvl="2" algn="l">
              <a:buFontTx/>
              <a:buChar char="•"/>
            </a:pPr>
            <a:endParaRPr lang="en-US" sz="1600" dirty="0"/>
          </a:p>
        </p:txBody>
      </p:sp>
      <p:sp>
        <p:nvSpPr>
          <p:cNvPr id="157703" name="Text Box 7"/>
          <p:cNvSpPr txBox="1">
            <a:spLocks noChangeArrowheads="1"/>
          </p:cNvSpPr>
          <p:nvPr/>
        </p:nvSpPr>
        <p:spPr bwMode="auto">
          <a:xfrm>
            <a:off x="2310063" y="340895"/>
            <a:ext cx="51816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/>
              <a:t>Software Testing Principles</a:t>
            </a:r>
          </a:p>
        </p:txBody>
      </p:sp>
    </p:spTree>
    <p:extLst>
      <p:ext uri="{BB962C8B-B14F-4D97-AF65-F5344CB8AC3E}">
        <p14:creationId xmlns:p14="http://schemas.microsoft.com/office/powerpoint/2010/main" xmlns="" val="283073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1026"/>
          <p:cNvSpPr>
            <a:spLocks noChangeArrowheads="1"/>
          </p:cNvSpPr>
          <p:nvPr/>
        </p:nvSpPr>
        <p:spPr bwMode="auto">
          <a:xfrm>
            <a:off x="360947" y="1070810"/>
            <a:ext cx="8558464" cy="4632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546100" indent="-546100" algn="l">
              <a:spcAft>
                <a:spcPts val="600"/>
              </a:spcAft>
              <a:buFont typeface="Wingdings" pitchFamily="2" charset="2"/>
              <a:buChar char="q"/>
            </a:pPr>
            <a:r>
              <a:rPr lang="en-US" sz="2000" dirty="0" smtClean="0"/>
              <a:t>We </a:t>
            </a:r>
            <a:r>
              <a:rPr lang="en-US" sz="2000" dirty="0"/>
              <a:t>can test a program completely. In other words, we test a program exhaustively</a:t>
            </a:r>
            <a:r>
              <a:rPr lang="en-US" sz="2000" dirty="0" smtClean="0"/>
              <a:t>.</a:t>
            </a:r>
            <a:endParaRPr lang="en-US" sz="2000" dirty="0"/>
          </a:p>
          <a:p>
            <a:pPr marL="546100" indent="-546100" algn="l">
              <a:spcAft>
                <a:spcPts val="600"/>
              </a:spcAft>
              <a:buFont typeface="Wingdings" pitchFamily="2" charset="2"/>
              <a:buChar char="q"/>
            </a:pPr>
            <a:r>
              <a:rPr lang="en-US" sz="2000" dirty="0" smtClean="0"/>
              <a:t>We </a:t>
            </a:r>
            <a:r>
              <a:rPr lang="en-US" sz="2000" dirty="0"/>
              <a:t>can find all program errors as long as test engineers do a good job</a:t>
            </a:r>
            <a:r>
              <a:rPr lang="en-US" sz="2000" dirty="0" smtClean="0"/>
              <a:t>.</a:t>
            </a:r>
            <a:endParaRPr lang="en-US" sz="2000" dirty="0"/>
          </a:p>
          <a:p>
            <a:pPr marL="546100" indent="-546100" algn="l">
              <a:spcAft>
                <a:spcPts val="600"/>
              </a:spcAft>
              <a:buFont typeface="Wingdings" pitchFamily="2" charset="2"/>
              <a:buChar char="q"/>
            </a:pPr>
            <a:r>
              <a:rPr lang="en-US" sz="2000" dirty="0" smtClean="0"/>
              <a:t>We </a:t>
            </a:r>
            <a:r>
              <a:rPr lang="en-US" sz="2000" dirty="0"/>
              <a:t>can test a program by trying all possible inputs and states of a program</a:t>
            </a:r>
            <a:r>
              <a:rPr lang="en-US" sz="2000" dirty="0" smtClean="0"/>
              <a:t>.</a:t>
            </a:r>
            <a:endParaRPr lang="en-US" sz="2000" dirty="0"/>
          </a:p>
          <a:p>
            <a:pPr marL="546100" indent="-546100" algn="l">
              <a:spcAft>
                <a:spcPts val="600"/>
              </a:spcAft>
              <a:buFont typeface="Wingdings" pitchFamily="2" charset="2"/>
              <a:buChar char="q"/>
            </a:pPr>
            <a:r>
              <a:rPr lang="en-US" sz="2000" dirty="0" smtClean="0"/>
              <a:t>A </a:t>
            </a:r>
            <a:r>
              <a:rPr lang="en-US" sz="2000" dirty="0"/>
              <a:t>good test suite must include a great number of test cases</a:t>
            </a:r>
            <a:r>
              <a:rPr lang="en-US" sz="2000" dirty="0" smtClean="0"/>
              <a:t>.</a:t>
            </a:r>
            <a:endParaRPr lang="en-US" sz="2000" dirty="0"/>
          </a:p>
          <a:p>
            <a:pPr marL="546100" indent="-546100" algn="l">
              <a:spcAft>
                <a:spcPts val="600"/>
              </a:spcAft>
              <a:buFont typeface="Wingdings" pitchFamily="2" charset="2"/>
              <a:buChar char="q"/>
            </a:pPr>
            <a:r>
              <a:rPr lang="en-US" sz="2000" dirty="0" smtClean="0"/>
              <a:t>Good </a:t>
            </a:r>
            <a:r>
              <a:rPr lang="en-US" sz="2000" dirty="0"/>
              <a:t>test cases always are complicated ones</a:t>
            </a:r>
            <a:r>
              <a:rPr lang="en-US" sz="2000" dirty="0" smtClean="0"/>
              <a:t>.</a:t>
            </a:r>
            <a:endParaRPr lang="en-US" sz="2000" dirty="0"/>
          </a:p>
          <a:p>
            <a:pPr marL="546100" indent="-546100" algn="l">
              <a:spcAft>
                <a:spcPts val="600"/>
              </a:spcAft>
              <a:buFont typeface="Wingdings" pitchFamily="2" charset="2"/>
              <a:buChar char="q"/>
            </a:pPr>
            <a:r>
              <a:rPr lang="en-US" sz="2000" dirty="0" smtClean="0"/>
              <a:t>Software </a:t>
            </a:r>
            <a:r>
              <a:rPr lang="en-US" sz="2000" dirty="0"/>
              <a:t>test automation can replace test engineers to perform good software testing</a:t>
            </a:r>
            <a:r>
              <a:rPr lang="en-US" sz="2000" dirty="0" smtClean="0"/>
              <a:t>.</a:t>
            </a:r>
            <a:endParaRPr lang="en-US" sz="2000" dirty="0"/>
          </a:p>
          <a:p>
            <a:pPr marL="546100" indent="-546100" algn="l">
              <a:spcAft>
                <a:spcPts val="600"/>
              </a:spcAft>
              <a:buFont typeface="Wingdings" pitchFamily="2" charset="2"/>
              <a:buChar char="q"/>
            </a:pPr>
            <a:r>
              <a:rPr lang="en-US" sz="2000" dirty="0" smtClean="0"/>
              <a:t>Software </a:t>
            </a:r>
            <a:r>
              <a:rPr lang="en-US" sz="2000" dirty="0"/>
              <a:t>testing is simple and easy. Anyone can do it. No training is needed.</a:t>
            </a:r>
          </a:p>
          <a:p>
            <a:pPr algn="l"/>
            <a:endParaRPr lang="en-US" sz="2000" dirty="0"/>
          </a:p>
        </p:txBody>
      </p:sp>
      <p:sp>
        <p:nvSpPr>
          <p:cNvPr id="150535" name="Text Box 1031"/>
          <p:cNvSpPr txBox="1">
            <a:spLocks noChangeArrowheads="1"/>
          </p:cNvSpPr>
          <p:nvPr/>
        </p:nvSpPr>
        <p:spPr bwMode="auto">
          <a:xfrm>
            <a:off x="2039144" y="244642"/>
            <a:ext cx="51816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/>
              <a:t>Software Testing Myths</a:t>
            </a:r>
          </a:p>
        </p:txBody>
      </p:sp>
    </p:spTree>
    <p:extLst>
      <p:ext uri="{BB962C8B-B14F-4D97-AF65-F5344CB8AC3E}">
        <p14:creationId xmlns:p14="http://schemas.microsoft.com/office/powerpoint/2010/main" xmlns="" val="742803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ChangeArrowheads="1"/>
          </p:cNvSpPr>
          <p:nvPr/>
        </p:nvSpPr>
        <p:spPr bwMode="auto">
          <a:xfrm>
            <a:off x="545432" y="1122947"/>
            <a:ext cx="8454189" cy="532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000" dirty="0"/>
              <a:t>- Due to the testing time limit, it is impossible to achieve total confidence.</a:t>
            </a:r>
          </a:p>
          <a:p>
            <a:pPr algn="l"/>
            <a:endParaRPr lang="en-US" sz="2000" dirty="0"/>
          </a:p>
          <a:p>
            <a:pPr algn="l"/>
            <a:r>
              <a:rPr lang="en-US" sz="2000" dirty="0"/>
              <a:t>- We can never be sure the specifications are 100% correct.</a:t>
            </a:r>
          </a:p>
          <a:p>
            <a:pPr algn="l"/>
            <a:endParaRPr lang="en-US" sz="2000" dirty="0"/>
          </a:p>
          <a:p>
            <a:pPr algn="l"/>
            <a:r>
              <a:rPr lang="en-US" sz="2000" dirty="0"/>
              <a:t>- We can never be certain that a testing system (or tool) is correct.</a:t>
            </a:r>
          </a:p>
          <a:p>
            <a:pPr algn="l"/>
            <a:endParaRPr lang="en-US" sz="2000" dirty="0"/>
          </a:p>
          <a:p>
            <a:pPr algn="l"/>
            <a:r>
              <a:rPr lang="en-US" sz="2000" dirty="0"/>
              <a:t>- No testing tools can copy with every software program.</a:t>
            </a:r>
          </a:p>
          <a:p>
            <a:pPr algn="l"/>
            <a:endParaRPr lang="en-US" sz="2000" dirty="0"/>
          </a:p>
          <a:p>
            <a:pPr algn="l"/>
            <a:r>
              <a:rPr lang="en-US" sz="2000" dirty="0"/>
              <a:t>- Tester engineers never be sure that they completely understand a software product.</a:t>
            </a:r>
          </a:p>
          <a:p>
            <a:pPr algn="l"/>
            <a:endParaRPr lang="en-US" sz="2000" dirty="0"/>
          </a:p>
          <a:p>
            <a:pPr algn="l"/>
            <a:r>
              <a:rPr lang="en-US" sz="2000" dirty="0"/>
              <a:t>- We never have enough resources to perform software testing.</a:t>
            </a:r>
          </a:p>
          <a:p>
            <a:pPr algn="l"/>
            <a:endParaRPr lang="en-US" sz="2000" dirty="0"/>
          </a:p>
          <a:p>
            <a:pPr algn="l"/>
            <a:r>
              <a:rPr lang="en-US" sz="2000" dirty="0"/>
              <a:t>- We can never be certain that we achieve 100% adequate software testing.</a:t>
            </a:r>
          </a:p>
        </p:txBody>
      </p:sp>
      <p:sp>
        <p:nvSpPr>
          <p:cNvPr id="158727" name="Text Box 7"/>
          <p:cNvSpPr txBox="1">
            <a:spLocks noChangeArrowheads="1"/>
          </p:cNvSpPr>
          <p:nvPr/>
        </p:nvSpPr>
        <p:spPr bwMode="auto">
          <a:xfrm>
            <a:off x="2261937" y="292769"/>
            <a:ext cx="51816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dirty="0"/>
              <a:t>Software Testing Limits</a:t>
            </a:r>
          </a:p>
        </p:txBody>
      </p:sp>
    </p:spTree>
    <p:extLst>
      <p:ext uri="{BB962C8B-B14F-4D97-AF65-F5344CB8AC3E}">
        <p14:creationId xmlns:p14="http://schemas.microsoft.com/office/powerpoint/2010/main" xmlns="" val="41869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10" name="Text Box 6"/>
          <p:cNvSpPr txBox="1">
            <a:spLocks noChangeArrowheads="1"/>
          </p:cNvSpPr>
          <p:nvPr/>
        </p:nvSpPr>
        <p:spPr bwMode="auto">
          <a:xfrm>
            <a:off x="2117725" y="324853"/>
            <a:ext cx="51816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/>
              <a:t>Software Testing Process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2249" y="1091949"/>
            <a:ext cx="8503205" cy="4554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52937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Rectangle 3"/>
          <p:cNvSpPr>
            <a:spLocks noChangeArrowheads="1"/>
          </p:cNvSpPr>
          <p:nvPr/>
        </p:nvSpPr>
        <p:spPr bwMode="auto">
          <a:xfrm>
            <a:off x="1371600" y="204536"/>
            <a:ext cx="6553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2800" dirty="0"/>
              <a:t>Unit Test (Component Level Test)</a:t>
            </a:r>
          </a:p>
        </p:txBody>
      </p:sp>
      <p:sp>
        <p:nvSpPr>
          <p:cNvPr id="121860" name="Text Box 4"/>
          <p:cNvSpPr txBox="1">
            <a:spLocks noChangeArrowheads="1"/>
          </p:cNvSpPr>
          <p:nvPr/>
        </p:nvSpPr>
        <p:spPr bwMode="auto">
          <a:xfrm>
            <a:off x="533399" y="1122583"/>
            <a:ext cx="8418095" cy="2339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dirty="0"/>
              <a:t>Unit testing: Individual components are tested independently to 		</a:t>
            </a:r>
            <a:r>
              <a:rPr lang="en-US" dirty="0" smtClean="0"/>
              <a:t>ensure </a:t>
            </a:r>
            <a:r>
              <a:rPr lang="en-US" dirty="0"/>
              <a:t>their quality. The focus is to uncover errors in design</a:t>
            </a:r>
          </a:p>
          <a:p>
            <a:pPr algn="l"/>
            <a:r>
              <a:rPr lang="en-US" dirty="0"/>
              <a:t>	   and implementation, </a:t>
            </a:r>
            <a:r>
              <a:rPr lang="en-US" dirty="0" smtClean="0"/>
              <a:t>including: </a:t>
            </a:r>
          </a:p>
          <a:p>
            <a:pPr algn="l"/>
            <a:r>
              <a:rPr lang="en-US" dirty="0"/>
              <a:t>	</a:t>
            </a:r>
            <a:r>
              <a:rPr lang="en-US" dirty="0" smtClean="0"/>
              <a:t>	- </a:t>
            </a:r>
            <a:r>
              <a:rPr lang="en-US" dirty="0"/>
              <a:t>data structure in a component</a:t>
            </a:r>
          </a:p>
          <a:p>
            <a:pPr algn="l"/>
            <a:r>
              <a:rPr lang="en-US" dirty="0"/>
              <a:t>		- program logic and program structure in a component</a:t>
            </a:r>
          </a:p>
          <a:p>
            <a:pPr algn="l"/>
            <a:r>
              <a:rPr lang="en-US" dirty="0"/>
              <a:t>		- component interface</a:t>
            </a:r>
          </a:p>
          <a:p>
            <a:pPr algn="l"/>
            <a:r>
              <a:rPr lang="en-US" dirty="0"/>
              <a:t>		- functions and operations of a component</a:t>
            </a:r>
          </a:p>
          <a:p>
            <a:pPr algn="l"/>
            <a:r>
              <a:rPr lang="en-US" dirty="0"/>
              <a:t>Unit testers: developers of the components.</a:t>
            </a:r>
            <a:endParaRPr lang="en-US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9413" y="4062634"/>
            <a:ext cx="7504113" cy="266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0902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2" name="Text Box 6"/>
          <p:cNvSpPr txBox="1">
            <a:spLocks noChangeArrowheads="1"/>
          </p:cNvSpPr>
          <p:nvPr/>
        </p:nvSpPr>
        <p:spPr bwMode="auto">
          <a:xfrm>
            <a:off x="1738312" y="288758"/>
            <a:ext cx="61722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/>
              <a:t>Integration Testing</a:t>
            </a:r>
          </a:p>
        </p:txBody>
      </p:sp>
      <p:sp>
        <p:nvSpPr>
          <p:cNvPr id="152584" name="Text Box 8"/>
          <p:cNvSpPr txBox="1">
            <a:spLocks noChangeArrowheads="1"/>
          </p:cNvSpPr>
          <p:nvPr/>
        </p:nvSpPr>
        <p:spPr bwMode="auto">
          <a:xfrm>
            <a:off x="368968" y="1063305"/>
            <a:ext cx="8518357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1600" dirty="0"/>
              <a:t>Integration test: 	A group of dependent components are tested together		  	to ensure their the quality of their integration unit.</a:t>
            </a:r>
          </a:p>
          <a:p>
            <a:pPr algn="l"/>
            <a:r>
              <a:rPr lang="en-US" sz="1600" dirty="0"/>
              <a:t>The focus is to uncover errors in:</a:t>
            </a:r>
          </a:p>
          <a:p>
            <a:pPr algn="l"/>
            <a:r>
              <a:rPr lang="en-US" sz="1600" dirty="0"/>
              <a:t>		- Design and construction of software architecture</a:t>
            </a:r>
          </a:p>
          <a:p>
            <a:pPr algn="l"/>
            <a:r>
              <a:rPr lang="en-US" sz="1600" dirty="0"/>
              <a:t>		- Integrated functions or operations at sub-system level</a:t>
            </a:r>
          </a:p>
          <a:p>
            <a:pPr algn="l"/>
            <a:r>
              <a:rPr lang="en-US" sz="1600" dirty="0"/>
              <a:t>		- Interfaces and interactions between them</a:t>
            </a:r>
          </a:p>
          <a:p>
            <a:pPr algn="l"/>
            <a:r>
              <a:rPr lang="en-US" sz="1600" dirty="0"/>
              <a:t>		- Resource integration and/or environment integration</a:t>
            </a:r>
          </a:p>
          <a:p>
            <a:pPr algn="l"/>
            <a:endParaRPr lang="en-US" sz="1600" dirty="0"/>
          </a:p>
          <a:p>
            <a:pPr algn="l"/>
            <a:r>
              <a:rPr lang="en-US" sz="1600" dirty="0"/>
              <a:t>Integration testers:  either developers and/or test engineers.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8140" y="3657600"/>
            <a:ext cx="7152522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53266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6" name="Text Box 6"/>
          <p:cNvSpPr txBox="1">
            <a:spLocks noChangeArrowheads="1"/>
          </p:cNvSpPr>
          <p:nvPr/>
        </p:nvSpPr>
        <p:spPr bwMode="auto">
          <a:xfrm>
            <a:off x="2057400" y="304800"/>
            <a:ext cx="51816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/>
              <a:t>Function Validation Testing</a:t>
            </a:r>
          </a:p>
        </p:txBody>
      </p:sp>
      <p:sp>
        <p:nvSpPr>
          <p:cNvPr id="153608" name="Text Box 8"/>
          <p:cNvSpPr txBox="1">
            <a:spLocks noChangeArrowheads="1"/>
          </p:cNvSpPr>
          <p:nvPr/>
        </p:nvSpPr>
        <p:spPr bwMode="auto">
          <a:xfrm>
            <a:off x="479676" y="1058779"/>
            <a:ext cx="8391608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/>
              <a:t>Validation test: 	The integrated software is tested based on requirements 		to ensure that we have a right product.</a:t>
            </a:r>
          </a:p>
          <a:p>
            <a:pPr algn="l"/>
            <a:r>
              <a:rPr lang="en-US"/>
              <a:t>The focus is to uncover errors in:</a:t>
            </a:r>
          </a:p>
          <a:p>
            <a:pPr algn="l"/>
            <a:r>
              <a:rPr lang="en-US"/>
              <a:t>		- System input/output </a:t>
            </a:r>
          </a:p>
          <a:p>
            <a:pPr algn="l"/>
            <a:r>
              <a:rPr lang="en-US"/>
              <a:t>		- System functions and information data</a:t>
            </a:r>
          </a:p>
          <a:p>
            <a:pPr algn="l"/>
            <a:r>
              <a:rPr lang="en-US"/>
              <a:t>		- System interfaces with external parts</a:t>
            </a:r>
          </a:p>
          <a:p>
            <a:pPr algn="l"/>
            <a:r>
              <a:rPr lang="en-US"/>
              <a:t>		- User interfaces</a:t>
            </a:r>
          </a:p>
          <a:p>
            <a:pPr algn="l"/>
            <a:r>
              <a:rPr lang="en-US"/>
              <a:t>		- System behavior and performance</a:t>
            </a:r>
          </a:p>
          <a:p>
            <a:pPr algn="l"/>
            <a:endParaRPr lang="en-US"/>
          </a:p>
          <a:p>
            <a:pPr algn="l"/>
            <a:r>
              <a:rPr lang="en-US"/>
              <a:t>Validation testers:	test engineers in ITG or SQA people.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02261" y="4347411"/>
            <a:ext cx="7011226" cy="2246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290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9" name="Text Box 5"/>
          <p:cNvSpPr txBox="1">
            <a:spLocks noChangeArrowheads="1"/>
          </p:cNvSpPr>
          <p:nvPr/>
        </p:nvSpPr>
        <p:spPr bwMode="auto">
          <a:xfrm>
            <a:off x="1828800" y="356937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/>
              <a:t>System Testing</a:t>
            </a:r>
          </a:p>
        </p:txBody>
      </p:sp>
      <p:sp>
        <p:nvSpPr>
          <p:cNvPr id="154632" name="Text Box 8"/>
          <p:cNvSpPr txBox="1">
            <a:spLocks noChangeArrowheads="1"/>
          </p:cNvSpPr>
          <p:nvPr/>
        </p:nvSpPr>
        <p:spPr bwMode="auto">
          <a:xfrm>
            <a:off x="401053" y="1074821"/>
            <a:ext cx="8614610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dirty="0"/>
              <a:t>System test: 	The system software is tested as a whole. It verifies all</a:t>
            </a:r>
          </a:p>
          <a:p>
            <a:pPr algn="l"/>
            <a:r>
              <a:rPr lang="en-US" dirty="0"/>
              <a:t>		elements mesh properly to make sure that all system			functions and performance are achieved in the target 			environment.</a:t>
            </a:r>
          </a:p>
          <a:p>
            <a:pPr algn="l"/>
            <a:r>
              <a:rPr lang="en-US" dirty="0"/>
              <a:t>		</a:t>
            </a:r>
          </a:p>
          <a:p>
            <a:pPr algn="l"/>
            <a:r>
              <a:rPr lang="en-US" dirty="0"/>
              <a:t>The focus areas are:</a:t>
            </a:r>
          </a:p>
          <a:p>
            <a:pPr algn="l"/>
            <a:r>
              <a:rPr lang="en-US" dirty="0"/>
              <a:t>		- System functions and performance </a:t>
            </a:r>
          </a:p>
          <a:p>
            <a:pPr algn="l"/>
            <a:r>
              <a:rPr lang="en-US" dirty="0"/>
              <a:t>		- System reliability and recoverability (recovery test)</a:t>
            </a:r>
          </a:p>
          <a:p>
            <a:pPr algn="l"/>
            <a:r>
              <a:rPr lang="en-US" dirty="0"/>
              <a:t>		- System installation (installation test)</a:t>
            </a:r>
          </a:p>
          <a:p>
            <a:pPr algn="l"/>
            <a:r>
              <a:rPr lang="en-US" dirty="0"/>
              <a:t>		- System behavior in the special conditions </a:t>
            </a:r>
          </a:p>
          <a:p>
            <a:pPr algn="l"/>
            <a:r>
              <a:rPr lang="en-US" dirty="0"/>
              <a:t>		(stress and load test)</a:t>
            </a:r>
          </a:p>
          <a:p>
            <a:pPr algn="l"/>
            <a:r>
              <a:rPr lang="en-US" dirty="0"/>
              <a:t>		- System user operations (acceptance test/alpha test)</a:t>
            </a:r>
          </a:p>
          <a:p>
            <a:pPr algn="l"/>
            <a:r>
              <a:rPr lang="en-US" dirty="0"/>
              <a:t>		- Hardware and software integration and collaboration</a:t>
            </a:r>
          </a:p>
          <a:p>
            <a:pPr algn="l"/>
            <a:r>
              <a:rPr lang="en-US" dirty="0"/>
              <a:t>		- Integration of external software and the system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System testers:	test engineers in ITG or SQA people.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When a system is to be marketed as a software product, a testing process called</a:t>
            </a:r>
          </a:p>
          <a:p>
            <a:pPr algn="l"/>
            <a:r>
              <a:rPr lang="en-US" dirty="0"/>
              <a:t>		beta testing is often used.</a:t>
            </a:r>
          </a:p>
        </p:txBody>
      </p:sp>
    </p:spTree>
    <p:extLst>
      <p:ext uri="{BB962C8B-B14F-4D97-AF65-F5344CB8AC3E}">
        <p14:creationId xmlns:p14="http://schemas.microsoft.com/office/powerpoint/2010/main" xmlns="" val="253623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5" name="Rectangle 3"/>
          <p:cNvSpPr>
            <a:spLocks noChangeArrowheads="1"/>
          </p:cNvSpPr>
          <p:nvPr/>
        </p:nvSpPr>
        <p:spPr bwMode="auto">
          <a:xfrm>
            <a:off x="2209800" y="360948"/>
            <a:ext cx="4800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2800" dirty="0"/>
              <a:t>Test Issues in Real World</a:t>
            </a:r>
          </a:p>
        </p:txBody>
      </p:sp>
      <p:sp>
        <p:nvSpPr>
          <p:cNvPr id="141316" name="Text Box 4"/>
          <p:cNvSpPr txBox="1">
            <a:spLocks noChangeArrowheads="1"/>
          </p:cNvSpPr>
          <p:nvPr/>
        </p:nvSpPr>
        <p:spPr bwMode="auto">
          <a:xfrm>
            <a:off x="533399" y="958516"/>
            <a:ext cx="8209547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000" dirty="0"/>
              <a:t>Software testing is very expensive.</a:t>
            </a:r>
          </a:p>
          <a:p>
            <a:pPr algn="l"/>
            <a:endParaRPr lang="en-US" sz="2000" dirty="0"/>
          </a:p>
          <a:p>
            <a:pPr algn="l"/>
            <a:r>
              <a:rPr lang="en-US" sz="2000" dirty="0"/>
              <a:t>How to achieve test automation?????</a:t>
            </a:r>
          </a:p>
          <a:p>
            <a:pPr algn="l"/>
            <a:endParaRPr lang="en-US" sz="2000" dirty="0"/>
          </a:p>
          <a:p>
            <a:pPr algn="l"/>
            <a:r>
              <a:rPr lang="en-US" sz="2000" dirty="0"/>
              <a:t>When should we stop software testing?</a:t>
            </a:r>
          </a:p>
          <a:p>
            <a:pPr algn="l"/>
            <a:endParaRPr lang="en-US" sz="2000" dirty="0"/>
          </a:p>
          <a:p>
            <a:pPr algn="l"/>
            <a:r>
              <a:rPr lang="en-US" sz="2000" dirty="0"/>
              <a:t>Test criteria, test coverage, adequate testing.</a:t>
            </a:r>
          </a:p>
          <a:p>
            <a:pPr algn="l"/>
            <a:endParaRPr lang="en-US" sz="2000" dirty="0"/>
          </a:p>
          <a:p>
            <a:pPr algn="l"/>
            <a:r>
              <a:rPr lang="en-US" sz="2000" dirty="0"/>
              <a:t>Other software testing:</a:t>
            </a:r>
          </a:p>
          <a:p>
            <a:pPr algn="l"/>
            <a:endParaRPr lang="en-US" sz="2000" dirty="0"/>
          </a:p>
          <a:p>
            <a:pPr algn="l"/>
            <a:r>
              <a:rPr lang="en-US" sz="2000" dirty="0"/>
              <a:t>	GUI Testing</a:t>
            </a:r>
          </a:p>
          <a:p>
            <a:pPr algn="l"/>
            <a:r>
              <a:rPr lang="en-US" sz="2000" dirty="0"/>
              <a:t>	Object-Oriented Software Testing</a:t>
            </a:r>
          </a:p>
          <a:p>
            <a:pPr algn="l"/>
            <a:r>
              <a:rPr lang="en-US" sz="2000" dirty="0"/>
              <a:t>	Component Testing and Component-based Software Testing</a:t>
            </a:r>
          </a:p>
          <a:p>
            <a:pPr algn="l"/>
            <a:r>
              <a:rPr lang="en-US" sz="2000" dirty="0"/>
              <a:t>	Domain-specific Feature Testing</a:t>
            </a:r>
          </a:p>
          <a:p>
            <a:pPr algn="l"/>
            <a:r>
              <a:rPr lang="en-US" sz="2000" dirty="0"/>
              <a:t>	Testing Web-based Systems</a:t>
            </a:r>
          </a:p>
        </p:txBody>
      </p:sp>
    </p:spTree>
    <p:extLst>
      <p:ext uri="{BB962C8B-B14F-4D97-AF65-F5344CB8AC3E}">
        <p14:creationId xmlns:p14="http://schemas.microsoft.com/office/powerpoint/2010/main" xmlns="" val="1161858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In today’s lecture, we explored</a:t>
            </a:r>
            <a:r>
              <a:rPr lang="en-US" sz="2400" dirty="0"/>
              <a:t> </a:t>
            </a:r>
            <a:r>
              <a:rPr lang="en-US" sz="2400" dirty="0" smtClean="0"/>
              <a:t>different definitions of software. </a:t>
            </a:r>
          </a:p>
          <a:p>
            <a:r>
              <a:rPr lang="en-US" sz="2400" dirty="0" smtClean="0"/>
              <a:t>We have also seen different roles which perform software testing such as test managers, testers, SQA people etc.</a:t>
            </a:r>
            <a:endParaRPr lang="en-US" sz="2400" dirty="0" smtClean="0"/>
          </a:p>
          <a:p>
            <a:r>
              <a:rPr lang="en-US" altLang="en-US" sz="2400" dirty="0" smtClean="0"/>
              <a:t>And lastly, we talked about unit</a:t>
            </a:r>
            <a:r>
              <a:rPr lang="en-US" altLang="en-US" sz="2400" dirty="0" smtClean="0"/>
              <a:t>, </a:t>
            </a:r>
            <a:r>
              <a:rPr lang="en-US" altLang="en-US" sz="2400" dirty="0" smtClean="0"/>
              <a:t>integration, validation </a:t>
            </a:r>
            <a:r>
              <a:rPr lang="en-US" altLang="en-US" sz="2400" dirty="0" smtClean="0"/>
              <a:t>and system testing. </a:t>
            </a:r>
            <a:endParaRPr lang="en-US" altLang="en-US" sz="2400" dirty="0"/>
          </a:p>
          <a:p>
            <a:pPr>
              <a:buNone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72700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Next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 smtClean="0"/>
              <a:t>Our discussion on testing will continue. We will see more details about software testing and how </a:t>
            </a:r>
            <a:r>
              <a:rPr lang="en-US" altLang="en-US" sz="2400" smtClean="0"/>
              <a:t>it achieves </a:t>
            </a:r>
            <a:r>
              <a:rPr lang="en-US" altLang="en-US" sz="2400" dirty="0" smtClean="0"/>
              <a:t>software quality.  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427629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890713"/>
          </a:xfrm>
        </p:spPr>
        <p:txBody>
          <a:bodyPr/>
          <a:lstStyle/>
          <a:p>
            <a:pPr eaLnBrk="1" hangingPunct="1"/>
            <a:r>
              <a:rPr lang="en-US" altLang="en-US" smtClean="0"/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11391</TotalTime>
  <Words>670</Words>
  <Application>Microsoft Office PowerPoint</Application>
  <PresentationFormat>On-screen Show (4:3)</PresentationFormat>
  <Paragraphs>174</Paragraphs>
  <Slides>26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os-8</vt:lpstr>
      <vt:lpstr>Slide 1</vt:lpstr>
      <vt:lpstr>Part- 2 (a):   Software Testing</vt:lpstr>
      <vt:lpstr>Summary of the previous lecture</vt:lpstr>
      <vt:lpstr>Outlines</vt:lpstr>
      <vt:lpstr>Objectives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Summary of Today’s Lecture</vt:lpstr>
      <vt:lpstr>Overview of Next lecture</vt:lpstr>
      <vt:lpstr>The End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NTS</cp:lastModifiedBy>
  <cp:revision>361</cp:revision>
  <cp:lastPrinted>2001-06-14T13:58:17Z</cp:lastPrinted>
  <dcterms:created xsi:type="dcterms:W3CDTF">2011-01-13T23:43:38Z</dcterms:created>
  <dcterms:modified xsi:type="dcterms:W3CDTF">2015-11-28T11:00:32Z</dcterms:modified>
</cp:coreProperties>
</file>