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20"/>
  </p:notesMasterIdLst>
  <p:handoutMasterIdLst>
    <p:handoutMasterId r:id="rId21"/>
  </p:handoutMasterIdLst>
  <p:sldIdLst>
    <p:sldId id="403" r:id="rId2"/>
    <p:sldId id="508" r:id="rId3"/>
    <p:sldId id="330" r:id="rId4"/>
    <p:sldId id="347" r:id="rId5"/>
    <p:sldId id="348" r:id="rId6"/>
    <p:sldId id="524" r:id="rId7"/>
    <p:sldId id="525" r:id="rId8"/>
    <p:sldId id="538" r:id="rId9"/>
    <p:sldId id="542" r:id="rId10"/>
    <p:sldId id="526" r:id="rId11"/>
    <p:sldId id="543" r:id="rId12"/>
    <p:sldId id="539" r:id="rId13"/>
    <p:sldId id="544" r:id="rId14"/>
    <p:sldId id="527" r:id="rId15"/>
    <p:sldId id="534" r:id="rId16"/>
    <p:sldId id="506" r:id="rId17"/>
    <p:sldId id="507" r:id="rId18"/>
    <p:sldId id="501" r:id="rId19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6600"/>
    <a:srgbClr val="FF0000"/>
    <a:srgbClr val="CCECFF"/>
    <a:srgbClr val="66CCFF"/>
    <a:srgbClr val="CCFFFF"/>
    <a:srgbClr val="F8F8F8"/>
    <a:srgbClr val="EAEA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4083" autoAdjust="0"/>
    <p:restoredTop sz="86357" autoAdjust="0"/>
  </p:normalViewPr>
  <p:slideViewPr>
    <p:cSldViewPr snapToGrid="0">
      <p:cViewPr varScale="1">
        <p:scale>
          <a:sx n="59" d="100"/>
          <a:sy n="59" d="100"/>
        </p:scale>
        <p:origin x="-1368" y="-78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FB674CF5-852A-49E5-9D15-76FCA8FEF6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707400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81E70F5-8F90-4F20-8948-C66783EAF7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6752528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D401E1C-37B2-4FB2-A6E3-6E0F8EE10C80}" type="slidenum">
              <a:rPr lang="en-US" altLang="en-US" smtClean="0">
                <a:latin typeface="Times New Roman" panose="02020603050405020304" pitchFamily="18" charset="0"/>
              </a:rPr>
              <a:pPr/>
              <a:t>3</a:t>
            </a:fld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0097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1635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5696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5B41CAB-132C-4C67-BFCC-7AB8D48FDDC0}" type="slidenum">
              <a:rPr lang="en-US" altLang="en-US" sz="1300" smtClean="0">
                <a:latin typeface="Helvetica" panose="020B0604020202020204" pitchFamily="34" charset="0"/>
              </a:rPr>
              <a:pPr>
                <a:spcBef>
                  <a:spcPct val="0"/>
                </a:spcBef>
              </a:pPr>
              <a:t>18</a:t>
            </a:fld>
            <a:endParaRPr lang="en-US" altLang="en-US" sz="1300" smtClean="0">
              <a:latin typeface="Helvetica" panose="020B060402020202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8993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228494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7179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150777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1415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713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5705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76173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26117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67934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6092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8577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33488"/>
            <a:ext cx="9036050" cy="4530725"/>
          </a:xfrm>
        </p:spPr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Software Quality Engineering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Lecture No. 7</a:t>
            </a: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the 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QA to SQE</a:t>
            </a:r>
          </a:p>
          <a:p>
            <a:r>
              <a:rPr lang="en-US" sz="2400" dirty="0"/>
              <a:t>Key SQE Activities</a:t>
            </a:r>
          </a:p>
          <a:p>
            <a:r>
              <a:rPr lang="en-US" sz="2400" dirty="0"/>
              <a:t>SQE in Software Process</a:t>
            </a:r>
          </a:p>
          <a:p>
            <a:r>
              <a:rPr lang="en-US" sz="2400" dirty="0"/>
              <a:t>SQE and QIP (quality improvement paradigm)</a:t>
            </a:r>
          </a:p>
          <a:p>
            <a:endParaRPr lang="en-US" alt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344" y="3225800"/>
            <a:ext cx="7405656" cy="363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974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71475" y="1900238"/>
            <a:ext cx="8458200" cy="11430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Last Lecture of Part- 1:  </a:t>
            </a:r>
            <a:br>
              <a:rPr lang="en-US" altLang="en-US" dirty="0" smtClean="0"/>
            </a:br>
            <a:r>
              <a:rPr lang="en-US" altLang="en-US" sz="4000" dirty="0" smtClean="0"/>
              <a:t>Overview and Basics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5868988" y="6243638"/>
            <a:ext cx="3275012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243638"/>
            <a:ext cx="3275013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Outlines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400" dirty="0" smtClean="0"/>
              <a:t>More on:</a:t>
            </a:r>
          </a:p>
          <a:p>
            <a:pPr lvl="2"/>
            <a:r>
              <a:rPr lang="en-US" sz="2400" dirty="0" smtClean="0"/>
              <a:t>Quality concepts</a:t>
            </a:r>
          </a:p>
          <a:p>
            <a:pPr lvl="2"/>
            <a:r>
              <a:rPr lang="en-US" sz="2400" dirty="0" smtClean="0"/>
              <a:t>Quality control</a:t>
            </a:r>
          </a:p>
          <a:p>
            <a:pPr lvl="2"/>
            <a:r>
              <a:rPr lang="en-US" sz="2400" dirty="0" smtClean="0"/>
              <a:t>Cost of Quality</a:t>
            </a:r>
          </a:p>
          <a:p>
            <a:r>
              <a:rPr lang="en-US" sz="2400" dirty="0" smtClean="0"/>
              <a:t>Statistical Quality Assurance </a:t>
            </a:r>
          </a:p>
          <a:p>
            <a:r>
              <a:rPr lang="en-US" sz="2400" dirty="0" smtClean="0"/>
              <a:t>The SQA Plan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z="2400" dirty="0" smtClean="0"/>
              <a:t>To further understand the concept of quality in the life cycle of a software</a:t>
            </a:r>
          </a:p>
          <a:p>
            <a:pPr>
              <a:lnSpc>
                <a:spcPct val="150000"/>
              </a:lnSpc>
            </a:pPr>
            <a:r>
              <a:rPr lang="en-US" altLang="en-US" sz="2400" dirty="0" smtClean="0"/>
              <a:t>To be able to distinguish between quality control, quality concept and cost of quality.</a:t>
            </a:r>
          </a:p>
          <a:p>
            <a:pPr>
              <a:lnSpc>
                <a:spcPct val="150000"/>
              </a:lnSpc>
            </a:pP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Quality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32320"/>
            <a:ext cx="8686800" cy="4984432"/>
          </a:xfrm>
        </p:spPr>
        <p:txBody>
          <a:bodyPr/>
          <a:lstStyle/>
          <a:p>
            <a:r>
              <a:rPr lang="en-US" sz="2400" dirty="0"/>
              <a:t>Software quality assurance is  an umbrella activity that is applied </a:t>
            </a:r>
            <a:r>
              <a:rPr lang="en-US" sz="2400" dirty="0" smtClean="0"/>
              <a:t>throughout the </a:t>
            </a:r>
            <a:r>
              <a:rPr lang="en-US" sz="2400" dirty="0"/>
              <a:t>software process.</a:t>
            </a:r>
          </a:p>
          <a:p>
            <a:r>
              <a:rPr lang="en-US" sz="2400" dirty="0" smtClean="0"/>
              <a:t>SQA </a:t>
            </a:r>
            <a:r>
              <a:rPr lang="en-US" sz="2400" dirty="0"/>
              <a:t>encompasses: </a:t>
            </a:r>
          </a:p>
          <a:p>
            <a:pPr marL="857250" lvl="2" indent="0">
              <a:buNone/>
            </a:pPr>
            <a:r>
              <a:rPr lang="en-US" sz="2400" dirty="0"/>
              <a:t>(1) a quality management approach </a:t>
            </a:r>
          </a:p>
          <a:p>
            <a:pPr marL="857250" lvl="2" indent="0">
              <a:buNone/>
            </a:pPr>
            <a:r>
              <a:rPr lang="en-US" sz="2400" dirty="0"/>
              <a:t>(2) effective software engineering technology</a:t>
            </a:r>
          </a:p>
          <a:p>
            <a:pPr marL="857250" lvl="2" indent="0">
              <a:buNone/>
            </a:pPr>
            <a:r>
              <a:rPr lang="en-US" sz="2400" dirty="0"/>
              <a:t>(3) formal technical reviews</a:t>
            </a:r>
          </a:p>
          <a:p>
            <a:pPr marL="857250" lvl="2" indent="0">
              <a:buNone/>
            </a:pPr>
            <a:r>
              <a:rPr lang="en-US" sz="2400" dirty="0"/>
              <a:t>(4) a multi-tiered testing strategy</a:t>
            </a:r>
          </a:p>
          <a:p>
            <a:pPr marL="857250" lvl="2" indent="0">
              <a:buNone/>
            </a:pPr>
            <a:r>
              <a:rPr lang="en-US" sz="2400" dirty="0"/>
              <a:t>(5) document change control</a:t>
            </a:r>
          </a:p>
          <a:p>
            <a:pPr marL="857250" lvl="2" indent="0">
              <a:buNone/>
            </a:pPr>
            <a:r>
              <a:rPr lang="en-US" sz="2400" dirty="0"/>
              <a:t>(6) software development standard and its control procedure</a:t>
            </a:r>
          </a:p>
          <a:p>
            <a:pPr marL="857250" lvl="2" indent="0">
              <a:buNone/>
            </a:pPr>
            <a:r>
              <a:rPr lang="en-US" sz="2400" dirty="0"/>
              <a:t>(7) measurement and reporting mechanism</a:t>
            </a:r>
            <a:r>
              <a:rPr lang="en-US" sz="2400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8397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/>
            <a:r>
              <a:rPr lang="en-US" dirty="0" smtClean="0"/>
              <a:t>Quality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6" y="1032320"/>
            <a:ext cx="8377682" cy="5252102"/>
          </a:xfrm>
        </p:spPr>
        <p:txBody>
          <a:bodyPr/>
          <a:lstStyle/>
          <a:p>
            <a:pPr marL="571500" lvl="1" indent="0">
              <a:buNone/>
            </a:pPr>
            <a:endParaRPr lang="en-US" sz="2200" dirty="0" smtClean="0"/>
          </a:p>
          <a:p>
            <a:r>
              <a:rPr lang="en-US" sz="2200" dirty="0"/>
              <a:t>Quality --&gt; refers to measurable characteristics of a </a:t>
            </a:r>
            <a:r>
              <a:rPr lang="en-US" sz="2200" dirty="0" smtClean="0"/>
              <a:t>software. These </a:t>
            </a:r>
            <a:r>
              <a:rPr lang="en-US" sz="2200" dirty="0"/>
              <a:t>items can be compared based on a given standard</a:t>
            </a:r>
          </a:p>
          <a:p>
            <a:endParaRPr lang="en-US" sz="2200" dirty="0"/>
          </a:p>
          <a:p>
            <a:r>
              <a:rPr lang="en-US" sz="2200" dirty="0"/>
              <a:t>Two types of quality control:</a:t>
            </a:r>
          </a:p>
          <a:p>
            <a:pPr marL="0" indent="0">
              <a:buNone/>
            </a:pPr>
            <a:r>
              <a:rPr lang="en-US" sz="2200" u="sng" dirty="0" smtClean="0"/>
              <a:t>Quality </a:t>
            </a:r>
            <a:r>
              <a:rPr lang="en-US" sz="2200" u="sng" dirty="0"/>
              <a:t>design</a:t>
            </a:r>
            <a:r>
              <a:rPr lang="en-US" sz="2200" dirty="0"/>
              <a:t> -&gt; the characteristics that designers specify for an item. </a:t>
            </a:r>
            <a:r>
              <a:rPr lang="en-US" sz="2200" dirty="0" smtClean="0"/>
              <a:t> --&gt; </a:t>
            </a:r>
            <a:r>
              <a:rPr lang="en-US" sz="2200" dirty="0"/>
              <a:t>includes: requirements, specifications, and the design of the system. </a:t>
            </a:r>
          </a:p>
          <a:p>
            <a:endParaRPr lang="en-US" sz="2200" dirty="0"/>
          </a:p>
          <a:p>
            <a:pPr marL="0" indent="0">
              <a:buNone/>
            </a:pPr>
            <a:r>
              <a:rPr lang="en-US" sz="2200" u="sng" dirty="0" smtClean="0"/>
              <a:t>Quality </a:t>
            </a:r>
            <a:r>
              <a:rPr lang="en-US" sz="2200" u="sng" dirty="0"/>
              <a:t>of conformance </a:t>
            </a:r>
            <a:r>
              <a:rPr lang="en-US" sz="2200" dirty="0"/>
              <a:t>-&gt; the degree to which the design specification </a:t>
            </a:r>
            <a:r>
              <a:rPr lang="en-US" sz="2200" dirty="0" smtClean="0"/>
              <a:t>are followed</a:t>
            </a:r>
            <a:r>
              <a:rPr lang="en-US" sz="2200" dirty="0"/>
              <a:t>. It focuses on implementation based on the design. </a:t>
            </a:r>
          </a:p>
          <a:p>
            <a:pPr marL="571500" lvl="1" indent="0">
              <a:buNone/>
            </a:pPr>
            <a:endParaRPr 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xmlns="" val="1184241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/>
            <a:r>
              <a:rPr lang="en-US" dirty="0" smtClean="0"/>
              <a:t>Quality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6" y="1032320"/>
            <a:ext cx="8377682" cy="5252102"/>
          </a:xfrm>
        </p:spPr>
        <p:txBody>
          <a:bodyPr/>
          <a:lstStyle/>
          <a:p>
            <a:pPr marL="571500" lvl="1" indent="0">
              <a:buNone/>
            </a:pPr>
            <a:endParaRPr lang="en-US" sz="2200" dirty="0" smtClean="0"/>
          </a:p>
          <a:p>
            <a:r>
              <a:rPr lang="en-US" sz="2200" dirty="0"/>
              <a:t>What is quality control -- the series of inspections, reviews, and test used </a:t>
            </a:r>
            <a:r>
              <a:rPr lang="en-US" sz="2200" dirty="0" smtClean="0"/>
              <a:t>throughout </a:t>
            </a:r>
            <a:r>
              <a:rPr lang="en-US" sz="2200" dirty="0"/>
              <a:t>the develop cycle of a software product</a:t>
            </a:r>
          </a:p>
          <a:p>
            <a:endParaRPr lang="en-US" sz="2200" dirty="0"/>
          </a:p>
          <a:p>
            <a:r>
              <a:rPr lang="en-US" sz="2200" dirty="0"/>
              <a:t>Quality control includes a feedback loop to the process. </a:t>
            </a:r>
          </a:p>
          <a:p>
            <a:pPr marL="0" indent="0">
              <a:buNone/>
            </a:pPr>
            <a:endParaRPr lang="en-US" sz="2200" dirty="0"/>
          </a:p>
          <a:p>
            <a:r>
              <a:rPr lang="en-US" sz="2200" dirty="0"/>
              <a:t>Objective  ---&gt; minimize the produced defects, increase the product </a:t>
            </a:r>
            <a:r>
              <a:rPr lang="en-US" sz="2200" dirty="0" smtClean="0"/>
              <a:t>quality. Implementation </a:t>
            </a:r>
            <a:r>
              <a:rPr lang="en-US" sz="2200" dirty="0"/>
              <a:t>approaches:</a:t>
            </a:r>
          </a:p>
          <a:p>
            <a:pPr lvl="2"/>
            <a:r>
              <a:rPr lang="en-US" sz="2200" dirty="0"/>
              <a:t> - Fully automated </a:t>
            </a:r>
          </a:p>
          <a:p>
            <a:pPr lvl="2"/>
            <a:r>
              <a:rPr lang="en-US" sz="2200" dirty="0"/>
              <a:t> - Entirely manual</a:t>
            </a:r>
          </a:p>
          <a:p>
            <a:pPr lvl="2"/>
            <a:r>
              <a:rPr lang="en-US" sz="2200" dirty="0"/>
              <a:t> - Combination of automated tools and human interactions </a:t>
            </a:r>
            <a:endParaRPr lang="en-US" sz="2200" dirty="0" smtClean="0"/>
          </a:p>
          <a:p>
            <a:pPr marL="571500" lvl="1" indent="0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xmlns="" val="382085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/>
            <a:r>
              <a:rPr lang="en-US" dirty="0" smtClean="0"/>
              <a:t>Quality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6" y="1032320"/>
            <a:ext cx="8377682" cy="5252102"/>
          </a:xfrm>
        </p:spPr>
        <p:txBody>
          <a:bodyPr/>
          <a:lstStyle/>
          <a:p>
            <a:r>
              <a:rPr lang="en-US" sz="2200" dirty="0" smtClean="0"/>
              <a:t>Key </a:t>
            </a:r>
            <a:r>
              <a:rPr lang="en-US" sz="2200" dirty="0"/>
              <a:t>concept of quality control:</a:t>
            </a:r>
          </a:p>
          <a:p>
            <a:pPr marL="0" indent="0">
              <a:buNone/>
            </a:pPr>
            <a:r>
              <a:rPr lang="en-US" sz="2200" dirty="0" smtClean="0"/>
              <a:t>--&gt; </a:t>
            </a:r>
            <a:r>
              <a:rPr lang="en-US" sz="2200" dirty="0"/>
              <a:t>compare the work products with the specified and </a:t>
            </a:r>
            <a:r>
              <a:rPr lang="en-US" sz="2200" dirty="0" smtClean="0"/>
              <a:t> </a:t>
            </a:r>
            <a:r>
              <a:rPr lang="en-US" sz="2200" dirty="0"/>
              <a:t>measurable standards</a:t>
            </a:r>
          </a:p>
          <a:p>
            <a:endParaRPr lang="en-US" sz="2200" dirty="0"/>
          </a:p>
          <a:p>
            <a:r>
              <a:rPr lang="en-US" sz="2200" dirty="0"/>
              <a:t>Quality assurance consists of: </a:t>
            </a:r>
            <a:endParaRPr lang="en-US" sz="2200" dirty="0" smtClean="0"/>
          </a:p>
          <a:p>
            <a:pPr lvl="2"/>
            <a:r>
              <a:rPr lang="en-US" sz="2200" dirty="0" smtClean="0"/>
              <a:t> </a:t>
            </a:r>
            <a:r>
              <a:rPr lang="en-US" sz="2200" dirty="0"/>
              <a:t>the auditing and reporting function of management </a:t>
            </a:r>
          </a:p>
          <a:p>
            <a:r>
              <a:rPr lang="en-US" sz="2200" dirty="0"/>
              <a:t>Goal --&gt; provide management with the necessary data about product quality</a:t>
            </a:r>
            <a:r>
              <a:rPr lang="en-US" sz="2200" dirty="0" smtClean="0"/>
              <a:t>. --&gt; </a:t>
            </a:r>
            <a:r>
              <a:rPr lang="en-US" sz="2200" dirty="0"/>
              <a:t>gain the insight and confidence of product quality </a:t>
            </a:r>
          </a:p>
        </p:txBody>
      </p:sp>
    </p:spTree>
    <p:extLst>
      <p:ext uri="{BB962C8B-B14F-4D97-AF65-F5344CB8AC3E}">
        <p14:creationId xmlns:p14="http://schemas.microsoft.com/office/powerpoint/2010/main" xmlns="" val="278015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 of Quality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3488"/>
            <a:ext cx="8229600" cy="4530725"/>
          </a:xfrm>
        </p:spPr>
        <p:txBody>
          <a:bodyPr/>
          <a:lstStyle/>
          <a:p>
            <a:r>
              <a:rPr lang="en-US" sz="2400" dirty="0"/>
              <a:t>Cost of quality --&gt; includes all costs incurred in the pursuit of </a:t>
            </a:r>
            <a:r>
              <a:rPr lang="en-US" sz="2400" dirty="0" smtClean="0"/>
              <a:t>quality or </a:t>
            </a:r>
            <a:r>
              <a:rPr lang="en-US" sz="2400" dirty="0"/>
              <a:t>perform quality related work</a:t>
            </a:r>
          </a:p>
          <a:p>
            <a:endParaRPr lang="en-US" sz="2400" dirty="0"/>
          </a:p>
          <a:p>
            <a:r>
              <a:rPr lang="en-US" sz="2400" dirty="0"/>
              <a:t>Quality cost includes:</a:t>
            </a:r>
          </a:p>
          <a:p>
            <a:pPr lvl="2"/>
            <a:r>
              <a:rPr lang="en-US" sz="2400" dirty="0"/>
              <a:t> P</a:t>
            </a:r>
            <a:r>
              <a:rPr lang="en-US" sz="2400" dirty="0" smtClean="0"/>
              <a:t>revention </a:t>
            </a:r>
            <a:r>
              <a:rPr lang="en-US" sz="2400" dirty="0"/>
              <a:t>cost</a:t>
            </a:r>
            <a:r>
              <a:rPr lang="en-US" sz="2400" dirty="0" smtClean="0"/>
              <a:t>:</a:t>
            </a:r>
          </a:p>
          <a:p>
            <a:pPr lvl="2"/>
            <a:r>
              <a:rPr lang="en-US" sz="2400" dirty="0" smtClean="0"/>
              <a:t>Appraisal cost</a:t>
            </a:r>
          </a:p>
          <a:p>
            <a:pPr lvl="2"/>
            <a:r>
              <a:rPr lang="en-US" sz="2400" dirty="0" smtClean="0"/>
              <a:t>Failure Cost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11491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 of Quality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14154"/>
            <a:ext cx="9144000" cy="475006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sz="2400" dirty="0"/>
              <a:t>- prevention cost:</a:t>
            </a:r>
          </a:p>
          <a:p>
            <a:pPr lvl="2">
              <a:spcBef>
                <a:spcPts val="0"/>
              </a:spcBef>
              <a:spcAft>
                <a:spcPts val="400"/>
              </a:spcAft>
            </a:pPr>
            <a:r>
              <a:rPr lang="en-US" sz="2400" dirty="0"/>
              <a:t> - quality planning</a:t>
            </a:r>
          </a:p>
          <a:p>
            <a:pPr lvl="2">
              <a:spcBef>
                <a:spcPts val="0"/>
              </a:spcBef>
              <a:spcAft>
                <a:spcPts val="400"/>
              </a:spcAft>
            </a:pPr>
            <a:r>
              <a:rPr lang="en-US" sz="2400" dirty="0"/>
              <a:t> - formal technical reviews</a:t>
            </a:r>
          </a:p>
          <a:p>
            <a:pPr lvl="2">
              <a:spcBef>
                <a:spcPts val="0"/>
              </a:spcBef>
              <a:spcAft>
                <a:spcPts val="400"/>
              </a:spcAft>
            </a:pPr>
            <a:r>
              <a:rPr lang="en-US" sz="2400" dirty="0"/>
              <a:t> - testing equipment</a:t>
            </a:r>
          </a:p>
          <a:p>
            <a:pPr lvl="2">
              <a:spcBef>
                <a:spcPts val="0"/>
              </a:spcBef>
              <a:spcAft>
                <a:spcPts val="400"/>
              </a:spcAft>
            </a:pPr>
            <a:r>
              <a:rPr lang="en-US" sz="2400" dirty="0"/>
              <a:t> - training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sz="2400" dirty="0"/>
              <a:t>- appraisal cost: </a:t>
            </a:r>
          </a:p>
          <a:p>
            <a:pPr lvl="2">
              <a:spcBef>
                <a:spcPts val="0"/>
              </a:spcBef>
              <a:spcAft>
                <a:spcPts val="400"/>
              </a:spcAft>
            </a:pPr>
            <a:r>
              <a:rPr lang="en-US" sz="2400" dirty="0"/>
              <a:t> - in-process and inter-process inspection</a:t>
            </a:r>
          </a:p>
          <a:p>
            <a:pPr lvl="2">
              <a:spcBef>
                <a:spcPts val="0"/>
              </a:spcBef>
              <a:spcAft>
                <a:spcPts val="400"/>
              </a:spcAft>
            </a:pPr>
            <a:r>
              <a:rPr lang="en-US" sz="2400" dirty="0"/>
              <a:t> - equipment calibration and maintenance</a:t>
            </a:r>
          </a:p>
          <a:p>
            <a:pPr lvl="2">
              <a:spcBef>
                <a:spcPts val="0"/>
              </a:spcBef>
              <a:spcAft>
                <a:spcPts val="400"/>
              </a:spcAft>
            </a:pPr>
            <a:r>
              <a:rPr lang="en-US" sz="2400" dirty="0"/>
              <a:t> - testing</a:t>
            </a:r>
          </a:p>
          <a:p>
            <a:pPr>
              <a:spcBef>
                <a:spcPts val="0"/>
              </a:spcBef>
              <a:spcAft>
                <a:spcPts val="400"/>
              </a:spcAft>
            </a:pPr>
            <a:r>
              <a:rPr lang="en-US" sz="2400" dirty="0"/>
              <a:t>- failure cost:</a:t>
            </a:r>
          </a:p>
          <a:p>
            <a:pPr lvl="2">
              <a:spcBef>
                <a:spcPts val="0"/>
              </a:spcBef>
              <a:spcAft>
                <a:spcPts val="400"/>
              </a:spcAft>
            </a:pPr>
            <a:r>
              <a:rPr lang="en-US" sz="2400" dirty="0"/>
              <a:t> internal failure cost:</a:t>
            </a:r>
          </a:p>
          <a:p>
            <a:pPr lvl="2">
              <a:spcBef>
                <a:spcPts val="0"/>
              </a:spcBef>
              <a:spcAft>
                <a:spcPts val="400"/>
              </a:spcAft>
            </a:pPr>
            <a:r>
              <a:rPr lang="en-US" sz="2400" dirty="0" smtClean="0"/>
              <a:t>Repair</a:t>
            </a:r>
            <a:r>
              <a:rPr lang="en-US" sz="2400" dirty="0"/>
              <a:t>, and failure mode </a:t>
            </a:r>
            <a:r>
              <a:rPr lang="en-US" sz="2400" dirty="0" smtClean="0"/>
              <a:t>analysis,  </a:t>
            </a:r>
            <a:r>
              <a:rPr lang="en-US" sz="2400" dirty="0"/>
              <a:t>external failure cost</a:t>
            </a:r>
            <a:r>
              <a:rPr lang="en-US" sz="2400" dirty="0" smtClean="0"/>
              <a:t>: complaint resolution, product </a:t>
            </a:r>
            <a:r>
              <a:rPr lang="en-US" sz="2400" dirty="0"/>
              <a:t>return and </a:t>
            </a:r>
            <a:r>
              <a:rPr lang="en-US" sz="2400" dirty="0" smtClean="0"/>
              <a:t>replacement, help </a:t>
            </a:r>
            <a:r>
              <a:rPr lang="en-US" sz="2400" dirty="0"/>
              <a:t>line support </a:t>
            </a:r>
            <a:r>
              <a:rPr lang="en-US" sz="2400" dirty="0" smtClean="0"/>
              <a:t>, warranty </a:t>
            </a:r>
            <a:r>
              <a:rPr lang="en-US" sz="2400" dirty="0"/>
              <a:t>work </a:t>
            </a:r>
          </a:p>
        </p:txBody>
      </p:sp>
    </p:spTree>
    <p:extLst>
      <p:ext uri="{BB962C8B-B14F-4D97-AF65-F5344CB8AC3E}">
        <p14:creationId xmlns:p14="http://schemas.microsoft.com/office/powerpoint/2010/main" xmlns="" val="3149769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1311"/>
            <a:ext cx="8229600" cy="576262"/>
          </a:xfrm>
        </p:spPr>
        <p:txBody>
          <a:bodyPr/>
          <a:lstStyle/>
          <a:p>
            <a:r>
              <a:rPr lang="en-US" dirty="0" smtClean="0"/>
              <a:t>Software Quality Assurance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3488"/>
            <a:ext cx="8229600" cy="4530725"/>
          </a:xfrm>
        </p:spPr>
        <p:txBody>
          <a:bodyPr/>
          <a:lstStyle/>
          <a:p>
            <a:endParaRPr lang="en-US" sz="2400" dirty="0"/>
          </a:p>
          <a:p>
            <a:r>
              <a:rPr lang="en-US" sz="2400" dirty="0"/>
              <a:t>Three import points for quality measurement:</a:t>
            </a:r>
          </a:p>
          <a:p>
            <a:pPr lvl="2"/>
            <a:r>
              <a:rPr lang="en-US" sz="2400" dirty="0"/>
              <a:t> - Use requirements as the foundation</a:t>
            </a:r>
          </a:p>
          <a:p>
            <a:pPr lvl="2"/>
            <a:r>
              <a:rPr lang="en-US" sz="2400" dirty="0"/>
              <a:t> - Use specified standards as the criteria</a:t>
            </a:r>
          </a:p>
          <a:p>
            <a:pPr lvl="2"/>
            <a:r>
              <a:rPr lang="en-US" sz="2400" dirty="0"/>
              <a:t> - Considering implicit requirements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55995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1311"/>
            <a:ext cx="8229600" cy="576262"/>
          </a:xfrm>
        </p:spPr>
        <p:txBody>
          <a:bodyPr/>
          <a:lstStyle/>
          <a:p>
            <a:r>
              <a:rPr lang="en-US" dirty="0" smtClean="0"/>
              <a:t>Software Quality Assurance Group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3488"/>
            <a:ext cx="8229600" cy="4530725"/>
          </a:xfrm>
        </p:spPr>
        <p:txBody>
          <a:bodyPr/>
          <a:lstStyle/>
          <a:p>
            <a:r>
              <a:rPr lang="en-US" sz="2400" dirty="0"/>
              <a:t>Who </a:t>
            </a:r>
            <a:r>
              <a:rPr lang="en-US" sz="2400" dirty="0" smtClean="0"/>
              <a:t>is involved in </a:t>
            </a:r>
            <a:r>
              <a:rPr lang="en-US" sz="2400" dirty="0"/>
              <a:t>quality assurance activities?</a:t>
            </a:r>
          </a:p>
          <a:p>
            <a:r>
              <a:rPr lang="en-US" sz="2400" dirty="0"/>
              <a:t> Software engineers, project managers, customers, sale people, SQA group</a:t>
            </a:r>
          </a:p>
          <a:p>
            <a:endParaRPr lang="en-US" sz="2400" dirty="0"/>
          </a:p>
          <a:p>
            <a:r>
              <a:rPr lang="en-US" sz="2400" dirty="0"/>
              <a:t>Engineers involved the quality assurance </a:t>
            </a:r>
            <a:r>
              <a:rPr lang="en-US" sz="2400" dirty="0" smtClean="0"/>
              <a:t>work do following: </a:t>
            </a:r>
            <a:endParaRPr lang="en-US" sz="2400" dirty="0"/>
          </a:p>
          <a:p>
            <a:pPr lvl="2"/>
            <a:r>
              <a:rPr lang="en-US" sz="2400" dirty="0"/>
              <a:t> - apply technical methods and measures </a:t>
            </a:r>
          </a:p>
          <a:p>
            <a:pPr lvl="2"/>
            <a:r>
              <a:rPr lang="en-US" sz="2400" dirty="0"/>
              <a:t> - conduct formal technical review</a:t>
            </a:r>
          </a:p>
          <a:p>
            <a:pPr lvl="2"/>
            <a:r>
              <a:rPr lang="en-US" sz="2400" dirty="0"/>
              <a:t> - perform well-planned software testing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85387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Causes of Errors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758" y="1233488"/>
            <a:ext cx="8747292" cy="5022933"/>
          </a:xfrm>
        </p:spPr>
        <p:txBody>
          <a:bodyPr/>
          <a:lstStyle/>
          <a:p>
            <a:r>
              <a:rPr lang="en-US" sz="2400" dirty="0" smtClean="0"/>
              <a:t>Causes </a:t>
            </a:r>
            <a:r>
              <a:rPr lang="en-US" sz="2400" dirty="0"/>
              <a:t>of errors: </a:t>
            </a:r>
          </a:p>
          <a:p>
            <a:pPr lvl="2"/>
            <a:r>
              <a:rPr lang="en-US" sz="2000" dirty="0"/>
              <a:t> - incomplete or erroneous specification (IES) </a:t>
            </a:r>
          </a:p>
          <a:p>
            <a:pPr lvl="2"/>
            <a:r>
              <a:rPr lang="en-US" sz="2000" dirty="0"/>
              <a:t> - misinterpretation of customer communication (MCC)</a:t>
            </a:r>
          </a:p>
          <a:p>
            <a:pPr lvl="2"/>
            <a:r>
              <a:rPr lang="en-US" sz="2000" dirty="0"/>
              <a:t> - intentional deviation from specification (IDS)</a:t>
            </a:r>
          </a:p>
          <a:p>
            <a:pPr lvl="2"/>
            <a:r>
              <a:rPr lang="en-US" sz="2000" dirty="0"/>
              <a:t> - violation of programming standards (VPS)</a:t>
            </a:r>
          </a:p>
          <a:p>
            <a:pPr lvl="2"/>
            <a:r>
              <a:rPr lang="en-US" sz="2000" dirty="0"/>
              <a:t> - error in data representation (EDR)</a:t>
            </a:r>
          </a:p>
          <a:p>
            <a:pPr lvl="2"/>
            <a:r>
              <a:rPr lang="en-US" sz="2000" dirty="0"/>
              <a:t> - inconsistent module interface (IMI)</a:t>
            </a:r>
          </a:p>
          <a:p>
            <a:pPr lvl="2"/>
            <a:r>
              <a:rPr lang="en-US" sz="2000" dirty="0"/>
              <a:t> - error in design logic (EDL) </a:t>
            </a:r>
          </a:p>
          <a:p>
            <a:pPr lvl="2"/>
            <a:r>
              <a:rPr lang="en-US" sz="2000" dirty="0"/>
              <a:t> - incomplete or erroneous testing (IET) </a:t>
            </a:r>
          </a:p>
          <a:p>
            <a:pPr lvl="2"/>
            <a:r>
              <a:rPr lang="en-US" sz="2000" dirty="0"/>
              <a:t> - inaccurate or incomplete documentation (IID)</a:t>
            </a:r>
          </a:p>
          <a:p>
            <a:pPr lvl="2"/>
            <a:r>
              <a:rPr lang="en-US" sz="2000" dirty="0"/>
              <a:t> - error in programming language translation of design (PLT)</a:t>
            </a:r>
          </a:p>
          <a:p>
            <a:pPr lvl="2"/>
            <a:r>
              <a:rPr lang="en-US" sz="2000" dirty="0"/>
              <a:t> - ambiguous or inconsistent human-computer interface (HCI)</a:t>
            </a:r>
          </a:p>
          <a:p>
            <a:pPr lvl="2"/>
            <a:r>
              <a:rPr lang="en-US" sz="2000" dirty="0"/>
              <a:t> - miscellaneous (MIS) </a:t>
            </a:r>
          </a:p>
        </p:txBody>
      </p:sp>
    </p:spTree>
    <p:extLst>
      <p:ext uri="{BB962C8B-B14F-4D97-AF65-F5344CB8AC3E}">
        <p14:creationId xmlns:p14="http://schemas.microsoft.com/office/powerpoint/2010/main" xmlns="" val="116714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SQA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4075"/>
            <a:ext cx="8470669" cy="5683921"/>
          </a:xfrm>
        </p:spPr>
        <p:txBody>
          <a:bodyPr/>
          <a:lstStyle/>
          <a:p>
            <a:r>
              <a:rPr lang="en-US" sz="2400" dirty="0" smtClean="0"/>
              <a:t>The </a:t>
            </a:r>
            <a:r>
              <a:rPr lang="en-US" sz="2400" dirty="0"/>
              <a:t>SQA plan provides a road map for instituting software quality assurance</a:t>
            </a:r>
            <a:r>
              <a:rPr lang="en-US" sz="2400" dirty="0" smtClean="0"/>
              <a:t>.</a:t>
            </a:r>
            <a:endParaRPr lang="en-US" sz="2400" dirty="0"/>
          </a:p>
          <a:p>
            <a:r>
              <a:rPr lang="en-US" sz="2400" dirty="0"/>
              <a:t>Basic items:</a:t>
            </a:r>
          </a:p>
          <a:p>
            <a:pPr lvl="2"/>
            <a:r>
              <a:rPr lang="en-US" sz="2400" dirty="0"/>
              <a:t> </a:t>
            </a:r>
            <a:r>
              <a:rPr lang="en-US" sz="2000" dirty="0"/>
              <a:t>- purpose of plan and its scope </a:t>
            </a:r>
          </a:p>
          <a:p>
            <a:pPr lvl="2"/>
            <a:r>
              <a:rPr lang="en-US" sz="2000" dirty="0"/>
              <a:t> - </a:t>
            </a:r>
            <a:r>
              <a:rPr lang="en-US" sz="2000" dirty="0" smtClean="0"/>
              <a:t>management : organization </a:t>
            </a:r>
            <a:r>
              <a:rPr lang="en-US" sz="2000" dirty="0"/>
              <a:t>structure, SQA tasks, their placement in the </a:t>
            </a:r>
            <a:r>
              <a:rPr lang="en-US" sz="2000" dirty="0" smtClean="0"/>
              <a:t>process  </a:t>
            </a:r>
            <a:r>
              <a:rPr lang="en-US" sz="2000" dirty="0"/>
              <a:t>- roles and responsibilities related to product quality</a:t>
            </a:r>
          </a:p>
          <a:p>
            <a:pPr lvl="2"/>
            <a:r>
              <a:rPr lang="en-US" sz="2000" dirty="0"/>
              <a:t> - </a:t>
            </a:r>
            <a:r>
              <a:rPr lang="en-US" sz="2000" dirty="0" smtClean="0"/>
              <a:t>documentation: </a:t>
            </a:r>
            <a:r>
              <a:rPr lang="fr-FR" sz="2000" dirty="0" smtClean="0"/>
              <a:t> Project </a:t>
            </a:r>
            <a:r>
              <a:rPr lang="fr-FR" sz="2000" dirty="0"/>
              <a:t>documents, </a:t>
            </a:r>
            <a:r>
              <a:rPr lang="fr-FR" sz="2000" dirty="0" smtClean="0"/>
              <a:t>model, </a:t>
            </a:r>
            <a:r>
              <a:rPr lang="fr-FR" sz="2000" dirty="0" err="1"/>
              <a:t>technical</a:t>
            </a:r>
            <a:r>
              <a:rPr lang="fr-FR" sz="2000" dirty="0"/>
              <a:t> documents, user document - standards, practices, and conventions</a:t>
            </a:r>
          </a:p>
          <a:p>
            <a:pPr lvl="2"/>
            <a:r>
              <a:rPr lang="en-US" sz="2000" dirty="0"/>
              <a:t> - reviews and </a:t>
            </a:r>
            <a:r>
              <a:rPr lang="en-US" sz="2000" dirty="0" smtClean="0"/>
              <a:t>audits; test  </a:t>
            </a:r>
            <a:r>
              <a:rPr lang="en-US" sz="2000" dirty="0"/>
              <a:t>- test plan and procedure </a:t>
            </a:r>
          </a:p>
          <a:p>
            <a:pPr lvl="2"/>
            <a:r>
              <a:rPr lang="en-US" sz="2000" dirty="0"/>
              <a:t> - problem reporting, and correction actions</a:t>
            </a:r>
          </a:p>
          <a:p>
            <a:pPr lvl="2"/>
            <a:r>
              <a:rPr lang="en-US" sz="2000" dirty="0"/>
              <a:t> - </a:t>
            </a:r>
            <a:r>
              <a:rPr lang="en-US" sz="2000" dirty="0" smtClean="0"/>
              <a:t>tools; </a:t>
            </a:r>
            <a:r>
              <a:rPr lang="en-US" sz="2000" dirty="0"/>
              <a:t>code </a:t>
            </a:r>
            <a:r>
              <a:rPr lang="en-US" sz="2000" dirty="0" smtClean="0"/>
              <a:t>control; media control; supplier </a:t>
            </a:r>
            <a:r>
              <a:rPr lang="en-US" sz="2000" dirty="0"/>
              <a:t>control</a:t>
            </a:r>
          </a:p>
          <a:p>
            <a:pPr lvl="2"/>
            <a:r>
              <a:rPr lang="en-US" sz="2000" dirty="0"/>
              <a:t> - records collection, maintenance, and retention </a:t>
            </a:r>
          </a:p>
          <a:p>
            <a:pPr lvl="2"/>
            <a:r>
              <a:rPr lang="en-US" sz="2000" dirty="0"/>
              <a:t> - </a:t>
            </a:r>
            <a:r>
              <a:rPr lang="en-US" sz="2000" dirty="0" smtClean="0"/>
              <a:t>training; risk </a:t>
            </a:r>
            <a:r>
              <a:rPr lang="en-US" sz="2000" dirty="0"/>
              <a:t>management </a:t>
            </a:r>
          </a:p>
        </p:txBody>
      </p:sp>
    </p:spTree>
    <p:extLst>
      <p:ext uri="{BB962C8B-B14F-4D97-AF65-F5344CB8AC3E}">
        <p14:creationId xmlns:p14="http://schemas.microsoft.com/office/powerpoint/2010/main" xmlns="" val="75408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In today’s lecture, we explored</a:t>
            </a:r>
            <a:r>
              <a:rPr lang="en-US" sz="2400" dirty="0"/>
              <a:t> </a:t>
            </a:r>
            <a:r>
              <a:rPr lang="en-US" sz="2400" dirty="0" smtClean="0"/>
              <a:t>quality and other related terminologies for SQE and SQA.</a:t>
            </a:r>
          </a:p>
          <a:p>
            <a:r>
              <a:rPr lang="en-US" altLang="en-US" sz="2400" dirty="0" smtClean="0"/>
              <a:t>We explored different types of Costs, errors and constraints associated with SQE</a:t>
            </a:r>
            <a:endParaRPr lang="en-US" altLang="en-US" sz="2400" dirty="0"/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72700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Next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 smtClean="0"/>
              <a:t>We will move to the second part of the course. Here </a:t>
            </a:r>
            <a:r>
              <a:rPr lang="en-US" altLang="en-US" sz="2400" dirty="0"/>
              <a:t>we will discuss :</a:t>
            </a:r>
          </a:p>
          <a:p>
            <a:pPr lvl="1"/>
            <a:r>
              <a:rPr lang="en-US" altLang="en-US" sz="2400" dirty="0"/>
              <a:t>Different Software Testing Techniques. Specification Based Testing Techniques, Black-box and Grey-Box Testing, Other Comprehensive Software Testing techniques for SDLC. </a:t>
            </a:r>
          </a:p>
        </p:txBody>
      </p:sp>
    </p:spTree>
    <p:extLst>
      <p:ext uri="{BB962C8B-B14F-4D97-AF65-F5344CB8AC3E}">
        <p14:creationId xmlns:p14="http://schemas.microsoft.com/office/powerpoint/2010/main" xmlns="" val="427629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890713"/>
          </a:xfrm>
        </p:spPr>
        <p:txBody>
          <a:bodyPr/>
          <a:lstStyle/>
          <a:p>
            <a:pPr eaLnBrk="1" hangingPunct="1"/>
            <a:r>
              <a:rPr lang="en-US" altLang="en-US" smtClean="0"/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11207</TotalTime>
  <Words>858</Words>
  <Application>Microsoft Office PowerPoint</Application>
  <PresentationFormat>On-screen Show (4:3)</PresentationFormat>
  <Paragraphs>122</Paragraphs>
  <Slides>18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os-8</vt:lpstr>
      <vt:lpstr>Slide 1</vt:lpstr>
      <vt:lpstr>Summary of the previous lecture</vt:lpstr>
      <vt:lpstr>Last Lecture of Part- 1:   Overview and Basics</vt:lpstr>
      <vt:lpstr>Outlines</vt:lpstr>
      <vt:lpstr>Objectives</vt:lpstr>
      <vt:lpstr>Quality Concepts</vt:lpstr>
      <vt:lpstr>Quality Concepts</vt:lpstr>
      <vt:lpstr>Quality Control</vt:lpstr>
      <vt:lpstr>Quality Control</vt:lpstr>
      <vt:lpstr>Cost of Quality</vt:lpstr>
      <vt:lpstr>Cost of Quality</vt:lpstr>
      <vt:lpstr>Software Quality Assurance </vt:lpstr>
      <vt:lpstr>Software Quality Assurance Group </vt:lpstr>
      <vt:lpstr>Causes of Errors</vt:lpstr>
      <vt:lpstr>The SQA Plan</vt:lpstr>
      <vt:lpstr>Summary of Today’s Lecture</vt:lpstr>
      <vt:lpstr>Overview of Next lecture</vt:lpstr>
      <vt:lpstr>The End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NTS</cp:lastModifiedBy>
  <cp:revision>330</cp:revision>
  <cp:lastPrinted>2001-06-14T13:58:17Z</cp:lastPrinted>
  <dcterms:created xsi:type="dcterms:W3CDTF">2011-01-13T23:43:38Z</dcterms:created>
  <dcterms:modified xsi:type="dcterms:W3CDTF">2015-11-27T06:30:33Z</dcterms:modified>
</cp:coreProperties>
</file>