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5"/>
  </p:notesMasterIdLst>
  <p:handoutMasterIdLst>
    <p:handoutMasterId r:id="rId26"/>
  </p:handoutMasterIdLst>
  <p:sldIdLst>
    <p:sldId id="403" r:id="rId2"/>
    <p:sldId id="330" r:id="rId3"/>
    <p:sldId id="508" r:id="rId4"/>
    <p:sldId id="347" r:id="rId5"/>
    <p:sldId id="348" r:id="rId6"/>
    <p:sldId id="524" r:id="rId7"/>
    <p:sldId id="525" r:id="rId8"/>
    <p:sldId id="538" r:id="rId9"/>
    <p:sldId id="526" r:id="rId10"/>
    <p:sldId id="539" r:id="rId11"/>
    <p:sldId id="527" r:id="rId12"/>
    <p:sldId id="534" r:id="rId13"/>
    <p:sldId id="528" r:id="rId14"/>
    <p:sldId id="529" r:id="rId15"/>
    <p:sldId id="530" r:id="rId16"/>
    <p:sldId id="535" r:id="rId17"/>
    <p:sldId id="540" r:id="rId18"/>
    <p:sldId id="536" r:id="rId19"/>
    <p:sldId id="537" r:id="rId20"/>
    <p:sldId id="541" r:id="rId21"/>
    <p:sldId id="506" r:id="rId22"/>
    <p:sldId id="507" r:id="rId23"/>
    <p:sldId id="501" r:id="rId24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6600"/>
    <a:srgbClr val="FF00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4083" autoAdjust="0"/>
    <p:restoredTop sz="86357" autoAdjust="0"/>
  </p:normalViewPr>
  <p:slideViewPr>
    <p:cSldViewPr snapToGrid="0">
      <p:cViewPr varScale="1">
        <p:scale>
          <a:sx n="59" d="100"/>
          <a:sy n="59" d="100"/>
        </p:scale>
        <p:origin x="-1368" y="-7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FB674CF5-852A-49E5-9D15-76FCA8FEF6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707400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81E70F5-8F90-4F20-8948-C66783EAF7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675252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2392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D401E1C-37B2-4FB2-A6E3-6E0F8EE10C80}" type="slidenum">
              <a:rPr lang="en-US" altLang="en-US" smtClean="0">
                <a:latin typeface="Times New Roman" panose="02020603050405020304" pitchFamily="18" charset="0"/>
              </a:rPr>
              <a:pPr/>
              <a:t>2</a:t>
            </a:fld>
            <a:endParaRPr lang="en-US" altLang="en-US" smtClean="0">
              <a:latin typeface="Times New Roman" panose="02020603050405020304" pitchFamily="18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097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35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696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B41CAB-132C-4C67-BFCC-7AB8D48FDDC0}" type="slidenum">
              <a:rPr lang="en-US" altLang="en-US" sz="1300" smtClean="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23</a:t>
            </a:fld>
            <a:endParaRPr lang="en-US" altLang="en-US" sz="1300" smtClean="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8993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2228494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179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150777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41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3713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705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76173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332611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67934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09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857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2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33488"/>
            <a:ext cx="9036050" cy="4530725"/>
          </a:xfrm>
        </p:spPr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Software Quality Engineering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No. </a:t>
            </a:r>
            <a:r>
              <a:rPr lang="en-GB" sz="4400" dirty="0">
                <a:solidFill>
                  <a:schemeClr val="bg2">
                    <a:lumMod val="75000"/>
                  </a:schemeClr>
                </a:solidFill>
              </a:rPr>
              <a:t>6</a:t>
            </a: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 altLang="en-US" dirty="0" smtClean="0"/>
              <a:t>Part- 1  </a:t>
            </a:r>
            <a:br>
              <a:rPr lang="en-US" altLang="en-US" dirty="0" smtClean="0"/>
            </a:br>
            <a:r>
              <a:rPr lang="en-US" altLang="en-US" dirty="0" smtClean="0"/>
              <a:t>Overview and Basics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5868988" y="6243638"/>
            <a:ext cx="3275012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0" y="6243638"/>
            <a:ext cx="3275013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the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QA to SQE</a:t>
            </a:r>
          </a:p>
          <a:p>
            <a:r>
              <a:rPr lang="en-US" sz="2400" dirty="0"/>
              <a:t>Key SQE </a:t>
            </a:r>
            <a:r>
              <a:rPr lang="en-US" sz="2400" dirty="0" smtClean="0"/>
              <a:t>Activities</a:t>
            </a:r>
          </a:p>
          <a:p>
            <a:r>
              <a:rPr lang="en-US" sz="2400" dirty="0" smtClean="0"/>
              <a:t>V &amp; V model</a:t>
            </a:r>
            <a:endParaRPr lang="en-US" sz="2400" dirty="0"/>
          </a:p>
          <a:p>
            <a:r>
              <a:rPr lang="en-US" sz="2400" dirty="0"/>
              <a:t>SQE in Software Process</a:t>
            </a:r>
          </a:p>
          <a:p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3974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Outlines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400" dirty="0"/>
              <a:t>SQE: Software Quality </a:t>
            </a:r>
            <a:r>
              <a:rPr lang="en-US" sz="2400" dirty="0" smtClean="0"/>
              <a:t>Engineering</a:t>
            </a:r>
          </a:p>
          <a:p>
            <a:r>
              <a:rPr lang="en-US" sz="2400" dirty="0" smtClean="0"/>
              <a:t>Key </a:t>
            </a:r>
            <a:r>
              <a:rPr lang="en-US" sz="2400" dirty="0"/>
              <a:t>SQE </a:t>
            </a:r>
            <a:r>
              <a:rPr lang="en-US" sz="2400" dirty="0" smtClean="0"/>
              <a:t>Activities</a:t>
            </a:r>
          </a:p>
          <a:p>
            <a:r>
              <a:rPr lang="en-US" sz="2400" dirty="0" smtClean="0"/>
              <a:t>SQE </a:t>
            </a:r>
            <a:r>
              <a:rPr lang="en-US" sz="2400" dirty="0"/>
              <a:t>in Software Process</a:t>
            </a: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SQE in software process</a:t>
            </a:r>
          </a:p>
          <a:p>
            <a:pPr>
              <a:lnSpc>
                <a:spcPct val="150000"/>
              </a:lnSpc>
            </a:pPr>
            <a:r>
              <a:rPr lang="en-US" altLang="en-US" sz="2400" dirty="0" smtClean="0"/>
              <a:t>To understand and distinguish between SQE activities</a:t>
            </a:r>
          </a:p>
          <a:p>
            <a:pPr>
              <a:lnSpc>
                <a:spcPct val="150000"/>
              </a:lnSpc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QA to SQE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4984432"/>
          </a:xfrm>
        </p:spPr>
        <p:txBody>
          <a:bodyPr/>
          <a:lstStyle/>
          <a:p>
            <a:r>
              <a:rPr lang="en-US" sz="2400" dirty="0"/>
              <a:t>QA activities need additional </a:t>
            </a:r>
            <a:r>
              <a:rPr lang="en-US" sz="2400" dirty="0" smtClean="0"/>
              <a:t>support:</a:t>
            </a:r>
          </a:p>
          <a:p>
            <a:pPr lvl="2"/>
            <a:r>
              <a:rPr lang="en-US" sz="2400" dirty="0" smtClean="0"/>
              <a:t>Planning </a:t>
            </a:r>
            <a:r>
              <a:rPr lang="en-US" sz="2400" dirty="0"/>
              <a:t>and goal </a:t>
            </a:r>
            <a:r>
              <a:rPr lang="en-US" sz="2400" dirty="0" smtClean="0"/>
              <a:t>setting</a:t>
            </a:r>
          </a:p>
          <a:p>
            <a:pPr lvl="2"/>
            <a:r>
              <a:rPr lang="en-US" sz="2400" dirty="0" smtClean="0"/>
              <a:t>Management</a:t>
            </a:r>
            <a:r>
              <a:rPr lang="en-US" sz="2400" dirty="0"/>
              <a:t>: </a:t>
            </a:r>
            <a:endParaRPr lang="en-US" sz="2400" dirty="0" smtClean="0"/>
          </a:p>
          <a:p>
            <a:pPr lvl="3"/>
            <a:r>
              <a:rPr lang="en-US" sz="2400" dirty="0" smtClean="0"/>
              <a:t>– </a:t>
            </a:r>
            <a:r>
              <a:rPr lang="en-US" sz="2400" dirty="0"/>
              <a:t>when to stop</a:t>
            </a:r>
            <a:r>
              <a:rPr lang="en-US" sz="2400" dirty="0" smtClean="0"/>
              <a:t>?</a:t>
            </a:r>
          </a:p>
          <a:p>
            <a:pPr lvl="3"/>
            <a:r>
              <a:rPr lang="en-US" sz="2400" dirty="0" smtClean="0"/>
              <a:t> </a:t>
            </a:r>
            <a:r>
              <a:rPr lang="en-US" sz="2400" dirty="0"/>
              <a:t>– adjustment and improvement, etc</a:t>
            </a:r>
            <a:r>
              <a:rPr lang="en-US" sz="2400" dirty="0" smtClean="0"/>
              <a:t>.</a:t>
            </a:r>
          </a:p>
          <a:p>
            <a:pPr lvl="3"/>
            <a:r>
              <a:rPr lang="en-US" sz="2400" dirty="0" smtClean="0"/>
              <a:t> </a:t>
            </a:r>
            <a:r>
              <a:rPr lang="en-US" sz="2400" dirty="0"/>
              <a:t>– all based on assessments/predictions </a:t>
            </a:r>
          </a:p>
          <a:p>
            <a:r>
              <a:rPr lang="en-US" sz="2400" dirty="0" smtClean="0"/>
              <a:t>Assessment </a:t>
            </a:r>
            <a:r>
              <a:rPr lang="en-US" sz="2400" dirty="0"/>
              <a:t>of quality/reliability/etc</a:t>
            </a:r>
            <a:r>
              <a:rPr lang="en-US" sz="2400" dirty="0" smtClean="0"/>
              <a:t>.:</a:t>
            </a:r>
          </a:p>
          <a:p>
            <a:pPr lvl="2"/>
            <a:r>
              <a:rPr lang="en-US" sz="2400" dirty="0" smtClean="0"/>
              <a:t>Data </a:t>
            </a:r>
            <a:r>
              <a:rPr lang="en-US" sz="2400" dirty="0"/>
              <a:t>collection </a:t>
            </a:r>
            <a:r>
              <a:rPr lang="en-US" sz="2400" dirty="0" smtClean="0"/>
              <a:t>needed</a:t>
            </a:r>
          </a:p>
          <a:p>
            <a:pPr lvl="2"/>
            <a:r>
              <a:rPr lang="en-US" sz="2400" dirty="0" smtClean="0"/>
              <a:t>Analysis </a:t>
            </a:r>
            <a:r>
              <a:rPr lang="en-US" sz="2400" dirty="0"/>
              <a:t>and </a:t>
            </a:r>
            <a:r>
              <a:rPr lang="en-US" sz="2400" dirty="0" smtClean="0"/>
              <a:t>modeling</a:t>
            </a:r>
          </a:p>
          <a:p>
            <a:pPr lvl="2"/>
            <a:r>
              <a:rPr lang="en-US" sz="2400" dirty="0" smtClean="0"/>
              <a:t>Providing </a:t>
            </a:r>
            <a:r>
              <a:rPr lang="en-US" sz="2400" dirty="0"/>
              <a:t>feedback for management </a:t>
            </a:r>
          </a:p>
          <a:p>
            <a:r>
              <a:rPr lang="en-US" sz="2400" dirty="0" smtClean="0"/>
              <a:t>QA </a:t>
            </a:r>
            <a:r>
              <a:rPr lang="en-US" sz="2400" dirty="0"/>
              <a:t>+ above ⇒ software quality engineering (SQE)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8397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/>
            <a:r>
              <a:rPr lang="en-US" dirty="0"/>
              <a:t>SQE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5252102"/>
          </a:xfrm>
        </p:spPr>
        <p:txBody>
          <a:bodyPr/>
          <a:lstStyle/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 algn="ctr">
              <a:buNone/>
            </a:pPr>
            <a:r>
              <a:rPr lang="en-US" dirty="0" smtClean="0"/>
              <a:t>Quality Engineering Process</a:t>
            </a:r>
            <a:endParaRPr lang="en-US" dirty="0"/>
          </a:p>
          <a:p>
            <a:pPr marL="457200"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007" y="1032319"/>
            <a:ext cx="8877993" cy="435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4241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/>
            <a:r>
              <a:rPr lang="en-US" dirty="0"/>
              <a:t>SQE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6" y="1032320"/>
            <a:ext cx="8377682" cy="5252102"/>
          </a:xfrm>
        </p:spPr>
        <p:txBody>
          <a:bodyPr/>
          <a:lstStyle/>
          <a:p>
            <a:pPr marL="571500" lvl="1" indent="0">
              <a:buNone/>
            </a:pPr>
            <a:endParaRPr lang="en-US" sz="2400" dirty="0" smtClean="0"/>
          </a:p>
          <a:p>
            <a:pPr marL="571500" lvl="1" indent="0">
              <a:buNone/>
            </a:pPr>
            <a:r>
              <a:rPr lang="en-US" sz="2400" dirty="0"/>
              <a:t>SQE process to link major SQE activities</a:t>
            </a:r>
            <a:r>
              <a:rPr lang="en-US" sz="2400" dirty="0" smtClean="0"/>
              <a:t>:</a:t>
            </a:r>
          </a:p>
          <a:p>
            <a:pPr marL="571500" lvl="1" indent="0">
              <a:buNone/>
            </a:pPr>
            <a:r>
              <a:rPr lang="en-US" sz="2400" dirty="0" smtClean="0"/>
              <a:t>Pre-QA </a:t>
            </a:r>
            <a:r>
              <a:rPr lang="en-US" sz="2400" dirty="0"/>
              <a:t>planning; </a:t>
            </a:r>
          </a:p>
          <a:p>
            <a:pPr marL="571500" lvl="1" indent="0">
              <a:buNone/>
            </a:pPr>
            <a:r>
              <a:rPr lang="en-US" sz="2400" dirty="0" smtClean="0"/>
              <a:t>	QA</a:t>
            </a:r>
            <a:r>
              <a:rPr lang="en-US" sz="2400" dirty="0"/>
              <a:t>: covered previously </a:t>
            </a:r>
            <a:r>
              <a:rPr lang="en-US" sz="2400" dirty="0" smtClean="0"/>
              <a:t>(Lecture 4 and 5);</a:t>
            </a:r>
          </a:p>
          <a:p>
            <a:pPr marL="571500" lvl="1" indent="0">
              <a:buNone/>
            </a:pPr>
            <a:r>
              <a:rPr lang="en-US" sz="2400" dirty="0" smtClean="0"/>
              <a:t>Post-QA </a:t>
            </a:r>
            <a:r>
              <a:rPr lang="en-US" sz="2400" dirty="0"/>
              <a:t>analysis and feedback </a:t>
            </a:r>
            <a:endParaRPr lang="en-US" sz="2400" dirty="0" smtClean="0"/>
          </a:p>
          <a:p>
            <a:pPr marL="571500" lvl="1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(</a:t>
            </a:r>
            <a:r>
              <a:rPr lang="en-US" sz="2400" dirty="0"/>
              <a:t>maybe parallel instead of “post-”) </a:t>
            </a:r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endParaRPr lang="en-US" dirty="0" smtClean="0"/>
          </a:p>
          <a:p>
            <a:pPr marL="571500" lvl="1" indent="0" algn="ctr">
              <a:buNone/>
            </a:pPr>
            <a:r>
              <a:rPr lang="en-US" dirty="0" smtClean="0"/>
              <a:t>Quality Engineering Process</a:t>
            </a:r>
            <a:endParaRPr lang="en-US" dirty="0"/>
          </a:p>
          <a:p>
            <a:pPr marL="457200">
              <a:buFont typeface="Wingdings" panose="05000000000000000000" pitchFamily="2" charset="2"/>
              <a:buChar char="q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2085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SQE and QIP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229600" cy="4530725"/>
          </a:xfrm>
        </p:spPr>
        <p:txBody>
          <a:bodyPr/>
          <a:lstStyle/>
          <a:p>
            <a:r>
              <a:rPr lang="en-US" sz="2400" dirty="0"/>
              <a:t>QIP (quality improvement paradigm): </a:t>
            </a:r>
          </a:p>
          <a:p>
            <a:pPr lvl="2"/>
            <a:r>
              <a:rPr lang="en-US" sz="2400" dirty="0" smtClean="0"/>
              <a:t>Step </a:t>
            </a:r>
            <a:r>
              <a:rPr lang="en-US" sz="2400" dirty="0"/>
              <a:t>1: understand baseline </a:t>
            </a:r>
          </a:p>
          <a:p>
            <a:pPr lvl="2"/>
            <a:r>
              <a:rPr lang="en-US" sz="2400" dirty="0" smtClean="0"/>
              <a:t>Step </a:t>
            </a:r>
            <a:r>
              <a:rPr lang="en-US" sz="2400" dirty="0"/>
              <a:t>2: change then assess </a:t>
            </a:r>
            <a:r>
              <a:rPr lang="en-US" sz="2400" dirty="0" smtClean="0"/>
              <a:t>impact</a:t>
            </a:r>
          </a:p>
          <a:p>
            <a:pPr lvl="2"/>
            <a:r>
              <a:rPr lang="en-US" sz="2400" dirty="0" smtClean="0"/>
              <a:t>Step </a:t>
            </a:r>
            <a:r>
              <a:rPr lang="en-US" sz="2400" dirty="0"/>
              <a:t>3: package for </a:t>
            </a:r>
            <a:r>
              <a:rPr lang="en-US" sz="2400" dirty="0" smtClean="0"/>
              <a:t>improvement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11491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SQE and QIP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33488"/>
            <a:ext cx="8229600" cy="4530725"/>
          </a:xfrm>
        </p:spPr>
        <p:txBody>
          <a:bodyPr/>
          <a:lstStyle/>
          <a:p>
            <a:r>
              <a:rPr lang="en-US" sz="2400" dirty="0"/>
              <a:t>QIP </a:t>
            </a:r>
            <a:r>
              <a:rPr lang="en-US" sz="2400" dirty="0" smtClean="0"/>
              <a:t>support:</a:t>
            </a:r>
          </a:p>
          <a:p>
            <a:pPr lvl="2"/>
            <a:r>
              <a:rPr lang="en-US" sz="2400" dirty="0" smtClean="0"/>
              <a:t>overall </a:t>
            </a:r>
            <a:r>
              <a:rPr lang="en-US" sz="2400" dirty="0"/>
              <a:t>support: experience </a:t>
            </a:r>
            <a:r>
              <a:rPr lang="en-US" sz="2400" dirty="0" smtClean="0"/>
              <a:t>factory</a:t>
            </a:r>
          </a:p>
          <a:p>
            <a:pPr lvl="2"/>
            <a:r>
              <a:rPr lang="en-US" sz="2400" dirty="0" smtClean="0"/>
              <a:t>measurement/analysis</a:t>
            </a:r>
            <a:r>
              <a:rPr lang="en-US" sz="2400" dirty="0"/>
              <a:t>: GQM (goal-question-metric </a:t>
            </a:r>
            <a:r>
              <a:rPr lang="en-US" sz="2400" dirty="0" smtClean="0"/>
              <a:t>paradigm)</a:t>
            </a:r>
          </a:p>
          <a:p>
            <a:r>
              <a:rPr lang="en-US" sz="2400" dirty="0" smtClean="0"/>
              <a:t>SQE </a:t>
            </a:r>
            <a:r>
              <a:rPr lang="en-US" sz="2400" dirty="0"/>
              <a:t>as expanding QA to include QIP ideas</a:t>
            </a:r>
          </a:p>
        </p:txBody>
      </p:sp>
    </p:spTree>
    <p:extLst>
      <p:ext uri="{BB962C8B-B14F-4D97-AF65-F5344CB8AC3E}">
        <p14:creationId xmlns:p14="http://schemas.microsoft.com/office/powerpoint/2010/main" xmlns="" val="255995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Pre-QA 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758" y="1233488"/>
            <a:ext cx="8747292" cy="5022933"/>
          </a:xfrm>
        </p:spPr>
        <p:txBody>
          <a:bodyPr/>
          <a:lstStyle/>
          <a:p>
            <a:r>
              <a:rPr lang="en-US" sz="2400" dirty="0"/>
              <a:t>Pre-QA </a:t>
            </a:r>
            <a:r>
              <a:rPr lang="en-US" sz="2400" dirty="0" smtClean="0"/>
              <a:t>planning:</a:t>
            </a:r>
          </a:p>
          <a:p>
            <a:pPr lvl="2"/>
            <a:r>
              <a:rPr lang="en-US" sz="2400" dirty="0" smtClean="0"/>
              <a:t>Quality goal</a:t>
            </a:r>
          </a:p>
          <a:p>
            <a:pPr lvl="2"/>
            <a:r>
              <a:rPr lang="en-US" sz="2400" dirty="0" smtClean="0"/>
              <a:t>Overall </a:t>
            </a:r>
            <a:r>
              <a:rPr lang="en-US" sz="2400" dirty="0"/>
              <a:t>QA strategy: </a:t>
            </a:r>
          </a:p>
          <a:p>
            <a:pPr lvl="2"/>
            <a:r>
              <a:rPr lang="en-US" sz="2400" dirty="0" smtClean="0"/>
              <a:t>QA </a:t>
            </a:r>
            <a:r>
              <a:rPr lang="en-US" sz="2400" dirty="0"/>
              <a:t>activities to </a:t>
            </a:r>
            <a:r>
              <a:rPr lang="en-US" sz="2400" dirty="0" smtClean="0"/>
              <a:t>perform?</a:t>
            </a:r>
          </a:p>
          <a:p>
            <a:pPr lvl="2"/>
            <a:r>
              <a:rPr lang="en-US" sz="2400" dirty="0" smtClean="0"/>
              <a:t>measurement/feedback planning </a:t>
            </a:r>
          </a:p>
          <a:p>
            <a:r>
              <a:rPr lang="en-US" sz="2400" dirty="0" smtClean="0"/>
              <a:t>Setting </a:t>
            </a:r>
            <a:r>
              <a:rPr lang="en-US" sz="2400" dirty="0"/>
              <a:t>quality goal(s</a:t>
            </a:r>
            <a:r>
              <a:rPr lang="en-US" sz="2400" dirty="0" smtClean="0"/>
              <a:t>):</a:t>
            </a:r>
          </a:p>
          <a:p>
            <a:pPr lvl="2"/>
            <a:r>
              <a:rPr lang="en-US" sz="2400" dirty="0" smtClean="0"/>
              <a:t>Identify </a:t>
            </a:r>
            <a:r>
              <a:rPr lang="en-US" sz="2400" dirty="0"/>
              <a:t>quality </a:t>
            </a:r>
            <a:r>
              <a:rPr lang="en-US" sz="2400" dirty="0" smtClean="0"/>
              <a:t>views/attributes</a:t>
            </a:r>
          </a:p>
          <a:p>
            <a:pPr lvl="2"/>
            <a:r>
              <a:rPr lang="en-US" sz="2400" dirty="0" smtClean="0"/>
              <a:t>Select </a:t>
            </a:r>
            <a:r>
              <a:rPr lang="en-US" sz="2400" dirty="0"/>
              <a:t>direct quality </a:t>
            </a:r>
            <a:r>
              <a:rPr lang="en-US" sz="2400" dirty="0" smtClean="0"/>
              <a:t>measurements</a:t>
            </a:r>
          </a:p>
          <a:p>
            <a:pPr lvl="2"/>
            <a:r>
              <a:rPr lang="en-US" sz="2400" dirty="0" smtClean="0"/>
              <a:t>Assess </a:t>
            </a:r>
            <a:r>
              <a:rPr lang="en-US" sz="2400" dirty="0"/>
              <a:t>quality expectations vs. cost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116714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Quality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030778"/>
            <a:ext cx="8470669" cy="5683921"/>
          </a:xfrm>
        </p:spPr>
        <p:txBody>
          <a:bodyPr/>
          <a:lstStyle/>
          <a:p>
            <a:r>
              <a:rPr lang="en-US" sz="2200" dirty="0"/>
              <a:t>Identify quality </a:t>
            </a:r>
            <a:r>
              <a:rPr lang="en-US" sz="2200" dirty="0" smtClean="0"/>
              <a:t>views/attributes</a:t>
            </a:r>
          </a:p>
          <a:p>
            <a:pPr lvl="2"/>
            <a:r>
              <a:rPr lang="en-US" sz="2200" dirty="0" smtClean="0"/>
              <a:t>customer/user </a:t>
            </a:r>
            <a:r>
              <a:rPr lang="en-US" sz="2200" dirty="0"/>
              <a:t>expectations, </a:t>
            </a:r>
          </a:p>
          <a:p>
            <a:pPr lvl="2"/>
            <a:r>
              <a:rPr lang="en-US" sz="2200" dirty="0" smtClean="0"/>
              <a:t>market condition,</a:t>
            </a:r>
          </a:p>
          <a:p>
            <a:pPr lvl="2"/>
            <a:r>
              <a:rPr lang="en-US" sz="2200" dirty="0" smtClean="0"/>
              <a:t>product </a:t>
            </a:r>
            <a:r>
              <a:rPr lang="en-US" sz="2200" dirty="0"/>
              <a:t>type, </a:t>
            </a:r>
            <a:r>
              <a:rPr lang="en-US" sz="2200" dirty="0" smtClean="0"/>
              <a:t>etc.</a:t>
            </a:r>
          </a:p>
          <a:p>
            <a:r>
              <a:rPr lang="en-US" sz="2200" dirty="0" smtClean="0"/>
              <a:t>Select </a:t>
            </a:r>
            <a:r>
              <a:rPr lang="en-US" sz="2200" dirty="0"/>
              <a:t>direct quality measurements </a:t>
            </a:r>
          </a:p>
          <a:p>
            <a:pPr lvl="2"/>
            <a:r>
              <a:rPr lang="en-US" sz="2200" dirty="0" smtClean="0"/>
              <a:t>direct</a:t>
            </a:r>
            <a:r>
              <a:rPr lang="en-US" sz="2200" dirty="0"/>
              <a:t>: reliability </a:t>
            </a:r>
          </a:p>
          <a:p>
            <a:pPr lvl="2"/>
            <a:r>
              <a:rPr lang="en-US" sz="2200" dirty="0" smtClean="0"/>
              <a:t>defect-based </a:t>
            </a:r>
            <a:r>
              <a:rPr lang="en-US" sz="2200" dirty="0"/>
              <a:t>measurement </a:t>
            </a:r>
          </a:p>
          <a:p>
            <a:pPr lvl="2"/>
            <a:r>
              <a:rPr lang="en-US" sz="2200" dirty="0" smtClean="0"/>
              <a:t>other measurements</a:t>
            </a:r>
          </a:p>
          <a:p>
            <a:r>
              <a:rPr lang="en-US" sz="2200" dirty="0" smtClean="0"/>
              <a:t>Assess </a:t>
            </a:r>
            <a:r>
              <a:rPr lang="en-US" sz="2200" dirty="0"/>
              <a:t>quality expectations vs. cost </a:t>
            </a:r>
          </a:p>
          <a:p>
            <a:pPr lvl="2"/>
            <a:r>
              <a:rPr lang="en-US" sz="2200" dirty="0" smtClean="0"/>
              <a:t>cost-of-quality/defect </a:t>
            </a:r>
            <a:r>
              <a:rPr lang="en-US" sz="2200" dirty="0"/>
              <a:t>studies </a:t>
            </a:r>
            <a:endParaRPr lang="en-US" sz="2200" dirty="0" smtClean="0"/>
          </a:p>
          <a:p>
            <a:pPr lvl="2"/>
            <a:r>
              <a:rPr lang="en-US" sz="2200" dirty="0" smtClean="0"/>
              <a:t>economic </a:t>
            </a:r>
            <a:r>
              <a:rPr lang="en-US" sz="2200" dirty="0"/>
              <a:t>models: COCOMO </a:t>
            </a:r>
            <a:r>
              <a:rPr lang="en-US" sz="2200" dirty="0" err="1"/>
              <a:t>etc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75408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Forming QA Strategy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578850" cy="4862512"/>
          </a:xfrm>
        </p:spPr>
        <p:txBody>
          <a:bodyPr/>
          <a:lstStyle/>
          <a:p>
            <a:r>
              <a:rPr lang="en-US" sz="2400" dirty="0"/>
              <a:t>QA activity </a:t>
            </a:r>
            <a:r>
              <a:rPr lang="en-US" sz="2400" dirty="0" smtClean="0"/>
              <a:t>planning</a:t>
            </a:r>
          </a:p>
          <a:p>
            <a:pPr lvl="2"/>
            <a:r>
              <a:rPr lang="en-US" sz="2400" dirty="0" smtClean="0"/>
              <a:t>evaluate </a:t>
            </a:r>
            <a:r>
              <a:rPr lang="en-US" sz="2400" dirty="0"/>
              <a:t>individual QA </a:t>
            </a:r>
            <a:r>
              <a:rPr lang="en-US" sz="2400" dirty="0" smtClean="0"/>
              <a:t>alternatives</a:t>
            </a:r>
          </a:p>
          <a:p>
            <a:pPr lvl="2"/>
            <a:r>
              <a:rPr lang="en-US" sz="2400" dirty="0" smtClean="0"/>
              <a:t> strength/weakness/cost/applicability/etc.</a:t>
            </a:r>
          </a:p>
          <a:p>
            <a:pPr lvl="2"/>
            <a:r>
              <a:rPr lang="en-US" sz="2400" dirty="0" smtClean="0"/>
              <a:t>match </a:t>
            </a:r>
            <a:r>
              <a:rPr lang="en-US" sz="2400" dirty="0"/>
              <a:t>against </a:t>
            </a:r>
            <a:r>
              <a:rPr lang="en-US" sz="2400" dirty="0" smtClean="0"/>
              <a:t>goals</a:t>
            </a:r>
          </a:p>
          <a:p>
            <a:pPr lvl="2"/>
            <a:r>
              <a:rPr lang="en-US" sz="2400" dirty="0" smtClean="0"/>
              <a:t>integration/cost considerations</a:t>
            </a:r>
          </a:p>
          <a:p>
            <a:r>
              <a:rPr lang="en-US" sz="2400" dirty="0"/>
              <a:t>Measurement/feedback </a:t>
            </a:r>
            <a:r>
              <a:rPr lang="en-US" sz="2400" dirty="0" smtClean="0"/>
              <a:t>planning:</a:t>
            </a:r>
          </a:p>
          <a:p>
            <a:pPr lvl="2"/>
            <a:r>
              <a:rPr lang="en-US" sz="2400" dirty="0" smtClean="0"/>
              <a:t>define </a:t>
            </a:r>
            <a:r>
              <a:rPr lang="en-US" sz="2400" dirty="0"/>
              <a:t>measurements (defect &amp; </a:t>
            </a:r>
            <a:r>
              <a:rPr lang="en-US" sz="2400" dirty="0" smtClean="0"/>
              <a:t>others)</a:t>
            </a:r>
          </a:p>
          <a:p>
            <a:pPr lvl="2"/>
            <a:r>
              <a:rPr lang="en-US" sz="2400" dirty="0" smtClean="0"/>
              <a:t>planning </a:t>
            </a:r>
            <a:r>
              <a:rPr lang="en-US" sz="2400" dirty="0"/>
              <a:t>to collect </a:t>
            </a:r>
            <a:r>
              <a:rPr lang="en-US" sz="2400" dirty="0" smtClean="0"/>
              <a:t>data</a:t>
            </a:r>
          </a:p>
          <a:p>
            <a:pPr lvl="2"/>
            <a:r>
              <a:rPr lang="en-US" sz="2400" dirty="0" smtClean="0"/>
              <a:t>preliminary </a:t>
            </a:r>
            <a:r>
              <a:rPr lang="en-US" sz="2400" dirty="0"/>
              <a:t>choices of </a:t>
            </a:r>
            <a:r>
              <a:rPr lang="en-US" sz="2400" dirty="0" smtClean="0"/>
              <a:t>models/analyses</a:t>
            </a:r>
          </a:p>
          <a:p>
            <a:pPr lvl="2"/>
            <a:r>
              <a:rPr lang="en-US" sz="2400" dirty="0" smtClean="0"/>
              <a:t>feedback </a:t>
            </a:r>
            <a:r>
              <a:rPr lang="en-US" sz="2400" dirty="0"/>
              <a:t>&amp; </a:t>
            </a:r>
            <a:r>
              <a:rPr lang="en-US" sz="2400" dirty="0" smtClean="0"/>
              <a:t>follow-up </a:t>
            </a:r>
            <a:r>
              <a:rPr lang="en-US" sz="2400" dirty="0"/>
              <a:t>mechanisms, etc.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890705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Analysis </a:t>
            </a:r>
            <a:r>
              <a:rPr lang="en-US" dirty="0"/>
              <a:t>and Feedback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4075"/>
            <a:ext cx="8578850" cy="5022933"/>
          </a:xfrm>
        </p:spPr>
        <p:txBody>
          <a:bodyPr/>
          <a:lstStyle/>
          <a:p>
            <a:r>
              <a:rPr lang="en-US" sz="2400" dirty="0" smtClean="0"/>
              <a:t>Measurement:</a:t>
            </a:r>
          </a:p>
          <a:p>
            <a:pPr lvl="2"/>
            <a:r>
              <a:rPr lang="en-US" sz="2400" dirty="0" smtClean="0"/>
              <a:t>defect </a:t>
            </a:r>
            <a:r>
              <a:rPr lang="en-US" sz="2400" dirty="0"/>
              <a:t>measurement as part of defect handling </a:t>
            </a:r>
            <a:r>
              <a:rPr lang="en-US" sz="2400" dirty="0" smtClean="0"/>
              <a:t>process</a:t>
            </a:r>
          </a:p>
          <a:p>
            <a:pPr lvl="2"/>
            <a:r>
              <a:rPr lang="en-US" sz="2400" dirty="0" smtClean="0"/>
              <a:t>other </a:t>
            </a:r>
            <a:r>
              <a:rPr lang="en-US" sz="2400" dirty="0"/>
              <a:t>data and historical </a:t>
            </a:r>
            <a:r>
              <a:rPr lang="en-US" sz="2400" dirty="0" smtClean="0"/>
              <a:t>baselines</a:t>
            </a:r>
          </a:p>
          <a:p>
            <a:r>
              <a:rPr lang="en-US" sz="2400" dirty="0" smtClean="0"/>
              <a:t>Analyses</a:t>
            </a:r>
            <a:r>
              <a:rPr lang="en-US" sz="2400" dirty="0"/>
              <a:t>: quality/other </a:t>
            </a:r>
            <a:r>
              <a:rPr lang="en-US" sz="2400" dirty="0" smtClean="0"/>
              <a:t>models</a:t>
            </a:r>
          </a:p>
          <a:p>
            <a:pPr lvl="2"/>
            <a:r>
              <a:rPr lang="en-US" sz="2400" dirty="0" smtClean="0"/>
              <a:t>input</a:t>
            </a:r>
            <a:r>
              <a:rPr lang="en-US" sz="2400" dirty="0"/>
              <a:t>: above </a:t>
            </a:r>
            <a:r>
              <a:rPr lang="en-US" sz="2400" dirty="0" smtClean="0"/>
              <a:t>data</a:t>
            </a:r>
          </a:p>
          <a:p>
            <a:pPr lvl="2"/>
            <a:r>
              <a:rPr lang="en-US" sz="2400" dirty="0" smtClean="0"/>
              <a:t>output/goal</a:t>
            </a:r>
            <a:r>
              <a:rPr lang="en-US" sz="2400" dirty="0"/>
              <a:t>: feedback and </a:t>
            </a:r>
            <a:r>
              <a:rPr lang="en-US" sz="2400" dirty="0" smtClean="0"/>
              <a:t>follow-up </a:t>
            </a:r>
            <a:endParaRPr lang="en-US" sz="2400" dirty="0"/>
          </a:p>
          <a:p>
            <a:pPr lvl="2"/>
            <a:r>
              <a:rPr lang="en-US" sz="2400" dirty="0" smtClean="0"/>
              <a:t>focus </a:t>
            </a:r>
            <a:r>
              <a:rPr lang="en-US" sz="2400" dirty="0"/>
              <a:t>on defect/risk/reliability </a:t>
            </a:r>
            <a:r>
              <a:rPr lang="en-US" sz="2400" dirty="0" smtClean="0"/>
              <a:t>analyses </a:t>
            </a:r>
          </a:p>
          <a:p>
            <a:r>
              <a:rPr lang="en-US" sz="2400" dirty="0" smtClean="0"/>
              <a:t>Feedback </a:t>
            </a:r>
            <a:r>
              <a:rPr lang="en-US" sz="2400" dirty="0"/>
              <a:t>and </a:t>
            </a:r>
            <a:r>
              <a:rPr lang="en-US" sz="2400" dirty="0" smtClean="0"/>
              <a:t>follow-up: </a:t>
            </a:r>
            <a:endParaRPr lang="en-US" sz="2400" dirty="0"/>
          </a:p>
          <a:p>
            <a:pPr lvl="2"/>
            <a:r>
              <a:rPr lang="en-US" sz="2400" dirty="0" smtClean="0"/>
              <a:t>frequent </a:t>
            </a:r>
            <a:r>
              <a:rPr lang="en-US" sz="2400" dirty="0"/>
              <a:t>feedback: </a:t>
            </a:r>
            <a:r>
              <a:rPr lang="en-US" sz="2400" dirty="0" smtClean="0"/>
              <a:t>assessments/predictions</a:t>
            </a:r>
          </a:p>
          <a:p>
            <a:pPr lvl="2"/>
            <a:r>
              <a:rPr lang="en-US" sz="2400" dirty="0" smtClean="0"/>
              <a:t>possible </a:t>
            </a:r>
            <a:r>
              <a:rPr lang="en-US" sz="2400" dirty="0"/>
              <a:t>improvement areas </a:t>
            </a:r>
          </a:p>
          <a:p>
            <a:pPr lvl="2"/>
            <a:r>
              <a:rPr lang="en-US" sz="2400" dirty="0" smtClean="0"/>
              <a:t>project </a:t>
            </a:r>
            <a:r>
              <a:rPr lang="en-US" sz="2400" dirty="0"/>
              <a:t>management and improvement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154253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SQE in Software Processes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047405"/>
            <a:ext cx="8229600" cy="5642154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SQE activities ⊂ development activities: </a:t>
            </a:r>
            <a:endParaRPr lang="en-US" sz="2400" dirty="0" smtClean="0"/>
          </a:p>
          <a:p>
            <a:pPr marL="1430338" lvl="2" indent="-573088">
              <a:buFont typeface="Wingdings" panose="05000000000000000000" pitchFamily="2" charset="2"/>
              <a:buChar char="q"/>
            </a:pPr>
            <a:r>
              <a:rPr lang="en-US" sz="2400" dirty="0" smtClean="0"/>
              <a:t>quality </a:t>
            </a:r>
            <a:r>
              <a:rPr lang="en-US" sz="2400" dirty="0"/>
              <a:t>planning ⊂ product </a:t>
            </a:r>
            <a:r>
              <a:rPr lang="en-US" sz="2400" dirty="0" smtClean="0"/>
              <a:t>planning</a:t>
            </a:r>
          </a:p>
          <a:p>
            <a:pPr marL="1430338" lvl="2" indent="-573088">
              <a:buFont typeface="Wingdings" panose="05000000000000000000" pitchFamily="2" charset="2"/>
              <a:buChar char="q"/>
            </a:pPr>
            <a:r>
              <a:rPr lang="en-US" sz="2400" dirty="0" smtClean="0"/>
              <a:t>QA </a:t>
            </a:r>
            <a:r>
              <a:rPr lang="en-US" sz="2400" dirty="0"/>
              <a:t>activities ⊂ development </a:t>
            </a:r>
            <a:r>
              <a:rPr lang="en-US" sz="2400" dirty="0" smtClean="0"/>
              <a:t>activities</a:t>
            </a:r>
          </a:p>
          <a:p>
            <a:pPr marL="1430338" lvl="2" indent="-573088">
              <a:buFont typeface="Wingdings" panose="05000000000000000000" pitchFamily="2" charset="2"/>
              <a:buChar char="q"/>
            </a:pPr>
            <a:r>
              <a:rPr lang="en-US" sz="2400" dirty="0" smtClean="0"/>
              <a:t>analysis/feedback </a:t>
            </a:r>
            <a:r>
              <a:rPr lang="en-US" sz="2400" dirty="0"/>
              <a:t>⊂ project management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Fitting </a:t>
            </a:r>
            <a:r>
              <a:rPr lang="en-US" sz="2400" dirty="0"/>
              <a:t>SQE in software </a:t>
            </a:r>
            <a:r>
              <a:rPr lang="en-US" sz="2400" dirty="0" smtClean="0"/>
              <a:t>processes: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400" dirty="0" smtClean="0"/>
              <a:t>different </a:t>
            </a:r>
            <a:r>
              <a:rPr lang="en-US" sz="2400" dirty="0"/>
              <a:t>start/end </a:t>
            </a:r>
            <a:r>
              <a:rPr lang="en-US" sz="2400" dirty="0" smtClean="0"/>
              <a:t>time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400" dirty="0" smtClean="0"/>
              <a:t>different </a:t>
            </a:r>
            <a:r>
              <a:rPr lang="en-US" sz="2400" dirty="0"/>
              <a:t>sets of activities, sub-activities, and </a:t>
            </a:r>
            <a:r>
              <a:rPr lang="en-US" sz="2400" dirty="0" smtClean="0"/>
              <a:t>focuses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400" dirty="0" smtClean="0"/>
              <a:t>In </a:t>
            </a:r>
            <a:r>
              <a:rPr lang="en-US" sz="2400" dirty="0"/>
              <a:t>waterfall process: more staged (planning, execution, </a:t>
            </a:r>
            <a:r>
              <a:rPr lang="en-US" sz="2400" dirty="0" smtClean="0"/>
              <a:t>analysis/feedback)</a:t>
            </a:r>
          </a:p>
          <a:p>
            <a:pPr lvl="2">
              <a:buFont typeface="Wingdings" panose="05000000000000000000" pitchFamily="2" charset="2"/>
              <a:buChar char="q"/>
            </a:pPr>
            <a:r>
              <a:rPr lang="en-US" sz="2400" dirty="0" smtClean="0"/>
              <a:t>In </a:t>
            </a:r>
            <a:r>
              <a:rPr lang="en-US" sz="2400" dirty="0"/>
              <a:t>other processes: more iterative or other variations </a:t>
            </a:r>
          </a:p>
        </p:txBody>
      </p:sp>
    </p:spTree>
    <p:extLst>
      <p:ext uri="{BB962C8B-B14F-4D97-AF65-F5344CB8AC3E}">
        <p14:creationId xmlns:p14="http://schemas.microsoft.com/office/powerpoint/2010/main" xmlns="" val="174448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686800" cy="576262"/>
          </a:xfrm>
        </p:spPr>
        <p:txBody>
          <a:bodyPr/>
          <a:lstStyle/>
          <a:p>
            <a:r>
              <a:rPr lang="en-US" dirty="0"/>
              <a:t>Quality engineering in the waterfall process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34716" y="1265572"/>
            <a:ext cx="7387389" cy="5391902"/>
          </a:xfrm>
        </p:spPr>
        <p:txBody>
          <a:bodyPr/>
          <a:lstStyle/>
          <a:p>
            <a:endParaRPr lang="en-US" sz="2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90" y="1037868"/>
            <a:ext cx="8824910" cy="328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5743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7813"/>
            <a:ext cx="8593363" cy="576262"/>
          </a:xfrm>
        </p:spPr>
        <p:txBody>
          <a:bodyPr/>
          <a:lstStyle/>
          <a:p>
            <a:r>
              <a:rPr lang="en-US" dirty="0"/>
              <a:t>Quality engineering in the waterfall process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034716" y="1265572"/>
            <a:ext cx="7387389" cy="5391902"/>
          </a:xfrm>
        </p:spPr>
        <p:txBody>
          <a:bodyPr/>
          <a:lstStyle/>
          <a:p>
            <a:endParaRPr lang="en-US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50" y="1047403"/>
            <a:ext cx="8734313" cy="488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143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SQE Effort Profile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65572"/>
            <a:ext cx="7964905" cy="5391902"/>
          </a:xfrm>
        </p:spPr>
        <p:txBody>
          <a:bodyPr/>
          <a:lstStyle/>
          <a:p>
            <a:r>
              <a:rPr lang="en-US" sz="2400" dirty="0" smtClean="0"/>
              <a:t>QE </a:t>
            </a:r>
            <a:r>
              <a:rPr lang="en-US" sz="2400" dirty="0"/>
              <a:t>activity/effort </a:t>
            </a:r>
            <a:r>
              <a:rPr lang="en-US" sz="2400" dirty="0" smtClean="0"/>
              <a:t>distribution/dynamics:</a:t>
            </a:r>
          </a:p>
          <a:p>
            <a:pPr lvl="2"/>
            <a:r>
              <a:rPr lang="en-US" sz="2400" dirty="0" smtClean="0"/>
              <a:t>different </a:t>
            </a:r>
            <a:r>
              <a:rPr lang="en-US" sz="2400" dirty="0"/>
              <a:t>focus in different </a:t>
            </a:r>
            <a:r>
              <a:rPr lang="en-US" sz="2400" dirty="0" smtClean="0"/>
              <a:t>phases</a:t>
            </a:r>
          </a:p>
          <a:p>
            <a:pPr lvl="2"/>
            <a:r>
              <a:rPr lang="en-US" sz="2400" dirty="0" smtClean="0"/>
              <a:t>different </a:t>
            </a:r>
            <a:r>
              <a:rPr lang="en-US" sz="2400" dirty="0"/>
              <a:t>levels (</a:t>
            </a:r>
            <a:r>
              <a:rPr lang="en-US" sz="2400" dirty="0" smtClean="0"/>
              <a:t>qualitatively)</a:t>
            </a:r>
          </a:p>
          <a:p>
            <a:pPr lvl="2"/>
            <a:r>
              <a:rPr lang="en-US" sz="2400" dirty="0" smtClean="0"/>
              <a:t>different </a:t>
            </a:r>
            <a:r>
              <a:rPr lang="en-US" sz="2400" dirty="0"/>
              <a:t>build-up/wind-down </a:t>
            </a:r>
            <a:r>
              <a:rPr lang="en-US" sz="2400" dirty="0" smtClean="0"/>
              <a:t>patterns</a:t>
            </a:r>
          </a:p>
          <a:p>
            <a:pPr lvl="2"/>
            <a:r>
              <a:rPr lang="en-US" sz="2400" dirty="0" smtClean="0"/>
              <a:t>impact </a:t>
            </a:r>
            <a:r>
              <a:rPr lang="en-US" sz="2400" dirty="0"/>
              <a:t>of product release deadline (deadline-driven activities</a:t>
            </a:r>
            <a:r>
              <a:rPr lang="en-US" sz="2400" dirty="0" smtClean="0"/>
              <a:t>)</a:t>
            </a:r>
          </a:p>
          <a:p>
            <a:r>
              <a:rPr lang="en-US" sz="2400" dirty="0" smtClean="0"/>
              <a:t>planning</a:t>
            </a:r>
            <a:r>
              <a:rPr lang="en-US" sz="2400" dirty="0"/>
              <a:t>: front </a:t>
            </a:r>
            <a:r>
              <a:rPr lang="en-US" sz="2400" dirty="0" smtClean="0"/>
              <a:t>heavy</a:t>
            </a:r>
          </a:p>
          <a:p>
            <a:r>
              <a:rPr lang="en-US" sz="2400" dirty="0" smtClean="0"/>
              <a:t>QA</a:t>
            </a:r>
            <a:r>
              <a:rPr lang="en-US" sz="2400" dirty="0"/>
              <a:t>: activity mix (early vs. late; peak variability? deadline</a:t>
            </a:r>
            <a:r>
              <a:rPr lang="en-US" sz="2400" dirty="0" smtClean="0"/>
              <a:t>?)</a:t>
            </a:r>
          </a:p>
          <a:p>
            <a:r>
              <a:rPr lang="en-US" sz="2400" dirty="0" smtClean="0"/>
              <a:t>analysis/feedback</a:t>
            </a:r>
            <a:r>
              <a:rPr lang="en-US" sz="2400" dirty="0"/>
              <a:t>: tail heavy (often deadline-driven or decision-driven)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xmlns="" val="207801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5327" y="109944"/>
            <a:ext cx="8229600" cy="576262"/>
          </a:xfrm>
        </p:spPr>
        <p:txBody>
          <a:bodyPr/>
          <a:lstStyle/>
          <a:p>
            <a:r>
              <a:rPr lang="en-US" dirty="0"/>
              <a:t>SQE Effort in Waterfall Process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3127" y="4459205"/>
            <a:ext cx="7173999" cy="1574598"/>
          </a:xfrm>
        </p:spPr>
        <p:txBody>
          <a:bodyPr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marL="0" indent="0" algn="ctr">
              <a:buNone/>
            </a:pPr>
            <a:r>
              <a:rPr lang="en-US" dirty="0"/>
              <a:t>Quality engineering effort profile: The share of different activities as part of the </a:t>
            </a:r>
            <a:r>
              <a:rPr lang="en-US" dirty="0" smtClean="0"/>
              <a:t>total effort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899" y="1064029"/>
            <a:ext cx="8259028" cy="476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048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SQE Effort in Waterfall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Effort profile</a:t>
            </a:r>
          </a:p>
          <a:p>
            <a:r>
              <a:rPr lang="en-US" sz="2400" dirty="0" smtClean="0"/>
              <a:t>planning/QA/analysis of total effort</a:t>
            </a:r>
          </a:p>
          <a:p>
            <a:r>
              <a:rPr lang="en-US" sz="2400" dirty="0" smtClean="0"/>
              <a:t>general shape/pattern only (actually data would not be as smooth)</a:t>
            </a:r>
          </a:p>
          <a:p>
            <a:r>
              <a:rPr lang="en-US" sz="2400" dirty="0" smtClean="0"/>
              <a:t>in other processes: – similar but more evenly distributed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57165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In today’s lecture, we explored</a:t>
            </a:r>
            <a:r>
              <a:rPr lang="en-US" sz="2400" dirty="0"/>
              <a:t> Key SQE Activities</a:t>
            </a:r>
          </a:p>
          <a:p>
            <a:r>
              <a:rPr lang="en-US" sz="2400" dirty="0" smtClean="0"/>
              <a:t>We also discussed SQE </a:t>
            </a:r>
            <a:r>
              <a:rPr lang="en-US" sz="2400" dirty="0"/>
              <a:t>in Software </a:t>
            </a:r>
            <a:r>
              <a:rPr lang="en-US" sz="2400" dirty="0" smtClean="0"/>
              <a:t>Process such as waterfall</a:t>
            </a:r>
            <a:endParaRPr lang="en-US" altLang="en-US" sz="2400" dirty="0"/>
          </a:p>
          <a:p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172700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of Next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We will move to the last lecture of Part-I</a:t>
            </a:r>
          </a:p>
          <a:p>
            <a:r>
              <a:rPr lang="en-US" sz="2400" dirty="0" smtClean="0"/>
              <a:t>We will explore some more expects that leads to or are helpful in SQE</a:t>
            </a:r>
          </a:p>
        </p:txBody>
      </p:sp>
    </p:spTree>
    <p:extLst>
      <p:ext uri="{BB962C8B-B14F-4D97-AF65-F5344CB8AC3E}">
        <p14:creationId xmlns:p14="http://schemas.microsoft.com/office/powerpoint/2010/main" xmlns="" val="427629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11166</TotalTime>
  <Words>596</Words>
  <Application>Microsoft Office PowerPoint</Application>
  <PresentationFormat>On-screen Show (4:3)</PresentationFormat>
  <Paragraphs>158</Paragraphs>
  <Slides>23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os-8</vt:lpstr>
      <vt:lpstr>Slide 1</vt:lpstr>
      <vt:lpstr>Part- 1   Overview and Basics</vt:lpstr>
      <vt:lpstr>Summary of the previous lecture</vt:lpstr>
      <vt:lpstr>Outlines</vt:lpstr>
      <vt:lpstr>Objectives</vt:lpstr>
      <vt:lpstr>QA to SQE </vt:lpstr>
      <vt:lpstr>SQE Process </vt:lpstr>
      <vt:lpstr>SQE Process </vt:lpstr>
      <vt:lpstr>SQE and QIP</vt:lpstr>
      <vt:lpstr>SQE and QIP</vt:lpstr>
      <vt:lpstr>Pre-QA Planning</vt:lpstr>
      <vt:lpstr>Setting Quality Goals</vt:lpstr>
      <vt:lpstr>Forming QA Strategy</vt:lpstr>
      <vt:lpstr>Measurement Analysis and Feedback</vt:lpstr>
      <vt:lpstr>SQE in Software Processes </vt:lpstr>
      <vt:lpstr>Quality engineering in the waterfall process </vt:lpstr>
      <vt:lpstr>Quality engineering in the waterfall process </vt:lpstr>
      <vt:lpstr>SQE Effort Profile</vt:lpstr>
      <vt:lpstr>SQE Effort in Waterfall Process </vt:lpstr>
      <vt:lpstr>SQE Effort in Waterfall Process</vt:lpstr>
      <vt:lpstr>Summary of Today’s Lecture</vt:lpstr>
      <vt:lpstr>Overview of Next lecture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314</cp:revision>
  <cp:lastPrinted>2001-06-14T13:58:17Z</cp:lastPrinted>
  <dcterms:created xsi:type="dcterms:W3CDTF">2011-01-13T23:43:38Z</dcterms:created>
  <dcterms:modified xsi:type="dcterms:W3CDTF">2015-11-26T06:01:07Z</dcterms:modified>
</cp:coreProperties>
</file>