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1"/>
  </p:notesMasterIdLst>
  <p:handoutMasterIdLst>
    <p:handoutMasterId r:id="rId22"/>
  </p:handoutMasterIdLst>
  <p:sldIdLst>
    <p:sldId id="403" r:id="rId2"/>
    <p:sldId id="330" r:id="rId3"/>
    <p:sldId id="508" r:id="rId4"/>
    <p:sldId id="347" r:id="rId5"/>
    <p:sldId id="348" r:id="rId6"/>
    <p:sldId id="524" r:id="rId7"/>
    <p:sldId id="525" r:id="rId8"/>
    <p:sldId id="526" r:id="rId9"/>
    <p:sldId id="527" r:id="rId10"/>
    <p:sldId id="534" r:id="rId11"/>
    <p:sldId id="528" r:id="rId12"/>
    <p:sldId id="529" r:id="rId13"/>
    <p:sldId id="530" r:id="rId14"/>
    <p:sldId id="535" r:id="rId15"/>
    <p:sldId id="536" r:id="rId16"/>
    <p:sldId id="537" r:id="rId17"/>
    <p:sldId id="506" r:id="rId18"/>
    <p:sldId id="507" r:id="rId19"/>
    <p:sldId id="501" r:id="rId20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4083" autoAdjust="0"/>
    <p:restoredTop sz="86357" autoAdjust="0"/>
  </p:normalViewPr>
  <p:slideViewPr>
    <p:cSldViewPr snapToGrid="0">
      <p:cViewPr>
        <p:scale>
          <a:sx n="70" d="100"/>
          <a:sy n="70" d="100"/>
        </p:scale>
        <p:origin x="-1068" y="19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09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</a:t>
            </a:r>
            <a:r>
              <a:rPr lang="en-GB" sz="4400" dirty="0">
                <a:solidFill>
                  <a:schemeClr val="bg2">
                    <a:lumMod val="75000"/>
                  </a:schemeClr>
                </a:solidFill>
              </a:rPr>
              <a:t>5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Part- 1  </a:t>
            </a:r>
            <a:br>
              <a:rPr lang="en-US" altLang="en-US" dirty="0" smtClean="0"/>
            </a:br>
            <a:r>
              <a:rPr lang="en-US" altLang="en-US" dirty="0" smtClean="0"/>
              <a:t>Overview and Basics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QA Classification</a:t>
            </a:r>
          </a:p>
          <a:p>
            <a:r>
              <a:rPr lang="en-US" altLang="en-US" sz="2400" dirty="0"/>
              <a:t>Overview</a:t>
            </a:r>
          </a:p>
          <a:p>
            <a:pPr lvl="2"/>
            <a:r>
              <a:rPr lang="en-US" altLang="en-US" sz="2400" dirty="0"/>
              <a:t>Defect prevention</a:t>
            </a:r>
          </a:p>
          <a:p>
            <a:pPr lvl="2"/>
            <a:r>
              <a:rPr lang="en-US" altLang="en-US" sz="2400" dirty="0"/>
              <a:t>Testing</a:t>
            </a:r>
          </a:p>
          <a:p>
            <a:pPr lvl="2"/>
            <a:r>
              <a:rPr lang="en-US" altLang="en-US" sz="2400" dirty="0"/>
              <a:t>Fault </a:t>
            </a:r>
          </a:p>
          <a:p>
            <a:pPr lvl="2"/>
            <a:r>
              <a:rPr lang="en-US" altLang="en-US" sz="2400" dirty="0"/>
              <a:t>Safety </a:t>
            </a:r>
          </a:p>
          <a:p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QA Context</a:t>
            </a:r>
          </a:p>
          <a:p>
            <a:r>
              <a:rPr lang="en-US" sz="2400" dirty="0" smtClean="0"/>
              <a:t>Quality in software processes</a:t>
            </a:r>
          </a:p>
          <a:p>
            <a:r>
              <a:rPr lang="en-US" sz="2400" dirty="0" smtClean="0"/>
              <a:t>V &amp; V View</a:t>
            </a:r>
          </a:p>
          <a:p>
            <a:r>
              <a:rPr lang="en-US" sz="2400" dirty="0" smtClean="0"/>
              <a:t> DC View</a:t>
            </a:r>
          </a:p>
          <a:p>
            <a:r>
              <a:rPr lang="en-US" sz="2400" dirty="0" smtClean="0"/>
              <a:t>QA</a:t>
            </a:r>
            <a:r>
              <a:rPr lang="en-US" sz="2400" dirty="0"/>
              <a:t>: Defect View vs V&amp;V View</a:t>
            </a:r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and distinguish between V&amp;V-view and DC-view of SQE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Assurance in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" y="1032320"/>
            <a:ext cx="8377682" cy="4984432"/>
          </a:xfrm>
        </p:spPr>
        <p:txBody>
          <a:bodyPr/>
          <a:lstStyle/>
          <a:p>
            <a:r>
              <a:rPr lang="en-US" sz="2400" dirty="0"/>
              <a:t>QA and the overall development context </a:t>
            </a:r>
            <a:endParaRPr lang="en-US" sz="2400" dirty="0" smtClean="0"/>
          </a:p>
          <a:p>
            <a:pPr lvl="2"/>
            <a:r>
              <a:rPr lang="en-US" sz="2400" dirty="0" smtClean="0"/>
              <a:t>defect </a:t>
            </a:r>
            <a:r>
              <a:rPr lang="en-US" sz="2400" dirty="0"/>
              <a:t>handling/resolution </a:t>
            </a:r>
            <a:endParaRPr lang="en-US" sz="2400" dirty="0" smtClean="0"/>
          </a:p>
          <a:p>
            <a:pPr lvl="2"/>
            <a:r>
              <a:rPr lang="en-US" sz="2400" dirty="0" smtClean="0"/>
              <a:t>activities </a:t>
            </a:r>
            <a:r>
              <a:rPr lang="en-US" sz="2400" dirty="0"/>
              <a:t>in process </a:t>
            </a:r>
            <a:endParaRPr lang="en-US" sz="2400" dirty="0" smtClean="0"/>
          </a:p>
          <a:p>
            <a:pPr lvl="2"/>
            <a:r>
              <a:rPr lang="en-US" sz="2400" dirty="0" smtClean="0"/>
              <a:t>alternative </a:t>
            </a:r>
            <a:r>
              <a:rPr lang="en-US" sz="2400" dirty="0"/>
              <a:t>perspectives: verification/validation (V&amp;V) </a:t>
            </a:r>
            <a:r>
              <a:rPr lang="en-US" sz="2400" dirty="0" smtClean="0"/>
              <a:t>view</a:t>
            </a:r>
          </a:p>
          <a:p>
            <a:r>
              <a:rPr lang="en-US" sz="2400" dirty="0" smtClean="0"/>
              <a:t>Defect </a:t>
            </a:r>
            <a:r>
              <a:rPr lang="en-US" sz="2400" dirty="0"/>
              <a:t>handling/resolution </a:t>
            </a:r>
            <a:endParaRPr lang="en-US" sz="2400" dirty="0" smtClean="0"/>
          </a:p>
          <a:p>
            <a:pPr lvl="2"/>
            <a:r>
              <a:rPr lang="en-US" sz="2400" dirty="0" smtClean="0"/>
              <a:t>status </a:t>
            </a:r>
            <a:r>
              <a:rPr lang="en-US" sz="2400" dirty="0"/>
              <a:t>and tracking </a:t>
            </a:r>
            <a:endParaRPr lang="en-US" sz="2400" dirty="0" smtClean="0"/>
          </a:p>
          <a:p>
            <a:pPr lvl="2"/>
            <a:r>
              <a:rPr lang="en-US" sz="2400" dirty="0" smtClean="0"/>
              <a:t>causal </a:t>
            </a:r>
            <a:r>
              <a:rPr lang="en-US" sz="2400" dirty="0"/>
              <a:t>(root-cause) </a:t>
            </a:r>
            <a:r>
              <a:rPr lang="en-US" sz="2400" dirty="0" smtClean="0"/>
              <a:t>analysis</a:t>
            </a:r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resolution: defect removal/etc. </a:t>
            </a:r>
          </a:p>
          <a:p>
            <a:pPr lvl="2"/>
            <a:r>
              <a:rPr lang="en-US" sz="2400" dirty="0" smtClean="0"/>
              <a:t>improvement</a:t>
            </a:r>
            <a:r>
              <a:rPr lang="en-US" sz="2400" dirty="0"/>
              <a:t>: break causal chain</a:t>
            </a:r>
            <a:endParaRPr lang="en-US" dirty="0"/>
          </a:p>
          <a:p>
            <a:pPr marL="457200"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397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/>
            <a:r>
              <a:rPr lang="en-US" dirty="0"/>
              <a:t>Defect Measurement and Analysis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" y="1032320"/>
            <a:ext cx="8377682" cy="5252102"/>
          </a:xfrm>
        </p:spPr>
        <p:txBody>
          <a:bodyPr/>
          <a:lstStyle/>
          <a:p>
            <a:r>
              <a:rPr lang="en-US" sz="2400" dirty="0"/>
              <a:t>Defect measurement: 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parallel </a:t>
            </a:r>
            <a:r>
              <a:rPr lang="en-US" sz="2400" dirty="0"/>
              <a:t>to defect </a:t>
            </a:r>
            <a:r>
              <a:rPr lang="en-US" sz="2400" dirty="0" smtClean="0"/>
              <a:t>handling</a:t>
            </a:r>
          </a:p>
          <a:p>
            <a:pPr lvl="2">
              <a:spcBef>
                <a:spcPts val="0"/>
              </a:spcBef>
            </a:pPr>
            <a:r>
              <a:rPr lang="en-US" sz="2400" dirty="0" smtClean="0"/>
              <a:t>where </a:t>
            </a:r>
            <a:r>
              <a:rPr lang="en-US" sz="2400" dirty="0"/>
              <a:t>injected/found</a:t>
            </a:r>
            <a:r>
              <a:rPr lang="en-US" sz="2400" dirty="0" smtClean="0"/>
              <a:t>?</a:t>
            </a:r>
          </a:p>
          <a:p>
            <a:pPr lvl="2">
              <a:spcBef>
                <a:spcPts val="0"/>
              </a:spcBef>
            </a:pPr>
            <a:r>
              <a:rPr lang="en-US" sz="2400" dirty="0" smtClean="0"/>
              <a:t>type/severity/impact? </a:t>
            </a:r>
          </a:p>
          <a:p>
            <a:pPr lvl="2">
              <a:spcBef>
                <a:spcPts val="0"/>
              </a:spcBef>
            </a:pPr>
            <a:r>
              <a:rPr lang="en-US" sz="2400" dirty="0" smtClean="0"/>
              <a:t>more </a:t>
            </a:r>
            <a:r>
              <a:rPr lang="en-US" sz="2400" dirty="0"/>
              <a:t>detailed classification possible</a:t>
            </a:r>
            <a:r>
              <a:rPr lang="en-US" sz="2400" dirty="0" smtClean="0"/>
              <a:t>?</a:t>
            </a:r>
          </a:p>
          <a:p>
            <a:pPr lvl="2">
              <a:spcBef>
                <a:spcPts val="0"/>
              </a:spcBef>
            </a:pPr>
            <a:r>
              <a:rPr lang="en-US" sz="2400" dirty="0" smtClean="0"/>
              <a:t>consistent interpretation</a:t>
            </a:r>
          </a:p>
          <a:p>
            <a:pPr lvl="2">
              <a:spcBef>
                <a:spcPts val="0"/>
              </a:spcBef>
            </a:pPr>
            <a:r>
              <a:rPr lang="en-US" sz="2400" dirty="0" smtClean="0"/>
              <a:t>timely </a:t>
            </a:r>
            <a:r>
              <a:rPr lang="en-US" sz="2400" dirty="0"/>
              <a:t>defect reporting </a:t>
            </a:r>
            <a:endParaRPr lang="en-US" sz="2400" dirty="0" smtClean="0"/>
          </a:p>
          <a:p>
            <a:r>
              <a:rPr lang="en-US" sz="2400" dirty="0" smtClean="0"/>
              <a:t>Defect </a:t>
            </a:r>
            <a:r>
              <a:rPr lang="en-US" sz="2400" dirty="0"/>
              <a:t>analyses/quality models </a:t>
            </a:r>
            <a:r>
              <a:rPr lang="en-US" sz="2400" dirty="0" smtClean="0"/>
              <a:t> </a:t>
            </a:r>
          </a:p>
          <a:p>
            <a:pPr lvl="2"/>
            <a:r>
              <a:rPr lang="en-US" sz="2400" dirty="0" smtClean="0"/>
              <a:t>as follow-up </a:t>
            </a:r>
            <a:r>
              <a:rPr lang="en-US" sz="2400" dirty="0"/>
              <a:t>to defect </a:t>
            </a:r>
            <a:r>
              <a:rPr lang="en-US" sz="2400" dirty="0" smtClean="0"/>
              <a:t>handling </a:t>
            </a:r>
          </a:p>
          <a:p>
            <a:pPr lvl="2"/>
            <a:r>
              <a:rPr lang="en-US" sz="2400" dirty="0" smtClean="0"/>
              <a:t>data </a:t>
            </a:r>
            <a:r>
              <a:rPr lang="en-US" sz="2400" dirty="0"/>
              <a:t>and historical </a:t>
            </a:r>
            <a:r>
              <a:rPr lang="en-US" sz="2400" dirty="0" smtClean="0"/>
              <a:t>baselines</a:t>
            </a:r>
          </a:p>
          <a:p>
            <a:pPr lvl="2"/>
            <a:r>
              <a:rPr lang="en-US" sz="2400" dirty="0" smtClean="0"/>
              <a:t>goal</a:t>
            </a:r>
            <a:r>
              <a:rPr lang="en-US" sz="2400" dirty="0"/>
              <a:t>: </a:t>
            </a:r>
            <a:r>
              <a:rPr lang="en-US" sz="2400" dirty="0" smtClean="0"/>
              <a:t>assessment/prediction/improvement</a:t>
            </a:r>
          </a:p>
          <a:p>
            <a:pPr lvl="2"/>
            <a:r>
              <a:rPr lang="en-US" sz="2400" dirty="0" smtClean="0"/>
              <a:t>causal/risk/reliability/etc</a:t>
            </a:r>
            <a:r>
              <a:rPr lang="en-US" sz="2400" dirty="0"/>
              <a:t>. analyses</a:t>
            </a:r>
            <a:endParaRPr lang="en-US" sz="2200" dirty="0" smtClean="0"/>
          </a:p>
          <a:p>
            <a:pPr marL="571500" lvl="1" indent="0">
              <a:buNone/>
            </a:pPr>
            <a:endParaRPr lang="en-US" dirty="0"/>
          </a:p>
          <a:p>
            <a:pPr marL="457200"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424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QA in Software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488"/>
            <a:ext cx="8229600" cy="4530725"/>
          </a:xfrm>
        </p:spPr>
        <p:txBody>
          <a:bodyPr/>
          <a:lstStyle/>
          <a:p>
            <a:r>
              <a:rPr lang="en-US" sz="2400" dirty="0" smtClean="0"/>
              <a:t>Mega-process:</a:t>
            </a:r>
          </a:p>
          <a:p>
            <a:pPr lvl="2"/>
            <a:r>
              <a:rPr lang="en-US" sz="2400" dirty="0" smtClean="0"/>
              <a:t>initiation</a:t>
            </a:r>
            <a:r>
              <a:rPr lang="en-US" sz="2400" dirty="0"/>
              <a:t>, development, maintenance, termination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Development </a:t>
            </a:r>
            <a:r>
              <a:rPr lang="en-US" sz="2400" dirty="0"/>
              <a:t>process components: </a:t>
            </a:r>
            <a:endParaRPr lang="en-US" sz="2400" dirty="0" smtClean="0"/>
          </a:p>
          <a:p>
            <a:pPr lvl="2"/>
            <a:r>
              <a:rPr lang="en-US" sz="2400" dirty="0" smtClean="0"/>
              <a:t>requirement</a:t>
            </a:r>
            <a:r>
              <a:rPr lang="en-US" sz="2400" dirty="0"/>
              <a:t>, specification, design, coding, testing, release. </a:t>
            </a:r>
          </a:p>
        </p:txBody>
      </p:sp>
    </p:spTree>
    <p:extLst>
      <p:ext uri="{BB962C8B-B14F-4D97-AF65-F5344CB8AC3E}">
        <p14:creationId xmlns:p14="http://schemas.microsoft.com/office/powerpoint/2010/main" xmlns="" val="111491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QA in software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758" y="1233488"/>
            <a:ext cx="8747292" cy="5022933"/>
          </a:xfrm>
        </p:spPr>
        <p:txBody>
          <a:bodyPr/>
          <a:lstStyle/>
          <a:p>
            <a:r>
              <a:rPr lang="en-US" sz="2400" dirty="0" smtClean="0"/>
              <a:t>Process </a:t>
            </a:r>
            <a:r>
              <a:rPr lang="en-US" sz="2400" dirty="0"/>
              <a:t>variations: </a:t>
            </a:r>
          </a:p>
          <a:p>
            <a:pPr lvl="2"/>
            <a:r>
              <a:rPr lang="en-US" sz="2400" dirty="0" smtClean="0"/>
              <a:t>waterfall </a:t>
            </a:r>
            <a:r>
              <a:rPr lang="en-US" sz="2400" dirty="0"/>
              <a:t>development process </a:t>
            </a:r>
          </a:p>
          <a:p>
            <a:pPr lvl="2"/>
            <a:r>
              <a:rPr lang="en-US" sz="2400" dirty="0" smtClean="0"/>
              <a:t>iterative </a:t>
            </a:r>
            <a:r>
              <a:rPr lang="en-US" sz="2400" dirty="0"/>
              <a:t>development </a:t>
            </a:r>
            <a:r>
              <a:rPr lang="en-US" sz="2400" dirty="0" smtClean="0"/>
              <a:t>process</a:t>
            </a:r>
          </a:p>
          <a:p>
            <a:pPr lvl="2"/>
            <a:r>
              <a:rPr lang="en-US" sz="2400" dirty="0" smtClean="0"/>
              <a:t>spiral </a:t>
            </a:r>
            <a:r>
              <a:rPr lang="en-US" sz="2400" dirty="0"/>
              <a:t>development </a:t>
            </a:r>
            <a:r>
              <a:rPr lang="en-US" sz="2400" dirty="0" smtClean="0"/>
              <a:t>process</a:t>
            </a:r>
          </a:p>
          <a:p>
            <a:pPr lvl="2"/>
            <a:r>
              <a:rPr lang="en-US" sz="2400" dirty="0" smtClean="0"/>
              <a:t>lightweight/agile </a:t>
            </a:r>
            <a:r>
              <a:rPr lang="en-US" sz="2400" dirty="0"/>
              <a:t>development processes and XP (extreme </a:t>
            </a:r>
            <a:r>
              <a:rPr lang="en-US" sz="2400" dirty="0" smtClean="0"/>
              <a:t>programming)</a:t>
            </a:r>
          </a:p>
          <a:p>
            <a:pPr lvl="2"/>
            <a:r>
              <a:rPr lang="en-US" sz="2400" dirty="0" smtClean="0"/>
              <a:t>maintenance </a:t>
            </a:r>
            <a:r>
              <a:rPr lang="en-US" sz="2400" dirty="0"/>
              <a:t>process </a:t>
            </a:r>
            <a:r>
              <a:rPr lang="en-US" sz="2400" dirty="0" smtClean="0"/>
              <a:t>too</a:t>
            </a:r>
          </a:p>
          <a:p>
            <a:pPr lvl="2"/>
            <a:r>
              <a:rPr lang="en-US" sz="2400" dirty="0" smtClean="0"/>
              <a:t>mixed/synthesized/customized processes</a:t>
            </a:r>
          </a:p>
          <a:p>
            <a:r>
              <a:rPr lang="en-US" sz="2400" dirty="0" smtClean="0"/>
              <a:t>QA </a:t>
            </a:r>
            <a:r>
              <a:rPr lang="en-US" sz="2400" dirty="0"/>
              <a:t>important in all processes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116714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QA in Waterfall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62000"/>
            <a:ext cx="7090012" cy="1152699"/>
          </a:xfrm>
        </p:spPr>
        <p:txBody>
          <a:bodyPr/>
          <a:lstStyle/>
          <a:p>
            <a:r>
              <a:rPr lang="en-US" sz="2000" dirty="0"/>
              <a:t>defect prevention in early phases . focused defect removal in testing phase . defect containment in late phases . phase transitions: inspection/review/</a:t>
            </a:r>
            <a:r>
              <a:rPr lang="en-US" sz="2000" dirty="0" err="1"/>
              <a:t>etc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367" t="17485" r="26001" b="23942"/>
          <a:stretch/>
        </p:blipFill>
        <p:spPr>
          <a:xfrm>
            <a:off x="2426035" y="1010652"/>
            <a:ext cx="6717965" cy="455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408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QA in software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578850" cy="4862512"/>
          </a:xfrm>
        </p:spPr>
        <p:txBody>
          <a:bodyPr/>
          <a:lstStyle/>
          <a:p>
            <a:r>
              <a:rPr lang="en-US" sz="2400" dirty="0" smtClean="0"/>
              <a:t>Process </a:t>
            </a:r>
            <a:r>
              <a:rPr lang="en-US" sz="2400" dirty="0"/>
              <a:t>variations (¬ waterfall) and QA: </a:t>
            </a:r>
          </a:p>
          <a:p>
            <a:pPr lvl="2"/>
            <a:r>
              <a:rPr lang="en-US" sz="2400" dirty="0" smtClean="0"/>
              <a:t>iterative</a:t>
            </a:r>
            <a:r>
              <a:rPr lang="en-US" sz="2400" dirty="0"/>
              <a:t>: QA in iterations/increments </a:t>
            </a:r>
          </a:p>
          <a:p>
            <a:pPr lvl="2"/>
            <a:r>
              <a:rPr lang="en-US" sz="2400" dirty="0" smtClean="0"/>
              <a:t>spiral</a:t>
            </a:r>
            <a:r>
              <a:rPr lang="en-US" sz="2400" dirty="0"/>
              <a:t>: QA and risk management </a:t>
            </a:r>
          </a:p>
          <a:p>
            <a:pPr lvl="2"/>
            <a:r>
              <a:rPr lang="en-US" sz="2400" dirty="0" smtClean="0"/>
              <a:t>XP</a:t>
            </a:r>
            <a:r>
              <a:rPr lang="en-US" sz="2400" dirty="0"/>
              <a:t>: test-driven development </a:t>
            </a:r>
          </a:p>
          <a:p>
            <a:pPr lvl="2"/>
            <a:r>
              <a:rPr lang="en-US" sz="2400" dirty="0" smtClean="0"/>
              <a:t>mixed/synthesized</a:t>
            </a:r>
            <a:r>
              <a:rPr lang="en-US" sz="2400" dirty="0"/>
              <a:t>: case specific </a:t>
            </a:r>
            <a:endParaRPr lang="en-US" sz="2400" dirty="0" smtClean="0"/>
          </a:p>
          <a:p>
            <a:pPr lvl="2"/>
            <a:r>
              <a:rPr lang="en-US" sz="2400" dirty="0" smtClean="0"/>
              <a:t>more </a:t>
            </a:r>
            <a:r>
              <a:rPr lang="en-US" sz="2400" dirty="0"/>
              <a:t>evenly distributed QA </a:t>
            </a:r>
            <a:r>
              <a:rPr lang="en-US" sz="2400" dirty="0" smtClean="0"/>
              <a:t>activities</a:t>
            </a:r>
          </a:p>
          <a:p>
            <a:r>
              <a:rPr lang="en-US" sz="2400" dirty="0" smtClean="0"/>
              <a:t>QA </a:t>
            </a:r>
            <a:r>
              <a:rPr lang="en-US" sz="2400" dirty="0"/>
              <a:t>in maintenance processes: </a:t>
            </a:r>
          </a:p>
          <a:p>
            <a:pPr lvl="2"/>
            <a:r>
              <a:rPr lang="en-US" sz="2400" dirty="0" smtClean="0"/>
              <a:t>focus </a:t>
            </a:r>
            <a:r>
              <a:rPr lang="en-US" sz="2400" dirty="0"/>
              <a:t>on defect </a:t>
            </a:r>
            <a:r>
              <a:rPr lang="en-US" sz="2400" dirty="0" smtClean="0"/>
              <a:t>handling;</a:t>
            </a:r>
          </a:p>
          <a:p>
            <a:pPr lvl="2"/>
            <a:r>
              <a:rPr lang="en-US" sz="2400" dirty="0" smtClean="0"/>
              <a:t>some </a:t>
            </a:r>
            <a:r>
              <a:rPr lang="en-US" sz="2400" dirty="0"/>
              <a:t>defect containment activities for critical or highly-dependable systems; </a:t>
            </a:r>
          </a:p>
          <a:p>
            <a:pPr lvl="2"/>
            <a:r>
              <a:rPr lang="en-US" sz="2400" dirty="0" smtClean="0"/>
              <a:t>data </a:t>
            </a:r>
            <a:r>
              <a:rPr lang="en-US" sz="2400" dirty="0"/>
              <a:t>for future QA activities • </a:t>
            </a:r>
            <a:endParaRPr lang="en-US" sz="2400" dirty="0" smtClean="0"/>
          </a:p>
          <a:p>
            <a:r>
              <a:rPr lang="en-US" sz="2400" dirty="0" smtClean="0"/>
              <a:t>QA </a:t>
            </a:r>
            <a:r>
              <a:rPr lang="en-US" sz="2400" dirty="0"/>
              <a:t>scattered throughout all processes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89070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 &amp; 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488"/>
            <a:ext cx="8578850" cy="5022933"/>
          </a:xfrm>
        </p:spPr>
        <p:txBody>
          <a:bodyPr/>
          <a:lstStyle/>
          <a:p>
            <a:r>
              <a:rPr lang="en-US" sz="2400" dirty="0"/>
              <a:t>Core QA activities grouped into </a:t>
            </a:r>
            <a:r>
              <a:rPr lang="en-US" sz="2400" dirty="0" smtClean="0"/>
              <a:t>V&amp;V</a:t>
            </a:r>
          </a:p>
          <a:p>
            <a:r>
              <a:rPr lang="en-US" sz="2400" dirty="0" smtClean="0"/>
              <a:t>Validation</a:t>
            </a:r>
            <a:r>
              <a:rPr lang="en-US" sz="2400" dirty="0"/>
              <a:t>: w.r.t. requirement (what?) </a:t>
            </a:r>
          </a:p>
          <a:p>
            <a:pPr lvl="2"/>
            <a:r>
              <a:rPr lang="en-US" sz="2400" dirty="0" smtClean="0"/>
              <a:t>appropriate/fit-for-use</a:t>
            </a:r>
            <a:r>
              <a:rPr lang="en-US" sz="2400" dirty="0"/>
              <a:t>/“right thing</a:t>
            </a:r>
            <a:r>
              <a:rPr lang="en-US" sz="2400" dirty="0" smtClean="0"/>
              <a:t>”?</a:t>
            </a:r>
          </a:p>
          <a:p>
            <a:pPr lvl="2"/>
            <a:r>
              <a:rPr lang="en-US" sz="2400" dirty="0" smtClean="0"/>
              <a:t>scenario </a:t>
            </a:r>
            <a:r>
              <a:rPr lang="en-US" sz="2400" dirty="0"/>
              <a:t>and usage </a:t>
            </a:r>
            <a:r>
              <a:rPr lang="en-US" sz="2400" dirty="0" smtClean="0"/>
              <a:t>inspection/testing;</a:t>
            </a:r>
          </a:p>
          <a:p>
            <a:pPr lvl="2"/>
            <a:r>
              <a:rPr lang="en-US" sz="2400" dirty="0" smtClean="0"/>
              <a:t>system/integration/acceptance testing;</a:t>
            </a:r>
          </a:p>
          <a:p>
            <a:pPr lvl="2"/>
            <a:r>
              <a:rPr lang="en-US" sz="2400" dirty="0" smtClean="0"/>
              <a:t>beta </a:t>
            </a:r>
            <a:r>
              <a:rPr lang="en-US" sz="2400" dirty="0"/>
              <a:t>testing and operational </a:t>
            </a:r>
            <a:r>
              <a:rPr lang="en-US" sz="2400" dirty="0" smtClean="0"/>
              <a:t>support.</a:t>
            </a:r>
          </a:p>
          <a:p>
            <a:r>
              <a:rPr lang="en-US" sz="2400" dirty="0" smtClean="0"/>
              <a:t>Verification</a:t>
            </a:r>
            <a:r>
              <a:rPr lang="en-US" sz="2400" dirty="0"/>
              <a:t>: w.r.t. specification/design (how</a:t>
            </a:r>
            <a:r>
              <a:rPr lang="en-US" sz="2400" dirty="0" smtClean="0"/>
              <a:t>?)</a:t>
            </a:r>
          </a:p>
          <a:p>
            <a:pPr lvl="2"/>
            <a:r>
              <a:rPr lang="en-US" sz="2400" dirty="0" smtClean="0"/>
              <a:t>correct</a:t>
            </a:r>
            <a:r>
              <a:rPr lang="en-US" sz="2400" dirty="0"/>
              <a:t>/“doing things right”? </a:t>
            </a:r>
          </a:p>
          <a:p>
            <a:pPr lvl="2"/>
            <a:r>
              <a:rPr lang="en-US" sz="2400" dirty="0" smtClean="0"/>
              <a:t>design </a:t>
            </a:r>
            <a:r>
              <a:rPr lang="en-US" sz="2400" dirty="0"/>
              <a:t>as specification for </a:t>
            </a:r>
            <a:r>
              <a:rPr lang="en-US" sz="2400" dirty="0" smtClean="0"/>
              <a:t>components;</a:t>
            </a:r>
          </a:p>
          <a:p>
            <a:pPr lvl="2"/>
            <a:r>
              <a:rPr lang="en-US" sz="2400" dirty="0" smtClean="0"/>
              <a:t>structural </a:t>
            </a:r>
            <a:r>
              <a:rPr lang="en-US" sz="2400" dirty="0"/>
              <a:t>and functional </a:t>
            </a:r>
            <a:r>
              <a:rPr lang="en-US" sz="2400" dirty="0" smtClean="0"/>
              <a:t>testing;</a:t>
            </a:r>
          </a:p>
          <a:p>
            <a:pPr lvl="2"/>
            <a:r>
              <a:rPr lang="en-US" sz="2400" dirty="0" smtClean="0"/>
              <a:t>inspections </a:t>
            </a:r>
            <a:r>
              <a:rPr lang="en-US" sz="2400" dirty="0"/>
              <a:t>and formal verification.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154253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V&amp;V in Software Process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5580899"/>
            <a:ext cx="1474315" cy="110865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 &amp; V</a:t>
            </a:r>
          </a:p>
          <a:p>
            <a:pPr marL="0" indent="0">
              <a:buNone/>
            </a:pPr>
            <a:r>
              <a:rPr lang="en-US" dirty="0" smtClean="0"/>
              <a:t>V-model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6316" t="10842" r="26474" b="13648"/>
          <a:stretch/>
        </p:blipFill>
        <p:spPr>
          <a:xfrm>
            <a:off x="1931515" y="1115759"/>
            <a:ext cx="6382640" cy="574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448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V&amp;V in Software Process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34716" y="1265572"/>
            <a:ext cx="7387389" cy="5391902"/>
          </a:xfrm>
        </p:spPr>
        <p:txBody>
          <a:bodyPr/>
          <a:lstStyle/>
          <a:p>
            <a:r>
              <a:rPr lang="en-US" sz="2200" dirty="0"/>
              <a:t>V-model as bent-over waterfall . </a:t>
            </a:r>
            <a:endParaRPr lang="en-US" sz="2200" dirty="0" smtClean="0"/>
          </a:p>
          <a:p>
            <a:r>
              <a:rPr lang="en-US" sz="2200" dirty="0" smtClean="0"/>
              <a:t>left-arm</a:t>
            </a:r>
            <a:r>
              <a:rPr lang="en-US" sz="2200" dirty="0"/>
              <a:t>: implementation (&amp; V&amp;V) </a:t>
            </a:r>
          </a:p>
          <a:p>
            <a:r>
              <a:rPr lang="en-US" sz="2200" dirty="0" smtClean="0"/>
              <a:t>right-arm</a:t>
            </a:r>
            <a:r>
              <a:rPr lang="en-US" sz="2200" dirty="0"/>
              <a:t>: testing (&amp; </a:t>
            </a:r>
            <a:r>
              <a:rPr lang="en-US" sz="2200" dirty="0" smtClean="0"/>
              <a:t>V&amp;V)</a:t>
            </a:r>
          </a:p>
          <a:p>
            <a:r>
              <a:rPr lang="en-US" sz="2200" dirty="0" err="1" smtClean="0"/>
              <a:t>user@top</a:t>
            </a:r>
            <a:r>
              <a:rPr lang="en-US" sz="2200" dirty="0" smtClean="0"/>
              <a:t> </a:t>
            </a:r>
            <a:r>
              <a:rPr lang="en-US" sz="2200" dirty="0"/>
              <a:t>vs. </a:t>
            </a:r>
            <a:r>
              <a:rPr lang="en-US" sz="2200" dirty="0" err="1"/>
              <a:t>developer@bottom</a:t>
            </a:r>
            <a:r>
              <a:rPr lang="en-US" sz="2200" dirty="0"/>
              <a:t> </a:t>
            </a:r>
            <a:endParaRPr lang="en-US" sz="2200" dirty="0" smtClean="0"/>
          </a:p>
          <a:p>
            <a:endParaRPr lang="en-US" sz="2200" dirty="0"/>
          </a:p>
          <a:p>
            <a:endParaRPr lang="en-US" sz="2200" dirty="0" smtClean="0"/>
          </a:p>
          <a:p>
            <a:r>
              <a:rPr lang="en-US" sz="2200" dirty="0"/>
              <a:t>V&amp;V vs DC </a:t>
            </a:r>
            <a:r>
              <a:rPr lang="en-US" sz="2200" dirty="0" smtClean="0"/>
              <a:t>View</a:t>
            </a:r>
          </a:p>
          <a:p>
            <a:pPr lvl="1"/>
            <a:r>
              <a:rPr lang="en-US" sz="2200" dirty="0"/>
              <a:t>Two views of QA: </a:t>
            </a:r>
          </a:p>
          <a:p>
            <a:pPr lvl="2"/>
            <a:r>
              <a:rPr lang="en-US" sz="2200" dirty="0" smtClean="0"/>
              <a:t>V&amp;V view</a:t>
            </a:r>
          </a:p>
          <a:p>
            <a:pPr lvl="2"/>
            <a:r>
              <a:rPr lang="en-US" sz="2200" dirty="0" smtClean="0"/>
              <a:t>DC </a:t>
            </a:r>
            <a:r>
              <a:rPr lang="en-US" sz="2200" dirty="0"/>
              <a:t>(defect-centered</a:t>
            </a:r>
            <a:r>
              <a:rPr lang="en-US" sz="2200" dirty="0" smtClean="0"/>
              <a:t>)</a:t>
            </a:r>
          </a:p>
          <a:p>
            <a:pPr lvl="2"/>
            <a:r>
              <a:rPr lang="en-US" sz="2200" dirty="0" smtClean="0"/>
              <a:t> </a:t>
            </a:r>
            <a:r>
              <a:rPr lang="en-US" sz="2200" dirty="0"/>
              <a:t>Interconnected: mapping possible?</a:t>
            </a:r>
          </a:p>
        </p:txBody>
      </p:sp>
    </p:spTree>
    <p:extLst>
      <p:ext uri="{BB962C8B-B14F-4D97-AF65-F5344CB8AC3E}">
        <p14:creationId xmlns:p14="http://schemas.microsoft.com/office/powerpoint/2010/main" xmlns="" val="295743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V&amp;V vs DC View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34716" y="1265572"/>
            <a:ext cx="7387389" cy="5391902"/>
          </a:xfrm>
        </p:spPr>
        <p:txBody>
          <a:bodyPr/>
          <a:lstStyle/>
          <a:p>
            <a:r>
              <a:rPr lang="en-US" sz="2200" dirty="0"/>
              <a:t>Mapping between V&amp;V and DC view: </a:t>
            </a:r>
          </a:p>
          <a:p>
            <a:pPr lvl="2"/>
            <a:r>
              <a:rPr lang="en-US" sz="2200" dirty="0" smtClean="0"/>
              <a:t>V&amp;V </a:t>
            </a:r>
            <a:r>
              <a:rPr lang="en-US" sz="2200" dirty="0"/>
              <a:t>after commitment (defect injected already) ⇒ defect removal &amp; containment focus </a:t>
            </a:r>
          </a:p>
          <a:p>
            <a:pPr lvl="2"/>
            <a:r>
              <a:rPr lang="en-US" sz="2200" dirty="0" smtClean="0"/>
              <a:t>Verification</a:t>
            </a:r>
            <a:r>
              <a:rPr lang="en-US" sz="2200" dirty="0"/>
              <a:t>: more internal focus </a:t>
            </a:r>
          </a:p>
          <a:p>
            <a:pPr lvl="2"/>
            <a:r>
              <a:rPr lang="en-US" sz="2200" dirty="0" smtClean="0"/>
              <a:t>Validation</a:t>
            </a:r>
            <a:r>
              <a:rPr lang="en-US" sz="2200" dirty="0"/>
              <a:t>: more external focus </a:t>
            </a:r>
          </a:p>
          <a:p>
            <a:pPr lvl="2"/>
            <a:r>
              <a:rPr lang="en-US" sz="2200" dirty="0" smtClean="0"/>
              <a:t>In </a:t>
            </a:r>
            <a:r>
              <a:rPr lang="en-US" sz="2200" dirty="0"/>
              <a:t>V-model: closer to user (near top) or developer (near bottom)?</a:t>
            </a:r>
          </a:p>
        </p:txBody>
      </p:sp>
    </p:spTree>
    <p:extLst>
      <p:ext uri="{BB962C8B-B14F-4D97-AF65-F5344CB8AC3E}">
        <p14:creationId xmlns:p14="http://schemas.microsoft.com/office/powerpoint/2010/main" xmlns="" val="20780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327" y="109944"/>
            <a:ext cx="8229600" cy="576262"/>
          </a:xfrm>
        </p:spPr>
        <p:txBody>
          <a:bodyPr/>
          <a:lstStyle/>
          <a:p>
            <a:r>
              <a:rPr lang="en-US" dirty="0"/>
              <a:t>DC-V&amp;V Mapping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789" t="12994" r="25368" b="4889"/>
          <a:stretch/>
        </p:blipFill>
        <p:spPr>
          <a:xfrm>
            <a:off x="2334126" y="854076"/>
            <a:ext cx="6136106" cy="592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048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QA in Software Processes </a:t>
            </a:r>
            <a:endParaRPr lang="en-US" sz="2400" dirty="0" smtClean="0"/>
          </a:p>
          <a:p>
            <a:r>
              <a:rPr lang="en-US" sz="2400" dirty="0" smtClean="0"/>
              <a:t>We explored some V &amp; V model</a:t>
            </a:r>
          </a:p>
          <a:p>
            <a:r>
              <a:rPr lang="en-US" sz="2400" dirty="0" smtClean="0"/>
              <a:t>We compared and contrasted V &amp; V and DC views</a:t>
            </a:r>
          </a:p>
          <a:p>
            <a:pPr lvl="2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QA to SQE</a:t>
            </a:r>
          </a:p>
          <a:p>
            <a:r>
              <a:rPr lang="en-US" sz="2400" dirty="0"/>
              <a:t>Key SQE </a:t>
            </a:r>
            <a:r>
              <a:rPr lang="en-US" sz="2400" dirty="0" smtClean="0"/>
              <a:t>Activities</a:t>
            </a:r>
          </a:p>
          <a:p>
            <a:r>
              <a:rPr lang="en-US" sz="2400" dirty="0" smtClean="0"/>
              <a:t>SQE </a:t>
            </a:r>
            <a:r>
              <a:rPr lang="en-US" sz="2400" dirty="0"/>
              <a:t>in Software </a:t>
            </a:r>
            <a:r>
              <a:rPr lang="en-US" sz="2400" dirty="0" smtClean="0"/>
              <a:t>Process</a:t>
            </a:r>
          </a:p>
          <a:p>
            <a:r>
              <a:rPr lang="en-US" sz="2400" smtClean="0"/>
              <a:t>SQE and QIP </a:t>
            </a:r>
            <a:r>
              <a:rPr lang="en-US" sz="2400" dirty="0"/>
              <a:t>(quality improvement paradigm)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10976</TotalTime>
  <Words>526</Words>
  <Application>Microsoft Office PowerPoint</Application>
  <PresentationFormat>On-screen Show (4:3)</PresentationFormat>
  <Paragraphs>116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os-8</vt:lpstr>
      <vt:lpstr>Slide 1</vt:lpstr>
      <vt:lpstr>Part- 1   Overview and Basics</vt:lpstr>
      <vt:lpstr>Summary of the previous lecture</vt:lpstr>
      <vt:lpstr>Outlines</vt:lpstr>
      <vt:lpstr>Objectives</vt:lpstr>
      <vt:lpstr>Quality Assurance in Context</vt:lpstr>
      <vt:lpstr>Defect Measurement and Analysis </vt:lpstr>
      <vt:lpstr>QA in Software Processes</vt:lpstr>
      <vt:lpstr>QA in software Process</vt:lpstr>
      <vt:lpstr>QA in Waterfall Process</vt:lpstr>
      <vt:lpstr>QA in software Processes</vt:lpstr>
      <vt:lpstr>V &amp; V</vt:lpstr>
      <vt:lpstr>V&amp;V in Software Process</vt:lpstr>
      <vt:lpstr>V&amp;V in Software Process</vt:lpstr>
      <vt:lpstr>V&amp;V vs DC View</vt:lpstr>
      <vt:lpstr>DC-V&amp;V Mapping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302</cp:revision>
  <cp:lastPrinted>2001-06-14T13:58:17Z</cp:lastPrinted>
  <dcterms:created xsi:type="dcterms:W3CDTF">2011-01-13T23:43:38Z</dcterms:created>
  <dcterms:modified xsi:type="dcterms:W3CDTF">2015-11-24T07:22:22Z</dcterms:modified>
</cp:coreProperties>
</file>