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2"/>
  </p:notesMasterIdLst>
  <p:handoutMasterIdLst>
    <p:handoutMasterId r:id="rId23"/>
  </p:handoutMasterIdLst>
  <p:sldIdLst>
    <p:sldId id="403" r:id="rId2"/>
    <p:sldId id="330" r:id="rId3"/>
    <p:sldId id="508" r:id="rId4"/>
    <p:sldId id="535" r:id="rId5"/>
    <p:sldId id="347" r:id="rId6"/>
    <p:sldId id="348" r:id="rId7"/>
    <p:sldId id="524" r:id="rId8"/>
    <p:sldId id="525" r:id="rId9"/>
    <p:sldId id="526" r:id="rId10"/>
    <p:sldId id="527" r:id="rId11"/>
    <p:sldId id="534" r:id="rId12"/>
    <p:sldId id="528" r:id="rId13"/>
    <p:sldId id="529" r:id="rId14"/>
    <p:sldId id="530" r:id="rId15"/>
    <p:sldId id="531" r:id="rId16"/>
    <p:sldId id="532" r:id="rId17"/>
    <p:sldId id="533" r:id="rId18"/>
    <p:sldId id="506" r:id="rId19"/>
    <p:sldId id="507" r:id="rId20"/>
    <p:sldId id="501" r:id="rId21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083" autoAdjust="0"/>
    <p:restoredTop sz="86357" autoAdjust="0"/>
  </p:normalViewPr>
  <p:slideViewPr>
    <p:cSldViewPr snapToGrid="0">
      <p:cViewPr varScale="1">
        <p:scale>
          <a:sx n="59" d="100"/>
          <a:sy n="59" d="100"/>
        </p:scale>
        <p:origin x="-136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4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Part- 1  </a:t>
            </a:r>
            <a:br>
              <a:rPr lang="en-US" altLang="en-US" dirty="0" smtClean="0"/>
            </a:br>
            <a:r>
              <a:rPr lang="en-US" altLang="en-US" dirty="0" smtClean="0"/>
              <a:t>Overview and Basics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ISO-9126 Quality Framework</a:t>
            </a:r>
          </a:p>
          <a:p>
            <a:r>
              <a:rPr lang="en-US" altLang="en-US" sz="2400" dirty="0"/>
              <a:t>Other Quality Frameworks</a:t>
            </a:r>
          </a:p>
          <a:p>
            <a:r>
              <a:rPr lang="en-US" altLang="en-US" sz="2400" dirty="0"/>
              <a:t>Correctness, Defects and </a:t>
            </a:r>
            <a:r>
              <a:rPr lang="en-US" altLang="en-US" sz="2400" dirty="0" smtClean="0"/>
              <a:t>Quality</a:t>
            </a:r>
          </a:p>
          <a:p>
            <a:pPr lvl="2"/>
            <a:r>
              <a:rPr lang="en-US" altLang="en-US" sz="2400" dirty="0" smtClean="0"/>
              <a:t>Failure, Fault, error, bug, defect</a:t>
            </a:r>
            <a:endParaRPr lang="en-US" altLang="en-US" sz="2400" dirty="0"/>
          </a:p>
          <a:p>
            <a:r>
              <a:rPr lang="en-US" altLang="en-US" sz="2400" dirty="0"/>
              <a:t>Quality, as a Historical </a:t>
            </a:r>
            <a:r>
              <a:rPr lang="en-US" altLang="en-US" sz="2400" dirty="0" smtClean="0"/>
              <a:t>Perspective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286" t="20615" r="34869" b="28974"/>
          <a:stretch/>
        </p:blipFill>
        <p:spPr>
          <a:xfrm>
            <a:off x="776212" y="875257"/>
            <a:ext cx="7351788" cy="598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084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QA Classification</a:t>
            </a:r>
          </a:p>
          <a:p>
            <a:r>
              <a:rPr lang="en-US" altLang="en-US" sz="2400" dirty="0" smtClean="0"/>
              <a:t>Overview</a:t>
            </a:r>
          </a:p>
          <a:p>
            <a:pPr lvl="2"/>
            <a:r>
              <a:rPr lang="en-US" altLang="en-US" sz="2400" dirty="0" smtClean="0"/>
              <a:t>Defect prevention</a:t>
            </a:r>
          </a:p>
          <a:p>
            <a:pPr lvl="2"/>
            <a:r>
              <a:rPr lang="en-US" altLang="en-US" sz="2400" dirty="0" smtClean="0"/>
              <a:t>Testing</a:t>
            </a:r>
          </a:p>
          <a:p>
            <a:pPr lvl="2"/>
            <a:r>
              <a:rPr lang="en-US" altLang="en-US" sz="2400" dirty="0" smtClean="0"/>
              <a:t>Fault </a:t>
            </a:r>
          </a:p>
          <a:p>
            <a:pPr lvl="2"/>
            <a:r>
              <a:rPr lang="en-US" altLang="en-US" sz="2400" dirty="0" smtClean="0"/>
              <a:t>Safety </a:t>
            </a:r>
          </a:p>
          <a:p>
            <a:pPr lvl="2"/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describe how to prevent and stop defects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briefly overview some concepts related to SQE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Assurance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4984432"/>
          </a:xfrm>
        </p:spPr>
        <p:txBody>
          <a:bodyPr/>
          <a:lstStyle/>
          <a:p>
            <a:r>
              <a:rPr lang="en-US" sz="2200" dirty="0" smtClean="0"/>
              <a:t>Quality Assurance mainly deals in </a:t>
            </a:r>
          </a:p>
          <a:p>
            <a:pPr marL="1200150" lvl="2" indent="-342900">
              <a:buFont typeface="+mj-lt"/>
              <a:buAutoNum type="arabicPeriod"/>
            </a:pPr>
            <a:r>
              <a:rPr lang="en-US" sz="2200" dirty="0"/>
              <a:t>Dealing with Defect </a:t>
            </a:r>
            <a:endParaRPr lang="en-US" sz="2200" dirty="0" smtClean="0"/>
          </a:p>
          <a:p>
            <a:pPr marL="1200150" lvl="2" indent="-342900">
              <a:buFont typeface="+mj-lt"/>
              <a:buAutoNum type="arabicPeriod"/>
            </a:pPr>
            <a:r>
              <a:rPr lang="en-US" sz="2200" dirty="0" smtClean="0"/>
              <a:t>Defect </a:t>
            </a:r>
            <a:r>
              <a:rPr lang="en-US" sz="2200" dirty="0"/>
              <a:t>Prevention </a:t>
            </a:r>
          </a:p>
          <a:p>
            <a:pPr marL="1200150" lvl="2" indent="-342900">
              <a:buFont typeface="+mj-lt"/>
              <a:buAutoNum type="arabicPeriod"/>
            </a:pPr>
            <a:r>
              <a:rPr lang="en-US" sz="2200" dirty="0" smtClean="0"/>
              <a:t>Defect </a:t>
            </a:r>
            <a:r>
              <a:rPr lang="en-US" sz="2200" dirty="0"/>
              <a:t>Detection and </a:t>
            </a:r>
            <a:r>
              <a:rPr lang="en-US" sz="2200" dirty="0" smtClean="0"/>
              <a:t>Removal</a:t>
            </a:r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QA focus </a:t>
            </a:r>
            <a:r>
              <a:rPr lang="en-US" sz="2200" dirty="0"/>
              <a:t>on correctness aspect of </a:t>
            </a:r>
            <a:r>
              <a:rPr lang="en-US" sz="2200" dirty="0" smtClean="0"/>
              <a:t>Q</a:t>
            </a:r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QA </a:t>
            </a:r>
            <a:r>
              <a:rPr lang="en-US" sz="2200" dirty="0"/>
              <a:t>as dealing with </a:t>
            </a:r>
            <a:r>
              <a:rPr lang="en-US" sz="2200" dirty="0" smtClean="0"/>
              <a:t>defects</a:t>
            </a:r>
          </a:p>
          <a:p>
            <a:pPr marL="857250" lvl="1">
              <a:buFont typeface="Wingdings" panose="05000000000000000000" pitchFamily="2" charset="2"/>
              <a:buChar char="§"/>
            </a:pPr>
            <a:r>
              <a:rPr lang="en-US" sz="2200" dirty="0" smtClean="0"/>
              <a:t> </a:t>
            </a:r>
            <a:r>
              <a:rPr lang="en-US" sz="2200" dirty="0"/>
              <a:t>– post-release: impact on </a:t>
            </a:r>
            <a:r>
              <a:rPr lang="en-US" sz="2200" dirty="0" smtClean="0"/>
              <a:t>consumers</a:t>
            </a:r>
          </a:p>
          <a:p>
            <a:pPr marL="857250" lvl="1">
              <a:buFont typeface="Wingdings" panose="05000000000000000000" pitchFamily="2" charset="2"/>
              <a:buChar char="§"/>
            </a:pPr>
            <a:r>
              <a:rPr lang="en-US" sz="2200" dirty="0" smtClean="0"/>
              <a:t> </a:t>
            </a:r>
            <a:r>
              <a:rPr lang="en-US" sz="2200" dirty="0"/>
              <a:t>– pre-release: what producer can do . </a:t>
            </a:r>
            <a:endParaRPr lang="en-US" sz="2200" dirty="0" smtClean="0"/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what</a:t>
            </a:r>
            <a:r>
              <a:rPr lang="en-US" sz="2200" dirty="0"/>
              <a:t>: testing &amp; many </a:t>
            </a:r>
            <a:r>
              <a:rPr lang="en-US" sz="2200" dirty="0" smtClean="0"/>
              <a:t>others</a:t>
            </a:r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when</a:t>
            </a:r>
            <a:r>
              <a:rPr lang="en-US" sz="2200" dirty="0"/>
              <a:t>: earlier ones desirable (lower cost) but may not be feasible </a:t>
            </a:r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how </a:t>
            </a:r>
            <a:r>
              <a:rPr lang="en-US" sz="2200" dirty="0"/>
              <a:t>⇒ classification below</a:t>
            </a:r>
            <a:endParaRPr lang="en-US" sz="2200" dirty="0" smtClean="0"/>
          </a:p>
          <a:p>
            <a:pPr marL="571500" lvl="1" indent="0">
              <a:buNone/>
            </a:pPr>
            <a:endParaRPr lang="en-US" dirty="0"/>
          </a:p>
          <a:p>
            <a:pPr marL="45720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39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/>
            <a:r>
              <a:rPr lang="en-US" dirty="0" smtClean="0"/>
              <a:t>How to deal with defects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4984432"/>
          </a:xfrm>
        </p:spPr>
        <p:txBody>
          <a:bodyPr/>
          <a:lstStyle/>
          <a:p>
            <a:r>
              <a:rPr lang="en-US" sz="2400" dirty="0" smtClean="0"/>
              <a:t>Quality Assurance mainly deals in </a:t>
            </a:r>
          </a:p>
          <a:p>
            <a:pPr marL="1200150" lvl="2" indent="-342900">
              <a:buFont typeface="+mj-lt"/>
              <a:buAutoNum type="arabicPeriod"/>
            </a:pPr>
            <a:r>
              <a:rPr lang="en-US" sz="2400" dirty="0" smtClean="0"/>
              <a:t>Prevention</a:t>
            </a:r>
          </a:p>
          <a:p>
            <a:pPr marL="1200150" lvl="2" indent="-342900">
              <a:buFont typeface="+mj-lt"/>
              <a:buAutoNum type="arabicPeriod"/>
            </a:pPr>
            <a:r>
              <a:rPr lang="en-US" sz="2400" dirty="0" smtClean="0"/>
              <a:t>Removal (but detect them first)</a:t>
            </a:r>
          </a:p>
          <a:p>
            <a:pPr marL="1200150" lvl="2" indent="-342900">
              <a:buFont typeface="+mj-lt"/>
              <a:buAutoNum type="arabicPeriod"/>
            </a:pPr>
            <a:r>
              <a:rPr lang="en-US" sz="2400" dirty="0" smtClean="0"/>
              <a:t>Containment (control) </a:t>
            </a:r>
          </a:p>
          <a:p>
            <a:pPr marL="1200150" lvl="2" indent="-342900">
              <a:buFont typeface="+mj-lt"/>
              <a:buAutoNum type="arabicPeriod"/>
            </a:pPr>
            <a:endParaRPr lang="en-US" sz="2200" dirty="0" smtClean="0"/>
          </a:p>
          <a:p>
            <a:pPr marL="571500" lvl="1" indent="0">
              <a:buNone/>
            </a:pPr>
            <a:endParaRPr lang="en-US" dirty="0"/>
          </a:p>
          <a:p>
            <a:pPr marL="45720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424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2458117" cy="4530725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ealing </a:t>
            </a:r>
            <a:r>
              <a:rPr lang="en-US" dirty="0"/>
              <a:t>with errors, faults, or </a:t>
            </a:r>
            <a:r>
              <a:rPr lang="en-US" dirty="0" smtClean="0"/>
              <a:t>failures</a:t>
            </a:r>
          </a:p>
          <a:p>
            <a:r>
              <a:rPr lang="en-US" dirty="0"/>
              <a:t>R</a:t>
            </a:r>
            <a:r>
              <a:rPr lang="en-US" dirty="0" smtClean="0"/>
              <a:t>emoving </a:t>
            </a:r>
            <a:r>
              <a:rPr lang="en-US" dirty="0"/>
              <a:t>or blocking defect </a:t>
            </a:r>
            <a:r>
              <a:rPr lang="en-US" dirty="0" smtClean="0"/>
              <a:t>sources</a:t>
            </a:r>
          </a:p>
          <a:p>
            <a:r>
              <a:rPr lang="en-US" dirty="0"/>
              <a:t>P</a:t>
            </a:r>
            <a:r>
              <a:rPr lang="en-US" dirty="0" smtClean="0"/>
              <a:t>reventing </a:t>
            </a:r>
            <a:r>
              <a:rPr lang="en-US" dirty="0"/>
              <a:t>undesirable consequences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948" t="14053" r="35368" b="5521"/>
          <a:stretch/>
        </p:blipFill>
        <p:spPr>
          <a:xfrm>
            <a:off x="2915317" y="1069365"/>
            <a:ext cx="6228683" cy="590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49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Error/Fault/Failure &amp; QA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758" y="1233488"/>
            <a:ext cx="8747292" cy="5022933"/>
          </a:xfrm>
        </p:spPr>
        <p:txBody>
          <a:bodyPr/>
          <a:lstStyle/>
          <a:p>
            <a:r>
              <a:rPr lang="en-US" sz="2200" dirty="0"/>
              <a:t>Preventing fault </a:t>
            </a:r>
            <a:r>
              <a:rPr lang="en-US" sz="2200" dirty="0" smtClean="0"/>
              <a:t>injection</a:t>
            </a:r>
          </a:p>
          <a:p>
            <a:pPr lvl="2"/>
            <a:r>
              <a:rPr lang="en-US" sz="2200" dirty="0" smtClean="0"/>
              <a:t>error </a:t>
            </a:r>
            <a:r>
              <a:rPr lang="en-US" sz="2200" dirty="0"/>
              <a:t>blocking (errors 6⇒ faults) </a:t>
            </a:r>
          </a:p>
          <a:p>
            <a:pPr lvl="2"/>
            <a:r>
              <a:rPr lang="en-US" sz="2200" dirty="0" smtClean="0"/>
              <a:t>error </a:t>
            </a:r>
            <a:r>
              <a:rPr lang="en-US" sz="2200" dirty="0"/>
              <a:t>source removal </a:t>
            </a:r>
          </a:p>
          <a:p>
            <a:r>
              <a:rPr lang="en-US" sz="2200" dirty="0" smtClean="0"/>
              <a:t>Removal </a:t>
            </a:r>
            <a:r>
              <a:rPr lang="en-US" sz="2200" dirty="0"/>
              <a:t>of faults (pre: detection) </a:t>
            </a:r>
          </a:p>
          <a:p>
            <a:pPr lvl="2"/>
            <a:r>
              <a:rPr lang="en-US" sz="2200" dirty="0" smtClean="0"/>
              <a:t>inspection</a:t>
            </a:r>
            <a:r>
              <a:rPr lang="en-US" sz="2200" dirty="0"/>
              <a:t>: faults discovered/removed </a:t>
            </a:r>
            <a:endParaRPr lang="en-US" sz="2200" dirty="0" smtClean="0"/>
          </a:p>
          <a:p>
            <a:pPr lvl="2"/>
            <a:r>
              <a:rPr lang="en-US" sz="2200" dirty="0" smtClean="0"/>
              <a:t>testing</a:t>
            </a:r>
            <a:r>
              <a:rPr lang="en-US" sz="2200" dirty="0"/>
              <a:t>: failures trace back to faults </a:t>
            </a:r>
          </a:p>
          <a:p>
            <a:r>
              <a:rPr lang="en-US" sz="2200" dirty="0" smtClean="0"/>
              <a:t>Failure </a:t>
            </a:r>
            <a:r>
              <a:rPr lang="en-US" sz="2200" dirty="0"/>
              <a:t>prevention and containment: </a:t>
            </a:r>
          </a:p>
          <a:p>
            <a:pPr lvl="2"/>
            <a:r>
              <a:rPr lang="en-US" sz="2200" dirty="0" smtClean="0"/>
              <a:t>local </a:t>
            </a:r>
            <a:r>
              <a:rPr lang="en-US" sz="2200" dirty="0"/>
              <a:t>failure 6⇒ global failure – via dynamic measures to tolerate </a:t>
            </a:r>
            <a:r>
              <a:rPr lang="en-US" sz="2200" dirty="0" smtClean="0"/>
              <a:t>faults</a:t>
            </a:r>
          </a:p>
          <a:p>
            <a:pPr lvl="2"/>
            <a:r>
              <a:rPr lang="en-US" sz="2200" dirty="0" smtClean="0"/>
              <a:t>failure </a:t>
            </a:r>
            <a:r>
              <a:rPr lang="en-US" sz="2200" dirty="0"/>
              <a:t>impact↓ ⇒ safety assurance</a:t>
            </a:r>
          </a:p>
        </p:txBody>
      </p:sp>
    </p:spTree>
    <p:extLst>
      <p:ext uri="{BB962C8B-B14F-4D97-AF65-F5344CB8AC3E}">
        <p14:creationId xmlns:p14="http://schemas.microsoft.com/office/powerpoint/2010/main" xmlns="" val="116714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some topics related to SQE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will briefly overview the </a:t>
            </a:r>
            <a:r>
              <a:rPr lang="en-US" sz="2400" dirty="0"/>
              <a:t>following</a:t>
            </a:r>
          </a:p>
          <a:p>
            <a:pPr lvl="2"/>
            <a:r>
              <a:rPr lang="en-US" sz="2400" dirty="0"/>
              <a:t>Detect Prevention Overview</a:t>
            </a:r>
          </a:p>
          <a:p>
            <a:pPr lvl="2"/>
            <a:r>
              <a:rPr lang="en-US" sz="2400" dirty="0"/>
              <a:t>Testing Overview</a:t>
            </a:r>
          </a:p>
          <a:p>
            <a:pPr lvl="2"/>
            <a:r>
              <a:rPr lang="en-US" sz="2400" dirty="0"/>
              <a:t>Fault Tolerance Overview</a:t>
            </a:r>
          </a:p>
          <a:p>
            <a:pPr lvl="2"/>
            <a:r>
              <a:rPr lang="en-US" sz="2400" dirty="0"/>
              <a:t>Safety Assurance Overview</a:t>
            </a:r>
          </a:p>
          <a:p>
            <a:pPr lvl="2"/>
            <a:r>
              <a:rPr lang="en-US" sz="2400" dirty="0"/>
              <a:t>Formal Method Overview</a:t>
            </a:r>
          </a:p>
          <a:p>
            <a:pPr lvl="2"/>
            <a:r>
              <a:rPr lang="en-US" sz="2400" dirty="0"/>
              <a:t>Inspection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408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Defect Prevention Overview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578850" cy="4862512"/>
          </a:xfrm>
        </p:spPr>
        <p:txBody>
          <a:bodyPr/>
          <a:lstStyle/>
          <a:p>
            <a:r>
              <a:rPr lang="en-US" sz="2200" dirty="0" smtClean="0"/>
              <a:t>Error </a:t>
            </a:r>
            <a:r>
              <a:rPr lang="en-US" sz="2200" dirty="0"/>
              <a:t>blocking </a:t>
            </a:r>
          </a:p>
          <a:p>
            <a:pPr lvl="2"/>
            <a:r>
              <a:rPr lang="en-US" sz="2200" dirty="0" smtClean="0"/>
              <a:t>error</a:t>
            </a:r>
            <a:r>
              <a:rPr lang="en-US" sz="2200" dirty="0"/>
              <a:t>: missing/incorrect actions </a:t>
            </a:r>
            <a:r>
              <a:rPr lang="en-US" sz="2200" dirty="0" smtClean="0"/>
              <a:t>.</a:t>
            </a:r>
          </a:p>
          <a:p>
            <a:pPr lvl="2"/>
            <a:r>
              <a:rPr lang="en-US" sz="2200" dirty="0" smtClean="0"/>
              <a:t>direct </a:t>
            </a:r>
            <a:r>
              <a:rPr lang="en-US" sz="2200" dirty="0"/>
              <a:t>intervention to block errors ⇒ fault injections prevented </a:t>
            </a:r>
          </a:p>
          <a:p>
            <a:pPr lvl="2"/>
            <a:r>
              <a:rPr lang="en-US" sz="2200" dirty="0" smtClean="0"/>
              <a:t>rely </a:t>
            </a:r>
            <a:r>
              <a:rPr lang="en-US" sz="2200" dirty="0"/>
              <a:t>on technology/tools/etc. </a:t>
            </a:r>
          </a:p>
          <a:p>
            <a:r>
              <a:rPr lang="en-US" sz="2200" dirty="0" smtClean="0"/>
              <a:t>Error </a:t>
            </a:r>
            <a:r>
              <a:rPr lang="en-US" sz="2200" dirty="0"/>
              <a:t>source removal . </a:t>
            </a:r>
            <a:endParaRPr lang="en-US" sz="2200" dirty="0" smtClean="0"/>
          </a:p>
          <a:p>
            <a:pPr lvl="2"/>
            <a:r>
              <a:rPr lang="en-US" sz="2200" dirty="0" smtClean="0"/>
              <a:t>root </a:t>
            </a:r>
            <a:r>
              <a:rPr lang="en-US" sz="2200" dirty="0"/>
              <a:t>cause analysis ⇒ identify error sources </a:t>
            </a:r>
          </a:p>
          <a:p>
            <a:pPr lvl="2"/>
            <a:r>
              <a:rPr lang="en-US" sz="2200" dirty="0" smtClean="0"/>
              <a:t>removal </a:t>
            </a:r>
            <a:r>
              <a:rPr lang="en-US" sz="2200" dirty="0"/>
              <a:t>through education/training/etc. </a:t>
            </a:r>
          </a:p>
          <a:p>
            <a:r>
              <a:rPr lang="en-US" sz="2200" dirty="0" smtClean="0"/>
              <a:t>Systematic </a:t>
            </a:r>
            <a:r>
              <a:rPr lang="en-US" sz="2200" dirty="0"/>
              <a:t>defect prevention via process improvement. </a:t>
            </a:r>
          </a:p>
        </p:txBody>
      </p:sp>
    </p:spTree>
    <p:extLst>
      <p:ext uri="{BB962C8B-B14F-4D97-AF65-F5344CB8AC3E}">
        <p14:creationId xmlns:p14="http://schemas.microsoft.com/office/powerpoint/2010/main" xmlns="" val="89070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Method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578850" cy="5022933"/>
          </a:xfrm>
        </p:spPr>
        <p:txBody>
          <a:bodyPr/>
          <a:lstStyle/>
          <a:p>
            <a:r>
              <a:rPr lang="en-US" sz="2200" dirty="0" smtClean="0"/>
              <a:t>Motivation </a:t>
            </a:r>
            <a:r>
              <a:rPr lang="en-US" sz="2200" dirty="0"/>
              <a:t>. </a:t>
            </a:r>
            <a:endParaRPr lang="en-US" sz="2200" dirty="0" smtClean="0"/>
          </a:p>
          <a:p>
            <a:pPr lvl="2"/>
            <a:r>
              <a:rPr lang="en-US" sz="2200" dirty="0" smtClean="0"/>
              <a:t>fault </a:t>
            </a:r>
            <a:r>
              <a:rPr lang="en-US" sz="2200" dirty="0"/>
              <a:t>present: – revealed through testing/inspection/etc. </a:t>
            </a:r>
          </a:p>
          <a:p>
            <a:pPr lvl="2"/>
            <a:r>
              <a:rPr lang="en-US" sz="2200" dirty="0" smtClean="0"/>
              <a:t>fault </a:t>
            </a:r>
            <a:r>
              <a:rPr lang="en-US" sz="2200" dirty="0"/>
              <a:t>absent: formally verify. (formal methods ⇒ fault absent) </a:t>
            </a:r>
          </a:p>
          <a:p>
            <a:r>
              <a:rPr lang="en-US" sz="2200" dirty="0" smtClean="0"/>
              <a:t>Basic </a:t>
            </a:r>
            <a:r>
              <a:rPr lang="en-US" sz="2200" dirty="0"/>
              <a:t>ideas . </a:t>
            </a:r>
            <a:endParaRPr lang="en-US" sz="2200" dirty="0" smtClean="0"/>
          </a:p>
          <a:p>
            <a:pPr lvl="2"/>
            <a:r>
              <a:rPr lang="en-US" sz="2200" dirty="0" smtClean="0"/>
              <a:t>behavior </a:t>
            </a:r>
            <a:r>
              <a:rPr lang="en-US" sz="2200" dirty="0"/>
              <a:t>formally specified: </a:t>
            </a:r>
            <a:endParaRPr lang="en-US" sz="2200" dirty="0" smtClean="0"/>
          </a:p>
          <a:p>
            <a:pPr lvl="3"/>
            <a:r>
              <a:rPr lang="en-US" sz="2200" dirty="0" smtClean="0"/>
              <a:t>– </a:t>
            </a:r>
            <a:r>
              <a:rPr lang="en-US" sz="2200" dirty="0"/>
              <a:t>pre/post conditions, </a:t>
            </a:r>
            <a:r>
              <a:rPr lang="en-US" sz="2200" dirty="0" smtClean="0"/>
              <a:t>or</a:t>
            </a:r>
          </a:p>
          <a:p>
            <a:pPr lvl="3"/>
            <a:r>
              <a:rPr lang="en-US" sz="2200" dirty="0" smtClean="0"/>
              <a:t> </a:t>
            </a:r>
            <a:r>
              <a:rPr lang="en-US" sz="2200" dirty="0"/>
              <a:t>– as mathematical functions. . </a:t>
            </a:r>
            <a:endParaRPr lang="en-US" sz="2200" dirty="0" smtClean="0"/>
          </a:p>
          <a:p>
            <a:pPr lvl="2"/>
            <a:r>
              <a:rPr lang="en-US" sz="2200" dirty="0" smtClean="0"/>
              <a:t>verify </a:t>
            </a:r>
            <a:r>
              <a:rPr lang="en-US" sz="2200" dirty="0"/>
              <a:t>“correctness”: – intermediate states/steps, – axioms and compositional rules. . </a:t>
            </a:r>
            <a:endParaRPr lang="en-US" sz="2200" dirty="0" smtClean="0"/>
          </a:p>
          <a:p>
            <a:pPr lvl="2"/>
            <a:r>
              <a:rPr lang="en-US" sz="2200" dirty="0" smtClean="0"/>
              <a:t>Approaches</a:t>
            </a:r>
            <a:r>
              <a:rPr lang="en-US" sz="2200" dirty="0"/>
              <a:t>: axiomatic/functional/etc.</a:t>
            </a:r>
          </a:p>
        </p:txBody>
      </p:sp>
    </p:spTree>
    <p:extLst>
      <p:ext uri="{BB962C8B-B14F-4D97-AF65-F5344CB8AC3E}">
        <p14:creationId xmlns:p14="http://schemas.microsoft.com/office/powerpoint/2010/main" xmlns="" val="154253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Inspection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Artifacts </a:t>
            </a:r>
            <a:r>
              <a:rPr lang="en-US" sz="2200" dirty="0"/>
              <a:t>(code/design/test-cases/etc.) from req./design/coding/testing/etc. phases</a:t>
            </a:r>
            <a:r>
              <a:rPr lang="en-US" sz="2200" dirty="0" smtClean="0"/>
              <a:t>.</a:t>
            </a:r>
            <a:endParaRPr lang="en-US" sz="2200" dirty="0" smtClean="0"/>
          </a:p>
          <a:p>
            <a:r>
              <a:rPr lang="en-US" sz="2200" dirty="0" smtClean="0"/>
              <a:t> </a:t>
            </a:r>
            <a:r>
              <a:rPr lang="en-US" sz="2200" dirty="0"/>
              <a:t>Informal reviews: </a:t>
            </a:r>
            <a:endParaRPr lang="en-US" sz="2200" dirty="0" smtClean="0"/>
          </a:p>
          <a:p>
            <a:pPr lvl="2"/>
            <a:r>
              <a:rPr lang="en-US" sz="2200" dirty="0" smtClean="0"/>
              <a:t>self-conducted </a:t>
            </a:r>
            <a:r>
              <a:rPr lang="en-US" sz="2200" dirty="0"/>
              <a:t>reviews. </a:t>
            </a:r>
            <a:r>
              <a:rPr lang="en-US" sz="2200" dirty="0" smtClean="0"/>
              <a:t> </a:t>
            </a:r>
          </a:p>
          <a:p>
            <a:pPr lvl="2"/>
            <a:r>
              <a:rPr lang="en-US" sz="2200" dirty="0" smtClean="0"/>
              <a:t>independent </a:t>
            </a:r>
            <a:r>
              <a:rPr lang="en-US" sz="2200" dirty="0"/>
              <a:t>reviews. </a:t>
            </a:r>
            <a:endParaRPr lang="en-US" sz="2200" dirty="0" smtClean="0"/>
          </a:p>
          <a:p>
            <a:pPr lvl="2"/>
            <a:r>
              <a:rPr lang="en-US" sz="2200" dirty="0" smtClean="0"/>
              <a:t>orthogonality </a:t>
            </a:r>
            <a:r>
              <a:rPr lang="en-US" sz="2200" dirty="0"/>
              <a:t>of views desirable</a:t>
            </a:r>
            <a:r>
              <a:rPr lang="en-US" sz="2200" dirty="0" smtClean="0"/>
              <a:t>.</a:t>
            </a:r>
            <a:endParaRPr lang="en-US" sz="2200" dirty="0" smtClean="0"/>
          </a:p>
          <a:p>
            <a:r>
              <a:rPr lang="en-US" sz="2200" dirty="0" smtClean="0"/>
              <a:t> </a:t>
            </a:r>
            <a:r>
              <a:rPr lang="en-US" sz="2200" dirty="0"/>
              <a:t>Formal inspections: </a:t>
            </a:r>
            <a:endParaRPr lang="en-US" sz="2200" dirty="0" smtClean="0"/>
          </a:p>
          <a:p>
            <a:pPr lvl="2"/>
            <a:r>
              <a:rPr lang="en-US" sz="2200" dirty="0" smtClean="0"/>
              <a:t>Fagan </a:t>
            </a:r>
            <a:r>
              <a:rPr lang="en-US" sz="2200" dirty="0"/>
              <a:t>inspection and variations</a:t>
            </a:r>
            <a:r>
              <a:rPr lang="en-US" sz="2200" dirty="0" smtClean="0"/>
              <a:t>.</a:t>
            </a:r>
            <a:endParaRPr lang="en-US" sz="2200" dirty="0" smtClean="0"/>
          </a:p>
          <a:p>
            <a:pPr lvl="2"/>
            <a:r>
              <a:rPr lang="en-US" sz="2200" dirty="0" smtClean="0"/>
              <a:t>process </a:t>
            </a:r>
            <a:r>
              <a:rPr lang="en-US" sz="2200" dirty="0"/>
              <a:t>and structure</a:t>
            </a:r>
            <a:r>
              <a:rPr lang="en-US" sz="2200" dirty="0" smtClean="0"/>
              <a:t>.</a:t>
            </a:r>
            <a:endParaRPr lang="en-US" sz="2200" dirty="0" smtClean="0"/>
          </a:p>
          <a:p>
            <a:pPr lvl="2"/>
            <a:r>
              <a:rPr lang="en-US" sz="2200" dirty="0" smtClean="0"/>
              <a:t>individual </a:t>
            </a:r>
            <a:r>
              <a:rPr lang="en-US" sz="2200" dirty="0"/>
              <a:t>vs. group inspections</a:t>
            </a:r>
            <a:r>
              <a:rPr lang="en-US" sz="2200"/>
              <a:t>. </a:t>
            </a:r>
            <a:endParaRPr lang="en-US" sz="2200" dirty="0" smtClean="0"/>
          </a:p>
          <a:p>
            <a:pPr lvl="2"/>
            <a:r>
              <a:rPr lang="en-US" sz="2200" dirty="0" smtClean="0"/>
              <a:t>what/how </a:t>
            </a:r>
            <a:r>
              <a:rPr lang="en-US" sz="2200" dirty="0"/>
              <a:t>to check: techniques </a:t>
            </a:r>
          </a:p>
        </p:txBody>
      </p:sp>
    </p:spTree>
    <p:extLst>
      <p:ext uri="{BB962C8B-B14F-4D97-AF65-F5344CB8AC3E}">
        <p14:creationId xmlns:p14="http://schemas.microsoft.com/office/powerpoint/2010/main" xmlns="" val="174448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Overview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Product/Process </a:t>
            </a:r>
            <a:r>
              <a:rPr lang="en-US" sz="2200" dirty="0"/>
              <a:t>characteristics: . </a:t>
            </a:r>
            <a:endParaRPr lang="en-US" sz="2200" dirty="0" smtClean="0"/>
          </a:p>
          <a:p>
            <a:pPr lvl="2"/>
            <a:r>
              <a:rPr lang="en-US" sz="2200" dirty="0" smtClean="0"/>
              <a:t>object</a:t>
            </a:r>
            <a:r>
              <a:rPr lang="en-US" sz="2200" dirty="0"/>
              <a:t>: product type, language, etc</a:t>
            </a:r>
            <a:r>
              <a:rPr lang="en-US" sz="2200" dirty="0" smtClean="0"/>
              <a:t>.</a:t>
            </a:r>
          </a:p>
          <a:p>
            <a:pPr lvl="2"/>
            <a:r>
              <a:rPr lang="en-US" sz="2200" dirty="0" smtClean="0"/>
              <a:t> </a:t>
            </a:r>
            <a:r>
              <a:rPr lang="en-US" sz="2200" dirty="0"/>
              <a:t>scale/order: unit, component, system, </a:t>
            </a:r>
            <a:r>
              <a:rPr lang="en-US" sz="2200" dirty="0" smtClean="0"/>
              <a:t>who</a:t>
            </a:r>
            <a:r>
              <a:rPr lang="en-US" sz="2200" dirty="0"/>
              <a:t>: self, independent, 3rd party </a:t>
            </a:r>
            <a:endParaRPr lang="en-US" sz="2200" dirty="0" smtClean="0"/>
          </a:p>
          <a:p>
            <a:r>
              <a:rPr lang="en-US" sz="2200" dirty="0" smtClean="0"/>
              <a:t>What </a:t>
            </a:r>
            <a:r>
              <a:rPr lang="en-US" sz="2200" dirty="0"/>
              <a:t>to check: </a:t>
            </a:r>
            <a:endParaRPr lang="en-US" sz="2200" dirty="0" smtClean="0"/>
          </a:p>
          <a:p>
            <a:pPr lvl="2"/>
            <a:r>
              <a:rPr lang="en-US" sz="2200" dirty="0" smtClean="0"/>
              <a:t>verification </a:t>
            </a:r>
            <a:r>
              <a:rPr lang="en-US" sz="2200" dirty="0"/>
              <a:t>vs. validation </a:t>
            </a:r>
            <a:endParaRPr lang="en-US" sz="2200" dirty="0" smtClean="0"/>
          </a:p>
          <a:p>
            <a:pPr lvl="2"/>
            <a:r>
              <a:rPr lang="en-US" sz="2200" dirty="0" smtClean="0"/>
              <a:t>external </a:t>
            </a:r>
            <a:r>
              <a:rPr lang="en-US" sz="2200" dirty="0"/>
              <a:t>specifications (black-box) . </a:t>
            </a:r>
            <a:endParaRPr lang="en-US" sz="2200" dirty="0" smtClean="0"/>
          </a:p>
          <a:p>
            <a:pPr lvl="2"/>
            <a:r>
              <a:rPr lang="en-US" sz="2200" dirty="0" smtClean="0"/>
              <a:t>internal </a:t>
            </a:r>
            <a:r>
              <a:rPr lang="en-US" sz="2200" dirty="0"/>
              <a:t>implementation (white/clear-box) </a:t>
            </a:r>
            <a:r>
              <a:rPr lang="en-US" sz="2200" dirty="0" smtClean="0"/>
              <a:t> </a:t>
            </a:r>
          </a:p>
          <a:p>
            <a:r>
              <a:rPr lang="en-US" sz="2200" dirty="0" smtClean="0"/>
              <a:t>Criteria</a:t>
            </a:r>
            <a:r>
              <a:rPr lang="en-US" sz="2200" dirty="0"/>
              <a:t>: when to stop? </a:t>
            </a:r>
            <a:r>
              <a:rPr lang="en-US" sz="2200" dirty="0" smtClean="0"/>
              <a:t> </a:t>
            </a:r>
          </a:p>
          <a:p>
            <a:pPr lvl="2"/>
            <a:r>
              <a:rPr lang="en-US" sz="2200" dirty="0" smtClean="0"/>
              <a:t>coverage </a:t>
            </a:r>
            <a:r>
              <a:rPr lang="en-US" sz="2200" dirty="0"/>
              <a:t>of specs/structures. . </a:t>
            </a:r>
            <a:endParaRPr lang="en-US" sz="2200" dirty="0" smtClean="0"/>
          </a:p>
          <a:p>
            <a:pPr lvl="2"/>
            <a:r>
              <a:rPr lang="en-US" sz="2200" dirty="0" smtClean="0"/>
              <a:t>reliability </a:t>
            </a:r>
            <a:r>
              <a:rPr lang="en-US" sz="2200" dirty="0"/>
              <a:t>⇒ usage-based testing </a:t>
            </a:r>
          </a:p>
        </p:txBody>
      </p:sp>
    </p:spTree>
    <p:extLst>
      <p:ext uri="{BB962C8B-B14F-4D97-AF65-F5344CB8AC3E}">
        <p14:creationId xmlns:p14="http://schemas.microsoft.com/office/powerpoint/2010/main" xmlns="" val="218013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Fault Tolerance Overview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Motivation </a:t>
            </a:r>
            <a:r>
              <a:rPr lang="en-US" sz="2200" dirty="0"/>
              <a:t>. </a:t>
            </a:r>
            <a:endParaRPr lang="en-US" sz="2200" dirty="0" smtClean="0"/>
          </a:p>
          <a:p>
            <a:pPr lvl="2"/>
            <a:r>
              <a:rPr lang="en-US" sz="2200" dirty="0" smtClean="0"/>
              <a:t>fault </a:t>
            </a:r>
            <a:r>
              <a:rPr lang="en-US" sz="2200" dirty="0"/>
              <a:t>present but removal infeasible/impractical </a:t>
            </a:r>
            <a:endParaRPr lang="en-US" sz="2200" dirty="0" smtClean="0"/>
          </a:p>
          <a:p>
            <a:pPr lvl="2"/>
            <a:r>
              <a:rPr lang="en-US" sz="2200" dirty="0" smtClean="0"/>
              <a:t>fault </a:t>
            </a:r>
            <a:r>
              <a:rPr lang="en-US" sz="2200" dirty="0"/>
              <a:t>tolerance ⇒ contain defects </a:t>
            </a:r>
            <a:r>
              <a:rPr lang="en-US" sz="2200" dirty="0" smtClean="0"/>
              <a:t> </a:t>
            </a:r>
          </a:p>
          <a:p>
            <a:r>
              <a:rPr lang="en-US" sz="2200" dirty="0" smtClean="0"/>
              <a:t>FT </a:t>
            </a:r>
            <a:r>
              <a:rPr lang="en-US" sz="2200" dirty="0"/>
              <a:t>techniques: break fault-failure link </a:t>
            </a:r>
          </a:p>
          <a:p>
            <a:pPr lvl="2"/>
            <a:r>
              <a:rPr lang="en-US" sz="2200" dirty="0" smtClean="0"/>
              <a:t>recovery</a:t>
            </a:r>
            <a:r>
              <a:rPr lang="en-US" sz="2200" dirty="0"/>
              <a:t>: rollback and redo </a:t>
            </a:r>
            <a:endParaRPr lang="en-US" sz="2200" dirty="0" smtClean="0"/>
          </a:p>
          <a:p>
            <a:pPr lvl="2"/>
            <a:r>
              <a:rPr lang="en-US" sz="2200" dirty="0" smtClean="0"/>
              <a:t>NVP</a:t>
            </a:r>
            <a:r>
              <a:rPr lang="en-US" sz="2200" dirty="0"/>
              <a:t>: N-version programming – fault blocked/out-voted </a:t>
            </a:r>
          </a:p>
        </p:txBody>
      </p:sp>
    </p:spTree>
    <p:extLst>
      <p:ext uri="{BB962C8B-B14F-4D97-AF65-F5344CB8AC3E}">
        <p14:creationId xmlns:p14="http://schemas.microsoft.com/office/powerpoint/2010/main" xmlns="" val="148990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Assurance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Extending </a:t>
            </a:r>
            <a:r>
              <a:rPr lang="en-US" sz="2200" dirty="0"/>
              <a:t>FT idea for safety: </a:t>
            </a:r>
            <a:endParaRPr lang="en-US" sz="2200" dirty="0" smtClean="0"/>
          </a:p>
          <a:p>
            <a:pPr lvl="2"/>
            <a:r>
              <a:rPr lang="en-US" sz="2200" dirty="0" smtClean="0"/>
              <a:t>– </a:t>
            </a:r>
            <a:r>
              <a:rPr lang="en-US" sz="2200" dirty="0"/>
              <a:t>fault tolerance to failure “tolerance” </a:t>
            </a:r>
            <a:r>
              <a:rPr lang="en-US" sz="2200" dirty="0" smtClean="0"/>
              <a:t> </a:t>
            </a:r>
          </a:p>
          <a:p>
            <a:r>
              <a:rPr lang="en-US" sz="2200" dirty="0" smtClean="0"/>
              <a:t>Safety </a:t>
            </a:r>
            <a:r>
              <a:rPr lang="en-US" sz="2200" dirty="0"/>
              <a:t>related concepts: . </a:t>
            </a:r>
            <a:endParaRPr lang="en-US" sz="2200" dirty="0" smtClean="0"/>
          </a:p>
          <a:p>
            <a:pPr lvl="2"/>
            <a:r>
              <a:rPr lang="en-US" sz="2200" dirty="0" smtClean="0"/>
              <a:t>safety</a:t>
            </a:r>
            <a:r>
              <a:rPr lang="en-US" sz="2200" dirty="0"/>
              <a:t>: accident free . </a:t>
            </a:r>
            <a:endParaRPr lang="en-US" sz="2200" dirty="0" smtClean="0"/>
          </a:p>
          <a:p>
            <a:pPr lvl="2"/>
            <a:r>
              <a:rPr lang="en-US" sz="2200" dirty="0" smtClean="0"/>
              <a:t>accident</a:t>
            </a:r>
            <a:r>
              <a:rPr lang="en-US" sz="2200" dirty="0"/>
              <a:t>: failure w/ severe consequences </a:t>
            </a:r>
            <a:endParaRPr lang="en-US" sz="2200" dirty="0" smtClean="0"/>
          </a:p>
          <a:p>
            <a:pPr lvl="2"/>
            <a:r>
              <a:rPr lang="en-US" sz="2200" dirty="0" smtClean="0"/>
              <a:t> </a:t>
            </a:r>
            <a:r>
              <a:rPr lang="en-US" sz="2200" dirty="0"/>
              <a:t>hazard: precondition to accident </a:t>
            </a:r>
            <a:endParaRPr lang="en-US" sz="2200" dirty="0" smtClean="0"/>
          </a:p>
          <a:p>
            <a:r>
              <a:rPr lang="en-US" sz="2200" dirty="0" smtClean="0"/>
              <a:t>Safety </a:t>
            </a:r>
            <a:r>
              <a:rPr lang="en-US" sz="2200" dirty="0"/>
              <a:t>assurance</a:t>
            </a:r>
            <a:r>
              <a:rPr lang="en-US" sz="2200" dirty="0" smtClean="0"/>
              <a:t>:. </a:t>
            </a:r>
          </a:p>
          <a:p>
            <a:pPr lvl="2"/>
            <a:r>
              <a:rPr lang="en-US" sz="2200" dirty="0" smtClean="0"/>
              <a:t>hazard </a:t>
            </a:r>
            <a:r>
              <a:rPr lang="en-US" sz="2200" dirty="0"/>
              <a:t>analysis </a:t>
            </a:r>
            <a:r>
              <a:rPr lang="en-US" sz="2200" dirty="0" smtClean="0"/>
              <a:t> </a:t>
            </a:r>
          </a:p>
          <a:p>
            <a:pPr lvl="2"/>
            <a:r>
              <a:rPr lang="en-US" sz="2200" dirty="0" smtClean="0"/>
              <a:t>hazard </a:t>
            </a:r>
            <a:r>
              <a:rPr lang="en-US" sz="2200" dirty="0"/>
              <a:t>elimination/reduction/control </a:t>
            </a:r>
            <a:r>
              <a:rPr lang="en-US" sz="2200" dirty="0" smtClean="0"/>
              <a:t> </a:t>
            </a:r>
          </a:p>
          <a:p>
            <a:pPr lvl="2"/>
            <a:r>
              <a:rPr lang="en-US" sz="2200" dirty="0" smtClean="0"/>
              <a:t>damage </a:t>
            </a:r>
            <a:r>
              <a:rPr lang="en-US" sz="2200" dirty="0"/>
              <a:t>control </a:t>
            </a:r>
          </a:p>
        </p:txBody>
      </p:sp>
    </p:spTree>
    <p:extLst>
      <p:ext uri="{BB962C8B-B14F-4D97-AF65-F5344CB8AC3E}">
        <p14:creationId xmlns:p14="http://schemas.microsoft.com/office/powerpoint/2010/main" xmlns="" val="85063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explored some standards of Quality Engineering</a:t>
            </a:r>
          </a:p>
          <a:p>
            <a:r>
              <a:rPr lang="en-US" sz="2400" dirty="0" smtClean="0"/>
              <a:t>Furthermore, we briefly overviewed following</a:t>
            </a:r>
          </a:p>
          <a:p>
            <a:pPr lvl="2"/>
            <a:r>
              <a:rPr lang="en-US" sz="2400" dirty="0" smtClean="0"/>
              <a:t>Detect Prevention Overview</a:t>
            </a:r>
          </a:p>
          <a:p>
            <a:pPr lvl="2"/>
            <a:r>
              <a:rPr lang="en-US" sz="2400" dirty="0" smtClean="0"/>
              <a:t>Testing Overview</a:t>
            </a:r>
          </a:p>
          <a:p>
            <a:pPr lvl="2"/>
            <a:r>
              <a:rPr lang="en-US" sz="2400" dirty="0" smtClean="0"/>
              <a:t>Fault Tolerance</a:t>
            </a:r>
            <a:r>
              <a:rPr lang="en-US" sz="2400" dirty="0"/>
              <a:t> </a:t>
            </a:r>
            <a:r>
              <a:rPr lang="en-US" sz="2400" dirty="0" smtClean="0"/>
              <a:t>Overview</a:t>
            </a:r>
          </a:p>
          <a:p>
            <a:pPr lvl="2"/>
            <a:r>
              <a:rPr lang="en-US" sz="2400" dirty="0" smtClean="0"/>
              <a:t>Safety Assurance Overview</a:t>
            </a:r>
          </a:p>
          <a:p>
            <a:pPr lvl="2"/>
            <a:r>
              <a:rPr lang="en-US" sz="2400" dirty="0" smtClean="0"/>
              <a:t>Formal Method Overview</a:t>
            </a:r>
          </a:p>
          <a:p>
            <a:pPr lvl="2"/>
            <a:r>
              <a:rPr lang="en-US" sz="2400" dirty="0" smtClean="0"/>
              <a:t>Inspection Overview</a:t>
            </a:r>
          </a:p>
          <a:p>
            <a:pPr lvl="2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Defect Handling </a:t>
            </a: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QA in Software </a:t>
            </a:r>
            <a:r>
              <a:rPr lang="en-US" sz="2400" dirty="0" smtClean="0"/>
              <a:t>Processes </a:t>
            </a:r>
          </a:p>
          <a:p>
            <a:r>
              <a:rPr lang="en-US" sz="2400" dirty="0" smtClean="0"/>
              <a:t>V&amp;V </a:t>
            </a:r>
            <a:r>
              <a:rPr lang="en-US" sz="2400" dirty="0"/>
              <a:t>Perspective </a:t>
            </a:r>
            <a:endParaRPr lang="en-US" sz="2400" dirty="0" smtClean="0"/>
          </a:p>
          <a:p>
            <a:r>
              <a:rPr lang="en-US" sz="2400" dirty="0" smtClean="0"/>
              <a:t>QA</a:t>
            </a:r>
            <a:r>
              <a:rPr lang="en-US" sz="2400" dirty="0"/>
              <a:t>: Defect View vs </a:t>
            </a:r>
            <a:r>
              <a:rPr lang="en-US" sz="2400"/>
              <a:t>V&amp;V </a:t>
            </a:r>
            <a:r>
              <a:rPr lang="en-US" sz="2400" smtClean="0"/>
              <a:t>View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10863</TotalTime>
  <Words>634</Words>
  <Application>Microsoft Office PowerPoint</Application>
  <PresentationFormat>On-screen Show (4:3)</PresentationFormat>
  <Paragraphs>137</Paragraphs>
  <Slides>20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os-8</vt:lpstr>
      <vt:lpstr>Slide 1</vt:lpstr>
      <vt:lpstr>Part- 1   Overview and Basics</vt:lpstr>
      <vt:lpstr>Summary of the previous lecture</vt:lpstr>
      <vt:lpstr>Summary of the previous lecture</vt:lpstr>
      <vt:lpstr>Outlines</vt:lpstr>
      <vt:lpstr>Objectives</vt:lpstr>
      <vt:lpstr>Quality Assurance</vt:lpstr>
      <vt:lpstr>How to deal with defects</vt:lpstr>
      <vt:lpstr>QA Classification</vt:lpstr>
      <vt:lpstr>Error/Fault/Failure &amp; QA</vt:lpstr>
      <vt:lpstr>Overview of some topics related to SQE</vt:lpstr>
      <vt:lpstr>Defect Prevention Overview </vt:lpstr>
      <vt:lpstr>Formal Method Overview</vt:lpstr>
      <vt:lpstr>Inspection Overview</vt:lpstr>
      <vt:lpstr>Testing Overview </vt:lpstr>
      <vt:lpstr>Fault Tolerance Overview </vt:lpstr>
      <vt:lpstr>Safety Assurance Overview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293</cp:revision>
  <cp:lastPrinted>2001-06-14T13:58:17Z</cp:lastPrinted>
  <dcterms:created xsi:type="dcterms:W3CDTF">2011-01-13T23:43:38Z</dcterms:created>
  <dcterms:modified xsi:type="dcterms:W3CDTF">2015-11-23T06:31:03Z</dcterms:modified>
</cp:coreProperties>
</file>