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18"/>
  </p:notesMasterIdLst>
  <p:handoutMasterIdLst>
    <p:handoutMasterId r:id="rId19"/>
  </p:handoutMasterIdLst>
  <p:sldIdLst>
    <p:sldId id="403" r:id="rId2"/>
    <p:sldId id="330" r:id="rId3"/>
    <p:sldId id="508" r:id="rId4"/>
    <p:sldId id="347" r:id="rId5"/>
    <p:sldId id="348" r:id="rId6"/>
    <p:sldId id="517" r:id="rId7"/>
    <p:sldId id="518" r:id="rId8"/>
    <p:sldId id="519" r:id="rId9"/>
    <p:sldId id="523" r:id="rId10"/>
    <p:sldId id="520" r:id="rId11"/>
    <p:sldId id="521" r:id="rId12"/>
    <p:sldId id="522" r:id="rId13"/>
    <p:sldId id="524" r:id="rId14"/>
    <p:sldId id="506" r:id="rId15"/>
    <p:sldId id="507" r:id="rId16"/>
    <p:sldId id="501" r:id="rId17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83" autoAdjust="0"/>
    <p:restoredTop sz="86357" autoAdjust="0"/>
  </p:normalViewPr>
  <p:slideViewPr>
    <p:cSldViewPr snapToGrid="0">
      <p:cViewPr>
        <p:scale>
          <a:sx n="60" d="100"/>
          <a:sy n="60" d="100"/>
        </p:scale>
        <p:origin x="-1338" y="-84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3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Part- 1  </a:t>
            </a:r>
            <a:br>
              <a:rPr lang="en-US" altLang="en-US" dirty="0" smtClean="0"/>
            </a:br>
            <a:r>
              <a:rPr lang="en-US" altLang="en-US" dirty="0" smtClean="0"/>
              <a:t>Overview and Basics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Meeting People’s Quality Expectations</a:t>
            </a:r>
          </a:p>
          <a:p>
            <a:r>
              <a:rPr lang="en-US" sz="2400" dirty="0"/>
              <a:t>General Expectations</a:t>
            </a:r>
          </a:p>
          <a:p>
            <a:r>
              <a:rPr lang="en-US" sz="2400" dirty="0" smtClean="0"/>
              <a:t>Meeting </a:t>
            </a:r>
            <a:r>
              <a:rPr lang="en-US" sz="2400" dirty="0"/>
              <a:t>Quality </a:t>
            </a:r>
            <a:r>
              <a:rPr lang="en-US" sz="2400" dirty="0" smtClean="0"/>
              <a:t>Expectations</a:t>
            </a:r>
          </a:p>
          <a:p>
            <a:pPr lvl="2"/>
            <a:r>
              <a:rPr lang="en-US" sz="2400" dirty="0" smtClean="0"/>
              <a:t>Internal Expectations / Consumer Expectations</a:t>
            </a:r>
          </a:p>
          <a:p>
            <a:pPr lvl="2"/>
            <a:r>
              <a:rPr lang="en-US" sz="2400" dirty="0" smtClean="0"/>
              <a:t>External Expectations / Producer Expectations</a:t>
            </a:r>
            <a:endParaRPr lang="en-US" sz="2400" dirty="0"/>
          </a:p>
          <a:p>
            <a:r>
              <a:rPr lang="en-US" sz="2400" dirty="0"/>
              <a:t>Software Quality Engineering (SQE) </a:t>
            </a:r>
            <a:r>
              <a:rPr lang="en-US" sz="2400" dirty="0" smtClean="0"/>
              <a:t>activities</a:t>
            </a:r>
          </a:p>
          <a:p>
            <a:pPr lvl="2"/>
            <a:r>
              <a:rPr lang="en-US" sz="2400" dirty="0" smtClean="0"/>
              <a:t>Testing =&gt; Quality Assurance Alternatives =&gt; SQE</a:t>
            </a:r>
          </a:p>
          <a:p>
            <a:r>
              <a:rPr lang="en-US" sz="2400" dirty="0" smtClean="0"/>
              <a:t>Software Quality Framework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dirty="0"/>
              <a:t>ISO-9126 Quality </a:t>
            </a:r>
            <a:r>
              <a:rPr lang="en-US" sz="2400" dirty="0" smtClean="0"/>
              <a:t>Framework</a:t>
            </a:r>
          </a:p>
          <a:p>
            <a:r>
              <a:rPr lang="en-US" altLang="en-US" sz="2400" dirty="0" smtClean="0"/>
              <a:t>Other Quality Frameworks</a:t>
            </a:r>
          </a:p>
          <a:p>
            <a:r>
              <a:rPr lang="en-US" altLang="en-US" sz="2400" dirty="0" smtClean="0"/>
              <a:t>Correctness, Defects and Quality</a:t>
            </a:r>
          </a:p>
          <a:p>
            <a:r>
              <a:rPr lang="en-US" altLang="en-US" sz="2400" dirty="0" smtClean="0"/>
              <a:t>Quality, as a Historical Perspective</a:t>
            </a:r>
          </a:p>
          <a:p>
            <a:r>
              <a:rPr lang="en-US" altLang="en-US" sz="2400" dirty="0" smtClean="0"/>
              <a:t>How to prevent defect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describe the standards for  quality engineering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and distinguish between correctness defect and quality and detection, prevention and removal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ISO-9126 Quality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474" t="15240" r="29262" b="48830"/>
          <a:stretch/>
        </p:blipFill>
        <p:spPr>
          <a:xfrm>
            <a:off x="1235242" y="2149641"/>
            <a:ext cx="6288506" cy="308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256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Quality Frameworks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895" t="14117" r="28526" b="18701"/>
          <a:stretch/>
        </p:blipFill>
        <p:spPr>
          <a:xfrm>
            <a:off x="1403684" y="954506"/>
            <a:ext cx="6336631" cy="575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071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Correctness, Defect and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262" t="17672" r="29474" b="12526"/>
          <a:stretch/>
        </p:blipFill>
        <p:spPr>
          <a:xfrm>
            <a:off x="1540042" y="898357"/>
            <a:ext cx="6176211" cy="587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160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Correctness, Defect and Quality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286" t="20615" r="34869" b="28974"/>
          <a:stretch/>
        </p:blipFill>
        <p:spPr>
          <a:xfrm>
            <a:off x="673768" y="918243"/>
            <a:ext cx="7377916" cy="600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38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Quality in SQE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053" t="29087" r="28420" b="8223"/>
          <a:stretch/>
        </p:blipFill>
        <p:spPr>
          <a:xfrm>
            <a:off x="1379621" y="1475874"/>
            <a:ext cx="6481012" cy="537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820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Quality: Historical 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8526" t="14304" r="26105" b="22070"/>
          <a:stretch/>
        </p:blipFill>
        <p:spPr>
          <a:xfrm>
            <a:off x="757351" y="976073"/>
            <a:ext cx="7456207" cy="588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80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Quality: Historical </a:t>
            </a:r>
            <a:r>
              <a:rPr lang="en-US" dirty="0" smtClean="0"/>
              <a:t>Perspective (</a:t>
            </a:r>
            <a:r>
              <a:rPr lang="en-US" dirty="0" err="1" smtClean="0"/>
              <a:t>conti</a:t>
            </a:r>
            <a:r>
              <a:rPr lang="en-US" dirty="0" smtClean="0"/>
              <a:t>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0210" t="21228" r="30948" b="9532"/>
          <a:stretch/>
        </p:blipFill>
        <p:spPr>
          <a:xfrm>
            <a:off x="1556084" y="962526"/>
            <a:ext cx="5919537" cy="593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9088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Assurance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032320"/>
            <a:ext cx="8377682" cy="4984432"/>
          </a:xfrm>
        </p:spPr>
        <p:txBody>
          <a:bodyPr/>
          <a:lstStyle/>
          <a:p>
            <a:r>
              <a:rPr lang="en-US" sz="2200" dirty="0" smtClean="0"/>
              <a:t>Quality Assurance mainly deals in </a:t>
            </a:r>
          </a:p>
          <a:p>
            <a:pPr marL="1200150" lvl="2" indent="-342900">
              <a:buFont typeface="+mj-lt"/>
              <a:buAutoNum type="arabicPeriod"/>
            </a:pPr>
            <a:r>
              <a:rPr lang="en-US" sz="2200" dirty="0"/>
              <a:t>Dealing with Defect </a:t>
            </a:r>
            <a:endParaRPr lang="en-US" sz="2200" dirty="0" smtClean="0"/>
          </a:p>
          <a:p>
            <a:pPr marL="1200150" lvl="2" indent="-342900">
              <a:buFont typeface="+mj-lt"/>
              <a:buAutoNum type="arabicPeriod"/>
            </a:pPr>
            <a:r>
              <a:rPr lang="en-US" sz="2200" dirty="0" smtClean="0"/>
              <a:t>Defect </a:t>
            </a:r>
            <a:r>
              <a:rPr lang="en-US" sz="2200" dirty="0"/>
              <a:t>Prevention </a:t>
            </a:r>
          </a:p>
          <a:p>
            <a:pPr marL="1200150" lvl="2" indent="-342900">
              <a:buFont typeface="+mj-lt"/>
              <a:buAutoNum type="arabicPeriod"/>
            </a:pPr>
            <a:r>
              <a:rPr lang="en-US" sz="2200" dirty="0" smtClean="0"/>
              <a:t>Defect </a:t>
            </a:r>
            <a:r>
              <a:rPr lang="en-US" sz="2200" dirty="0"/>
              <a:t>Detection and </a:t>
            </a:r>
            <a:r>
              <a:rPr lang="en-US" sz="2200" dirty="0" smtClean="0"/>
              <a:t>Removal</a:t>
            </a:r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sz="2200" dirty="0" smtClean="0"/>
              <a:t>QA focus </a:t>
            </a:r>
            <a:r>
              <a:rPr lang="en-US" sz="2200" dirty="0"/>
              <a:t>on correctness aspect of </a:t>
            </a:r>
            <a:r>
              <a:rPr lang="en-US" sz="2200" dirty="0" smtClean="0"/>
              <a:t>Q</a:t>
            </a:r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sz="2200" dirty="0" smtClean="0"/>
              <a:t>QA </a:t>
            </a:r>
            <a:r>
              <a:rPr lang="en-US" sz="2200" dirty="0"/>
              <a:t>as dealing with </a:t>
            </a:r>
            <a:r>
              <a:rPr lang="en-US" sz="2200" dirty="0" smtClean="0"/>
              <a:t>defects</a:t>
            </a:r>
          </a:p>
          <a:p>
            <a:pPr marL="857250" lvl="1">
              <a:buFont typeface="Wingdings" panose="05000000000000000000" pitchFamily="2" charset="2"/>
              <a:buChar char="§"/>
            </a:pPr>
            <a:r>
              <a:rPr lang="en-US" sz="2200" dirty="0" smtClean="0"/>
              <a:t> </a:t>
            </a:r>
            <a:r>
              <a:rPr lang="en-US" sz="2200" dirty="0"/>
              <a:t>– post-release: impact on </a:t>
            </a:r>
            <a:r>
              <a:rPr lang="en-US" sz="2200" dirty="0" smtClean="0"/>
              <a:t>consumers</a:t>
            </a:r>
          </a:p>
          <a:p>
            <a:pPr marL="857250" lvl="1">
              <a:buFont typeface="Wingdings" panose="05000000000000000000" pitchFamily="2" charset="2"/>
              <a:buChar char="§"/>
            </a:pPr>
            <a:r>
              <a:rPr lang="en-US" sz="2200" dirty="0" smtClean="0"/>
              <a:t> </a:t>
            </a:r>
            <a:r>
              <a:rPr lang="en-US" sz="2200" dirty="0"/>
              <a:t>– pre-release: what producer can do . </a:t>
            </a:r>
            <a:endParaRPr lang="en-US" sz="2200" dirty="0" smtClean="0"/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sz="2200" dirty="0" smtClean="0"/>
              <a:t>what</a:t>
            </a:r>
            <a:r>
              <a:rPr lang="en-US" sz="2200" dirty="0"/>
              <a:t>: testing &amp; many </a:t>
            </a:r>
            <a:r>
              <a:rPr lang="en-US" sz="2200" dirty="0" smtClean="0"/>
              <a:t>others</a:t>
            </a:r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sz="2200" dirty="0" smtClean="0"/>
              <a:t>when</a:t>
            </a:r>
            <a:r>
              <a:rPr lang="en-US" sz="2200" dirty="0"/>
              <a:t>: earlier ones desirable (lower cost) but may not be feasible </a:t>
            </a:r>
          </a:p>
          <a:p>
            <a:pPr marL="457200">
              <a:buFont typeface="Wingdings" panose="05000000000000000000" pitchFamily="2" charset="2"/>
              <a:buChar char="§"/>
            </a:pPr>
            <a:r>
              <a:rPr lang="en-US" sz="2200" dirty="0" smtClean="0"/>
              <a:t>how </a:t>
            </a:r>
            <a:r>
              <a:rPr lang="en-US" sz="2200" dirty="0"/>
              <a:t>⇒ classification below</a:t>
            </a:r>
            <a:endParaRPr lang="en-US" sz="2200" dirty="0" smtClean="0"/>
          </a:p>
          <a:p>
            <a:pPr marL="571500" lvl="1" indent="0">
              <a:buNone/>
            </a:pPr>
            <a:endParaRPr lang="en-US" dirty="0"/>
          </a:p>
          <a:p>
            <a:pPr marL="457200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39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explored some standards of Quality Engineering</a:t>
            </a:r>
          </a:p>
          <a:p>
            <a:r>
              <a:rPr lang="en-US" sz="2400" dirty="0" smtClean="0"/>
              <a:t>Furthermore, we briefly overviewed following</a:t>
            </a:r>
          </a:p>
          <a:p>
            <a:pPr lvl="2"/>
            <a:r>
              <a:rPr lang="en-US" sz="2400" dirty="0" smtClean="0"/>
              <a:t>Fault,  error , bug</a:t>
            </a:r>
            <a:endParaRPr lang="en-US" sz="2400" dirty="0" smtClean="0"/>
          </a:p>
          <a:p>
            <a:pPr lvl="2"/>
            <a:r>
              <a:rPr lang="en-US" sz="2400" dirty="0" smtClean="0"/>
              <a:t>Detect </a:t>
            </a:r>
            <a:r>
              <a:rPr lang="en-US" sz="2400" dirty="0" smtClean="0"/>
              <a:t>Prevention Overview</a:t>
            </a:r>
          </a:p>
          <a:p>
            <a:pPr lvl="2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sz="2400" dirty="0" smtClean="0"/>
              <a:t>Testing Overview</a:t>
            </a:r>
          </a:p>
          <a:p>
            <a:pPr lvl="2"/>
            <a:r>
              <a:rPr lang="en-US" sz="2400" dirty="0" smtClean="0"/>
              <a:t>Fault Tolerance Overview</a:t>
            </a:r>
          </a:p>
          <a:p>
            <a:pPr lvl="2"/>
            <a:r>
              <a:rPr lang="en-US" sz="2400" dirty="0" smtClean="0"/>
              <a:t>Safety Assurance Overview</a:t>
            </a:r>
          </a:p>
          <a:p>
            <a:pPr lvl="2"/>
            <a:r>
              <a:rPr lang="en-US" sz="2400" dirty="0" smtClean="0"/>
              <a:t>Formal Method Overview</a:t>
            </a:r>
          </a:p>
          <a:p>
            <a:pPr lvl="2"/>
            <a:r>
              <a:rPr lang="en-US" sz="2400" dirty="0" smtClean="0"/>
              <a:t>Inspection Overview</a:t>
            </a:r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10852</TotalTime>
  <Words>240</Words>
  <Application>Microsoft Office PowerPoint</Application>
  <PresentationFormat>On-screen Show (4:3)</PresentationFormat>
  <Paragraphs>55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os-8</vt:lpstr>
      <vt:lpstr>Slide 1</vt:lpstr>
      <vt:lpstr>Part- 1   Overview and Basics</vt:lpstr>
      <vt:lpstr>Summary of the previous lecture</vt:lpstr>
      <vt:lpstr>Outlines</vt:lpstr>
      <vt:lpstr>Objectives</vt:lpstr>
      <vt:lpstr>ISO-9126 Quality Framework</vt:lpstr>
      <vt:lpstr>Other Quality Frameworks</vt:lpstr>
      <vt:lpstr>Correctness, Defect and Quality</vt:lpstr>
      <vt:lpstr>Correctness, Defect and Quality</vt:lpstr>
      <vt:lpstr>Defining Quality in SQE</vt:lpstr>
      <vt:lpstr>Quality: Historical Perspective</vt:lpstr>
      <vt:lpstr>Quality: Historical Perspective (conti..)</vt:lpstr>
      <vt:lpstr>Quality Assurance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Administrator</cp:lastModifiedBy>
  <cp:revision>288</cp:revision>
  <cp:lastPrinted>2001-06-14T13:58:17Z</cp:lastPrinted>
  <dcterms:created xsi:type="dcterms:W3CDTF">2011-01-13T23:43:38Z</dcterms:created>
  <dcterms:modified xsi:type="dcterms:W3CDTF">2015-11-17T12:27:28Z</dcterms:modified>
</cp:coreProperties>
</file>