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1"/>
  </p:notesMasterIdLst>
  <p:handoutMasterIdLst>
    <p:handoutMasterId r:id="rId22"/>
  </p:handoutMasterIdLst>
  <p:sldIdLst>
    <p:sldId id="403" r:id="rId2"/>
    <p:sldId id="483" r:id="rId3"/>
    <p:sldId id="330" r:id="rId4"/>
    <p:sldId id="508" r:id="rId5"/>
    <p:sldId id="347" r:id="rId6"/>
    <p:sldId id="348" r:id="rId7"/>
    <p:sldId id="495" r:id="rId8"/>
    <p:sldId id="509" r:id="rId9"/>
    <p:sldId id="510" r:id="rId10"/>
    <p:sldId id="511" r:id="rId11"/>
    <p:sldId id="512" r:id="rId12"/>
    <p:sldId id="513" r:id="rId13"/>
    <p:sldId id="514" r:id="rId14"/>
    <p:sldId id="515" r:id="rId15"/>
    <p:sldId id="516" r:id="rId16"/>
    <p:sldId id="517" r:id="rId17"/>
    <p:sldId id="506" r:id="rId18"/>
    <p:sldId id="507" r:id="rId19"/>
    <p:sldId id="501" r:id="rId20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67" autoAdjust="0"/>
    <p:restoredTop sz="86357" autoAdjust="0"/>
  </p:normalViewPr>
  <p:slideViewPr>
    <p:cSldViewPr snapToGrid="0">
      <p:cViewPr>
        <p:scale>
          <a:sx n="60" d="100"/>
          <a:sy n="60" d="100"/>
        </p:scale>
        <p:origin x="-1338" y="-6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3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6FB3054-3AB7-49DE-BB2B-6A4AEBF5D1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7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1018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19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CSE302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dirty="0" smtClean="0"/>
              <a:t>Part - 1: </a:t>
            </a:r>
            <a:r>
              <a:rPr lang="en-US" dirty="0" smtClean="0"/>
              <a:t>Overview and Basics.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r>
              <a:rPr lang="en-US" sz="2400" dirty="0" smtClean="0"/>
              <a:t>The main concepts that are discussed in this part are:</a:t>
            </a:r>
          </a:p>
          <a:p>
            <a:pPr>
              <a:defRPr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Overview. What </a:t>
            </a:r>
            <a:r>
              <a:rPr lang="en-US" sz="2400" dirty="0"/>
              <a:t>is </a:t>
            </a:r>
            <a:r>
              <a:rPr lang="en-US" sz="2400" dirty="0" smtClean="0"/>
              <a:t>Quality? Quality Assurance, 	QA </a:t>
            </a:r>
            <a:r>
              <a:rPr lang="en-US" sz="2400" dirty="0"/>
              <a:t>in </a:t>
            </a:r>
            <a:r>
              <a:rPr lang="en-US" sz="2400" dirty="0" smtClean="0"/>
              <a:t>Context, Quality Engineering and the 	Quality Challenge.</a:t>
            </a:r>
            <a:endParaRPr lang="en-US" sz="2400" dirty="0"/>
          </a:p>
          <a:p>
            <a:pPr marL="0" indent="0">
              <a:buFont typeface="Monotype Sorts" pitchFamily="-84" charset="2"/>
              <a:buNone/>
              <a:defRPr/>
            </a:pPr>
            <a:r>
              <a:rPr lang="en-US" sz="24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Part- 1  </a:t>
            </a:r>
            <a:br>
              <a:rPr lang="en-US" altLang="en-US" dirty="0" smtClean="0"/>
            </a:br>
            <a:r>
              <a:rPr lang="en-US" altLang="en-US" dirty="0" smtClean="0"/>
              <a:t>Overview and Basics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What is a software?</a:t>
            </a:r>
          </a:p>
          <a:p>
            <a:pPr lvl="2"/>
            <a:r>
              <a:rPr lang="en-US" sz="2400" dirty="0" smtClean="0"/>
              <a:t>Characteristics of a Software</a:t>
            </a:r>
          </a:p>
          <a:p>
            <a:r>
              <a:rPr lang="en-US" sz="2400" dirty="0" smtClean="0"/>
              <a:t>What is Engineering?</a:t>
            </a:r>
          </a:p>
          <a:p>
            <a:pPr lvl="2"/>
            <a:r>
              <a:rPr lang="en-US" sz="2400" dirty="0" smtClean="0"/>
              <a:t>What is difference between engineering, manufacturing and construction</a:t>
            </a:r>
          </a:p>
          <a:p>
            <a:r>
              <a:rPr lang="en-US" sz="2400" dirty="0" smtClean="0"/>
              <a:t>What is Quality?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/>
              <a:t>Meeting People’s Quality </a:t>
            </a:r>
            <a:r>
              <a:rPr lang="en-US" sz="2400" dirty="0" smtClean="0"/>
              <a:t>Expectations</a:t>
            </a:r>
          </a:p>
          <a:p>
            <a:r>
              <a:rPr lang="en-US" sz="2400" dirty="0"/>
              <a:t>General </a:t>
            </a:r>
            <a:r>
              <a:rPr lang="en-US" sz="2400" dirty="0" smtClean="0"/>
              <a:t>Expectations</a:t>
            </a:r>
          </a:p>
          <a:p>
            <a:r>
              <a:rPr lang="en-US" sz="2400" dirty="0"/>
              <a:t>Quality </a:t>
            </a:r>
            <a:r>
              <a:rPr lang="en-US" sz="2400" dirty="0" smtClean="0"/>
              <a:t>Expectations</a:t>
            </a:r>
          </a:p>
          <a:p>
            <a:r>
              <a:rPr lang="en-US" sz="2400" dirty="0"/>
              <a:t>Meeting Quality </a:t>
            </a:r>
            <a:r>
              <a:rPr lang="en-US" sz="2400" dirty="0" smtClean="0"/>
              <a:t>Expectations</a:t>
            </a:r>
          </a:p>
          <a:p>
            <a:r>
              <a:rPr lang="en-US" sz="2400" dirty="0" smtClean="0"/>
              <a:t>Software Quality Engineering (SQE) activities</a:t>
            </a:r>
            <a:endParaRPr lang="en-US" sz="2400" dirty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describe the basics of what is expected as quality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people expectations and software quality expectations.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Meeting People’s Quality Expectations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477963"/>
            <a:ext cx="7666038" cy="4327525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400" dirty="0" smtClean="0"/>
              <a:t>As we previously discussed, if people’s expectations are met in any product, then the product is supposed to have quality in it. </a:t>
            </a:r>
          </a:p>
          <a:p>
            <a:pPr marL="0" indent="0">
              <a:buNone/>
            </a:pPr>
            <a:r>
              <a:rPr lang="en-US" altLang="en-US" sz="2400" dirty="0" smtClean="0"/>
              <a:t>Must perform expected behavior. </a:t>
            </a:r>
          </a:p>
          <a:p>
            <a:pPr marL="0" indent="0">
              <a:buFont typeface="Monotype Sorts" pitchFamily="-84" charset="2"/>
              <a:buNone/>
            </a:pPr>
            <a:r>
              <a:rPr lang="en-US" altLang="en-US" dirty="0" smtClean="0"/>
              <a:t>	</a:t>
            </a:r>
          </a:p>
        </p:txBody>
      </p:sp>
      <p:pic>
        <p:nvPicPr>
          <p:cNvPr id="1026" name="Picture 2" descr="http://cdn.meme.am/instances/500x/5969700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81500" y="3286125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General expectation: “good” software quality</a:t>
            </a:r>
          </a:p>
          <a:p>
            <a:r>
              <a:rPr lang="en-US" sz="2400" dirty="0" smtClean="0"/>
              <a:t>• Objects of our study: software</a:t>
            </a:r>
          </a:p>
          <a:p>
            <a:pPr lvl="2"/>
            <a:r>
              <a:rPr lang="en-US" sz="2400" dirty="0" smtClean="0"/>
              <a:t>software products, systems, and services</a:t>
            </a:r>
          </a:p>
          <a:p>
            <a:pPr lvl="2"/>
            <a:r>
              <a:rPr lang="en-US" sz="2400" dirty="0" smtClean="0"/>
              <a:t>stand-alone to embedded</a:t>
            </a:r>
          </a:p>
          <a:p>
            <a:pPr lvl="2"/>
            <a:r>
              <a:rPr lang="en-US" sz="2400" dirty="0" smtClean="0"/>
              <a:t>software-intensive systems</a:t>
            </a:r>
          </a:p>
          <a:p>
            <a:pPr lvl="2"/>
            <a:r>
              <a:rPr lang="en-US" sz="2400" dirty="0" smtClean="0"/>
              <a:t>wide variety, but focus on software</a:t>
            </a:r>
          </a:p>
          <a:p>
            <a:r>
              <a:rPr lang="en-US" sz="2400" dirty="0" smtClean="0"/>
              <a:t>• Quality (and how “good”) formally defined in Ch.2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8319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People: Consumers vs producers . </a:t>
            </a:r>
            <a:endParaRPr lang="en-US" sz="2400" dirty="0" smtClean="0"/>
          </a:p>
          <a:p>
            <a:pPr lvl="2"/>
            <a:r>
              <a:rPr lang="en-US" sz="2400" dirty="0" smtClean="0"/>
              <a:t>quality </a:t>
            </a:r>
            <a:r>
              <a:rPr lang="en-US" sz="2400" dirty="0"/>
              <a:t>expectations by </a:t>
            </a:r>
            <a:r>
              <a:rPr lang="en-US" sz="2400" dirty="0" smtClean="0"/>
              <a:t>consumers</a:t>
            </a:r>
          </a:p>
          <a:p>
            <a:pPr lvl="2"/>
            <a:r>
              <a:rPr lang="en-US" sz="2400" dirty="0" smtClean="0"/>
              <a:t>to </a:t>
            </a:r>
            <a:r>
              <a:rPr lang="en-US" sz="2400" dirty="0"/>
              <a:t>be satisfied by producers through software quality engineering (</a:t>
            </a:r>
            <a:r>
              <a:rPr lang="en-US" sz="2400" dirty="0" smtClean="0"/>
              <a:t>SQE)</a:t>
            </a:r>
          </a:p>
          <a:p>
            <a:r>
              <a:rPr lang="en-US" sz="2400" dirty="0" smtClean="0"/>
              <a:t>Deliver </a:t>
            </a:r>
            <a:r>
              <a:rPr lang="en-US" sz="2400" dirty="0"/>
              <a:t>software system that... . </a:t>
            </a:r>
            <a:endParaRPr lang="en-US" sz="2400" dirty="0" smtClean="0"/>
          </a:p>
          <a:p>
            <a:pPr lvl="2"/>
            <a:r>
              <a:rPr lang="en-US" sz="2400" dirty="0" smtClean="0"/>
              <a:t>does </a:t>
            </a:r>
            <a:r>
              <a:rPr lang="en-US" sz="2400" dirty="0"/>
              <a:t>what it is supposed to do – </a:t>
            </a:r>
            <a:endParaRPr lang="en-US" sz="2400" dirty="0" smtClean="0"/>
          </a:p>
          <a:p>
            <a:pPr lvl="3"/>
            <a:r>
              <a:rPr lang="en-US" sz="2400" dirty="0" smtClean="0"/>
              <a:t>needs </a:t>
            </a:r>
            <a:r>
              <a:rPr lang="en-US" sz="2400" dirty="0"/>
              <a:t>to be “validated” . </a:t>
            </a:r>
            <a:endParaRPr lang="en-US" sz="2400" dirty="0" smtClean="0"/>
          </a:p>
          <a:p>
            <a:pPr lvl="2"/>
            <a:r>
              <a:rPr lang="en-US" sz="2400" dirty="0" smtClean="0"/>
              <a:t>does </a:t>
            </a:r>
            <a:r>
              <a:rPr lang="en-US" sz="2400" dirty="0"/>
              <a:t>the things correctly </a:t>
            </a:r>
            <a:endParaRPr lang="en-US" sz="2400" dirty="0" smtClean="0"/>
          </a:p>
          <a:p>
            <a:pPr lvl="2"/>
            <a:r>
              <a:rPr lang="en-US" sz="2400" dirty="0" smtClean="0"/>
              <a:t>– </a:t>
            </a:r>
            <a:r>
              <a:rPr lang="en-US" sz="2400" dirty="0"/>
              <a:t>needs to be “verified” . </a:t>
            </a:r>
            <a:endParaRPr lang="en-US" sz="2400" dirty="0" smtClean="0"/>
          </a:p>
          <a:p>
            <a:pPr lvl="3"/>
            <a:r>
              <a:rPr lang="en-US" sz="2400" dirty="0" smtClean="0"/>
              <a:t>show/demonstrate/prove </a:t>
            </a:r>
            <a:r>
              <a:rPr lang="en-US" sz="2400" dirty="0"/>
              <a:t>it (“does”) – modeling/analysis needed</a:t>
            </a:r>
          </a:p>
        </p:txBody>
      </p:sp>
    </p:spTree>
    <p:extLst>
      <p:ext uri="{BB962C8B-B14F-4D97-AF65-F5344CB8AC3E}">
        <p14:creationId xmlns:p14="http://schemas.microsoft.com/office/powerpoint/2010/main" xmlns="" val="250689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Meeting Quality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Difficulties in achieving good quality: </a:t>
            </a:r>
            <a:endParaRPr lang="en-US" sz="2400" dirty="0" smtClean="0"/>
          </a:p>
          <a:p>
            <a:pPr lvl="2"/>
            <a:r>
              <a:rPr lang="en-US" sz="2400" dirty="0" smtClean="0"/>
              <a:t>size</a:t>
            </a:r>
            <a:r>
              <a:rPr lang="en-US" sz="2400" dirty="0"/>
              <a:t>: MLOC products common </a:t>
            </a:r>
          </a:p>
          <a:p>
            <a:pPr lvl="2"/>
            <a:r>
              <a:rPr lang="en-US" sz="2400" dirty="0" smtClean="0"/>
              <a:t>Complexity</a:t>
            </a:r>
          </a:p>
          <a:p>
            <a:pPr lvl="2"/>
            <a:r>
              <a:rPr lang="en-US" sz="2400" dirty="0" smtClean="0"/>
              <a:t>environmental stress/constraints</a:t>
            </a:r>
          </a:p>
          <a:p>
            <a:pPr lvl="2"/>
            <a:r>
              <a:rPr lang="en-US" sz="2400" dirty="0" smtClean="0"/>
              <a:t>flexibility/adaptability expected</a:t>
            </a:r>
          </a:p>
          <a:p>
            <a:r>
              <a:rPr lang="en-US" sz="2400" dirty="0" smtClean="0"/>
              <a:t>Other </a:t>
            </a:r>
            <a:r>
              <a:rPr lang="en-US" sz="2400" dirty="0"/>
              <a:t>difficulties/factors: </a:t>
            </a:r>
            <a:endParaRPr lang="en-US" sz="2400" dirty="0" smtClean="0"/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product </a:t>
            </a:r>
            <a:r>
              <a:rPr lang="en-US" sz="2400" dirty="0" smtClean="0"/>
              <a:t>type</a:t>
            </a:r>
          </a:p>
          <a:p>
            <a:pPr lvl="2"/>
            <a:r>
              <a:rPr lang="en-US" sz="2400" dirty="0" smtClean="0"/>
              <a:t>cost </a:t>
            </a:r>
            <a:r>
              <a:rPr lang="en-US" sz="2400" dirty="0"/>
              <a:t>and market </a:t>
            </a:r>
            <a:r>
              <a:rPr lang="en-US" sz="2400" dirty="0" smtClean="0"/>
              <a:t>conditions</a:t>
            </a:r>
          </a:p>
        </p:txBody>
      </p:sp>
    </p:spTree>
    <p:extLst>
      <p:ext uri="{BB962C8B-B14F-4D97-AF65-F5344CB8AC3E}">
        <p14:creationId xmlns:p14="http://schemas.microsoft.com/office/powerpoint/2010/main" xmlns="" val="22445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SQE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Major SQE Activities: </a:t>
            </a:r>
          </a:p>
          <a:p>
            <a:pPr lvl="2"/>
            <a:r>
              <a:rPr lang="en-US" sz="2400" dirty="0" smtClean="0"/>
              <a:t>Testing: </a:t>
            </a:r>
            <a:r>
              <a:rPr lang="en-US" sz="2400" dirty="0"/>
              <a:t>MLOC products common </a:t>
            </a:r>
          </a:p>
          <a:p>
            <a:pPr lvl="2"/>
            <a:r>
              <a:rPr lang="en-US" sz="2400" dirty="0" smtClean="0"/>
              <a:t>Other quality assurance alternatives to testing </a:t>
            </a:r>
          </a:p>
          <a:p>
            <a:pPr lvl="2"/>
            <a:r>
              <a:rPr lang="en-US" sz="2400" dirty="0" smtClean="0"/>
              <a:t>How do you know: analysis &amp; modeling</a:t>
            </a:r>
          </a:p>
          <a:p>
            <a:r>
              <a:rPr lang="en-US" sz="2400" dirty="0"/>
              <a:t>Scope and content hierarchy: </a:t>
            </a:r>
            <a:r>
              <a:rPr lang="en-US" sz="2400" dirty="0" smtClean="0"/>
              <a:t> 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750979" y="3968885"/>
            <a:ext cx="4708187" cy="2626469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Software Quality Engineering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55165" y="4463892"/>
            <a:ext cx="3623457" cy="211200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Quality Assurance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781963" y="5133196"/>
            <a:ext cx="2677204" cy="146215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Testing</a:t>
            </a: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823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Perspectives and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421" t="10936" r="28737" b="23567"/>
          <a:stretch/>
        </p:blipFill>
        <p:spPr>
          <a:xfrm>
            <a:off x="1459831" y="966370"/>
            <a:ext cx="6224337" cy="561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41619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9158" t="12620" r="29579" b="17579"/>
          <a:stretch/>
        </p:blipFill>
        <p:spPr>
          <a:xfrm>
            <a:off x="1427747" y="994611"/>
            <a:ext cx="6288505" cy="5843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6021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Expectations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0316" t="23046" r="26948" b="8221"/>
          <a:stretch/>
        </p:blipFill>
        <p:spPr>
          <a:xfrm>
            <a:off x="1572126" y="962526"/>
            <a:ext cx="6513095" cy="6047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242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Expectations (</a:t>
            </a:r>
            <a:r>
              <a:rPr lang="en-US" dirty="0" err="1" smtClean="0"/>
              <a:t>conti</a:t>
            </a:r>
            <a:r>
              <a:rPr lang="en-US" dirty="0" smtClean="0"/>
              <a:t>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0210" t="24597" r="27158" b="23755"/>
          <a:stretch/>
        </p:blipFill>
        <p:spPr>
          <a:xfrm>
            <a:off x="1556084" y="1251284"/>
            <a:ext cx="6622233" cy="4512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0420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ISO-9126 Quality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9474" t="15240" r="29262" b="48830"/>
          <a:stretch/>
        </p:blipFill>
        <p:spPr>
          <a:xfrm>
            <a:off x="1235242" y="2149641"/>
            <a:ext cx="6288506" cy="30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256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explored the concept of quality from different aspects.</a:t>
            </a:r>
          </a:p>
          <a:p>
            <a:r>
              <a:rPr lang="en-US" sz="2400" dirty="0" smtClean="0"/>
              <a:t>We have also seen what is a defect or failure to the quality.</a:t>
            </a:r>
          </a:p>
          <a:p>
            <a:r>
              <a:rPr lang="en-US" sz="2400" dirty="0" smtClean="0"/>
              <a:t>Lastly, we talked about the history of the Quality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QA as Dealing with Defect </a:t>
            </a:r>
          </a:p>
          <a:p>
            <a:r>
              <a:rPr lang="en-US" sz="2400" dirty="0" smtClean="0"/>
              <a:t>Defect </a:t>
            </a:r>
            <a:r>
              <a:rPr lang="en-US" sz="2400" dirty="0"/>
              <a:t>Prevention </a:t>
            </a:r>
          </a:p>
          <a:p>
            <a:r>
              <a:rPr lang="en-US" sz="2400" dirty="0" smtClean="0"/>
              <a:t>Defect </a:t>
            </a:r>
            <a:r>
              <a:rPr lang="en-US" sz="2400" dirty="0"/>
              <a:t>Detection and Removal </a:t>
            </a:r>
          </a:p>
          <a:p>
            <a:r>
              <a:rPr lang="en-US" sz="2400" dirty="0" smtClean="0"/>
              <a:t>Defect </a:t>
            </a:r>
            <a:r>
              <a:rPr lang="en-US" sz="2400" dirty="0"/>
              <a:t>Containment</a:t>
            </a:r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10732</TotalTime>
  <Words>386</Words>
  <Application>Microsoft Office PowerPoint</Application>
  <PresentationFormat>On-screen Show (4:3)</PresentationFormat>
  <Paragraphs>82</Paragraphs>
  <Slides>19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os-8</vt:lpstr>
      <vt:lpstr>Slide 1</vt:lpstr>
      <vt:lpstr>Part - 1: Overview and Basics.</vt:lpstr>
      <vt:lpstr>Part- 1   Overview and Basics</vt:lpstr>
      <vt:lpstr>Summary of the previous lecture</vt:lpstr>
      <vt:lpstr>Outlines</vt:lpstr>
      <vt:lpstr>Objectives</vt:lpstr>
      <vt:lpstr>Meeting People’s Quality Expectations</vt:lpstr>
      <vt:lpstr>General Expectations</vt:lpstr>
      <vt:lpstr>Quality Expectations</vt:lpstr>
      <vt:lpstr>Meeting Quality Expectations</vt:lpstr>
      <vt:lpstr>Major SQE Activities</vt:lpstr>
      <vt:lpstr>Perspectives and Expectations</vt:lpstr>
      <vt:lpstr>Quality Perspective</vt:lpstr>
      <vt:lpstr>Quality Expectations</vt:lpstr>
      <vt:lpstr>Quality Expectations (conti..)</vt:lpstr>
      <vt:lpstr>ISO-9126 Quality Framework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267</cp:revision>
  <cp:lastPrinted>2001-06-14T13:58:17Z</cp:lastPrinted>
  <dcterms:created xsi:type="dcterms:W3CDTF">2011-01-13T23:43:38Z</dcterms:created>
  <dcterms:modified xsi:type="dcterms:W3CDTF">2015-11-16T07:00:44Z</dcterms:modified>
</cp:coreProperties>
</file>