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9"/>
  </p:notesMasterIdLst>
  <p:handoutMasterIdLst>
    <p:handoutMasterId r:id="rId30"/>
  </p:handoutMasterIdLst>
  <p:sldIdLst>
    <p:sldId id="403" r:id="rId2"/>
    <p:sldId id="404" r:id="rId3"/>
    <p:sldId id="405" r:id="rId4"/>
    <p:sldId id="407" r:id="rId5"/>
    <p:sldId id="481" r:id="rId6"/>
    <p:sldId id="406" r:id="rId7"/>
    <p:sldId id="409" r:id="rId8"/>
    <p:sldId id="483" r:id="rId9"/>
    <p:sldId id="485" r:id="rId10"/>
    <p:sldId id="487" r:id="rId11"/>
    <p:sldId id="488" r:id="rId12"/>
    <p:sldId id="489" r:id="rId13"/>
    <p:sldId id="490" r:id="rId14"/>
    <p:sldId id="491" r:id="rId15"/>
    <p:sldId id="493" r:id="rId16"/>
    <p:sldId id="503" r:id="rId17"/>
    <p:sldId id="468" r:id="rId18"/>
    <p:sldId id="330" r:id="rId19"/>
    <p:sldId id="347" r:id="rId20"/>
    <p:sldId id="348" r:id="rId21"/>
    <p:sldId id="495" r:id="rId22"/>
    <p:sldId id="504" r:id="rId23"/>
    <p:sldId id="505" r:id="rId24"/>
    <p:sldId id="502" r:id="rId25"/>
    <p:sldId id="506" r:id="rId26"/>
    <p:sldId id="507" r:id="rId27"/>
    <p:sldId id="501" r:id="rId28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567" autoAdjust="0"/>
    <p:restoredTop sz="86357" autoAdjust="0"/>
  </p:normalViewPr>
  <p:slideViewPr>
    <p:cSldViewPr snapToGrid="0">
      <p:cViewPr>
        <p:scale>
          <a:sx n="70" d="100"/>
          <a:sy n="70" d="100"/>
        </p:scale>
        <p:origin x="-1068" y="144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FB674CF5-852A-49E5-9D15-76FCA8FEF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70740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81E70F5-8F90-4F20-8948-C66783EAF7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675252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401E1C-37B2-4FB2-A6E3-6E0F8EE10C80}" type="slidenum">
              <a:rPr lang="en-US" altLang="en-US" smtClean="0">
                <a:latin typeface="Times New Roman" panose="02020603050405020304" pitchFamily="18" charset="0"/>
              </a:rPr>
              <a:pPr/>
              <a:t>18</a:t>
            </a:fld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0097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63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69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6FB3054-3AB7-49DE-BB2B-6A4AEBF5D1C0}" type="slidenum">
              <a:rPr lang="en-US" altLang="en-US" sz="1300" smtClean="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21</a:t>
            </a:fld>
            <a:endParaRPr lang="en-US" altLang="en-US" sz="1300" smtClean="0">
              <a:latin typeface="Helvetica" panose="020B0604020202020204" pitchFamily="34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1018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6FB3054-3AB7-49DE-BB2B-6A4AEBF5D1C0}" type="slidenum">
              <a:rPr lang="en-US" altLang="en-US" sz="1300" smtClean="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22</a:t>
            </a:fld>
            <a:endParaRPr lang="en-US" altLang="en-US" sz="1300" smtClean="0">
              <a:latin typeface="Helvetica" panose="020B0604020202020204" pitchFamily="34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8500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6FB3054-3AB7-49DE-BB2B-6A4AEBF5D1C0}" type="slidenum">
              <a:rPr lang="en-US" altLang="en-US" sz="1300" smtClean="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23</a:t>
            </a:fld>
            <a:endParaRPr lang="en-US" altLang="en-US" sz="1300" smtClean="0">
              <a:latin typeface="Helvetica" panose="020B0604020202020204" pitchFamily="34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85044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5B41CAB-132C-4C67-BFCC-7AB8D48FDDC0}" type="slidenum">
              <a:rPr lang="en-US" altLang="en-US" sz="1300" smtClean="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27</a:t>
            </a:fld>
            <a:endParaRPr lang="en-US" altLang="en-US" sz="1300" smtClean="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899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22849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717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5077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141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71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570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7617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2611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7934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609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857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488"/>
            <a:ext cx="9036050" cy="4530725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Software Quality Engineering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CSE302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-84" charset="2"/>
              <a:buNone/>
            </a:pPr>
            <a:endParaRPr lang="en-GB" altLang="en-US" smtClean="0"/>
          </a:p>
          <a:p>
            <a:pPr marL="0" indent="0">
              <a:buFont typeface="Monotype Sorts" pitchFamily="-84" charset="2"/>
              <a:buNone/>
            </a:pPr>
            <a:endParaRPr lang="en-GB" altLang="en-US" smtClean="0"/>
          </a:p>
          <a:p>
            <a:pPr marL="0" indent="0" algn="ctr">
              <a:buFont typeface="Monotype Sorts" pitchFamily="-84" charset="2"/>
              <a:buNone/>
            </a:pPr>
            <a:r>
              <a:rPr lang="en-GB" altLang="en-US" sz="3600" smtClean="0"/>
              <a:t>Dr. Munam Ali Shah</a:t>
            </a:r>
          </a:p>
          <a:p>
            <a:pPr marL="0" indent="0" algn="ctr">
              <a:buFont typeface="Monotype Sorts" pitchFamily="-84" charset="2"/>
              <a:buNone/>
            </a:pPr>
            <a:endParaRPr lang="en-GB" altLang="en-US" smtClean="0"/>
          </a:p>
          <a:p>
            <a:pPr marL="0" indent="0" algn="ctr">
              <a:buFont typeface="Monotype Sorts" pitchFamily="-84" charset="2"/>
              <a:buNone/>
            </a:pPr>
            <a:r>
              <a:rPr lang="en-GB" altLang="en-US" sz="2000" smtClean="0">
                <a:solidFill>
                  <a:srgbClr val="C00000"/>
                </a:solidFill>
              </a:rPr>
              <a:t>PhD: University of Bedfordshire</a:t>
            </a:r>
          </a:p>
          <a:p>
            <a:pPr marL="0" indent="0" algn="ctr">
              <a:buFont typeface="Monotype Sorts" pitchFamily="-84" charset="2"/>
              <a:buNone/>
            </a:pPr>
            <a:r>
              <a:rPr lang="en-GB" altLang="en-US" sz="2000" smtClean="0">
                <a:solidFill>
                  <a:srgbClr val="CC6600"/>
                </a:solidFill>
              </a:rPr>
              <a:t>MS: University of Surrey</a:t>
            </a:r>
          </a:p>
          <a:p>
            <a:pPr marL="0" indent="0" algn="ctr">
              <a:buFont typeface="Monotype Sorts" pitchFamily="-84" charset="2"/>
              <a:buNone/>
            </a:pPr>
            <a:r>
              <a:rPr lang="en-GB" altLang="en-US" sz="2000" smtClean="0">
                <a:solidFill>
                  <a:srgbClr val="002060"/>
                </a:solidFill>
              </a:rPr>
              <a:t>M.Sc: University of Peshawar</a:t>
            </a:r>
          </a:p>
          <a:p>
            <a:pPr marL="0" indent="0" algn="ctr">
              <a:buFont typeface="Monotype Sorts" pitchFamily="-84" charset="2"/>
              <a:buNone/>
            </a:pPr>
            <a:endParaRPr lang="en-GB" altLang="en-US" sz="2000" smtClean="0">
              <a:solidFill>
                <a:srgbClr val="002060"/>
              </a:solidFill>
            </a:endParaRPr>
          </a:p>
          <a:p>
            <a:pPr marL="0" indent="0" algn="ctr">
              <a:buFont typeface="Monotype Sorts" pitchFamily="-84" charset="2"/>
              <a:buNone/>
            </a:pPr>
            <a:r>
              <a:rPr lang="en-GB" altLang="en-US" sz="2000" smtClean="0"/>
              <a:t>Serving COMSATS since July 2004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427788"/>
            <a:ext cx="3275013" cy="41592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61938" y="6426200"/>
            <a:ext cx="3275012" cy="417513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Some Pictures</a:t>
            </a:r>
            <a:endParaRPr lang="cy-GB" altLang="en-US" smtClean="0"/>
          </a:p>
        </p:txBody>
      </p:sp>
      <p:pic>
        <p:nvPicPr>
          <p:cNvPr id="7171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36563" y="1060450"/>
            <a:ext cx="5281612" cy="1806575"/>
          </a:xfrm>
        </p:spPr>
      </p:pic>
      <p:pic>
        <p:nvPicPr>
          <p:cNvPr id="7172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40300" y="3671888"/>
            <a:ext cx="3952875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775" y="3086100"/>
            <a:ext cx="4291013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TextBox 6"/>
          <p:cNvSpPr txBox="1">
            <a:spLocks noChangeArrowheads="1"/>
          </p:cNvSpPr>
          <p:nvPr/>
        </p:nvSpPr>
        <p:spPr bwMode="auto">
          <a:xfrm>
            <a:off x="5842000" y="1350963"/>
            <a:ext cx="30511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GB" altLang="en-US">
                <a:latin typeface="Verdana" panose="020B0604030504040204" pitchFamily="34" charset="0"/>
              </a:rPr>
              <a:t>Park Square Campus, UoB, Luton</a:t>
            </a:r>
            <a:endParaRPr kumimoji="0" lang="cy-GB" altLang="en-US">
              <a:latin typeface="Verdana" panose="020B0604030504040204" pitchFamily="34" charset="0"/>
            </a:endParaRPr>
          </a:p>
        </p:txBody>
      </p:sp>
      <p:sp>
        <p:nvSpPr>
          <p:cNvPr id="7175" name="TextBox 7"/>
          <p:cNvSpPr txBox="1">
            <a:spLocks noChangeArrowheads="1"/>
          </p:cNvSpPr>
          <p:nvPr/>
        </p:nvSpPr>
        <p:spPr bwMode="auto">
          <a:xfrm>
            <a:off x="358775" y="5000625"/>
            <a:ext cx="49085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GB" altLang="en-US">
                <a:latin typeface="Verdana" panose="020B0604030504040204" pitchFamily="34" charset="0"/>
              </a:rPr>
              <a:t>Putteridge Burry Campus, UoB, Luton</a:t>
            </a:r>
            <a:endParaRPr kumimoji="0" lang="cy-GB" altLang="en-US">
              <a:latin typeface="Verdana" panose="020B0604030504040204" pitchFamily="34" charset="0"/>
            </a:endParaRPr>
          </a:p>
        </p:txBody>
      </p:sp>
      <p:sp>
        <p:nvSpPr>
          <p:cNvPr id="7176" name="TextBox 8"/>
          <p:cNvSpPr txBox="1">
            <a:spLocks noChangeArrowheads="1"/>
          </p:cNvSpPr>
          <p:nvPr/>
        </p:nvSpPr>
        <p:spPr bwMode="auto">
          <a:xfrm>
            <a:off x="5842000" y="3086100"/>
            <a:ext cx="30511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GB" altLang="en-US">
                <a:latin typeface="Verdana" panose="020B0604030504040204" pitchFamily="34" charset="0"/>
              </a:rPr>
              <a:t>New Post Graduate Center, UoB, Luton</a:t>
            </a:r>
            <a:endParaRPr kumimoji="0" lang="cy-GB" altLang="en-US">
              <a:latin typeface="Verdana" panose="020B0604030504040204" pitchFamily="34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854700" y="6427788"/>
            <a:ext cx="3275013" cy="41592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34950" y="6440488"/>
            <a:ext cx="3275013" cy="41592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en-GB" dirty="0"/>
          </a:p>
          <a:p>
            <a:pPr marL="0" indent="0">
              <a:buFont typeface="Monotype Sorts" pitchFamily="-84" charset="2"/>
              <a:buNone/>
              <a:defRPr/>
            </a:pPr>
            <a:endParaRPr lang="en-GB" dirty="0" smtClean="0"/>
          </a:p>
          <a:p>
            <a:pPr marL="0" indent="0">
              <a:buFont typeface="Monotype Sorts" pitchFamily="-84" charset="2"/>
              <a:buNone/>
              <a:defRPr/>
            </a:pPr>
            <a:r>
              <a:rPr lang="en-GB" dirty="0"/>
              <a:t>	</a:t>
            </a:r>
            <a:r>
              <a:rPr lang="en-GB" sz="2400" dirty="0" smtClean="0"/>
              <a:t>	</a:t>
            </a:r>
            <a:r>
              <a:rPr lang="en-GB" sz="3200" dirty="0" smtClean="0"/>
              <a:t>Contact Information</a:t>
            </a:r>
            <a:endParaRPr lang="en-GB" sz="2400" dirty="0" smtClean="0"/>
          </a:p>
          <a:p>
            <a:pPr marL="0" indent="0">
              <a:buFont typeface="Monotype Sorts" pitchFamily="-84" charset="2"/>
              <a:buNone/>
              <a:defRPr/>
            </a:pPr>
            <a:r>
              <a:rPr lang="en-GB" sz="2400" dirty="0"/>
              <a:t>	</a:t>
            </a:r>
            <a:r>
              <a:rPr lang="en-GB" sz="2400" dirty="0" smtClean="0"/>
              <a:t>	 </a:t>
            </a:r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2400" dirty="0" smtClean="0"/>
              <a:t>Dr. Munam Ali Shah</a:t>
            </a:r>
            <a:r>
              <a:rPr lang="en-GB" sz="2400" dirty="0"/>
              <a:t>	</a:t>
            </a:r>
            <a:endParaRPr lang="en-GB" sz="2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2400" dirty="0" smtClean="0"/>
              <a:t>O</a:t>
            </a:r>
            <a:r>
              <a:rPr lang="en-GB" sz="2000" dirty="0" smtClean="0"/>
              <a:t>ffice</a:t>
            </a:r>
            <a:r>
              <a:rPr lang="en-GB" sz="2400" dirty="0" smtClean="0"/>
              <a:t>: Room 137, Department of Computer Science,   Academic Block II, COMSATS, Islamabad.</a:t>
            </a:r>
            <a:endParaRPr lang="cy-GB" sz="24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427788"/>
            <a:ext cx="3275013" cy="41592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8925" y="6391275"/>
            <a:ext cx="3275013" cy="41592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About the course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en-US" sz="2800" dirty="0" smtClean="0"/>
              <a:t>To provide a survey and exposure of both principles and practice of Software Quality Engineering.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en-US" sz="2800" dirty="0" smtClean="0"/>
              <a:t>To assure how to incorporate quality in the life cycle of a software. 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en-US" sz="2800" dirty="0" smtClean="0"/>
              <a:t>The course will also help you understand and learn quality parameters, standards and specification while engineering a software.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Books and Resources</a:t>
            </a:r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7426"/>
            <a:ext cx="8229600" cy="5375274"/>
          </a:xfrm>
        </p:spPr>
        <p:txBody>
          <a:bodyPr/>
          <a:lstStyle/>
          <a:p>
            <a:pPr lvl="1">
              <a:defRPr/>
            </a:pPr>
            <a:r>
              <a:rPr lang="en-GB" sz="2400" b="1" dirty="0" smtClean="0"/>
              <a:t>Software Quality Engineering, </a:t>
            </a:r>
            <a:r>
              <a:rPr lang="en-GB" sz="2400" dirty="0"/>
              <a:t>6</a:t>
            </a:r>
            <a:r>
              <a:rPr lang="en-GB" sz="2400" baseline="30000" dirty="0" smtClean="0"/>
              <a:t>th</a:t>
            </a:r>
            <a:r>
              <a:rPr lang="en-GB" sz="2400" dirty="0" smtClean="0"/>
              <a:t> Edition by </a:t>
            </a:r>
            <a:r>
              <a:rPr lang="en-GB" sz="2400" i="1" dirty="0" smtClean="0"/>
              <a:t>Jeff Tian</a:t>
            </a:r>
          </a:p>
          <a:p>
            <a:pPr marL="457200" lvl="1" indent="0">
              <a:buFont typeface="Monotype Sorts" pitchFamily="-84" charset="2"/>
              <a:buNone/>
              <a:defRPr/>
            </a:pPr>
            <a:endParaRPr lang="en-GB" dirty="0"/>
          </a:p>
          <a:p>
            <a:pPr marL="457200" lvl="1" indent="0">
              <a:buFont typeface="Monotype Sorts" pitchFamily="-84" charset="2"/>
              <a:buNone/>
              <a:defRPr/>
            </a:pPr>
            <a:endParaRPr lang="en-GB" dirty="0" smtClean="0"/>
          </a:p>
          <a:p>
            <a:pPr marL="457200" lvl="1" indent="0">
              <a:buFont typeface="Monotype Sorts" pitchFamily="-84" charset="2"/>
              <a:buNone/>
              <a:defRPr/>
            </a:pPr>
            <a:endParaRPr lang="en-GB" dirty="0"/>
          </a:p>
          <a:p>
            <a:pPr marL="457200" lvl="1" indent="0">
              <a:buFont typeface="Monotype Sorts" pitchFamily="-84" charset="2"/>
              <a:buNone/>
              <a:defRPr/>
            </a:pPr>
            <a:endParaRPr lang="en-GB" dirty="0" smtClean="0"/>
          </a:p>
          <a:p>
            <a:pPr marL="457200" lvl="1" indent="0">
              <a:buFont typeface="Monotype Sorts" pitchFamily="-84" charset="2"/>
              <a:buNone/>
              <a:defRPr/>
            </a:pPr>
            <a:endParaRPr lang="en-GB" dirty="0"/>
          </a:p>
          <a:p>
            <a:pPr marL="457200" lvl="1" indent="0">
              <a:buFont typeface="Monotype Sorts" pitchFamily="-84" charset="2"/>
              <a:buNone/>
              <a:defRPr/>
            </a:pPr>
            <a:endParaRPr lang="en-GB" dirty="0" smtClean="0"/>
          </a:p>
          <a:p>
            <a:pPr marL="457200" lvl="1" indent="0">
              <a:buFont typeface="Monotype Sorts" pitchFamily="-84" charset="2"/>
              <a:buNone/>
              <a:defRPr/>
            </a:pPr>
            <a:endParaRPr lang="en-GB" dirty="0" smtClean="0"/>
          </a:p>
          <a:p>
            <a:pPr marL="457200" lvl="1" indent="0">
              <a:buFont typeface="Monotype Sorts" pitchFamily="-84" charset="2"/>
              <a:buNone/>
              <a:defRPr/>
            </a:pPr>
            <a:endParaRPr lang="en-GB" dirty="0" smtClean="0"/>
          </a:p>
          <a:p>
            <a:pPr marL="457200" lvl="1" indent="0">
              <a:buFont typeface="Monotype Sorts" pitchFamily="-84" charset="2"/>
              <a:buNone/>
              <a:defRPr/>
            </a:pPr>
            <a:endParaRPr lang="en-GB" dirty="0" smtClean="0"/>
          </a:p>
          <a:p>
            <a:pPr marL="457200" lvl="1" indent="0">
              <a:buFont typeface="Monotype Sorts" pitchFamily="-84" charset="2"/>
              <a:buNone/>
              <a:defRPr/>
            </a:pPr>
            <a:endParaRPr lang="en-GB" dirty="0" smtClean="0"/>
          </a:p>
          <a:p>
            <a:pPr lvl="1">
              <a:defRPr/>
            </a:pPr>
            <a:r>
              <a:rPr lang="cy-GB" sz="2400" b="1" dirty="0" smtClean="0"/>
              <a:t>Software Engineering, A practitioner’s approach</a:t>
            </a:r>
            <a:r>
              <a:rPr lang="cy-GB" sz="2400" dirty="0" smtClean="0"/>
              <a:t>, </a:t>
            </a:r>
            <a:r>
              <a:rPr lang="en-GB" sz="2400" dirty="0" smtClean="0"/>
              <a:t>8</a:t>
            </a:r>
            <a:r>
              <a:rPr lang="en-GB" sz="2400" baseline="30000" dirty="0" smtClean="0"/>
              <a:t>th</a:t>
            </a:r>
            <a:r>
              <a:rPr lang="en-GB" sz="2400" dirty="0" smtClean="0"/>
              <a:t> </a:t>
            </a:r>
            <a:r>
              <a:rPr lang="cy-GB" sz="2400" dirty="0" smtClean="0"/>
              <a:t>Edition by </a:t>
            </a:r>
            <a:r>
              <a:rPr lang="cy-GB" sz="2400" i="1" dirty="0" smtClean="0"/>
              <a:t>Roger S. Pressman</a:t>
            </a:r>
            <a:endParaRPr lang="cy-GB" sz="24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3047" y="1557339"/>
            <a:ext cx="2597120" cy="3814762"/>
          </a:xfrm>
          <a:prstGeom prst="rect">
            <a:avLst/>
          </a:prstGeom>
        </p:spPr>
      </p:pic>
      <p:pic>
        <p:nvPicPr>
          <p:cNvPr id="11271" name="Picture 7" descr="http://ecx.images-amazon.com/images/I/517ARoAGIgL._SX258_BO1,204,203,200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80463" y="1557339"/>
            <a:ext cx="3014705" cy="3814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/>
              <a:t>How this course will be run</a:t>
            </a:r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2044"/>
            <a:ext cx="8229600" cy="5057775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r>
              <a:rPr lang="en-GB" sz="2400" dirty="0" smtClean="0"/>
              <a:t>The course is comprised of 32 lectures and is divided in following parts:</a:t>
            </a:r>
            <a:endParaRPr lang="en-GB" sz="2400" dirty="0"/>
          </a:p>
          <a:p>
            <a:pPr>
              <a:defRPr/>
            </a:pPr>
            <a:r>
              <a:rPr lang="en-GB" sz="2400" i="1" dirty="0" smtClean="0"/>
              <a:t>Part - 1</a:t>
            </a:r>
            <a:r>
              <a:rPr lang="en-GB" sz="2400" dirty="0" smtClean="0"/>
              <a:t>: </a:t>
            </a:r>
            <a:r>
              <a:rPr lang="en-US" sz="2400" dirty="0" smtClean="0"/>
              <a:t>Overview </a:t>
            </a:r>
            <a:r>
              <a:rPr lang="en-US" sz="2400" dirty="0"/>
              <a:t>and Basics. </a:t>
            </a:r>
            <a:endParaRPr lang="en-GB" sz="2400" dirty="0"/>
          </a:p>
          <a:p>
            <a:pPr>
              <a:defRPr/>
            </a:pPr>
            <a:r>
              <a:rPr lang="en-GB" sz="2400" i="1" dirty="0" smtClean="0"/>
              <a:t>Part - 2</a:t>
            </a:r>
            <a:r>
              <a:rPr lang="en-GB" sz="2400" dirty="0" smtClean="0"/>
              <a:t>: </a:t>
            </a:r>
            <a:r>
              <a:rPr lang="en-US" sz="2400" dirty="0"/>
              <a:t>Software Testing: </a:t>
            </a:r>
            <a:r>
              <a:rPr lang="en-US" sz="2400" dirty="0" smtClean="0"/>
              <a:t>models </a:t>
            </a:r>
            <a:r>
              <a:rPr lang="en-US" sz="2400" dirty="0"/>
              <a:t>&amp; techniques, management, automation, and integration,</a:t>
            </a:r>
            <a:endParaRPr lang="en-GB" sz="2400" dirty="0" smtClean="0"/>
          </a:p>
          <a:p>
            <a:pPr>
              <a:defRPr/>
            </a:pPr>
            <a:r>
              <a:rPr lang="en-GB" sz="2400" i="1" dirty="0" smtClean="0"/>
              <a:t>Part - 3</a:t>
            </a:r>
            <a:r>
              <a:rPr lang="en-GB" sz="2400" dirty="0" smtClean="0"/>
              <a:t>: </a:t>
            </a:r>
            <a:r>
              <a:rPr lang="en-US" sz="2400" dirty="0"/>
              <a:t> Other Quality Assurance Techniques: </a:t>
            </a:r>
            <a:br>
              <a:rPr lang="en-US" sz="2400" dirty="0"/>
            </a:br>
            <a:r>
              <a:rPr lang="en-US" sz="2400" dirty="0"/>
              <a:t>defect prevention, process improvement, inspection, formal verification, fault tolerance, accident prevention, and safety assurance</a:t>
            </a:r>
            <a:r>
              <a:rPr lang="en-US" sz="2400" dirty="0" smtClean="0"/>
              <a:t>.</a:t>
            </a:r>
          </a:p>
          <a:p>
            <a:pPr>
              <a:defRPr/>
            </a:pPr>
            <a:r>
              <a:rPr lang="en-US" sz="2400" i="1" dirty="0" smtClean="0"/>
              <a:t>Part – 4</a:t>
            </a:r>
            <a:r>
              <a:rPr lang="en-US" sz="2400" dirty="0" smtClean="0"/>
              <a:t>: Quantifiable </a:t>
            </a:r>
            <a:r>
              <a:rPr lang="en-US" sz="2400" dirty="0"/>
              <a:t>Quality Improvement: </a:t>
            </a:r>
            <a:r>
              <a:rPr lang="en-US" sz="2400" dirty="0" smtClean="0"/>
              <a:t>analysis </a:t>
            </a:r>
            <a:r>
              <a:rPr lang="en-US" sz="2400" dirty="0"/>
              <a:t>and feedback, measurements and models, defect analysis, risk identification, and software reliability engineering.</a:t>
            </a:r>
            <a:endParaRPr lang="en-GB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Part - 1: </a:t>
            </a:r>
            <a:r>
              <a:rPr lang="en-US" dirty="0" smtClean="0"/>
              <a:t>Overview and Basics.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7880350" cy="4530725"/>
          </a:xfrm>
        </p:spPr>
        <p:txBody>
          <a:bodyPr/>
          <a:lstStyle/>
          <a:p>
            <a:pPr>
              <a:defRPr/>
            </a:pPr>
            <a:r>
              <a:rPr lang="en-US" sz="2400" dirty="0" smtClean="0"/>
              <a:t>The main concepts that are discussed in this part are:</a:t>
            </a:r>
          </a:p>
          <a:p>
            <a:pPr>
              <a:defRPr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Overview. What </a:t>
            </a:r>
            <a:r>
              <a:rPr lang="en-US" sz="2400" dirty="0"/>
              <a:t>is </a:t>
            </a:r>
            <a:r>
              <a:rPr lang="en-US" sz="2400" dirty="0" smtClean="0"/>
              <a:t>Quality? Quality Assurance, 	QA </a:t>
            </a:r>
            <a:r>
              <a:rPr lang="en-US" sz="2400" dirty="0"/>
              <a:t>in </a:t>
            </a:r>
            <a:r>
              <a:rPr lang="en-US" sz="2400" dirty="0" smtClean="0"/>
              <a:t>Context, Quality Engineering and the 	Quality Challenge.</a:t>
            </a:r>
            <a:endParaRPr lang="en-US" sz="2400" dirty="0"/>
          </a:p>
          <a:p>
            <a:pPr marL="0" indent="0">
              <a:buFont typeface="Monotype Sorts" pitchFamily="-84" charset="2"/>
              <a:buNone/>
              <a:defRPr/>
            </a:pPr>
            <a:r>
              <a:rPr lang="en-US" sz="2400" dirty="0" smtClean="0"/>
              <a:t>	</a:t>
            </a:r>
          </a:p>
          <a:p>
            <a:pPr>
              <a:defRPr/>
            </a:pPr>
            <a:r>
              <a:rPr lang="en-US" sz="2400" dirty="0" smtClean="0"/>
              <a:t>This </a:t>
            </a:r>
            <a:r>
              <a:rPr lang="en-US" sz="2400" dirty="0"/>
              <a:t>part </a:t>
            </a:r>
            <a:r>
              <a:rPr lang="en-US" sz="2400" dirty="0" smtClean="0"/>
              <a:t>will be covered in</a:t>
            </a:r>
          </a:p>
          <a:p>
            <a:pPr marL="0" indent="0">
              <a:buFont typeface="Monotype Sorts" pitchFamily="-84" charset="2"/>
              <a:buNone/>
              <a:defRPr/>
            </a:pPr>
            <a:r>
              <a:rPr lang="en-US" sz="2400" dirty="0"/>
              <a:t>	</a:t>
            </a:r>
            <a:r>
              <a:rPr lang="en-US" sz="2400" dirty="0" smtClean="0"/>
              <a:t>Lecture 1 to Lecture 7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Part - 2: </a:t>
            </a:r>
            <a:r>
              <a:rPr lang="en-US" dirty="0" smtClean="0"/>
              <a:t>Software Testing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7880350" cy="4530725"/>
          </a:xfrm>
        </p:spPr>
        <p:txBody>
          <a:bodyPr/>
          <a:lstStyle/>
          <a:p>
            <a:pPr>
              <a:defRPr/>
            </a:pPr>
            <a:r>
              <a:rPr lang="en-US" sz="2400" dirty="0" smtClean="0"/>
              <a:t>This part is will cover most of the important contents of the course. It has been further divided in following sub-parts:</a:t>
            </a:r>
          </a:p>
          <a:p>
            <a:pPr marL="914400" lvl="1" indent="-457200">
              <a:buFont typeface="+mj-lt"/>
              <a:buAutoNum type="alphaLcParenR"/>
              <a:defRPr/>
            </a:pPr>
            <a:r>
              <a:rPr lang="en-US" sz="2400" dirty="0" smtClean="0"/>
              <a:t>Software Testing</a:t>
            </a:r>
          </a:p>
          <a:p>
            <a:pPr marL="914400" lvl="1" indent="-457200">
              <a:buFont typeface="+mj-lt"/>
              <a:buAutoNum type="alphaLcParenR"/>
              <a:defRPr/>
            </a:pPr>
            <a:r>
              <a:rPr lang="en-US" sz="2400" dirty="0" smtClean="0"/>
              <a:t>Models and Techniques </a:t>
            </a:r>
          </a:p>
          <a:p>
            <a:pPr marL="914400" lvl="1" indent="-457200">
              <a:buFont typeface="+mj-lt"/>
              <a:buAutoNum type="alphaLcParenR"/>
              <a:defRPr/>
            </a:pPr>
            <a:r>
              <a:rPr lang="en-US" sz="2400" dirty="0" smtClean="0"/>
              <a:t>Management</a:t>
            </a:r>
          </a:p>
          <a:p>
            <a:pPr marL="914400" lvl="1" indent="-457200">
              <a:buFont typeface="+mj-lt"/>
              <a:buAutoNum type="alphaLcParenR"/>
              <a:defRPr/>
            </a:pPr>
            <a:r>
              <a:rPr lang="en-US" sz="2400" dirty="0" smtClean="0"/>
              <a:t>Automation </a:t>
            </a:r>
          </a:p>
          <a:p>
            <a:pPr marL="914400" lvl="1" indent="-457200">
              <a:buFont typeface="+mj-lt"/>
              <a:buAutoNum type="alphaLcParenR"/>
              <a:defRPr/>
            </a:pPr>
            <a:r>
              <a:rPr lang="en-US" sz="2400" dirty="0" smtClean="0"/>
              <a:t>Integration</a:t>
            </a:r>
          </a:p>
          <a:p>
            <a:pPr lvl="1">
              <a:defRPr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/>
            <a:r>
              <a:rPr lang="en-GB" altLang="en-US" dirty="0" smtClean="0"/>
              <a:t>Part – 2 (a): </a:t>
            </a:r>
            <a:r>
              <a:rPr lang="en-US" altLang="en-US" sz="2400" dirty="0" smtClean="0"/>
              <a:t>Software Testing</a:t>
            </a:r>
            <a:endParaRPr lang="en-US" altLang="en-US" dirty="0" smtClean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7880350" cy="4530725"/>
          </a:xfrm>
        </p:spPr>
        <p:txBody>
          <a:bodyPr/>
          <a:lstStyle/>
          <a:p>
            <a:r>
              <a:rPr lang="en-US" altLang="en-US" sz="2400" dirty="0" smtClean="0"/>
              <a:t>Here we will discuss :</a:t>
            </a:r>
          </a:p>
          <a:p>
            <a:pPr lvl="1"/>
            <a:r>
              <a:rPr lang="en-US" altLang="en-US" sz="2400" dirty="0" smtClean="0"/>
              <a:t>Different Software Testing Techniques. Specification Based Testing Techniques, Black-box and Grey-Box Testing, Other Comprehensive Software Testing techniques for SDLC. </a:t>
            </a:r>
          </a:p>
          <a:p>
            <a:pPr lvl="1"/>
            <a:r>
              <a:rPr lang="en-US" sz="2400" dirty="0" smtClean="0"/>
              <a:t>Coverage </a:t>
            </a:r>
            <a:r>
              <a:rPr lang="en-US" sz="2400" dirty="0"/>
              <a:t>and Usage Testing Based on Checklists and Partitions </a:t>
            </a:r>
            <a:endParaRPr lang="en-US" sz="2400" dirty="0" smtClean="0"/>
          </a:p>
          <a:p>
            <a:pPr marL="457200" lvl="1" indent="0">
              <a:buNone/>
            </a:pPr>
            <a:endParaRPr lang="en-US" altLang="en-US" sz="2400" dirty="0" smtClean="0"/>
          </a:p>
          <a:p>
            <a:pPr lvl="1"/>
            <a:r>
              <a:rPr lang="en-US" altLang="en-US" sz="2400" dirty="0" smtClean="0"/>
              <a:t>The topics will be covered in </a:t>
            </a:r>
          </a:p>
          <a:p>
            <a:pPr lvl="2"/>
            <a:r>
              <a:rPr lang="en-US" altLang="en-US" sz="2400" dirty="0" smtClean="0"/>
              <a:t>Lecture 8  - Lecture 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455025" cy="576262"/>
          </a:xfrm>
        </p:spPr>
        <p:txBody>
          <a:bodyPr/>
          <a:lstStyle/>
          <a:p>
            <a:pPr marL="342900" lvl="1" indent="-342900"/>
            <a:r>
              <a:rPr lang="en-GB" altLang="en-US" dirty="0" smtClean="0"/>
              <a:t>Part – 2 (b): </a:t>
            </a:r>
            <a:r>
              <a:rPr lang="en-US" sz="2400" dirty="0" smtClean="0"/>
              <a:t>Models and Techniques </a:t>
            </a:r>
            <a:endParaRPr lang="en-US" altLang="en-US" dirty="0" smtClean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7880350" cy="4530725"/>
          </a:xfrm>
        </p:spPr>
        <p:txBody>
          <a:bodyPr/>
          <a:lstStyle/>
          <a:p>
            <a:r>
              <a:rPr lang="en-US" altLang="en-US" sz="2400" dirty="0" smtClean="0"/>
              <a:t>Topics covered in this part are:</a:t>
            </a:r>
          </a:p>
          <a:p>
            <a:pPr lvl="1"/>
            <a:r>
              <a:rPr lang="en-US" altLang="en-US" sz="2400" dirty="0" smtClean="0"/>
              <a:t>Use of different models for Software Quality Assurance, Quality Planning and Quality Control</a:t>
            </a:r>
          </a:p>
          <a:p>
            <a:pPr lvl="1"/>
            <a:endParaRPr lang="en-US" altLang="en-US" sz="2400" dirty="0" smtClean="0"/>
          </a:p>
          <a:p>
            <a:pPr lvl="1"/>
            <a:r>
              <a:rPr lang="en-US" altLang="en-US" sz="2400" dirty="0" smtClean="0"/>
              <a:t>The topics will be covered in </a:t>
            </a:r>
          </a:p>
          <a:p>
            <a:pPr lvl="2"/>
            <a:r>
              <a:rPr lang="en-US" altLang="en-US" sz="2400" dirty="0" smtClean="0"/>
              <a:t>Lecture 13  - Lecture 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455025" cy="576262"/>
          </a:xfrm>
        </p:spPr>
        <p:txBody>
          <a:bodyPr/>
          <a:lstStyle/>
          <a:p>
            <a:pPr marL="342900" indent="-342900"/>
            <a:r>
              <a:rPr lang="en-GB" altLang="en-US" dirty="0" smtClean="0"/>
              <a:t>Part – 2 (c): </a:t>
            </a:r>
            <a:r>
              <a:rPr lang="en-US" altLang="en-US" sz="2400" dirty="0" smtClean="0"/>
              <a:t>Software Quality Management</a:t>
            </a:r>
            <a:endParaRPr lang="en-US" altLang="en-US" dirty="0" smtClean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7880350" cy="4530725"/>
          </a:xfrm>
        </p:spPr>
        <p:txBody>
          <a:bodyPr/>
          <a:lstStyle/>
          <a:p>
            <a:r>
              <a:rPr lang="en-US" altLang="en-US" sz="2400" dirty="0" smtClean="0"/>
              <a:t>Topics covered in this part are:</a:t>
            </a:r>
          </a:p>
          <a:p>
            <a:pPr lvl="1"/>
            <a:r>
              <a:rPr lang="en-US" altLang="en-US" sz="2400" dirty="0" smtClean="0"/>
              <a:t>Phases of Quality Assurance, Test Execution, Result checking and Test Measurement </a:t>
            </a:r>
          </a:p>
          <a:p>
            <a:pPr lvl="1"/>
            <a:endParaRPr lang="en-US" altLang="en-US" sz="2400" dirty="0" smtClean="0"/>
          </a:p>
          <a:p>
            <a:pPr lvl="1"/>
            <a:r>
              <a:rPr lang="en-US" altLang="en-US" sz="2400" dirty="0" smtClean="0"/>
              <a:t>The topics will be covered in </a:t>
            </a:r>
          </a:p>
          <a:p>
            <a:pPr lvl="2"/>
            <a:r>
              <a:rPr lang="en-US" altLang="en-US" sz="2400" dirty="0" smtClean="0"/>
              <a:t>Lecture 15  - Lecture 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455025" cy="576262"/>
          </a:xfrm>
        </p:spPr>
        <p:txBody>
          <a:bodyPr/>
          <a:lstStyle/>
          <a:p>
            <a:pPr marL="342900" indent="-342900"/>
            <a:r>
              <a:rPr lang="en-GB" altLang="en-US" dirty="0" smtClean="0"/>
              <a:t>Part – 2 (d): </a:t>
            </a:r>
            <a:r>
              <a:rPr lang="en-US" altLang="en-US" sz="2400" dirty="0" smtClean="0"/>
              <a:t>Test Automation</a:t>
            </a:r>
            <a:endParaRPr lang="en-US" altLang="en-US" dirty="0" smtClean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7880350" cy="4530725"/>
          </a:xfrm>
        </p:spPr>
        <p:txBody>
          <a:bodyPr/>
          <a:lstStyle/>
          <a:p>
            <a:r>
              <a:rPr lang="en-US" altLang="en-US" sz="2400" dirty="0" smtClean="0"/>
              <a:t>This part will cover the following topics:</a:t>
            </a:r>
          </a:p>
          <a:p>
            <a:pPr lvl="1"/>
            <a:r>
              <a:rPr lang="en-US" altLang="en-US" sz="2400" dirty="0"/>
              <a:t>S</a:t>
            </a:r>
            <a:r>
              <a:rPr lang="en-US" altLang="en-US" sz="2400" dirty="0" smtClean="0"/>
              <a:t>pecific needs and potential for automation; Selection of existing testing tools, if available; Possibility and cost of constructing specific test automation tools; Availability of user training for these tools and time/effort needed; . </a:t>
            </a:r>
          </a:p>
          <a:p>
            <a:pPr lvl="1"/>
            <a:endParaRPr lang="en-US" altLang="en-US" sz="2400" dirty="0" smtClean="0"/>
          </a:p>
          <a:p>
            <a:pPr lvl="1"/>
            <a:r>
              <a:rPr lang="en-US" altLang="en-US" sz="2400" dirty="0" smtClean="0"/>
              <a:t>The topics will be covered in </a:t>
            </a:r>
          </a:p>
          <a:p>
            <a:pPr lvl="2"/>
            <a:r>
              <a:rPr lang="en-US" altLang="en-US" sz="2400" dirty="0" smtClean="0"/>
              <a:t>Lecture 17  - Lecture 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519113" y="322263"/>
            <a:ext cx="8455025" cy="576262"/>
          </a:xfrm>
        </p:spPr>
        <p:txBody>
          <a:bodyPr/>
          <a:lstStyle/>
          <a:p>
            <a:pPr marL="342900" indent="-342900"/>
            <a:r>
              <a:rPr lang="en-GB" altLang="en-US" dirty="0" smtClean="0"/>
              <a:t>Part – 2 (e): </a:t>
            </a:r>
            <a:r>
              <a:rPr lang="en-US" altLang="en-US" sz="2400" dirty="0" smtClean="0"/>
              <a:t>Test Integration</a:t>
            </a:r>
            <a:endParaRPr lang="en-US" altLang="en-US" dirty="0" smtClean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7880350" cy="4530725"/>
          </a:xfrm>
        </p:spPr>
        <p:txBody>
          <a:bodyPr/>
          <a:lstStyle/>
          <a:p>
            <a:r>
              <a:rPr lang="en-US" altLang="en-US" sz="2400" dirty="0" smtClean="0"/>
              <a:t>This part will discuss the following topics:</a:t>
            </a:r>
          </a:p>
          <a:p>
            <a:pPr lvl="1"/>
            <a:r>
              <a:rPr lang="en-US" altLang="en-US" sz="2400" dirty="0" smtClean="0"/>
              <a:t>Testing Sub-Phases and Applicable Testing Techniques, Specialized Test Tasks and Techniques, Test Integration </a:t>
            </a:r>
          </a:p>
          <a:p>
            <a:pPr lvl="1"/>
            <a:endParaRPr lang="en-US" altLang="en-US" sz="2400" dirty="0" smtClean="0"/>
          </a:p>
          <a:p>
            <a:pPr lvl="1"/>
            <a:r>
              <a:rPr lang="en-US" altLang="en-US" sz="2400" dirty="0" smtClean="0"/>
              <a:t>The topics will be covered in </a:t>
            </a:r>
          </a:p>
          <a:p>
            <a:pPr lvl="2"/>
            <a:r>
              <a:rPr lang="en-US" altLang="en-US" sz="2400" dirty="0" smtClean="0"/>
              <a:t>Lecture 19  - Lecture 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Part - 3: Quality Assurance Techniques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7880350" cy="5100637"/>
          </a:xfrm>
        </p:spPr>
        <p:txBody>
          <a:bodyPr/>
          <a:lstStyle/>
          <a:p>
            <a:pPr>
              <a:defRPr/>
            </a:pPr>
            <a:r>
              <a:rPr lang="en-US" sz="2400" dirty="0" smtClean="0"/>
              <a:t>The main concepts that are discussed in this part are:</a:t>
            </a:r>
          </a:p>
          <a:p>
            <a:pPr>
              <a:defRPr/>
            </a:pPr>
            <a:endParaRPr lang="en-US" sz="2400" dirty="0"/>
          </a:p>
          <a:p>
            <a:r>
              <a:rPr lang="en-US" sz="2400" dirty="0"/>
              <a:t>D</a:t>
            </a:r>
            <a:r>
              <a:rPr lang="en-US" sz="2400" dirty="0" smtClean="0"/>
              <a:t>efect </a:t>
            </a:r>
            <a:r>
              <a:rPr lang="en-US" sz="2400" dirty="0"/>
              <a:t>prevention, process improvement, inspection, formal verification, fault tolerance, accident prevention, and safety </a:t>
            </a:r>
            <a:r>
              <a:rPr lang="en-US" sz="2400" dirty="0" smtClean="0"/>
              <a:t>assurance. </a:t>
            </a:r>
            <a:r>
              <a:rPr lang="en-US" sz="2400" dirty="0"/>
              <a:t>Defect Prevention and Process Improvement</a:t>
            </a:r>
            <a:r>
              <a:rPr lang="en-US" sz="2400" dirty="0" smtClean="0"/>
              <a:t>. Software Inspection. Formal Verification. Fault </a:t>
            </a:r>
            <a:r>
              <a:rPr lang="en-US" sz="2400" dirty="0"/>
              <a:t>Tolerance and Failure Containment</a:t>
            </a:r>
            <a:r>
              <a:rPr lang="en-US" sz="2400" dirty="0" smtClean="0"/>
              <a:t>. Comparing </a:t>
            </a:r>
            <a:r>
              <a:rPr lang="en-US" sz="2400" dirty="0"/>
              <a:t>QA Techniques and Activities.</a:t>
            </a:r>
          </a:p>
          <a:p>
            <a:pPr>
              <a:defRPr/>
            </a:pPr>
            <a:r>
              <a:rPr lang="en-US" sz="2400" dirty="0" smtClean="0"/>
              <a:t>This </a:t>
            </a:r>
            <a:r>
              <a:rPr lang="en-US" sz="2400" dirty="0"/>
              <a:t>part </a:t>
            </a:r>
            <a:r>
              <a:rPr lang="en-US" sz="2400" dirty="0" smtClean="0"/>
              <a:t>will be covered in</a:t>
            </a:r>
          </a:p>
          <a:p>
            <a:pPr lvl="2">
              <a:defRPr/>
            </a:pPr>
            <a:r>
              <a:rPr lang="en-US" sz="2400" dirty="0" smtClean="0"/>
              <a:t>Lecture 21 – Lecture 25</a:t>
            </a:r>
          </a:p>
          <a:p>
            <a:pPr>
              <a:defRPr/>
            </a:pPr>
            <a:r>
              <a:rPr lang="en-US" sz="2400" dirty="0" smtClean="0"/>
              <a:t>The last two lectures, i.e., Lecture 31 and 32 are reserved for the revision of the course.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04800" y="277813"/>
            <a:ext cx="8382000" cy="576262"/>
          </a:xfrm>
        </p:spPr>
        <p:txBody>
          <a:bodyPr/>
          <a:lstStyle/>
          <a:p>
            <a:r>
              <a:rPr lang="en-GB" altLang="en-US" dirty="0" smtClean="0"/>
              <a:t>Part - 4: Quantifiable Quality Improvement 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7880350" cy="5100637"/>
          </a:xfrm>
        </p:spPr>
        <p:txBody>
          <a:bodyPr/>
          <a:lstStyle/>
          <a:p>
            <a:pPr>
              <a:defRPr/>
            </a:pPr>
            <a:r>
              <a:rPr lang="en-US" sz="2400" dirty="0" smtClean="0"/>
              <a:t>This is the last part of the course. The main concepts that are discussed in this part are:</a:t>
            </a:r>
          </a:p>
          <a:p>
            <a:r>
              <a:rPr lang="en-US" sz="2400" dirty="0" smtClean="0"/>
              <a:t>Feedback </a:t>
            </a:r>
            <a:r>
              <a:rPr lang="en-US" sz="2400" dirty="0"/>
              <a:t>Loop and Activities for Quantifiable Quality </a:t>
            </a:r>
            <a:r>
              <a:rPr lang="en-US" sz="2400" dirty="0" smtClean="0"/>
              <a:t>Improvement. Quality </a:t>
            </a:r>
            <a:r>
              <a:rPr lang="en-US" sz="2400" dirty="0"/>
              <a:t>Models and </a:t>
            </a:r>
            <a:r>
              <a:rPr lang="en-US" sz="2400" dirty="0" smtClean="0"/>
              <a:t>Measurements. Defect </a:t>
            </a:r>
            <a:r>
              <a:rPr lang="en-US" sz="2400" dirty="0"/>
              <a:t>Classification and </a:t>
            </a:r>
            <a:r>
              <a:rPr lang="en-US" sz="2400" dirty="0" smtClean="0"/>
              <a:t>Analysis. Risk </a:t>
            </a:r>
            <a:r>
              <a:rPr lang="en-US" sz="2400" dirty="0"/>
              <a:t>Identification for Quantifiable Quality </a:t>
            </a:r>
            <a:r>
              <a:rPr lang="en-US" sz="2400" dirty="0" smtClean="0"/>
              <a:t>Improvement. Software </a:t>
            </a:r>
            <a:r>
              <a:rPr lang="en-US" sz="2400" dirty="0"/>
              <a:t>Reliability Engineering</a:t>
            </a:r>
          </a:p>
          <a:p>
            <a:pPr>
              <a:defRPr/>
            </a:pPr>
            <a:r>
              <a:rPr lang="en-US" sz="2400" dirty="0" smtClean="0"/>
              <a:t>This </a:t>
            </a:r>
            <a:r>
              <a:rPr lang="en-US" sz="2400" dirty="0"/>
              <a:t>part </a:t>
            </a:r>
            <a:r>
              <a:rPr lang="en-US" sz="2400" dirty="0" smtClean="0"/>
              <a:t>will be covered in</a:t>
            </a:r>
          </a:p>
          <a:p>
            <a:pPr lvl="2">
              <a:defRPr/>
            </a:pPr>
            <a:r>
              <a:rPr lang="en-US" sz="2400" dirty="0" smtClean="0"/>
              <a:t>Lecture 26 – Lecture 29</a:t>
            </a:r>
          </a:p>
          <a:p>
            <a:pPr lvl="2">
              <a:defRPr/>
            </a:pPr>
            <a:endParaRPr lang="en-US" sz="2400" dirty="0" smtClean="0"/>
          </a:p>
          <a:p>
            <a:pPr>
              <a:defRPr/>
            </a:pPr>
            <a:r>
              <a:rPr lang="en-US" sz="2400" dirty="0" smtClean="0"/>
              <a:t>The last two lectures, i.e., Lecture 31 and 32 are reserved for the revision of the course.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27159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GB" sz="4000" dirty="0" smtClean="0"/>
          </a:p>
          <a:p>
            <a:pPr>
              <a:defRPr/>
            </a:pPr>
            <a:endParaRPr lang="en-GB" sz="4000" dirty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4000" dirty="0" smtClean="0"/>
              <a:t>Are you ready !!!!</a:t>
            </a:r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4000" dirty="0" smtClean="0"/>
              <a:t>Lets Begin</a:t>
            </a:r>
            <a:endParaRPr lang="cy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71475" y="1900238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Lecture 1:  </a:t>
            </a:r>
            <a:br>
              <a:rPr lang="en-US" altLang="en-US" dirty="0" smtClean="0"/>
            </a:br>
            <a:r>
              <a:rPr lang="en-US" altLang="en-US" dirty="0" smtClean="0"/>
              <a:t>Software Quality Engineering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868988" y="6243638"/>
            <a:ext cx="3275012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243638"/>
            <a:ext cx="3275013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What is a software </a:t>
            </a:r>
          </a:p>
          <a:p>
            <a:r>
              <a:rPr lang="en-US" altLang="en-US" sz="2400" dirty="0" smtClean="0"/>
              <a:t>What is Quality </a:t>
            </a:r>
          </a:p>
          <a:p>
            <a:r>
              <a:rPr lang="en-US" altLang="en-US" sz="2400" dirty="0" smtClean="0"/>
              <a:t>What is Engineering</a:t>
            </a:r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 smtClean="0"/>
              <a:t>To describe the basics of a Software Quality Engineering</a:t>
            </a:r>
          </a:p>
          <a:p>
            <a:pPr>
              <a:lnSpc>
                <a:spcPct val="150000"/>
              </a:lnSpc>
            </a:pPr>
            <a:r>
              <a:rPr lang="en-US" altLang="en-US" sz="2400" dirty="0" smtClean="0"/>
              <a:t>To understand and distinguish between Software Engineering and Software Quality Engineering.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The Software Engineering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477963"/>
            <a:ext cx="7666038" cy="4327525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400" dirty="0" smtClean="0"/>
              <a:t>“</a:t>
            </a:r>
            <a:r>
              <a:rPr lang="en-US" sz="2400" i="1" dirty="0" smtClean="0"/>
              <a:t>Software is instructions (computer programs) that when executed provide desired function and performance.</a:t>
            </a:r>
          </a:p>
          <a:p>
            <a:pPr marL="0" indent="0" algn="ctr">
              <a:buNone/>
            </a:pPr>
            <a:r>
              <a:rPr lang="en-US" sz="2400" dirty="0" smtClean="0"/>
              <a:t>Or</a:t>
            </a:r>
          </a:p>
          <a:p>
            <a:pPr marL="0" indent="0">
              <a:buNone/>
            </a:pPr>
            <a:r>
              <a:rPr lang="en-US" sz="2400" i="1" dirty="0"/>
              <a:t>D</a:t>
            </a:r>
            <a:r>
              <a:rPr lang="en-US" sz="2400" i="1" dirty="0" smtClean="0"/>
              <a:t>ata structures that enable the programs to adequately manipulate information</a:t>
            </a:r>
            <a:r>
              <a:rPr lang="en-US" altLang="en-US" sz="2400" dirty="0" smtClean="0"/>
              <a:t>”</a:t>
            </a:r>
          </a:p>
          <a:p>
            <a:pPr marL="0" indent="0" algn="r">
              <a:buFont typeface="Monotype Sorts" pitchFamily="-84" charset="2"/>
              <a:buNone/>
            </a:pPr>
            <a:r>
              <a:rPr lang="en-US" altLang="en-US" dirty="0" smtClean="0"/>
              <a:t>				</a:t>
            </a:r>
          </a:p>
          <a:p>
            <a:pPr marL="0" indent="0" algn="r">
              <a:buFont typeface="Monotype Sorts" pitchFamily="-84" charset="2"/>
              <a:buNone/>
            </a:pPr>
            <a:r>
              <a:rPr lang="en-US" altLang="en-US" dirty="0" smtClean="0"/>
              <a:t>(Roger S. Pressman)</a:t>
            </a:r>
          </a:p>
          <a:p>
            <a:pPr marL="0" indent="0">
              <a:buFont typeface="Monotype Sorts" pitchFamily="-84" charset="2"/>
              <a:buNone/>
            </a:pPr>
            <a:endParaRPr lang="en-US" altLang="en-US" dirty="0" smtClean="0"/>
          </a:p>
          <a:p>
            <a:pPr marL="0" indent="0">
              <a:buFont typeface="Monotype Sorts" pitchFamily="-84" charset="2"/>
              <a:buNone/>
            </a:pPr>
            <a:r>
              <a:rPr lang="en-US" altLang="en-US" dirty="0" smtClean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The Software Engineering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6438" y="1054100"/>
            <a:ext cx="8070850" cy="4673599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400" dirty="0" smtClean="0"/>
              <a:t>Characteristics of a software:</a:t>
            </a:r>
          </a:p>
          <a:p>
            <a:pPr marL="400050" lvl="1" indent="0">
              <a:buNone/>
            </a:pPr>
            <a:r>
              <a:rPr lang="en-US" sz="2400" dirty="0" smtClean="0"/>
              <a:t>1.	Software is developed or engineered, it is not manufactured in the classical sense.</a:t>
            </a:r>
          </a:p>
          <a:p>
            <a:pPr marL="857250" lvl="1" indent="-457200">
              <a:buAutoNum type="arabicPeriod" startAt="2"/>
            </a:pPr>
            <a:r>
              <a:rPr lang="en-US" sz="2400" dirty="0" smtClean="0"/>
              <a:t>Software doesn't "wear out.“</a:t>
            </a:r>
          </a:p>
          <a:p>
            <a:pPr marL="857250" lvl="1" indent="-457200">
              <a:buAutoNum type="arabicPeriod" startAt="2"/>
            </a:pPr>
            <a:endParaRPr lang="en-US" altLang="en-US" sz="2400" dirty="0" smtClean="0"/>
          </a:p>
          <a:p>
            <a:pPr marL="0" indent="0" algn="r">
              <a:buFont typeface="Monotype Sorts" pitchFamily="-84" charset="2"/>
              <a:buNone/>
            </a:pPr>
            <a:r>
              <a:rPr lang="en-US" altLang="en-US" dirty="0" smtClean="0"/>
              <a:t>				</a:t>
            </a:r>
          </a:p>
          <a:p>
            <a:pPr marL="0" indent="0" algn="r">
              <a:buFont typeface="Monotype Sorts" pitchFamily="-84" charset="2"/>
              <a:buNone/>
            </a:pPr>
            <a:endParaRPr lang="en-US" altLang="en-US" dirty="0" smtClean="0"/>
          </a:p>
          <a:p>
            <a:pPr marL="0" indent="0">
              <a:buFont typeface="Monotype Sorts" pitchFamily="-84" charset="2"/>
              <a:buNone/>
            </a:pPr>
            <a:endParaRPr lang="en-US" altLang="en-US" dirty="0" smtClean="0"/>
          </a:p>
          <a:p>
            <a:pPr marL="0" indent="0">
              <a:buFont typeface="Monotype Sorts" pitchFamily="-84" charset="2"/>
              <a:buNone/>
            </a:pPr>
            <a:r>
              <a:rPr lang="en-US" altLang="en-US" dirty="0" smtClean="0"/>
              <a:t>	</a:t>
            </a:r>
          </a:p>
          <a:p>
            <a:pPr marL="0" indent="0">
              <a:buFont typeface="Monotype Sorts" pitchFamily="-84" charset="2"/>
              <a:buNone/>
            </a:pPr>
            <a:endParaRPr lang="en-US" altLang="en-US" dirty="0"/>
          </a:p>
          <a:p>
            <a:pPr marL="0" indent="0">
              <a:buFont typeface="Monotype Sorts" pitchFamily="-84" charset="2"/>
              <a:buNone/>
            </a:pPr>
            <a:r>
              <a:rPr lang="en-US" altLang="en-US" dirty="0" smtClean="0"/>
              <a:t>	</a:t>
            </a:r>
          </a:p>
          <a:p>
            <a:pPr marL="0" indent="0">
              <a:buFont typeface="Monotype Sorts" pitchFamily="-84" charset="2"/>
              <a:buNone/>
            </a:pPr>
            <a:r>
              <a:rPr lang="en-US" altLang="en-US" dirty="0"/>
              <a:t>	</a:t>
            </a:r>
            <a:r>
              <a:rPr lang="en-US" altLang="en-US" dirty="0" smtClean="0"/>
              <a:t>Hardware failure				Software failure</a:t>
            </a:r>
          </a:p>
          <a:p>
            <a:pPr marL="0" lvl="1" indent="0">
              <a:buClr>
                <a:srgbClr val="993300"/>
              </a:buClr>
              <a:buSzPct val="90000"/>
              <a:buNone/>
            </a:pPr>
            <a:r>
              <a:rPr lang="en-US" sz="2400" dirty="0" smtClean="0"/>
              <a:t>Although the industry is moving toward component-based assembly, most software continues to be custom built.</a:t>
            </a:r>
          </a:p>
          <a:p>
            <a:pPr marL="0" indent="0">
              <a:buFont typeface="Monotype Sorts" pitchFamily="-84" charset="2"/>
              <a:buNone/>
            </a:pPr>
            <a:endParaRPr lang="en-US" alt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047" y="2846389"/>
            <a:ext cx="3865816" cy="25526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1450" y="2846389"/>
            <a:ext cx="3845350" cy="264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119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41300" y="277813"/>
            <a:ext cx="9093200" cy="576262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3100" dirty="0" smtClean="0"/>
              <a:t>Difference b/w Engineering and Manufacturing 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3750" y="943306"/>
            <a:ext cx="7666038" cy="4327525"/>
          </a:xfrm>
        </p:spPr>
        <p:txBody>
          <a:bodyPr/>
          <a:lstStyle/>
          <a:p>
            <a:pPr marL="400050" lvl="1" indent="0">
              <a:buNone/>
            </a:pPr>
            <a:r>
              <a:rPr lang="en-US" dirty="0" smtClean="0"/>
              <a:t>Engineering </a:t>
            </a:r>
            <a:r>
              <a:rPr lang="en-US" dirty="0"/>
              <a:t>refers to planning or designing whereas manufacturing refers to using of machines and raw materials to physically make the </a:t>
            </a:r>
            <a:r>
              <a:rPr lang="en-US" dirty="0" smtClean="0"/>
              <a:t>thing.</a:t>
            </a:r>
          </a:p>
          <a:p>
            <a:pPr marL="406400" indent="0">
              <a:buNone/>
            </a:pPr>
            <a:r>
              <a:rPr lang="en-US" dirty="0" smtClean="0"/>
              <a:t>Manufacturing </a:t>
            </a:r>
            <a:r>
              <a:rPr lang="en-US" dirty="0"/>
              <a:t>does not refer to making of civil architectures</a:t>
            </a:r>
            <a:r>
              <a:rPr lang="en-US" dirty="0" smtClean="0"/>
              <a:t>. </a:t>
            </a:r>
            <a:r>
              <a:rPr lang="en-US" dirty="0" err="1" smtClean="0"/>
              <a:t>Its</a:t>
            </a:r>
            <a:r>
              <a:rPr lang="en-US" dirty="0"/>
              <a:t> </a:t>
            </a:r>
            <a:r>
              <a:rPr lang="en-US" dirty="0" smtClean="0"/>
              <a:t>called </a:t>
            </a:r>
            <a:r>
              <a:rPr lang="en-US" dirty="0"/>
              <a:t>construction. 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For example </a:t>
            </a:r>
            <a:r>
              <a:rPr lang="en-US" dirty="0"/>
              <a:t>Company A makes the blueprint of a building</a:t>
            </a:r>
            <a:r>
              <a:rPr lang="en-US" dirty="0" smtClean="0"/>
              <a:t>. </a:t>
            </a:r>
            <a:r>
              <a:rPr lang="en-US" dirty="0" err="1" smtClean="0"/>
              <a:t>Its</a:t>
            </a:r>
            <a:r>
              <a:rPr lang="en-US" dirty="0" smtClean="0"/>
              <a:t> </a:t>
            </a:r>
            <a:r>
              <a:rPr lang="en-US" dirty="0"/>
              <a:t>in engineering business. Company B makes cement and bricks to make the building</a:t>
            </a:r>
            <a:r>
              <a:rPr lang="en-US" dirty="0" smtClean="0"/>
              <a:t>. </a:t>
            </a:r>
            <a:r>
              <a:rPr lang="en-US" dirty="0" err="1" smtClean="0"/>
              <a:t>Its</a:t>
            </a:r>
            <a:r>
              <a:rPr lang="en-US" dirty="0" smtClean="0"/>
              <a:t> </a:t>
            </a:r>
            <a:r>
              <a:rPr lang="en-US" dirty="0"/>
              <a:t>in </a:t>
            </a:r>
            <a:r>
              <a:rPr lang="en-US" dirty="0" smtClean="0"/>
              <a:t>manufacturing. Company </a:t>
            </a:r>
            <a:r>
              <a:rPr lang="en-US" dirty="0"/>
              <a:t>C takes raw material from B and blue print from A and makes the building, </a:t>
            </a:r>
            <a:r>
              <a:rPr lang="en-US" dirty="0" err="1"/>
              <a:t>Its</a:t>
            </a:r>
            <a:r>
              <a:rPr lang="en-US" dirty="0"/>
              <a:t> in construction.</a:t>
            </a:r>
            <a:r>
              <a:rPr lang="en-US" altLang="en-US" dirty="0" smtClean="0"/>
              <a:t>				</a:t>
            </a:r>
          </a:p>
          <a:p>
            <a:pPr marL="0" indent="0" algn="r">
              <a:buFont typeface="Monotype Sorts" pitchFamily="-84" charset="2"/>
              <a:buNone/>
            </a:pPr>
            <a:endParaRPr lang="en-US" altLang="en-US" dirty="0" smtClean="0"/>
          </a:p>
          <a:p>
            <a:pPr marL="0" indent="0">
              <a:buFont typeface="Monotype Sorts" pitchFamily="-84" charset="2"/>
              <a:buNone/>
            </a:pPr>
            <a:endParaRPr lang="en-US" altLang="en-US" dirty="0" smtClean="0"/>
          </a:p>
          <a:p>
            <a:pPr marL="0" indent="0">
              <a:buFont typeface="Monotype Sorts" pitchFamily="-84" charset="2"/>
              <a:buNone/>
            </a:pPr>
            <a:r>
              <a:rPr lang="en-US" altLang="en-US" dirty="0" smtClean="0"/>
              <a:t>	</a:t>
            </a:r>
          </a:p>
          <a:p>
            <a:pPr marL="0" indent="0">
              <a:buFont typeface="Monotype Sorts" pitchFamily="-84" charset="2"/>
              <a:buNone/>
            </a:pPr>
            <a:endParaRPr lang="en-US" altLang="en-US" dirty="0"/>
          </a:p>
          <a:p>
            <a:pPr marL="0" indent="0">
              <a:buFont typeface="Monotype Sorts" pitchFamily="-84" charset="2"/>
              <a:buNone/>
            </a:pPr>
            <a:endParaRPr lang="en-US" altLang="en-US" dirty="0" smtClean="0"/>
          </a:p>
          <a:p>
            <a:pPr marL="0" indent="0">
              <a:buFont typeface="Monotype Sorts" pitchFamily="-84" charset="2"/>
              <a:buNone/>
            </a:pPr>
            <a:r>
              <a:rPr lang="en-US" altLang="en-US" dirty="0" smtClean="0"/>
              <a:t>	</a:t>
            </a:r>
          </a:p>
        </p:txBody>
      </p:sp>
      <p:pic>
        <p:nvPicPr>
          <p:cNvPr id="40962" name="Picture 2" descr="http://www.educatepk.com/mcq_subject/software_engineering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02" t="17553" r="-1302" b="5064"/>
          <a:stretch/>
        </p:blipFill>
        <p:spPr bwMode="auto">
          <a:xfrm>
            <a:off x="444500" y="3561592"/>
            <a:ext cx="3226748" cy="3207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3194" y="3561592"/>
            <a:ext cx="2950191" cy="29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787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What is Quality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7677150" cy="4530725"/>
          </a:xfrm>
        </p:spPr>
        <p:txBody>
          <a:bodyPr/>
          <a:lstStyle/>
          <a:p>
            <a:r>
              <a:rPr lang="en-US" sz="2400" dirty="0"/>
              <a:t>In general, people’s quality expectations for software systems they use and rely upon </a:t>
            </a:r>
            <a:r>
              <a:rPr lang="en-US" sz="2400" dirty="0" smtClean="0"/>
              <a:t>are two-fold</a:t>
            </a:r>
            <a:r>
              <a:rPr lang="en-US" sz="2400" dirty="0"/>
              <a:t>: </a:t>
            </a: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1. The software systems must do what they are supposed to do. In other words, </a:t>
            </a:r>
            <a:r>
              <a:rPr lang="en-US" sz="2400" dirty="0" smtClean="0"/>
              <a:t>they must </a:t>
            </a:r>
            <a:r>
              <a:rPr lang="en-US" sz="2400" i="1" dirty="0" smtClean="0"/>
              <a:t>do </a:t>
            </a:r>
            <a:r>
              <a:rPr lang="en-US" sz="2400" b="1" i="1" dirty="0"/>
              <a:t>the right things. </a:t>
            </a:r>
          </a:p>
          <a:p>
            <a:pPr marL="0" indent="0">
              <a:buNone/>
            </a:pPr>
            <a:r>
              <a:rPr lang="en-US" sz="2400" dirty="0"/>
              <a:t>2. They must perform these specific tasks correctly or satisfactorily. In other words</a:t>
            </a:r>
            <a:r>
              <a:rPr lang="en-US" sz="2400" dirty="0" smtClean="0"/>
              <a:t>, they must </a:t>
            </a:r>
            <a:r>
              <a:rPr lang="en-US" sz="2400" i="1" dirty="0" smtClean="0"/>
              <a:t>do </a:t>
            </a:r>
            <a:r>
              <a:rPr lang="en-US" sz="2400" b="1" i="1" dirty="0"/>
              <a:t>the things right</a:t>
            </a:r>
            <a:r>
              <a:rPr lang="en-US" sz="2400" b="1" i="1" dirty="0" smtClean="0"/>
              <a:t>.</a:t>
            </a:r>
          </a:p>
          <a:p>
            <a:pPr marL="0" indent="0">
              <a:buNone/>
            </a:pPr>
            <a:endParaRPr lang="en-US" sz="2400" b="1" i="1" dirty="0"/>
          </a:p>
          <a:p>
            <a:pPr marL="0" indent="0">
              <a:buNone/>
            </a:pPr>
            <a:r>
              <a:rPr lang="en-US" sz="2400" dirty="0" smtClean="0"/>
              <a:t>Now you can define Software Quality Engineering.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We overviewed the course outlines</a:t>
            </a:r>
          </a:p>
          <a:p>
            <a:r>
              <a:rPr lang="en-US" sz="2400" dirty="0" smtClean="0"/>
              <a:t>We discusses and revised important concepts of Software Engineering</a:t>
            </a:r>
          </a:p>
          <a:p>
            <a:r>
              <a:rPr lang="en-US" sz="2400" dirty="0" smtClean="0"/>
              <a:t>We overviewed What is Software Quality Engineering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72700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We will continue our discussion on overview and basics of Software Quality Engineering </a:t>
            </a:r>
          </a:p>
          <a:p>
            <a:r>
              <a:rPr lang="en-US" sz="2400" dirty="0" smtClean="0"/>
              <a:t>Precisely, we will talk about the quality assurance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27629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10432</TotalTime>
  <Words>900</Words>
  <Application>Microsoft Office PowerPoint</Application>
  <PresentationFormat>On-screen Show (4:3)</PresentationFormat>
  <Paragraphs>167</Paragraphs>
  <Slides>27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os-8</vt:lpstr>
      <vt:lpstr>Slide 1</vt:lpstr>
      <vt:lpstr>Slide 2</vt:lpstr>
      <vt:lpstr>Some Pictures</vt:lpstr>
      <vt:lpstr>Slide 4</vt:lpstr>
      <vt:lpstr>About the course</vt:lpstr>
      <vt:lpstr>Books and Resources</vt:lpstr>
      <vt:lpstr>How this course will be run</vt:lpstr>
      <vt:lpstr>Part - 1: Overview and Basics.</vt:lpstr>
      <vt:lpstr>Part - 2: Software Testing</vt:lpstr>
      <vt:lpstr>Part – 2 (a): Software Testing</vt:lpstr>
      <vt:lpstr>Part – 2 (b): Models and Techniques </vt:lpstr>
      <vt:lpstr>Part – 2 (c): Software Quality Management</vt:lpstr>
      <vt:lpstr>Part – 2 (d): Test Automation</vt:lpstr>
      <vt:lpstr>Part – 2 (e): Test Integration</vt:lpstr>
      <vt:lpstr>Part - 3: Quality Assurance Techniques</vt:lpstr>
      <vt:lpstr>Part - 4: Quantifiable Quality Improvement </vt:lpstr>
      <vt:lpstr>Slide 17</vt:lpstr>
      <vt:lpstr>Lecture 1:   Software Quality Engineering</vt:lpstr>
      <vt:lpstr>Outlines</vt:lpstr>
      <vt:lpstr>Objectives</vt:lpstr>
      <vt:lpstr>The Software Engineering</vt:lpstr>
      <vt:lpstr>The Software Engineering</vt:lpstr>
      <vt:lpstr>Difference b/w Engineering and Manufacturing </vt:lpstr>
      <vt:lpstr>What is Quality</vt:lpstr>
      <vt:lpstr>Summary of Today’s Lecture</vt:lpstr>
      <vt:lpstr>Overview of Next lecture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249</cp:revision>
  <cp:lastPrinted>2001-06-14T13:58:17Z</cp:lastPrinted>
  <dcterms:created xsi:type="dcterms:W3CDTF">2011-01-13T23:43:38Z</dcterms:created>
  <dcterms:modified xsi:type="dcterms:W3CDTF">2015-11-12T12:23:06Z</dcterms:modified>
</cp:coreProperties>
</file>