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61" r:id="rId2"/>
    <p:sldId id="440" r:id="rId3"/>
    <p:sldId id="456" r:id="rId4"/>
    <p:sldId id="458" r:id="rId5"/>
    <p:sldId id="481" r:id="rId6"/>
    <p:sldId id="459" r:id="rId7"/>
    <p:sldId id="460" r:id="rId8"/>
    <p:sldId id="461" r:id="rId9"/>
    <p:sldId id="462" r:id="rId10"/>
    <p:sldId id="463" r:id="rId11"/>
    <p:sldId id="464" r:id="rId12"/>
    <p:sldId id="465" r:id="rId13"/>
    <p:sldId id="479" r:id="rId14"/>
    <p:sldId id="468" r:id="rId15"/>
    <p:sldId id="466" r:id="rId16"/>
    <p:sldId id="467" r:id="rId17"/>
    <p:sldId id="469" r:id="rId18"/>
    <p:sldId id="470" r:id="rId19"/>
    <p:sldId id="471" r:id="rId20"/>
    <p:sldId id="472" r:id="rId21"/>
    <p:sldId id="473" r:id="rId22"/>
    <p:sldId id="474" r:id="rId23"/>
    <p:sldId id="475" r:id="rId24"/>
    <p:sldId id="476" r:id="rId25"/>
    <p:sldId id="477" r:id="rId26"/>
    <p:sldId id="487" r:id="rId27"/>
    <p:sldId id="482" r:id="rId28"/>
    <p:sldId id="483" r:id="rId29"/>
    <p:sldId id="480" r:id="rId30"/>
    <p:sldId id="485" r:id="rId31"/>
    <p:sldId id="496" r:id="rId32"/>
    <p:sldId id="497" r:id="rId33"/>
    <p:sldId id="498" r:id="rId34"/>
    <p:sldId id="506"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60" autoAdjust="0"/>
    <p:restoredTop sz="79048" autoAdjust="0"/>
  </p:normalViewPr>
  <p:slideViewPr>
    <p:cSldViewPr>
      <p:cViewPr varScale="1">
        <p:scale>
          <a:sx n="45" d="100"/>
          <a:sy n="45" d="100"/>
        </p:scale>
        <p:origin x="-1339"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11/27/2013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2E3BACE-9753-4288-81BF-CA0AA97B45CA}" type="slidenum">
              <a:rPr lang="en-US" smtClean="0"/>
              <a:pPr/>
              <a:t>11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6EB8AE22-1823-4566-BC54-3C352A5F10E7}" type="slidenum">
              <a:rPr lang="en-US"/>
              <a:pPr/>
              <a:t>13</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EF8A07A-D095-4EFD-A0E3-D0B44D0633D9}" type="slidenum">
              <a:rPr lang="en-US"/>
              <a:pPr/>
              <a:t>17</a:t>
            </a:fld>
            <a:endParaRPr lang="en-US"/>
          </a:p>
        </p:txBody>
      </p:sp>
      <p:sp>
        <p:nvSpPr>
          <p:cNvPr id="52227" name="Rectangle 2"/>
          <p:cNvSpPr>
            <a:spLocks noGrp="1" noRot="1" noChangeAspect="1" noChangeArrowheads="1" noTextEdit="1"/>
          </p:cNvSpPr>
          <p:nvPr>
            <p:ph type="sldImg"/>
          </p:nvPr>
        </p:nvSpPr>
        <p:spPr>
          <a:xfrm>
            <a:off x="2159521" y="685537"/>
            <a:ext cx="2538959" cy="3429791"/>
          </a:xfrm>
          <a:ln/>
        </p:spPr>
      </p:sp>
      <p:sp>
        <p:nvSpPr>
          <p:cNvPr id="52228"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FFC520BA-8EAC-4E64-8F92-A8552CA0CFF9}" type="slidenum">
              <a:rPr lang="en-US"/>
              <a:pPr/>
              <a:t>18</a:t>
            </a:fld>
            <a:endParaRPr lang="en-US"/>
          </a:p>
        </p:txBody>
      </p:sp>
      <p:sp>
        <p:nvSpPr>
          <p:cNvPr id="54275" name="Rectangle 2"/>
          <p:cNvSpPr>
            <a:spLocks noGrp="1" noRot="1" noChangeAspect="1" noChangeArrowheads="1" noTextEdit="1"/>
          </p:cNvSpPr>
          <p:nvPr>
            <p:ph type="sldImg"/>
          </p:nvPr>
        </p:nvSpPr>
        <p:spPr>
          <a:xfrm>
            <a:off x="2159521" y="685537"/>
            <a:ext cx="2538959" cy="3429791"/>
          </a:xfrm>
          <a:ln/>
        </p:spPr>
      </p:sp>
      <p:sp>
        <p:nvSpPr>
          <p:cNvPr id="54276"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F371B06-627B-42A5-9A5C-9B2C3452F0DE}" type="slidenum">
              <a:rPr lang="en-US"/>
              <a:pPr/>
              <a:t>19</a:t>
            </a:fld>
            <a:endParaRPr lang="en-US"/>
          </a:p>
        </p:txBody>
      </p:sp>
      <p:sp>
        <p:nvSpPr>
          <p:cNvPr id="56323" name="Rectangle 2"/>
          <p:cNvSpPr>
            <a:spLocks noGrp="1" noRot="1" noChangeAspect="1" noChangeArrowheads="1" noTextEdit="1"/>
          </p:cNvSpPr>
          <p:nvPr>
            <p:ph type="sldImg"/>
          </p:nvPr>
        </p:nvSpPr>
        <p:spPr>
          <a:xfrm>
            <a:off x="2159521" y="685537"/>
            <a:ext cx="2538959" cy="3429791"/>
          </a:xfrm>
          <a:ln/>
        </p:spPr>
      </p:sp>
      <p:sp>
        <p:nvSpPr>
          <p:cNvPr id="56324"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7BBB1C4D-35CE-4703-A044-21649CE7DFFC}" type="slidenum">
              <a:rPr lang="en-US"/>
              <a:pPr/>
              <a:t>20</a:t>
            </a:fld>
            <a:endParaRPr lang="en-US"/>
          </a:p>
        </p:txBody>
      </p:sp>
      <p:sp>
        <p:nvSpPr>
          <p:cNvPr id="58371" name="Rectangle 2"/>
          <p:cNvSpPr>
            <a:spLocks noGrp="1" noRot="1" noChangeAspect="1" noChangeArrowheads="1" noTextEdit="1"/>
          </p:cNvSpPr>
          <p:nvPr>
            <p:ph type="sldImg"/>
          </p:nvPr>
        </p:nvSpPr>
        <p:spPr>
          <a:xfrm>
            <a:off x="2159521" y="685537"/>
            <a:ext cx="2538959" cy="3429791"/>
          </a:xfrm>
          <a:ln/>
        </p:spPr>
      </p:sp>
      <p:sp>
        <p:nvSpPr>
          <p:cNvPr id="58372"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59A0683-FF1E-4AE4-B3D5-03BAF24A2073}" type="slidenum">
              <a:rPr lang="en-US"/>
              <a:pPr/>
              <a:t>21</a:t>
            </a:fld>
            <a:endParaRPr lang="en-US"/>
          </a:p>
        </p:txBody>
      </p:sp>
      <p:sp>
        <p:nvSpPr>
          <p:cNvPr id="60419" name="Rectangle 2"/>
          <p:cNvSpPr>
            <a:spLocks noGrp="1" noRot="1" noChangeAspect="1" noChangeArrowheads="1" noTextEdit="1"/>
          </p:cNvSpPr>
          <p:nvPr>
            <p:ph type="sldImg"/>
          </p:nvPr>
        </p:nvSpPr>
        <p:spPr>
          <a:xfrm>
            <a:off x="2159521" y="685537"/>
            <a:ext cx="2538959" cy="3429791"/>
          </a:xfrm>
          <a:ln/>
        </p:spPr>
      </p:sp>
      <p:sp>
        <p:nvSpPr>
          <p:cNvPr id="60420"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FF45CB35-646E-4CB7-BCFC-C193AE38CD5E}" type="slidenum">
              <a:rPr lang="en-US"/>
              <a:pPr/>
              <a:t>22</a:t>
            </a:fld>
            <a:endParaRPr lang="en-US"/>
          </a:p>
        </p:txBody>
      </p:sp>
      <p:sp>
        <p:nvSpPr>
          <p:cNvPr id="62467" name="Rectangle 2"/>
          <p:cNvSpPr>
            <a:spLocks noGrp="1" noRot="1" noChangeAspect="1" noChangeArrowheads="1" noTextEdit="1"/>
          </p:cNvSpPr>
          <p:nvPr>
            <p:ph type="sldImg"/>
          </p:nvPr>
        </p:nvSpPr>
        <p:spPr>
          <a:xfrm>
            <a:off x="2159521" y="685537"/>
            <a:ext cx="2538959" cy="3429791"/>
          </a:xfrm>
          <a:ln/>
        </p:spPr>
      </p:sp>
      <p:sp>
        <p:nvSpPr>
          <p:cNvPr id="62468" name="Rectangle 3"/>
          <p:cNvSpPr>
            <a:spLocks noGrp="1" noChangeArrowheads="1"/>
          </p:cNvSpPr>
          <p:nvPr>
            <p:ph type="body" idx="1"/>
          </p:nvPr>
        </p:nvSpPr>
        <p:spPr>
          <a:xfrm>
            <a:off x="686268" y="4343137"/>
            <a:ext cx="5486635" cy="4115326"/>
          </a:xfrm>
          <a:noFill/>
          <a:ln/>
        </p:spPr>
        <p:txBody>
          <a:bodyP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EEA77E9F-F198-4DBB-807D-D7783883765B}" type="slidenum">
              <a:rPr lang="en-US"/>
              <a:pPr/>
              <a:t>23</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E8710099-CB76-41E7-9B76-513F45FC8954}" type="slidenum">
              <a:rPr lang="en-US"/>
              <a:pPr/>
              <a:t>24</a:t>
            </a:fld>
            <a:endParaRPr lang="en-US"/>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A3CB077-DAD7-4247-A108-68A63AEAAD7B}" type="slidenum">
              <a:rPr lang="en-US"/>
              <a:pPr/>
              <a:t>25</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5896F353-524B-46B4-90B5-44AFC22E58F6}" type="slidenum">
              <a:rPr lang="en-US"/>
              <a:pPr/>
              <a:t>29</a:t>
            </a:fld>
            <a:endParaRPr lang="en-US"/>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5120612-C06D-43FD-A597-08C8424BDFA9}" type="slidenum">
              <a:rPr lang="en-US"/>
              <a:pPr/>
              <a:t>30</a:t>
            </a:fld>
            <a:endParaRPr lang="en-US"/>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7BFC4379-8CDD-433B-B1FE-9699A334AE66}" type="slidenum">
              <a:rPr lang="en-US"/>
              <a:pPr/>
              <a:t>31</a:t>
            </a:fld>
            <a:endParaRPr 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8EE59F64-2578-42BD-8D66-05504BCB8935}" type="slidenum">
              <a:rPr lang="en-US"/>
              <a:pPr/>
              <a:t>32</a:t>
            </a:fld>
            <a:endParaRPr lang="en-US"/>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1FCFD7AB-F55C-4D52-8AEC-7DB61C607CE2}" type="slidenum">
              <a:rPr lang="en-US"/>
              <a:pPr/>
              <a:t>33</a:t>
            </a:fld>
            <a:endParaRPr lang="en-US"/>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11/27/2013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11/27/2013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dictionary.reference.com/browse/sentence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9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Informed (Heuristic) search</a:t>
            </a:r>
          </a:p>
          <a:p>
            <a:r>
              <a:rPr lang="en-US" sz="2800" dirty="0" smtClean="0"/>
              <a:t>Heuristic evaluation function </a:t>
            </a:r>
          </a:p>
          <a:p>
            <a:r>
              <a:rPr lang="en-US" sz="2800" dirty="0" smtClean="0"/>
              <a:t>Greedy Best-First Search</a:t>
            </a:r>
          </a:p>
          <a:p>
            <a:r>
              <a:rPr lang="en-US" sz="2800" dirty="0" smtClean="0"/>
              <a:t>A* Search</a:t>
            </a:r>
          </a:p>
          <a:p>
            <a:pPr>
              <a:buNone/>
            </a:pP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r>
              <a:rPr lang="en-US" dirty="0" smtClean="0"/>
              <a:t>A knowledge-based agent</a:t>
            </a:r>
          </a:p>
          <a:p>
            <a:r>
              <a:rPr lang="en-US" dirty="0" smtClean="0"/>
              <a:t>The </a:t>
            </a:r>
            <a:r>
              <a:rPr lang="en-US" dirty="0" err="1" smtClean="0"/>
              <a:t>Wumpus</a:t>
            </a:r>
            <a:r>
              <a:rPr lang="en-US" dirty="0" smtClean="0"/>
              <a:t> World</a:t>
            </a:r>
          </a:p>
          <a:p>
            <a:r>
              <a:rPr lang="en-US" sz="3600" dirty="0" smtClean="0"/>
              <a:t>Syntax ,  semantics</a:t>
            </a:r>
          </a:p>
          <a:p>
            <a:r>
              <a:rPr lang="en-US" sz="4400" dirty="0" smtClean="0"/>
              <a:t>What is logic?</a:t>
            </a:r>
          </a:p>
          <a:p>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A6C94A59-B8D9-488A-B97A-A49588E686A5}" type="slidenum">
              <a:rPr lang="en-US"/>
              <a:pPr/>
              <a:t>4</a:t>
            </a:fld>
            <a:endParaRPr lang="en-US"/>
          </a:p>
        </p:txBody>
      </p:sp>
      <p:sp>
        <p:nvSpPr>
          <p:cNvPr id="7170" name="Rectangle 2"/>
          <p:cNvSpPr>
            <a:spLocks noGrp="1" noChangeArrowheads="1"/>
          </p:cNvSpPr>
          <p:nvPr>
            <p:ph type="ctrTitle"/>
          </p:nvPr>
        </p:nvSpPr>
        <p:spPr>
          <a:xfrm>
            <a:off x="685800" y="2286000"/>
            <a:ext cx="7772400" cy="1143000"/>
          </a:xfrm>
        </p:spPr>
        <p:txBody>
          <a:bodyPr>
            <a:normAutofit fontScale="90000"/>
          </a:bodyPr>
          <a:lstStyle/>
          <a:p>
            <a:r>
              <a:rPr lang="en-US" sz="6600"/>
              <a:t>Knowledge-Based Agents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685800" y="228600"/>
            <a:ext cx="7772400" cy="1143000"/>
          </a:xfrm>
        </p:spPr>
        <p:txBody>
          <a:bodyPr/>
          <a:lstStyle/>
          <a:p>
            <a:r>
              <a:rPr lang="en-US" smtClean="0"/>
              <a:t>Big Idea</a:t>
            </a:r>
          </a:p>
        </p:txBody>
      </p:sp>
      <p:sp>
        <p:nvSpPr>
          <p:cNvPr id="17411" name="Content Placeholder 2"/>
          <p:cNvSpPr>
            <a:spLocks noGrp="1"/>
          </p:cNvSpPr>
          <p:nvPr>
            <p:ph idx="1"/>
          </p:nvPr>
        </p:nvSpPr>
        <p:spPr>
          <a:xfrm>
            <a:off x="685800" y="1600200"/>
            <a:ext cx="7848600" cy="4800600"/>
          </a:xfrm>
        </p:spPr>
        <p:txBody>
          <a:bodyPr/>
          <a:lstStyle/>
          <a:p>
            <a:r>
              <a:rPr lang="en-US" sz="2800" dirty="0" smtClean="0"/>
              <a:t>Drawing reasonable conclusions from a set of data (observations, beliefs, etc) seems key to intelligence</a:t>
            </a:r>
          </a:p>
          <a:p>
            <a:r>
              <a:rPr lang="en-US" sz="2800" dirty="0" smtClean="0"/>
              <a:t>Logic is a powerful and well developed approach to this and highly regarded by people</a:t>
            </a:r>
          </a:p>
          <a:p>
            <a:r>
              <a:rPr lang="en-US" sz="2800" dirty="0" smtClean="0"/>
              <a:t>Logic is also a strong formal system that we can programs computers to use</a:t>
            </a:r>
          </a:p>
          <a:p>
            <a:r>
              <a:rPr lang="en-US" sz="2800" dirty="0" smtClean="0"/>
              <a:t>Maybe we can reduce any AI problem to figuring out how to represent it in logic and apply standard proof techniques to generate solutions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30BBBC76-44AB-4E3C-9A95-020B0E04B86B}" type="slidenum">
              <a:rPr lang="en-US"/>
              <a:pPr/>
              <a:t>6</a:t>
            </a:fld>
            <a:endParaRPr lang="en-US"/>
          </a:p>
        </p:txBody>
      </p:sp>
      <p:sp>
        <p:nvSpPr>
          <p:cNvPr id="77826" name="Rectangle 2"/>
          <p:cNvSpPr>
            <a:spLocks noGrp="1" noChangeArrowheads="1"/>
          </p:cNvSpPr>
          <p:nvPr>
            <p:ph type="title"/>
          </p:nvPr>
        </p:nvSpPr>
        <p:spPr/>
        <p:txBody>
          <a:bodyPr/>
          <a:lstStyle/>
          <a:p>
            <a:r>
              <a:rPr lang="en-US" dirty="0"/>
              <a:t>A knowledge-based agent </a:t>
            </a:r>
          </a:p>
        </p:txBody>
      </p:sp>
      <p:sp>
        <p:nvSpPr>
          <p:cNvPr id="77827" name="Rectangle 3"/>
          <p:cNvSpPr>
            <a:spLocks noGrp="1" noChangeArrowheads="1"/>
          </p:cNvSpPr>
          <p:nvPr>
            <p:ph type="body" idx="1"/>
          </p:nvPr>
        </p:nvSpPr>
        <p:spPr>
          <a:xfrm>
            <a:off x="533400" y="1981200"/>
            <a:ext cx="8229600" cy="4343400"/>
          </a:xfrm>
        </p:spPr>
        <p:txBody>
          <a:bodyPr>
            <a:normAutofit fontScale="92500" lnSpcReduction="20000"/>
          </a:bodyPr>
          <a:lstStyle/>
          <a:p>
            <a:pPr>
              <a:lnSpc>
                <a:spcPct val="90000"/>
              </a:lnSpc>
            </a:pPr>
            <a:r>
              <a:rPr lang="en-US" dirty="0"/>
              <a:t>A knowledge-based agent includes a knowledge base and an inference system.</a:t>
            </a:r>
          </a:p>
          <a:p>
            <a:pPr>
              <a:lnSpc>
                <a:spcPct val="90000"/>
              </a:lnSpc>
            </a:pPr>
            <a:r>
              <a:rPr lang="en-US" dirty="0"/>
              <a:t>A knowledge base is a set of representations of facts of the world. </a:t>
            </a:r>
          </a:p>
          <a:p>
            <a:pPr>
              <a:lnSpc>
                <a:spcPct val="90000"/>
              </a:lnSpc>
            </a:pPr>
            <a:r>
              <a:rPr lang="en-US" dirty="0"/>
              <a:t>Each individual representation is called a </a:t>
            </a:r>
            <a:r>
              <a:rPr lang="en-US" b="1" dirty="0"/>
              <a:t>sentence</a:t>
            </a:r>
            <a:r>
              <a:rPr lang="en-US" dirty="0"/>
              <a:t>. </a:t>
            </a:r>
          </a:p>
          <a:p>
            <a:pPr>
              <a:lnSpc>
                <a:spcPct val="90000"/>
              </a:lnSpc>
            </a:pPr>
            <a:r>
              <a:rPr lang="en-US" dirty="0"/>
              <a:t>The sentences are expressed in a  </a:t>
            </a:r>
            <a:r>
              <a:rPr lang="en-US" b="1" dirty="0"/>
              <a:t>knowledge representation language</a:t>
            </a:r>
            <a:r>
              <a:rPr lang="en-US" dirty="0"/>
              <a:t>. </a:t>
            </a:r>
          </a:p>
          <a:p>
            <a:pPr>
              <a:lnSpc>
                <a:spcPct val="90000"/>
              </a:lnSpc>
            </a:pPr>
            <a:r>
              <a:rPr lang="en-US" dirty="0"/>
              <a:t>The agent operates as follows: </a:t>
            </a:r>
          </a:p>
          <a:p>
            <a:pPr lvl="1">
              <a:lnSpc>
                <a:spcPct val="90000"/>
              </a:lnSpc>
              <a:buFontTx/>
              <a:buNone/>
            </a:pPr>
            <a:r>
              <a:rPr lang="en-US" sz="2400" dirty="0"/>
              <a:t>1. It TELLs the knowledge base what it perceives. </a:t>
            </a:r>
          </a:p>
          <a:p>
            <a:pPr lvl="1">
              <a:lnSpc>
                <a:spcPct val="90000"/>
              </a:lnSpc>
              <a:buFontTx/>
              <a:buNone/>
            </a:pPr>
            <a:r>
              <a:rPr lang="en-US" sz="2400" dirty="0"/>
              <a:t>2. It ASKs the knowledge base what action it should perform. </a:t>
            </a:r>
          </a:p>
          <a:p>
            <a:pPr lvl="1">
              <a:lnSpc>
                <a:spcPct val="90000"/>
              </a:lnSpc>
              <a:buFontTx/>
              <a:buNone/>
            </a:pPr>
            <a:r>
              <a:rPr lang="en-US" sz="2400" dirty="0"/>
              <a:t>3. It performs the chosen action.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A467C84D-0F9F-44E2-9490-2E580D1D9E2E}" type="slidenum">
              <a:rPr lang="en-US"/>
              <a:pPr/>
              <a:t>7</a:t>
            </a:fld>
            <a:endParaRPr lang="en-US"/>
          </a:p>
        </p:txBody>
      </p:sp>
      <p:sp>
        <p:nvSpPr>
          <p:cNvPr id="78850" name="Rectangle 2"/>
          <p:cNvSpPr>
            <a:spLocks noGrp="1" noChangeArrowheads="1"/>
          </p:cNvSpPr>
          <p:nvPr>
            <p:ph type="title"/>
          </p:nvPr>
        </p:nvSpPr>
        <p:spPr>
          <a:xfrm>
            <a:off x="685800" y="304800"/>
            <a:ext cx="7772400" cy="1143000"/>
          </a:xfrm>
        </p:spPr>
        <p:txBody>
          <a:bodyPr>
            <a:normAutofit fontScale="90000"/>
          </a:bodyPr>
          <a:lstStyle/>
          <a:p>
            <a:r>
              <a:rPr lang="en-US"/>
              <a:t>Architecture of a </a:t>
            </a:r>
            <a:br>
              <a:rPr lang="en-US"/>
            </a:br>
            <a:r>
              <a:rPr lang="en-US"/>
              <a:t>knowledge-based agent</a:t>
            </a:r>
          </a:p>
        </p:txBody>
      </p:sp>
      <p:sp>
        <p:nvSpPr>
          <p:cNvPr id="78851" name="Rectangle 3"/>
          <p:cNvSpPr>
            <a:spLocks noGrp="1" noChangeArrowheads="1"/>
          </p:cNvSpPr>
          <p:nvPr>
            <p:ph type="body" idx="1"/>
          </p:nvPr>
        </p:nvSpPr>
        <p:spPr>
          <a:xfrm>
            <a:off x="762000" y="1981200"/>
            <a:ext cx="7924800" cy="4724400"/>
          </a:xfrm>
        </p:spPr>
        <p:txBody>
          <a:bodyPr>
            <a:normAutofit fontScale="77500" lnSpcReduction="20000"/>
          </a:bodyPr>
          <a:lstStyle/>
          <a:p>
            <a:r>
              <a:rPr lang="en-US" b="1" dirty="0"/>
              <a:t>Knowledge Level.</a:t>
            </a:r>
            <a:r>
              <a:rPr lang="en-US" dirty="0"/>
              <a:t> </a:t>
            </a:r>
          </a:p>
          <a:p>
            <a:pPr lvl="1"/>
            <a:r>
              <a:rPr lang="en-US" dirty="0"/>
              <a:t>The most abstract level: describe agent by saying what it knows. </a:t>
            </a:r>
          </a:p>
          <a:p>
            <a:pPr lvl="1"/>
            <a:r>
              <a:rPr lang="en-US" dirty="0"/>
              <a:t>Example: A taxi agent might know that the Golden Gate Bridge connects San Francisco with the Marin County. </a:t>
            </a:r>
          </a:p>
          <a:p>
            <a:r>
              <a:rPr lang="en-US" b="1" dirty="0"/>
              <a:t>Logical Level.</a:t>
            </a:r>
            <a:r>
              <a:rPr lang="en-US" dirty="0"/>
              <a:t> </a:t>
            </a:r>
          </a:p>
          <a:p>
            <a:pPr lvl="1"/>
            <a:r>
              <a:rPr lang="en-US" dirty="0"/>
              <a:t>The level at which the knowledge is encoded into sentences. </a:t>
            </a:r>
          </a:p>
          <a:p>
            <a:pPr lvl="1"/>
            <a:r>
              <a:rPr lang="en-US" dirty="0"/>
              <a:t>Example: Links(</a:t>
            </a:r>
            <a:r>
              <a:rPr lang="en-US" dirty="0" err="1"/>
              <a:t>GoldenGateBridge</a:t>
            </a:r>
            <a:r>
              <a:rPr lang="en-US" dirty="0"/>
              <a:t>, </a:t>
            </a:r>
            <a:r>
              <a:rPr lang="en-US" dirty="0" err="1"/>
              <a:t>SanFrancisco</a:t>
            </a:r>
            <a:r>
              <a:rPr lang="en-US" dirty="0"/>
              <a:t>, </a:t>
            </a:r>
            <a:r>
              <a:rPr lang="en-US" dirty="0" err="1"/>
              <a:t>MarinCounty</a:t>
            </a:r>
            <a:r>
              <a:rPr lang="en-US" dirty="0"/>
              <a:t>). </a:t>
            </a:r>
          </a:p>
          <a:p>
            <a:r>
              <a:rPr lang="en-US" b="1" dirty="0"/>
              <a:t>Implementation Level.</a:t>
            </a:r>
            <a:r>
              <a:rPr lang="en-US" dirty="0"/>
              <a:t> </a:t>
            </a:r>
          </a:p>
          <a:p>
            <a:pPr lvl="1"/>
            <a:r>
              <a:rPr lang="en-US" dirty="0"/>
              <a:t>The physical representation of the sentences in the logical level. </a:t>
            </a:r>
          </a:p>
          <a:p>
            <a:pPr lvl="1"/>
            <a:r>
              <a:rPr lang="en-US" dirty="0"/>
              <a:t>Example:  </a:t>
            </a:r>
            <a:r>
              <a:rPr lang="en-US" dirty="0">
                <a:latin typeface="Courier New" pitchFamily="49" charset="0"/>
              </a:rPr>
              <a:t>‘(links </a:t>
            </a:r>
            <a:r>
              <a:rPr lang="en-US" dirty="0" err="1">
                <a:latin typeface="Courier New" pitchFamily="49" charset="0"/>
              </a:rPr>
              <a:t>goldengatebridge</a:t>
            </a:r>
            <a:r>
              <a:rPr lang="en-US" dirty="0">
                <a:latin typeface="Courier New" pitchFamily="49" charset="0"/>
              </a:rPr>
              <a:t> </a:t>
            </a:r>
            <a:r>
              <a:rPr lang="en-US" dirty="0" err="1">
                <a:latin typeface="Courier New" pitchFamily="49" charset="0"/>
              </a:rPr>
              <a:t>sanfrancisco</a:t>
            </a:r>
            <a:r>
              <a:rPr lang="en-US" dirty="0">
                <a:latin typeface="Courier New" pitchFamily="49" charset="0"/>
              </a:rPr>
              <a:t> </a:t>
            </a:r>
            <a:r>
              <a:rPr lang="en-US" dirty="0" err="1">
                <a:latin typeface="Courier New" pitchFamily="49" charset="0"/>
              </a:rPr>
              <a:t>marincounty</a:t>
            </a:r>
            <a:r>
              <a:rPr lang="en-US" dirty="0">
                <a:latin typeface="Courier New" pitchFamily="49" charset="0"/>
              </a:rPr>
              <a:t>)</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14854391-8795-479E-8CD5-6A11044D1016}" type="slidenum">
              <a:rPr lang="en-US"/>
              <a:pPr/>
              <a:t>8</a:t>
            </a:fld>
            <a:endParaRPr lang="en-US"/>
          </a:p>
        </p:txBody>
      </p:sp>
      <p:sp>
        <p:nvSpPr>
          <p:cNvPr id="86018" name="Rectangle 2"/>
          <p:cNvSpPr>
            <a:spLocks noGrp="1" noChangeArrowheads="1"/>
          </p:cNvSpPr>
          <p:nvPr>
            <p:ph type="title"/>
          </p:nvPr>
        </p:nvSpPr>
        <p:spPr/>
        <p:txBody>
          <a:bodyPr/>
          <a:lstStyle/>
          <a:p>
            <a:r>
              <a:rPr lang="en-US" dirty="0"/>
              <a:t>The </a:t>
            </a:r>
            <a:r>
              <a:rPr lang="en-US" dirty="0" err="1"/>
              <a:t>Wumpus</a:t>
            </a:r>
            <a:r>
              <a:rPr lang="en-US" dirty="0"/>
              <a:t> World environment </a:t>
            </a:r>
          </a:p>
        </p:txBody>
      </p:sp>
      <p:sp>
        <p:nvSpPr>
          <p:cNvPr id="86019" name="Rectangle 3"/>
          <p:cNvSpPr>
            <a:spLocks noGrp="1" noChangeArrowheads="1"/>
          </p:cNvSpPr>
          <p:nvPr>
            <p:ph type="body" idx="1"/>
          </p:nvPr>
        </p:nvSpPr>
        <p:spPr/>
        <p:txBody>
          <a:bodyPr>
            <a:noAutofit/>
          </a:bodyPr>
          <a:lstStyle/>
          <a:p>
            <a:r>
              <a:rPr lang="en-US" sz="2800" dirty="0"/>
              <a:t>The </a:t>
            </a:r>
            <a:r>
              <a:rPr lang="en-US" sz="2800" dirty="0" err="1"/>
              <a:t>Wumpus</a:t>
            </a:r>
            <a:r>
              <a:rPr lang="en-US" sz="2800" dirty="0"/>
              <a:t> computer game</a:t>
            </a:r>
          </a:p>
          <a:p>
            <a:r>
              <a:rPr lang="en-US" sz="2800" dirty="0"/>
              <a:t>The agent explores a cave consisting of rooms connected by passageways. </a:t>
            </a:r>
          </a:p>
          <a:p>
            <a:r>
              <a:rPr lang="en-US" sz="2800" dirty="0" smtClean="0"/>
              <a:t>Looking somewhere </a:t>
            </a:r>
            <a:r>
              <a:rPr lang="en-US" sz="2800" dirty="0"/>
              <a:t>in the cave is the </a:t>
            </a:r>
            <a:r>
              <a:rPr lang="en-US" sz="2800" dirty="0" err="1"/>
              <a:t>Wumpus</a:t>
            </a:r>
            <a:r>
              <a:rPr lang="en-US" sz="2800" dirty="0"/>
              <a:t>, a beast that eats any agent that enters its room. </a:t>
            </a:r>
          </a:p>
          <a:p>
            <a:r>
              <a:rPr lang="en-US" sz="2800" dirty="0"/>
              <a:t>Some rooms contain bottomless pits that trap any agent that wanders into the room. </a:t>
            </a:r>
          </a:p>
          <a:p>
            <a:r>
              <a:rPr lang="en-US" sz="2800" dirty="0"/>
              <a:t>Occasionally, there is a heap of gold in a room.</a:t>
            </a:r>
          </a:p>
          <a:p>
            <a:r>
              <a:rPr lang="en-US" sz="2800" dirty="0"/>
              <a:t>The goal is to collect the gold and exit the world without being eaten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2F7E4FF6-DE76-4AFB-8E8E-A526B9D2F69D}" type="slidenum">
              <a:rPr lang="en-US"/>
              <a:pPr/>
              <a:t>9</a:t>
            </a:fld>
            <a:endParaRPr lang="en-US"/>
          </a:p>
        </p:txBody>
      </p:sp>
      <p:sp>
        <p:nvSpPr>
          <p:cNvPr id="87042" name="Rectangle 1026"/>
          <p:cNvSpPr>
            <a:spLocks noGrp="1" noChangeArrowheads="1"/>
          </p:cNvSpPr>
          <p:nvPr>
            <p:ph type="title"/>
          </p:nvPr>
        </p:nvSpPr>
        <p:spPr>
          <a:xfrm>
            <a:off x="762000" y="228600"/>
            <a:ext cx="7772400" cy="1143000"/>
          </a:xfrm>
        </p:spPr>
        <p:txBody>
          <a:bodyPr/>
          <a:lstStyle/>
          <a:p>
            <a:r>
              <a:rPr lang="en-US"/>
              <a:t>A typical Wumpus world </a:t>
            </a:r>
          </a:p>
        </p:txBody>
      </p:sp>
      <p:sp>
        <p:nvSpPr>
          <p:cNvPr id="87043" name="Rectangle 1027"/>
          <p:cNvSpPr>
            <a:spLocks noGrp="1" noChangeArrowheads="1"/>
          </p:cNvSpPr>
          <p:nvPr>
            <p:ph type="body" idx="1"/>
          </p:nvPr>
        </p:nvSpPr>
        <p:spPr>
          <a:xfrm>
            <a:off x="381000" y="1981200"/>
            <a:ext cx="2895600" cy="4495800"/>
          </a:xfrm>
        </p:spPr>
        <p:txBody>
          <a:bodyPr>
            <a:normAutofit fontScale="92500" lnSpcReduction="10000"/>
          </a:bodyPr>
          <a:lstStyle/>
          <a:p>
            <a:r>
              <a:rPr lang="en-US"/>
              <a:t>The agent always starts in the field [1,1]. </a:t>
            </a:r>
          </a:p>
          <a:p>
            <a:r>
              <a:rPr lang="en-US"/>
              <a:t> The task of the agent is to find the gold, return to the field [1,1] and climb out of the cave. </a:t>
            </a:r>
          </a:p>
        </p:txBody>
      </p:sp>
      <p:pic>
        <p:nvPicPr>
          <p:cNvPr id="87045" name="Picture 1029" descr="img2"/>
          <p:cNvPicPr>
            <a:picLocks noChangeAspect="1" noChangeArrowheads="1"/>
          </p:cNvPicPr>
          <p:nvPr/>
        </p:nvPicPr>
        <p:blipFill>
          <a:blip r:embed="rId2" cstate="print"/>
          <a:srcRect/>
          <a:stretch>
            <a:fillRect/>
          </a:stretch>
        </p:blipFill>
        <p:spPr bwMode="auto">
          <a:xfrm>
            <a:off x="3276600" y="1306513"/>
            <a:ext cx="5486400" cy="531653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CB344429-2415-49D5-B0FF-A61AE1899145}" type="slidenum">
              <a:rPr lang="en-US"/>
              <a:pPr/>
              <a:t>10</a:t>
            </a:fld>
            <a:endParaRPr lang="en-US"/>
          </a:p>
        </p:txBody>
      </p:sp>
      <p:sp>
        <p:nvSpPr>
          <p:cNvPr id="79874" name="Rectangle 2"/>
          <p:cNvSpPr>
            <a:spLocks noGrp="1" noChangeArrowheads="1"/>
          </p:cNvSpPr>
          <p:nvPr>
            <p:ph type="title"/>
          </p:nvPr>
        </p:nvSpPr>
        <p:spPr>
          <a:xfrm>
            <a:off x="762000" y="228600"/>
            <a:ext cx="7772400" cy="1143000"/>
          </a:xfrm>
        </p:spPr>
        <p:txBody>
          <a:bodyPr/>
          <a:lstStyle/>
          <a:p>
            <a:r>
              <a:rPr lang="en-US" sz="3600"/>
              <a:t>Agent in a Wumpus world: Percepts </a:t>
            </a:r>
          </a:p>
        </p:txBody>
      </p:sp>
      <p:sp>
        <p:nvSpPr>
          <p:cNvPr id="79875" name="Rectangle 3"/>
          <p:cNvSpPr>
            <a:spLocks noGrp="1" noChangeArrowheads="1"/>
          </p:cNvSpPr>
          <p:nvPr>
            <p:ph type="body" idx="1"/>
          </p:nvPr>
        </p:nvSpPr>
        <p:spPr>
          <a:xfrm>
            <a:off x="1066800" y="1219200"/>
            <a:ext cx="7772400" cy="4114800"/>
          </a:xfrm>
        </p:spPr>
        <p:txBody>
          <a:bodyPr>
            <a:normAutofit fontScale="85000" lnSpcReduction="20000"/>
          </a:bodyPr>
          <a:lstStyle/>
          <a:p>
            <a:r>
              <a:rPr lang="en-US" dirty="0"/>
              <a:t>The agent perceives </a:t>
            </a:r>
          </a:p>
          <a:p>
            <a:pPr lvl="1"/>
            <a:r>
              <a:rPr lang="en-US" sz="2400" dirty="0"/>
              <a:t>a stench in the square containing the </a:t>
            </a:r>
            <a:r>
              <a:rPr lang="en-US" sz="2400" dirty="0" err="1"/>
              <a:t>wumpus</a:t>
            </a:r>
            <a:r>
              <a:rPr lang="en-US" sz="2400" dirty="0"/>
              <a:t> and in the adjacent squares (not diagonally) </a:t>
            </a:r>
          </a:p>
          <a:p>
            <a:pPr lvl="1"/>
            <a:r>
              <a:rPr lang="en-US" sz="2400" dirty="0"/>
              <a:t>a breeze in the squares adjacent to a pit</a:t>
            </a:r>
          </a:p>
          <a:p>
            <a:pPr lvl="1"/>
            <a:r>
              <a:rPr lang="en-US" sz="2400" dirty="0"/>
              <a:t>a glitter in the square where the gold is</a:t>
            </a:r>
          </a:p>
          <a:p>
            <a:pPr lvl="1"/>
            <a:r>
              <a:rPr lang="en-US" sz="2400" dirty="0"/>
              <a:t>a bump, if it walks into a wall</a:t>
            </a:r>
          </a:p>
          <a:p>
            <a:pPr lvl="1"/>
            <a:r>
              <a:rPr lang="en-US" sz="2400" dirty="0"/>
              <a:t>a woeful scream everywhere in the cave, if the </a:t>
            </a:r>
            <a:r>
              <a:rPr lang="en-US" sz="2400" dirty="0" err="1"/>
              <a:t>wumpus</a:t>
            </a:r>
            <a:r>
              <a:rPr lang="en-US" sz="2400" dirty="0"/>
              <a:t> is killed</a:t>
            </a:r>
            <a:endParaRPr lang="en-US" dirty="0"/>
          </a:p>
          <a:p>
            <a:r>
              <a:rPr lang="en-US" dirty="0"/>
              <a:t>The percepts will be given as a five-symbol list: If there is a stench, and a breeze, but no glitter, no bump, and no scream, the percept is  </a:t>
            </a:r>
          </a:p>
          <a:p>
            <a:pPr lvl="1">
              <a:buFontTx/>
              <a:buNone/>
            </a:pPr>
            <a:r>
              <a:rPr lang="en-US" sz="2400" dirty="0"/>
              <a:t>[Stench, Breeze, None, None, None]</a:t>
            </a:r>
            <a:r>
              <a:rPr lang="en-US" dirty="0"/>
              <a:t> </a:t>
            </a:r>
          </a:p>
          <a:p>
            <a:r>
              <a:rPr lang="en-US" dirty="0"/>
              <a:t>The agent can not perceive its own location.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FD2CCA1-0914-453E-9057-183B641BCD14}" type="slidenum">
              <a:rPr lang="en-US"/>
              <a:pPr/>
              <a:t>11</a:t>
            </a:fld>
            <a:endParaRPr lang="en-US"/>
          </a:p>
        </p:txBody>
      </p:sp>
      <p:sp>
        <p:nvSpPr>
          <p:cNvPr id="80898" name="Rectangle 2"/>
          <p:cNvSpPr>
            <a:spLocks noGrp="1" noChangeArrowheads="1"/>
          </p:cNvSpPr>
          <p:nvPr>
            <p:ph type="title"/>
          </p:nvPr>
        </p:nvSpPr>
        <p:spPr/>
        <p:txBody>
          <a:bodyPr/>
          <a:lstStyle/>
          <a:p>
            <a:r>
              <a:rPr lang="en-US"/>
              <a:t>Wumpus actions</a:t>
            </a:r>
          </a:p>
        </p:txBody>
      </p:sp>
      <p:sp>
        <p:nvSpPr>
          <p:cNvPr id="80899" name="Rectangle 3"/>
          <p:cNvSpPr>
            <a:spLocks noGrp="1" noChangeArrowheads="1"/>
          </p:cNvSpPr>
          <p:nvPr>
            <p:ph type="body" idx="1"/>
          </p:nvPr>
        </p:nvSpPr>
        <p:spPr>
          <a:xfrm>
            <a:off x="762000" y="1524000"/>
            <a:ext cx="7772400" cy="4114800"/>
          </a:xfrm>
        </p:spPr>
        <p:txBody>
          <a:bodyPr>
            <a:normAutofit fontScale="70000" lnSpcReduction="20000"/>
          </a:bodyPr>
          <a:lstStyle/>
          <a:p>
            <a:r>
              <a:rPr lang="en-US" b="1"/>
              <a:t>go forward </a:t>
            </a:r>
          </a:p>
          <a:p>
            <a:r>
              <a:rPr lang="en-US" b="1"/>
              <a:t>turn right</a:t>
            </a:r>
            <a:r>
              <a:rPr lang="en-US"/>
              <a:t> 90 degrees</a:t>
            </a:r>
          </a:p>
          <a:p>
            <a:r>
              <a:rPr lang="en-US" b="1"/>
              <a:t>turn left</a:t>
            </a:r>
            <a:r>
              <a:rPr lang="en-US"/>
              <a:t> 90 degrees</a:t>
            </a:r>
          </a:p>
          <a:p>
            <a:r>
              <a:rPr lang="en-US" b="1"/>
              <a:t>grab</a:t>
            </a:r>
            <a:r>
              <a:rPr lang="en-US"/>
              <a:t> means pick up an object that is in the same square as the agent</a:t>
            </a:r>
          </a:p>
          <a:p>
            <a:r>
              <a:rPr lang="en-US" b="1"/>
              <a:t>shoot</a:t>
            </a:r>
            <a:r>
              <a:rPr lang="en-US"/>
              <a:t> means fire an arrow in a straight line in the direction the agent is looking. The arrow continues until it either hits and kills the wumpus or hits the wall. The agent has only one arrow. Only the first shot has any effect. </a:t>
            </a:r>
          </a:p>
          <a:p>
            <a:r>
              <a:rPr lang="en-US" b="1"/>
              <a:t>climb</a:t>
            </a:r>
            <a:r>
              <a:rPr lang="en-US"/>
              <a:t> is used to leave the cave. Only effective in start field. </a:t>
            </a:r>
          </a:p>
          <a:p>
            <a:r>
              <a:rPr lang="en-US" b="1"/>
              <a:t>die</a:t>
            </a:r>
            <a:r>
              <a:rPr lang="en-US"/>
              <a:t>, if the agent enters a square with a pit or a live wumpus. (No take-backs!)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4590E83-5121-4AEC-9AD3-4395D32932A8}" type="slidenum">
              <a:rPr lang="en-US"/>
              <a:pPr/>
              <a:t>12</a:t>
            </a:fld>
            <a:endParaRPr lang="en-US"/>
          </a:p>
        </p:txBody>
      </p:sp>
      <p:sp>
        <p:nvSpPr>
          <p:cNvPr id="81922" name="Rectangle 2"/>
          <p:cNvSpPr>
            <a:spLocks noGrp="1" noChangeArrowheads="1"/>
          </p:cNvSpPr>
          <p:nvPr>
            <p:ph type="title"/>
          </p:nvPr>
        </p:nvSpPr>
        <p:spPr/>
        <p:txBody>
          <a:bodyPr/>
          <a:lstStyle/>
          <a:p>
            <a:r>
              <a:rPr lang="en-US"/>
              <a:t>Wumpus goal</a:t>
            </a:r>
          </a:p>
        </p:txBody>
      </p:sp>
      <p:sp>
        <p:nvSpPr>
          <p:cNvPr id="81923" name="Rectangle 3"/>
          <p:cNvSpPr>
            <a:spLocks noGrp="1" noChangeArrowheads="1"/>
          </p:cNvSpPr>
          <p:nvPr>
            <p:ph type="body" idx="1"/>
          </p:nvPr>
        </p:nvSpPr>
        <p:spPr>
          <a:xfrm>
            <a:off x="1143000" y="1905000"/>
            <a:ext cx="7010400" cy="4114800"/>
          </a:xfrm>
        </p:spPr>
        <p:txBody>
          <a:bodyPr/>
          <a:lstStyle/>
          <a:p>
            <a:pPr>
              <a:buFontTx/>
              <a:buNone/>
            </a:pPr>
            <a:r>
              <a:rPr lang="en-US"/>
              <a:t>The agent’s goal is to find the gold and bring it back to the start as quickly as possible, without getting killed. </a:t>
            </a:r>
          </a:p>
          <a:p>
            <a:pPr lvl="1"/>
            <a:r>
              <a:rPr lang="en-US" sz="2400"/>
              <a:t>1000 points reward for climbing out of the cave with the gold</a:t>
            </a:r>
          </a:p>
          <a:p>
            <a:pPr lvl="1"/>
            <a:r>
              <a:rPr lang="en-US" sz="2400"/>
              <a:t>1 point deducted for every action taken</a:t>
            </a:r>
          </a:p>
          <a:p>
            <a:pPr lvl="1"/>
            <a:r>
              <a:rPr lang="en-US" sz="2400"/>
              <a:t>10000 points penalty for getting killed</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smtClean="0"/>
              <a:t>Wumpus world characterization</a:t>
            </a:r>
          </a:p>
        </p:txBody>
      </p:sp>
      <p:sp>
        <p:nvSpPr>
          <p:cNvPr id="45059" name="Rectangle 3"/>
          <p:cNvSpPr>
            <a:spLocks noGrp="1" noChangeArrowheads="1"/>
          </p:cNvSpPr>
          <p:nvPr>
            <p:ph type="body" idx="1"/>
          </p:nvPr>
        </p:nvSpPr>
        <p:spPr/>
        <p:txBody>
          <a:bodyPr/>
          <a:lstStyle/>
          <a:p>
            <a:pPr marL="342900" indent="-342900"/>
            <a:r>
              <a:rPr lang="en-US" sz="2800" b="1" smtClean="0"/>
              <a:t>Fully Observable</a:t>
            </a:r>
            <a:r>
              <a:rPr lang="en-US" sz="2800" smtClean="0"/>
              <a:t> No – only </a:t>
            </a:r>
            <a:r>
              <a:rPr lang="en-US" sz="2800" smtClean="0">
                <a:solidFill>
                  <a:schemeClr val="accent2"/>
                </a:solidFill>
              </a:rPr>
              <a:t>local</a:t>
            </a:r>
            <a:r>
              <a:rPr lang="en-US" sz="2800" smtClean="0"/>
              <a:t> perception</a:t>
            </a:r>
          </a:p>
          <a:p>
            <a:pPr marL="342900" indent="-342900"/>
            <a:r>
              <a:rPr lang="en-US" sz="2800" b="1" smtClean="0"/>
              <a:t>Deterministic </a:t>
            </a:r>
            <a:r>
              <a:rPr lang="en-US" sz="2800" smtClean="0"/>
              <a:t>Yes – outcomes exactly specified</a:t>
            </a:r>
          </a:p>
          <a:p>
            <a:pPr marL="342900" indent="-342900"/>
            <a:r>
              <a:rPr lang="en-US" sz="2800" b="1" smtClean="0"/>
              <a:t>Episodic</a:t>
            </a:r>
            <a:r>
              <a:rPr lang="en-US" sz="2800" smtClean="0"/>
              <a:t> No – sequential at the level of actions</a:t>
            </a:r>
          </a:p>
          <a:p>
            <a:pPr marL="342900" indent="-342900"/>
            <a:r>
              <a:rPr lang="en-US" sz="2800" b="1" smtClean="0"/>
              <a:t>Static</a:t>
            </a:r>
            <a:r>
              <a:rPr lang="en-US" sz="2800" smtClean="0"/>
              <a:t>  Yes – Wumpus and Pits do not move</a:t>
            </a:r>
          </a:p>
          <a:p>
            <a:pPr marL="342900" indent="-342900"/>
            <a:r>
              <a:rPr lang="en-US" sz="2800" b="1" smtClean="0"/>
              <a:t>Discrete</a:t>
            </a:r>
            <a:r>
              <a:rPr lang="en-US" sz="2800" smtClean="0"/>
              <a:t> Yes</a:t>
            </a:r>
          </a:p>
          <a:p>
            <a:pPr marL="342900" indent="-342900"/>
            <a:r>
              <a:rPr lang="en-US" sz="2800" b="1" smtClean="0"/>
              <a:t>Single-agent?</a:t>
            </a:r>
            <a:r>
              <a:rPr lang="en-US" sz="2800" smtClean="0"/>
              <a:t> Yes – Wumpus is essentially a natural feature</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2F7E4FF6-DE76-4AFB-8E8E-A526B9D2F69D}" type="slidenum">
              <a:rPr lang="en-US"/>
              <a:pPr/>
              <a:t>14</a:t>
            </a:fld>
            <a:endParaRPr lang="en-US"/>
          </a:p>
        </p:txBody>
      </p:sp>
      <p:sp>
        <p:nvSpPr>
          <p:cNvPr id="87042" name="Rectangle 1026"/>
          <p:cNvSpPr>
            <a:spLocks noGrp="1" noChangeArrowheads="1"/>
          </p:cNvSpPr>
          <p:nvPr>
            <p:ph type="title"/>
          </p:nvPr>
        </p:nvSpPr>
        <p:spPr>
          <a:xfrm>
            <a:off x="762000" y="228600"/>
            <a:ext cx="7772400" cy="1143000"/>
          </a:xfrm>
        </p:spPr>
        <p:txBody>
          <a:bodyPr/>
          <a:lstStyle/>
          <a:p>
            <a:r>
              <a:rPr lang="en-US"/>
              <a:t>A typical Wumpus world </a:t>
            </a:r>
          </a:p>
        </p:txBody>
      </p:sp>
      <p:sp>
        <p:nvSpPr>
          <p:cNvPr id="87043" name="Rectangle 1027"/>
          <p:cNvSpPr>
            <a:spLocks noGrp="1" noChangeArrowheads="1"/>
          </p:cNvSpPr>
          <p:nvPr>
            <p:ph type="body" idx="1"/>
          </p:nvPr>
        </p:nvSpPr>
        <p:spPr>
          <a:xfrm>
            <a:off x="381000" y="1981200"/>
            <a:ext cx="2895600" cy="4495800"/>
          </a:xfrm>
        </p:spPr>
        <p:txBody>
          <a:bodyPr>
            <a:normAutofit fontScale="92500" lnSpcReduction="10000"/>
          </a:bodyPr>
          <a:lstStyle/>
          <a:p>
            <a:r>
              <a:rPr lang="en-US"/>
              <a:t>The agent always starts in the field [1,1]. </a:t>
            </a:r>
          </a:p>
          <a:p>
            <a:r>
              <a:rPr lang="en-US"/>
              <a:t> The task of the agent is to find the gold, return to the field [1,1] and climb out of the cave. </a:t>
            </a:r>
          </a:p>
        </p:txBody>
      </p:sp>
      <p:pic>
        <p:nvPicPr>
          <p:cNvPr id="87045" name="Picture 1029" descr="img2"/>
          <p:cNvPicPr>
            <a:picLocks noChangeAspect="1" noChangeArrowheads="1"/>
          </p:cNvPicPr>
          <p:nvPr/>
        </p:nvPicPr>
        <p:blipFill>
          <a:blip r:embed="rId2" cstate="print"/>
          <a:srcRect/>
          <a:stretch>
            <a:fillRect/>
          </a:stretch>
        </p:blipFill>
        <p:spPr bwMode="auto">
          <a:xfrm>
            <a:off x="3276600" y="1306513"/>
            <a:ext cx="5486400" cy="531653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1C03BCE-5A9D-44B0-947F-F618262B4651}" type="slidenum">
              <a:rPr lang="en-US"/>
              <a:pPr/>
              <a:t>15</a:t>
            </a:fld>
            <a:endParaRPr lang="en-US"/>
          </a:p>
        </p:txBody>
      </p:sp>
      <p:sp>
        <p:nvSpPr>
          <p:cNvPr id="82946" name="Rectangle 2"/>
          <p:cNvSpPr>
            <a:spLocks noGrp="1" noChangeArrowheads="1"/>
          </p:cNvSpPr>
          <p:nvPr>
            <p:ph type="title"/>
          </p:nvPr>
        </p:nvSpPr>
        <p:spPr/>
        <p:txBody>
          <a:bodyPr/>
          <a:lstStyle/>
          <a:p>
            <a:r>
              <a:rPr lang="en-US"/>
              <a:t>The Wumpus agent’s first step</a:t>
            </a:r>
          </a:p>
        </p:txBody>
      </p:sp>
      <p:pic>
        <p:nvPicPr>
          <p:cNvPr id="82949" name="Picture 5" descr="img3"/>
          <p:cNvPicPr>
            <a:picLocks noChangeAspect="1" noChangeArrowheads="1"/>
          </p:cNvPicPr>
          <p:nvPr/>
        </p:nvPicPr>
        <p:blipFill>
          <a:blip r:embed="rId2" cstate="print"/>
          <a:srcRect/>
          <a:stretch>
            <a:fillRect/>
          </a:stretch>
        </p:blipFill>
        <p:spPr bwMode="auto">
          <a:xfrm>
            <a:off x="457200" y="2317750"/>
            <a:ext cx="8305800" cy="36703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2654855B-90B4-4A7E-9F87-EF0141070D6F}" type="slidenum">
              <a:rPr lang="en-US"/>
              <a:pPr/>
              <a:t>16</a:t>
            </a:fld>
            <a:endParaRPr lang="en-US"/>
          </a:p>
        </p:txBody>
      </p:sp>
      <p:sp>
        <p:nvSpPr>
          <p:cNvPr id="83970" name="Rectangle 2"/>
          <p:cNvSpPr>
            <a:spLocks noGrp="1" noChangeArrowheads="1"/>
          </p:cNvSpPr>
          <p:nvPr>
            <p:ph type="title"/>
          </p:nvPr>
        </p:nvSpPr>
        <p:spPr/>
        <p:txBody>
          <a:bodyPr/>
          <a:lstStyle/>
          <a:p>
            <a:r>
              <a:rPr lang="en-US"/>
              <a:t>Later</a:t>
            </a:r>
          </a:p>
        </p:txBody>
      </p:sp>
      <p:pic>
        <p:nvPicPr>
          <p:cNvPr id="83972" name="Picture 4" descr="img4"/>
          <p:cNvPicPr>
            <a:picLocks noChangeAspect="1" noChangeArrowheads="1"/>
          </p:cNvPicPr>
          <p:nvPr/>
        </p:nvPicPr>
        <p:blipFill>
          <a:blip r:embed="rId2" cstate="print"/>
          <a:srcRect/>
          <a:stretch>
            <a:fillRect/>
          </a:stretch>
        </p:blipFill>
        <p:spPr bwMode="auto">
          <a:xfrm>
            <a:off x="228600" y="2438400"/>
            <a:ext cx="8610600" cy="375761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mtClean="0"/>
              <a:t>Exploring a wumpus world</a:t>
            </a:r>
          </a:p>
        </p:txBody>
      </p:sp>
      <p:pic>
        <p:nvPicPr>
          <p:cNvPr id="51203" name="Picture 3" descr="wumpus-seq0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61796"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mtClean="0"/>
              <a:t>Exploring a wumpus world</a:t>
            </a:r>
          </a:p>
        </p:txBody>
      </p:sp>
      <p:pic>
        <p:nvPicPr>
          <p:cNvPr id="53251" name="Picture 3" descr="wumpus-seq1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63844"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smtClean="0"/>
              <a:t>Exploring a wumpus world</a:t>
            </a:r>
          </a:p>
        </p:txBody>
      </p:sp>
      <p:pic>
        <p:nvPicPr>
          <p:cNvPr id="55299" name="Picture 3" descr="wumpus-seq2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65892"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smtClean="0"/>
              <a:t>Exploring a wumpus world</a:t>
            </a:r>
          </a:p>
        </p:txBody>
      </p:sp>
      <p:pic>
        <p:nvPicPr>
          <p:cNvPr id="57347" name="Picture 3" descr="wumpus-seq3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67940"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Exploring a wumpus world</a:t>
            </a:r>
          </a:p>
        </p:txBody>
      </p:sp>
      <p:pic>
        <p:nvPicPr>
          <p:cNvPr id="59395" name="Picture 3" descr="wumpus-seq4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69988"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smtClean="0"/>
              <a:t>Exploring a wumpus world</a:t>
            </a:r>
          </a:p>
        </p:txBody>
      </p:sp>
      <p:pic>
        <p:nvPicPr>
          <p:cNvPr id="61443" name="Picture 3" descr="wumpus-seq5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72036"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r>
              <a:rPr lang="en-US" smtClean="0"/>
              <a:t>Exploring a wumpus world</a:t>
            </a:r>
          </a:p>
        </p:txBody>
      </p:sp>
      <p:pic>
        <p:nvPicPr>
          <p:cNvPr id="63491" name="Picture 3" descr="wumpus-seq6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74084"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smtClean="0"/>
              <a:t>Exploring a wumpus world</a:t>
            </a:r>
          </a:p>
        </p:txBody>
      </p:sp>
      <p:pic>
        <p:nvPicPr>
          <p:cNvPr id="65539" name="Picture 3" descr="wumpus-seq7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75108"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smtClean="0"/>
              <a:t>Exploring a wumpus world</a:t>
            </a:r>
          </a:p>
        </p:txBody>
      </p:sp>
      <p:pic>
        <p:nvPicPr>
          <p:cNvPr id="67587" name="Picture 3" descr="wumpus-seq7c"/>
          <p:cNvPicPr>
            <a:picLocks noChangeAspect="1" noChangeArrowheads="1"/>
          </p:cNvPicPr>
          <p:nvPr/>
        </p:nvPicPr>
        <p:blipFill>
          <a:blip r:embed="rId3" cstate="print"/>
          <a:srcRect/>
          <a:stretch>
            <a:fillRect/>
          </a:stretch>
        </p:blipFill>
        <p:spPr bwMode="auto">
          <a:xfrm>
            <a:off x="3286125" y="2138363"/>
            <a:ext cx="2571750" cy="2581275"/>
          </a:xfrm>
          <a:prstGeom prst="rect">
            <a:avLst/>
          </a:prstGeom>
          <a:noFill/>
          <a:ln w="9525">
            <a:noFill/>
            <a:miter lim="800000"/>
            <a:headEnd/>
            <a:tailEnd/>
          </a:ln>
        </p:spPr>
      </p:pic>
      <p:sp>
        <p:nvSpPr>
          <p:cNvPr id="176132" name="Text Box 4"/>
          <p:cNvSpPr txBox="1">
            <a:spLocks noChangeArrowheads="1"/>
          </p:cNvSpPr>
          <p:nvPr/>
        </p:nvSpPr>
        <p:spPr bwMode="auto">
          <a:xfrm>
            <a:off x="7010400" y="2473325"/>
            <a:ext cx="1308100" cy="1581150"/>
          </a:xfrm>
          <a:prstGeom prst="rect">
            <a:avLst/>
          </a:prstGeom>
          <a:solidFill>
            <a:srgbClr val="CCECFF"/>
          </a:solidFill>
          <a:ln w="9525">
            <a:noFill/>
            <a:miter lim="800000"/>
            <a:headEnd/>
            <a:tailEnd/>
          </a:ln>
          <a:effectLst>
            <a:outerShdw blurRad="63500" dist="107763" dir="2700000" algn="ctr" rotWithShape="0">
              <a:schemeClr val="bg2">
                <a:alpha val="50000"/>
              </a:schemeClr>
            </a:outerShdw>
          </a:effectLst>
        </p:spPr>
        <p:txBody>
          <a:bodyPr wrap="none">
            <a:spAutoFit/>
          </a:bodyPr>
          <a:lstStyle/>
          <a:p>
            <a:pPr eaLnBrk="1" hangingPunct="1">
              <a:tabLst>
                <a:tab pos="463550" algn="l"/>
              </a:tabLst>
            </a:pPr>
            <a:r>
              <a:rPr lang="en-US" sz="1400">
                <a:latin typeface="Arial" charset="0"/>
              </a:rPr>
              <a:t>A	agent</a:t>
            </a:r>
          </a:p>
          <a:p>
            <a:pPr eaLnBrk="1" hangingPunct="1">
              <a:tabLst>
                <a:tab pos="463550" algn="l"/>
              </a:tabLst>
            </a:pPr>
            <a:r>
              <a:rPr lang="en-US" sz="1400">
                <a:latin typeface="Arial" charset="0"/>
              </a:rPr>
              <a:t>B	breeze</a:t>
            </a:r>
          </a:p>
          <a:p>
            <a:pPr eaLnBrk="1" hangingPunct="1">
              <a:tabLst>
                <a:tab pos="463550" algn="l"/>
              </a:tabLst>
            </a:pPr>
            <a:r>
              <a:rPr lang="en-US" sz="1400">
                <a:latin typeface="Arial" charset="0"/>
              </a:rPr>
              <a:t>G	glitter</a:t>
            </a:r>
          </a:p>
          <a:p>
            <a:pPr eaLnBrk="1" hangingPunct="1">
              <a:tabLst>
                <a:tab pos="463550" algn="l"/>
              </a:tabLst>
            </a:pPr>
            <a:r>
              <a:rPr lang="en-US" sz="1400">
                <a:latin typeface="Arial" charset="0"/>
              </a:rPr>
              <a:t>OK	safe cell</a:t>
            </a:r>
          </a:p>
          <a:p>
            <a:pPr eaLnBrk="1" hangingPunct="1">
              <a:tabLst>
                <a:tab pos="463550" algn="l"/>
              </a:tabLst>
            </a:pPr>
            <a:r>
              <a:rPr lang="en-US" sz="1400">
                <a:latin typeface="Arial" charset="0"/>
              </a:rPr>
              <a:t>P	pit</a:t>
            </a:r>
          </a:p>
          <a:p>
            <a:pPr eaLnBrk="1" hangingPunct="1">
              <a:tabLst>
                <a:tab pos="463550" algn="l"/>
              </a:tabLst>
            </a:pPr>
            <a:r>
              <a:rPr lang="en-US" sz="1400">
                <a:latin typeface="Arial" charset="0"/>
              </a:rPr>
              <a:t>S	stench</a:t>
            </a:r>
          </a:p>
          <a:p>
            <a:pPr eaLnBrk="1" hangingPunct="1">
              <a:tabLst>
                <a:tab pos="463550" algn="l"/>
              </a:tabLst>
            </a:pPr>
            <a:r>
              <a:rPr lang="en-US" sz="1400">
                <a:latin typeface="Arial" charset="0"/>
              </a:rPr>
              <a:t>W	wumpus</a:t>
            </a:r>
          </a:p>
        </p:txBody>
      </p:sp>
      <p:sp>
        <p:nvSpPr>
          <p:cNvPr id="67589" name="Text Box 5"/>
          <p:cNvSpPr txBox="1">
            <a:spLocks noChangeArrowheads="1"/>
          </p:cNvSpPr>
          <p:nvPr/>
        </p:nvSpPr>
        <p:spPr bwMode="auto">
          <a:xfrm>
            <a:off x="4572000" y="2819400"/>
            <a:ext cx="325438" cy="244475"/>
          </a:xfrm>
          <a:prstGeom prst="rect">
            <a:avLst/>
          </a:prstGeom>
          <a:noFill/>
          <a:ln w="9525">
            <a:noFill/>
            <a:miter lim="800000"/>
            <a:headEnd/>
            <a:tailEnd/>
          </a:ln>
        </p:spPr>
        <p:txBody>
          <a:bodyPr wrap="none">
            <a:spAutoFit/>
          </a:bodyPr>
          <a:lstStyle/>
          <a:p>
            <a:r>
              <a:rPr lang="en-US" sz="1000" b="1"/>
              <a:t>P?</a:t>
            </a:r>
          </a:p>
        </p:txBody>
      </p:sp>
      <p:sp>
        <p:nvSpPr>
          <p:cNvPr id="67590" name="Text Box 6"/>
          <p:cNvSpPr txBox="1">
            <a:spLocks noChangeArrowheads="1"/>
          </p:cNvSpPr>
          <p:nvPr/>
        </p:nvSpPr>
        <p:spPr bwMode="auto">
          <a:xfrm>
            <a:off x="5257800" y="3489325"/>
            <a:ext cx="325438" cy="244475"/>
          </a:xfrm>
          <a:prstGeom prst="rect">
            <a:avLst/>
          </a:prstGeom>
          <a:noFill/>
          <a:ln w="9525">
            <a:noFill/>
            <a:miter lim="800000"/>
            <a:headEnd/>
            <a:tailEnd/>
          </a:ln>
        </p:spPr>
        <p:txBody>
          <a:bodyPr wrap="none">
            <a:spAutoFit/>
          </a:bodyPr>
          <a:lstStyle/>
          <a:p>
            <a:r>
              <a:rPr lang="en-US" sz="1000" b="1"/>
              <a:t>P?</a:t>
            </a:r>
          </a:p>
        </p:txBody>
      </p:sp>
      <p:sp>
        <p:nvSpPr>
          <p:cNvPr id="67591" name="Line 7"/>
          <p:cNvSpPr>
            <a:spLocks noChangeShapeType="1"/>
          </p:cNvSpPr>
          <p:nvPr/>
        </p:nvSpPr>
        <p:spPr bwMode="auto">
          <a:xfrm>
            <a:off x="4800600" y="3048000"/>
            <a:ext cx="533400" cy="533400"/>
          </a:xfrm>
          <a:prstGeom prst="line">
            <a:avLst/>
          </a:pr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ln/>
        </p:spPr>
        <p:txBody>
          <a:bodyPr rIns="132080"/>
          <a:lstStyle/>
          <a:p>
            <a:r>
              <a:rPr lang="en-US"/>
              <a:t>Representing Knowledge</a:t>
            </a:r>
          </a:p>
        </p:txBody>
      </p:sp>
      <p:sp>
        <p:nvSpPr>
          <p:cNvPr id="20483" name="Rectangle 3"/>
          <p:cNvSpPr>
            <a:spLocks noGrp="1" noChangeArrowheads="1"/>
          </p:cNvSpPr>
          <p:nvPr>
            <p:ph type="body" idx="1"/>
          </p:nvPr>
        </p:nvSpPr>
        <p:spPr>
          <a:ln/>
        </p:spPr>
        <p:txBody>
          <a:bodyPr rIns="132080">
            <a:normAutofit lnSpcReduction="10000"/>
          </a:bodyPr>
          <a:lstStyle/>
          <a:p>
            <a:r>
              <a:rPr lang="en-US"/>
              <a:t>The agent that solves the wumpus world can most effectively be implemented by a knowledge-based approach</a:t>
            </a:r>
          </a:p>
          <a:p>
            <a:r>
              <a:rPr lang="en-US"/>
              <a:t>Need to represent states and actions, update internal representations, deduce hidden properties and appropriate actions</a:t>
            </a:r>
          </a:p>
          <a:p>
            <a:r>
              <a:rPr lang="en-US"/>
              <a:t>Need a formal representation for the KB</a:t>
            </a:r>
          </a:p>
          <a:p>
            <a:r>
              <a:rPr lang="en-US"/>
              <a:t>And a way to reason about that representation</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686A428B-B216-4C78-ADBD-C7780FEA3E96}" type="slidenum">
              <a:rPr lang="en-US"/>
              <a:pPr/>
              <a:t>27</a:t>
            </a:fld>
            <a:endParaRPr lang="en-US"/>
          </a:p>
        </p:txBody>
      </p:sp>
      <p:sp>
        <p:nvSpPr>
          <p:cNvPr id="84994" name="Rectangle 2"/>
          <p:cNvSpPr>
            <a:spLocks noGrp="1" noChangeArrowheads="1"/>
          </p:cNvSpPr>
          <p:nvPr>
            <p:ph type="title"/>
          </p:nvPr>
        </p:nvSpPr>
        <p:spPr/>
        <p:txBody>
          <a:bodyPr/>
          <a:lstStyle/>
          <a:p>
            <a:r>
              <a:rPr lang="en-US" sz="3600" dirty="0"/>
              <a:t>Representation, reasoning, and logic</a:t>
            </a:r>
          </a:p>
        </p:txBody>
      </p:sp>
      <p:sp>
        <p:nvSpPr>
          <p:cNvPr id="84995" name="Rectangle 3"/>
          <p:cNvSpPr>
            <a:spLocks noGrp="1" noChangeArrowheads="1"/>
          </p:cNvSpPr>
          <p:nvPr>
            <p:ph type="body" idx="1"/>
          </p:nvPr>
        </p:nvSpPr>
        <p:spPr>
          <a:xfrm>
            <a:off x="685800" y="1981200"/>
            <a:ext cx="8077200" cy="4114800"/>
          </a:xfrm>
        </p:spPr>
        <p:txBody>
          <a:bodyPr>
            <a:normAutofit fontScale="92500" lnSpcReduction="20000"/>
          </a:bodyPr>
          <a:lstStyle/>
          <a:p>
            <a:r>
              <a:rPr lang="en-US" dirty="0"/>
              <a:t>The object of knowledge representation is to express knowledge in a computer-tractable form, so that agents can perform well. </a:t>
            </a:r>
          </a:p>
          <a:p>
            <a:r>
              <a:rPr lang="en-US" dirty="0"/>
              <a:t>A knowledge representation language is defined by: </a:t>
            </a:r>
          </a:p>
          <a:p>
            <a:pPr lvl="1"/>
            <a:r>
              <a:rPr lang="en-US" sz="2400" dirty="0"/>
              <a:t> its </a:t>
            </a:r>
            <a:r>
              <a:rPr lang="en-US" sz="2400" b="1" dirty="0"/>
              <a:t>syntax,</a:t>
            </a:r>
            <a:r>
              <a:rPr lang="en-US" sz="2400" dirty="0"/>
              <a:t> which defines all possible sequences of symbols that constitute sentences of the language. </a:t>
            </a:r>
          </a:p>
          <a:p>
            <a:pPr lvl="2"/>
            <a:r>
              <a:rPr lang="en-US" sz="2000" dirty="0"/>
              <a:t>Examples: Sentences in a book, bit patterns in computer memory. </a:t>
            </a:r>
          </a:p>
          <a:p>
            <a:pPr lvl="1"/>
            <a:r>
              <a:rPr lang="en-US" sz="2400" dirty="0"/>
              <a:t> its </a:t>
            </a:r>
            <a:r>
              <a:rPr lang="en-US" sz="2400" b="1" dirty="0"/>
              <a:t>semantics</a:t>
            </a:r>
            <a:r>
              <a:rPr lang="en-US" sz="2400" dirty="0"/>
              <a:t>, which determines the facts in the world to which the sentences refer. </a:t>
            </a:r>
          </a:p>
          <a:p>
            <a:pPr lvl="2"/>
            <a:r>
              <a:rPr lang="en-US" sz="2000" dirty="0"/>
              <a:t>Each sentence makes a claim about the world. </a:t>
            </a:r>
          </a:p>
          <a:p>
            <a:pPr lvl="2"/>
            <a:r>
              <a:rPr lang="en-US" sz="2000" dirty="0"/>
              <a:t>An agent is said to believe a sentence about the world.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p:cNvSpPr>
            <a:spLocks noGrp="1"/>
          </p:cNvSpPr>
          <p:nvPr>
            <p:ph type="sldNum" sz="quarter" idx="10"/>
          </p:nvPr>
        </p:nvSpPr>
        <p:spPr/>
        <p:txBody>
          <a:bodyPr/>
          <a:lstStyle/>
          <a:p>
            <a:fld id="{42C525C0-2A53-408C-B44E-77410A12BB8D}" type="slidenum">
              <a:rPr lang="en-US"/>
              <a:pPr/>
              <a:t>28</a:t>
            </a:fld>
            <a:endParaRPr lang="en-US"/>
          </a:p>
        </p:txBody>
      </p:sp>
      <p:sp>
        <p:nvSpPr>
          <p:cNvPr id="88066" name="Rectangle 2"/>
          <p:cNvSpPr>
            <a:spLocks noGrp="1" noChangeArrowheads="1"/>
          </p:cNvSpPr>
          <p:nvPr>
            <p:ph type="title"/>
          </p:nvPr>
        </p:nvSpPr>
        <p:spPr/>
        <p:txBody>
          <a:bodyPr>
            <a:normAutofit fontScale="90000"/>
          </a:bodyPr>
          <a:lstStyle/>
          <a:p>
            <a:r>
              <a:rPr lang="en-US"/>
              <a:t>The connection between </a:t>
            </a:r>
            <a:br>
              <a:rPr lang="en-US"/>
            </a:br>
            <a:r>
              <a:rPr lang="en-US"/>
              <a:t>sentences and facts</a:t>
            </a:r>
          </a:p>
        </p:txBody>
      </p:sp>
      <p:pic>
        <p:nvPicPr>
          <p:cNvPr id="88068" name="Picture 4" descr="img5"/>
          <p:cNvPicPr>
            <a:picLocks noChangeAspect="1" noChangeArrowheads="1"/>
          </p:cNvPicPr>
          <p:nvPr/>
        </p:nvPicPr>
        <p:blipFill>
          <a:blip r:embed="rId2" cstate="print"/>
          <a:srcRect/>
          <a:stretch>
            <a:fillRect/>
          </a:stretch>
        </p:blipFill>
        <p:spPr bwMode="auto">
          <a:xfrm>
            <a:off x="228600" y="2219325"/>
            <a:ext cx="8686800" cy="2419350"/>
          </a:xfrm>
          <a:prstGeom prst="rect">
            <a:avLst/>
          </a:prstGeom>
          <a:noFill/>
        </p:spPr>
      </p:pic>
      <p:sp>
        <p:nvSpPr>
          <p:cNvPr id="88069" name="Text Box 5"/>
          <p:cNvSpPr txBox="1">
            <a:spLocks noChangeArrowheads="1"/>
          </p:cNvSpPr>
          <p:nvPr/>
        </p:nvSpPr>
        <p:spPr bwMode="auto">
          <a:xfrm>
            <a:off x="873125" y="5070475"/>
            <a:ext cx="7481888" cy="1187450"/>
          </a:xfrm>
          <a:prstGeom prst="rect">
            <a:avLst/>
          </a:prstGeom>
          <a:noFill/>
          <a:ln w="9525">
            <a:noFill/>
            <a:miter lim="800000"/>
            <a:headEnd/>
            <a:tailEnd/>
          </a:ln>
          <a:effectLst/>
        </p:spPr>
        <p:txBody>
          <a:bodyPr wrap="none">
            <a:spAutoFit/>
          </a:bodyPr>
          <a:lstStyle/>
          <a:p>
            <a:r>
              <a:rPr lang="en-US"/>
              <a:t>Semantics maps sentences in logic to facts in the world.</a:t>
            </a:r>
          </a:p>
          <a:p>
            <a:r>
              <a:rPr lang="en-US"/>
              <a:t>The property of one fact following from another is mirrored</a:t>
            </a:r>
          </a:p>
          <a:p>
            <a:r>
              <a:rPr lang="en-US"/>
              <a:t>by the property of one sentence being entailed by another.</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685800" y="228600"/>
            <a:ext cx="7772400" cy="1143000"/>
          </a:xfrm>
        </p:spPr>
        <p:txBody>
          <a:bodyPr/>
          <a:lstStyle/>
          <a:p>
            <a:r>
              <a:rPr lang="en-US" smtClean="0"/>
              <a:t>Logic in general</a:t>
            </a:r>
          </a:p>
        </p:txBody>
      </p:sp>
      <p:sp>
        <p:nvSpPr>
          <p:cNvPr id="71683" name="Rectangle 3"/>
          <p:cNvSpPr>
            <a:spLocks noGrp="1" noChangeArrowheads="1"/>
          </p:cNvSpPr>
          <p:nvPr>
            <p:ph type="body" idx="1"/>
          </p:nvPr>
        </p:nvSpPr>
        <p:spPr>
          <a:xfrm>
            <a:off x="609600" y="1295400"/>
            <a:ext cx="7924800" cy="5562600"/>
          </a:xfrm>
        </p:spPr>
        <p:txBody>
          <a:bodyPr/>
          <a:lstStyle/>
          <a:p>
            <a:pPr marL="231775" indent="-231775">
              <a:lnSpc>
                <a:spcPct val="90000"/>
              </a:lnSpc>
            </a:pPr>
            <a:r>
              <a:rPr lang="en-US" sz="2800" b="1" smtClean="0">
                <a:solidFill>
                  <a:schemeClr val="accent2"/>
                </a:solidFill>
              </a:rPr>
              <a:t>Logics</a:t>
            </a:r>
            <a:r>
              <a:rPr lang="en-US" sz="2800" smtClean="0"/>
              <a:t> are formal languages for representing information such that conclusions can be drawn</a:t>
            </a:r>
          </a:p>
          <a:p>
            <a:pPr marL="231775" indent="-231775">
              <a:lnSpc>
                <a:spcPct val="90000"/>
              </a:lnSpc>
            </a:pPr>
            <a:r>
              <a:rPr lang="en-US" sz="2800" b="1" smtClean="0">
                <a:solidFill>
                  <a:schemeClr val="accent2"/>
                </a:solidFill>
              </a:rPr>
              <a:t>Syntax</a:t>
            </a:r>
            <a:r>
              <a:rPr lang="en-US" sz="2800" smtClean="0"/>
              <a:t> defines the sentences in the language</a:t>
            </a:r>
          </a:p>
          <a:p>
            <a:pPr marL="231775" indent="-231775">
              <a:lnSpc>
                <a:spcPct val="90000"/>
              </a:lnSpc>
            </a:pPr>
            <a:r>
              <a:rPr lang="en-US" sz="2800" b="1" smtClean="0">
                <a:solidFill>
                  <a:schemeClr val="accent2"/>
                </a:solidFill>
              </a:rPr>
              <a:t>Semantics</a:t>
            </a:r>
            <a:r>
              <a:rPr lang="en-US" sz="2800" smtClean="0"/>
              <a:t> define the "meaning" of sentences</a:t>
            </a:r>
          </a:p>
          <a:p>
            <a:pPr marL="573088" lvl="1">
              <a:lnSpc>
                <a:spcPct val="90000"/>
              </a:lnSpc>
            </a:pPr>
            <a:r>
              <a:rPr lang="en-US" sz="2800" smtClean="0"/>
              <a:t>i.e., define </a:t>
            </a:r>
            <a:r>
              <a:rPr lang="en-US" sz="2800" b="1" smtClean="0">
                <a:solidFill>
                  <a:schemeClr val="accent2"/>
                </a:solidFill>
              </a:rPr>
              <a:t>truth</a:t>
            </a:r>
            <a:r>
              <a:rPr lang="en-US" sz="2800" smtClean="0"/>
              <a:t> of a sentence in a world</a:t>
            </a:r>
          </a:p>
          <a:p>
            <a:pPr marL="231775" indent="-231775">
              <a:lnSpc>
                <a:spcPct val="90000"/>
              </a:lnSpc>
            </a:pPr>
            <a:r>
              <a:rPr lang="en-US" sz="2800" smtClean="0"/>
              <a:t>E.g., the language of arithmetic</a:t>
            </a:r>
          </a:p>
          <a:p>
            <a:pPr marL="573088" lvl="1">
              <a:lnSpc>
                <a:spcPct val="90000"/>
              </a:lnSpc>
            </a:pPr>
            <a:r>
              <a:rPr lang="en-US" sz="2800" smtClean="0"/>
              <a:t>x+2 ≥ y is a sentence; x2+y &gt; {} is not a sentence</a:t>
            </a:r>
          </a:p>
          <a:p>
            <a:pPr marL="573088" lvl="1">
              <a:lnSpc>
                <a:spcPct val="90000"/>
              </a:lnSpc>
            </a:pPr>
            <a:r>
              <a:rPr lang="en-US" sz="2800" smtClean="0"/>
              <a:t>x+2 ≥ y is true iff the number x+2 is no less than the number y</a:t>
            </a:r>
          </a:p>
          <a:p>
            <a:pPr marL="573088" lvl="1">
              <a:lnSpc>
                <a:spcPct val="90000"/>
              </a:lnSpc>
            </a:pPr>
            <a:r>
              <a:rPr lang="en-US" sz="2800" smtClean="0"/>
              <a:t>x+2 ≥ y is true in a world where x = 7, y = 1</a:t>
            </a:r>
          </a:p>
          <a:p>
            <a:pPr marL="573088" lvl="1">
              <a:lnSpc>
                <a:spcPct val="90000"/>
              </a:lnSpc>
            </a:pPr>
            <a:r>
              <a:rPr lang="en-US" sz="2800" smtClean="0"/>
              <a:t>x+2 ≥ y is false in a world where x = 0, y = 6</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685800" y="0"/>
            <a:ext cx="7772400" cy="1143000"/>
          </a:xfrm>
        </p:spPr>
        <p:txBody>
          <a:bodyPr/>
          <a:lstStyle/>
          <a:p>
            <a:r>
              <a:rPr lang="en-US" dirty="0" smtClean="0"/>
              <a:t>Entailment</a:t>
            </a:r>
          </a:p>
        </p:txBody>
      </p:sp>
      <p:sp>
        <p:nvSpPr>
          <p:cNvPr id="73731" name="Rectangle 3"/>
          <p:cNvSpPr>
            <a:spLocks noGrp="1" noChangeArrowheads="1"/>
          </p:cNvSpPr>
          <p:nvPr>
            <p:ph type="body" idx="1"/>
          </p:nvPr>
        </p:nvSpPr>
        <p:spPr>
          <a:xfrm>
            <a:off x="685800" y="1066800"/>
            <a:ext cx="7772400" cy="5562600"/>
          </a:xfrm>
        </p:spPr>
        <p:txBody>
          <a:bodyPr>
            <a:normAutofit lnSpcReduction="10000"/>
          </a:bodyPr>
          <a:lstStyle/>
          <a:p>
            <a:pPr marL="231775" indent="-231775">
              <a:lnSpc>
                <a:spcPct val="80000"/>
              </a:lnSpc>
            </a:pPr>
            <a:r>
              <a:rPr lang="en-US" sz="2800" dirty="0" smtClean="0">
                <a:solidFill>
                  <a:schemeClr val="accent2"/>
                </a:solidFill>
              </a:rPr>
              <a:t>Entailment</a:t>
            </a:r>
            <a:r>
              <a:rPr lang="en-US" sz="2800" dirty="0" smtClean="0"/>
              <a:t> means that one thing </a:t>
            </a:r>
            <a:r>
              <a:rPr lang="en-US" sz="2800" dirty="0" smtClean="0">
                <a:solidFill>
                  <a:srgbClr val="FF0000"/>
                </a:solidFill>
              </a:rPr>
              <a:t>follows from </a:t>
            </a:r>
            <a:r>
              <a:rPr lang="en-US" sz="2800" dirty="0" smtClean="0"/>
              <a:t>another:</a:t>
            </a:r>
          </a:p>
          <a:p>
            <a:pPr marL="231775" indent="-231775" algn="ctr">
              <a:lnSpc>
                <a:spcPct val="80000"/>
              </a:lnSpc>
              <a:buFontTx/>
              <a:buNone/>
            </a:pPr>
            <a:r>
              <a:rPr lang="en-US" sz="2800" dirty="0" smtClean="0"/>
              <a:t>KB </a:t>
            </a:r>
            <a:r>
              <a:rPr lang="en-US" sz="2800" dirty="0" smtClean="0">
                <a:cs typeface="Arial" charset="0"/>
              </a:rPr>
              <a:t>╞</a:t>
            </a:r>
            <a:r>
              <a:rPr lang="en-US" sz="2800" dirty="0" smtClean="0"/>
              <a:t> </a:t>
            </a:r>
            <a:r>
              <a:rPr lang="el-GR" sz="2800" dirty="0" smtClean="0">
                <a:cs typeface="Arial" charset="0"/>
              </a:rPr>
              <a:t>α</a:t>
            </a:r>
            <a:endParaRPr lang="en-US" sz="2800" dirty="0" smtClean="0"/>
          </a:p>
          <a:p>
            <a:pPr marL="231775" indent="-231775" algn="ctr">
              <a:lnSpc>
                <a:spcPct val="80000"/>
              </a:lnSpc>
              <a:buFontTx/>
              <a:buNone/>
            </a:pPr>
            <a:endParaRPr lang="en-US" sz="2800" dirty="0" smtClean="0"/>
          </a:p>
          <a:p>
            <a:pPr marL="231775" indent="-231775">
              <a:lnSpc>
                <a:spcPct val="80000"/>
              </a:lnSpc>
            </a:pPr>
            <a:r>
              <a:rPr lang="en-US" sz="2800" dirty="0" smtClean="0"/>
              <a:t>Knowledge base </a:t>
            </a:r>
            <a:r>
              <a:rPr lang="en-US" sz="2800" i="1" dirty="0" smtClean="0"/>
              <a:t>KB</a:t>
            </a:r>
            <a:r>
              <a:rPr lang="en-US" sz="2800" dirty="0" smtClean="0"/>
              <a:t> entails sentence α if and only if α is true in all worlds where </a:t>
            </a:r>
            <a:r>
              <a:rPr lang="en-US" sz="2800" i="1" dirty="0" smtClean="0"/>
              <a:t>KB</a:t>
            </a:r>
            <a:r>
              <a:rPr lang="en-US" sz="2800" dirty="0" smtClean="0"/>
              <a:t> is true</a:t>
            </a:r>
          </a:p>
          <a:p>
            <a:pPr marL="1597025" lvl="4" indent="-220663">
              <a:lnSpc>
                <a:spcPct val="80000"/>
              </a:lnSpc>
            </a:pPr>
            <a:endParaRPr lang="en-US" sz="1800" dirty="0" smtClean="0"/>
          </a:p>
          <a:p>
            <a:pPr marL="573088" lvl="1">
              <a:lnSpc>
                <a:spcPct val="80000"/>
              </a:lnSpc>
            </a:pPr>
            <a:r>
              <a:rPr lang="en-US" sz="2400" dirty="0" smtClean="0"/>
              <a:t>E.g., small dog and cats…. –d +c</a:t>
            </a:r>
          </a:p>
          <a:p>
            <a:pPr marL="573088" lvl="1">
              <a:lnSpc>
                <a:spcPct val="80000"/>
              </a:lnSpc>
            </a:pPr>
            <a:r>
              <a:rPr lang="en-US" sz="2400" dirty="0" smtClean="0"/>
              <a:t>E.g</a:t>
            </a:r>
            <a:r>
              <a:rPr lang="en-US" sz="2400" dirty="0" smtClean="0"/>
              <a:t>., </a:t>
            </a:r>
            <a:r>
              <a:rPr lang="en-US" sz="2400" dirty="0" err="1" smtClean="0"/>
              <a:t>x+y</a:t>
            </a:r>
            <a:r>
              <a:rPr lang="en-US" sz="2400" dirty="0" smtClean="0"/>
              <a:t> = 4 entails  4 = </a:t>
            </a:r>
            <a:r>
              <a:rPr lang="en-US" sz="2400" dirty="0" err="1" smtClean="0"/>
              <a:t>x+y</a:t>
            </a:r>
            <a:r>
              <a:rPr lang="en-US" sz="2400" dirty="0" smtClean="0"/>
              <a:t>
</a:t>
            </a:r>
          </a:p>
          <a:p>
            <a:pPr marL="573088" lvl="1">
              <a:lnSpc>
                <a:spcPct val="80000"/>
              </a:lnSpc>
            </a:pPr>
            <a:r>
              <a:rPr lang="en-US" sz="2400" dirty="0" smtClean="0"/>
              <a:t>Entailment is a relationship between sentences (i.e., </a:t>
            </a:r>
            <a:r>
              <a:rPr lang="en-US" sz="2400" dirty="0" smtClean="0">
                <a:solidFill>
                  <a:srgbClr val="FF0000"/>
                </a:solidFill>
              </a:rPr>
              <a:t>syntax</a:t>
            </a:r>
            <a:r>
              <a:rPr lang="en-US" sz="2400" dirty="0" smtClean="0"/>
              <a:t>) that is based on </a:t>
            </a:r>
            <a:r>
              <a:rPr lang="en-US" sz="2400" b="1" dirty="0" smtClean="0"/>
              <a:t>semantics</a:t>
            </a:r>
          </a:p>
          <a:p>
            <a:pPr marL="573088" lvl="1">
              <a:lnSpc>
                <a:spcPct val="80000"/>
              </a:lnSpc>
            </a:pPr>
            <a:r>
              <a:rPr lang="en-US" sz="2400" dirty="0" smtClean="0"/>
              <a:t>a relationship between two </a:t>
            </a:r>
            <a:r>
              <a:rPr lang="en-US" sz="2400" u="sng" dirty="0" smtClean="0">
                <a:hlinkClick r:id="rId3"/>
              </a:rPr>
              <a:t>sentences</a:t>
            </a:r>
            <a:r>
              <a:rPr lang="en-US" sz="2400" dirty="0" smtClean="0"/>
              <a:t> such that if the </a:t>
            </a:r>
            <a:endParaRPr lang="en-US" sz="2400" dirty="0" smtClean="0"/>
          </a:p>
          <a:p>
            <a:pPr marL="573088" lvl="1">
              <a:lnSpc>
                <a:spcPct val="80000"/>
              </a:lnSpc>
              <a:buNone/>
            </a:pPr>
            <a:r>
              <a:rPr lang="en-US" sz="2400" dirty="0" smtClean="0"/>
              <a:t>First </a:t>
            </a:r>
            <a:r>
              <a:rPr lang="en-US" sz="2400" dirty="0" smtClean="0"/>
              <a:t>is true</a:t>
            </a:r>
            <a:r>
              <a:rPr lang="en-US" sz="2400" dirty="0" smtClean="0"/>
              <a:t>, the second must also be true, as in </a:t>
            </a:r>
            <a:endParaRPr lang="en-US" sz="2400" dirty="0" smtClean="0"/>
          </a:p>
          <a:p>
            <a:pPr marL="573088" lvl="1">
              <a:lnSpc>
                <a:spcPct val="80000"/>
              </a:lnSpc>
              <a:buNone/>
            </a:pPr>
            <a:r>
              <a:rPr lang="en-US" sz="2400" i="1" dirty="0" smtClean="0"/>
              <a:t>Her</a:t>
            </a:r>
            <a:r>
              <a:rPr lang="en-US" sz="2400" i="1" dirty="0" smtClean="0"/>
              <a:t> son drives her to work every day</a:t>
            </a:r>
            <a:r>
              <a:rPr lang="en-US" sz="2400" dirty="0" smtClean="0"/>
              <a:t> and </a:t>
            </a:r>
            <a:r>
              <a:rPr lang="en-US" sz="2400" i="1" dirty="0" smtClean="0"/>
              <a:t>Her son knows how to drive </a:t>
            </a:r>
            <a:r>
              <a:rPr lang="en-US" sz="2400" dirty="0" smtClean="0"/>
              <a:t> .</a:t>
            </a:r>
            <a:endParaRPr lang="en-US" sz="2400" b="1"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228600"/>
            <a:ext cx="7772400" cy="1143000"/>
          </a:xfrm>
        </p:spPr>
        <p:txBody>
          <a:bodyPr/>
          <a:lstStyle/>
          <a:p>
            <a:r>
              <a:rPr lang="en-US" sz="3600" smtClean="0"/>
              <a:t>Inference, Soundness, Completeness</a:t>
            </a:r>
          </a:p>
        </p:txBody>
      </p:sp>
      <p:sp>
        <p:nvSpPr>
          <p:cNvPr id="90115" name="Rectangle 3"/>
          <p:cNvSpPr>
            <a:spLocks noGrp="1" noChangeArrowheads="1"/>
          </p:cNvSpPr>
          <p:nvPr>
            <p:ph type="body" idx="1"/>
          </p:nvPr>
        </p:nvSpPr>
        <p:spPr>
          <a:xfrm>
            <a:off x="685800" y="1371600"/>
            <a:ext cx="7772400" cy="4572000"/>
          </a:xfrm>
        </p:spPr>
        <p:txBody>
          <a:bodyPr>
            <a:normAutofit fontScale="92500" lnSpcReduction="10000"/>
          </a:bodyPr>
          <a:lstStyle/>
          <a:p>
            <a:pPr marL="342900" indent="-342900">
              <a:lnSpc>
                <a:spcPct val="90000"/>
              </a:lnSpc>
            </a:pPr>
            <a:r>
              <a:rPr lang="en-US" sz="2800" i="1" dirty="0" smtClean="0"/>
              <a:t>KB </a:t>
            </a:r>
            <a:r>
              <a:rPr lang="en-US" sz="2800" dirty="0" smtClean="0">
                <a:cs typeface="Arial" charset="0"/>
              </a:rPr>
              <a:t>├</a:t>
            </a:r>
            <a:r>
              <a:rPr lang="en-US" sz="2800" baseline="-25000" dirty="0" err="1" smtClean="0"/>
              <a:t>i</a:t>
            </a:r>
            <a:r>
              <a:rPr lang="en-US" sz="2800" baseline="-25000" dirty="0" smtClean="0"/>
              <a:t> </a:t>
            </a:r>
            <a:r>
              <a:rPr lang="en-US" sz="2800" dirty="0" smtClean="0"/>
              <a:t>α </a:t>
            </a:r>
            <a:r>
              <a:rPr lang="en-US" sz="2800" dirty="0" smtClean="0"/>
              <a:t>, </a:t>
            </a:r>
            <a:r>
              <a:rPr lang="en-US" sz="2800" dirty="0" smtClean="0"/>
              <a:t>sentence α can be derived from </a:t>
            </a:r>
            <a:r>
              <a:rPr lang="en-US" sz="2800" i="1" dirty="0" smtClean="0"/>
              <a:t>KB </a:t>
            </a:r>
            <a:r>
              <a:rPr lang="en-US" sz="2800" dirty="0" smtClean="0"/>
              <a:t>by procedure </a:t>
            </a:r>
            <a:r>
              <a:rPr lang="en-US" sz="2800" i="1" dirty="0" err="1" smtClean="0"/>
              <a:t>i</a:t>
            </a:r>
            <a:endParaRPr lang="en-US" sz="2800" dirty="0" smtClean="0"/>
          </a:p>
          <a:p>
            <a:pPr marL="342900" indent="-342900">
              <a:lnSpc>
                <a:spcPct val="90000"/>
              </a:lnSpc>
            </a:pPr>
            <a:r>
              <a:rPr lang="en-US" sz="2800" b="1" dirty="0" smtClean="0"/>
              <a:t>Soundness:</a:t>
            </a:r>
            <a:r>
              <a:rPr lang="en-US" sz="2800" dirty="0" smtClean="0"/>
              <a:t> </a:t>
            </a:r>
            <a:r>
              <a:rPr lang="en-US" sz="2800" i="1" dirty="0" err="1" smtClean="0"/>
              <a:t>i</a:t>
            </a:r>
            <a:r>
              <a:rPr lang="en-US" sz="2800" dirty="0" smtClean="0"/>
              <a:t> is sound if whenever </a:t>
            </a:r>
            <a:r>
              <a:rPr lang="en-US" sz="2800" i="1" dirty="0" smtClean="0"/>
              <a:t>KB </a:t>
            </a:r>
            <a:r>
              <a:rPr lang="en-US" sz="2800" dirty="0" smtClean="0">
                <a:cs typeface="Arial" charset="0"/>
              </a:rPr>
              <a:t>├</a:t>
            </a:r>
            <a:r>
              <a:rPr lang="en-US" sz="2800" baseline="-25000" dirty="0" err="1" smtClean="0"/>
              <a:t>i</a:t>
            </a:r>
            <a:r>
              <a:rPr lang="en-US" sz="2800" baseline="-25000" dirty="0" smtClean="0"/>
              <a:t> </a:t>
            </a:r>
            <a:r>
              <a:rPr lang="en-US" sz="2800" dirty="0" smtClean="0"/>
              <a:t>α, it is also true that </a:t>
            </a:r>
            <a:r>
              <a:rPr lang="en-US" sz="2800" i="1" dirty="0" smtClean="0"/>
              <a:t>KB</a:t>
            </a:r>
            <a:r>
              <a:rPr lang="en-US" sz="2800" dirty="0" smtClean="0"/>
              <a:t>╞ α</a:t>
            </a:r>
          </a:p>
          <a:p>
            <a:pPr marL="342900" indent="-342900">
              <a:lnSpc>
                <a:spcPct val="90000"/>
              </a:lnSpc>
            </a:pPr>
            <a:r>
              <a:rPr lang="en-US" sz="2800" b="1" dirty="0" smtClean="0"/>
              <a:t>Completeness:</a:t>
            </a:r>
            <a:r>
              <a:rPr lang="en-US" sz="2800" dirty="0" smtClean="0"/>
              <a:t> </a:t>
            </a:r>
            <a:r>
              <a:rPr lang="en-US" sz="2800" i="1" dirty="0" err="1" smtClean="0"/>
              <a:t>i</a:t>
            </a:r>
            <a:r>
              <a:rPr lang="en-US" sz="2800" dirty="0" smtClean="0"/>
              <a:t> is complete if whenever </a:t>
            </a:r>
            <a:r>
              <a:rPr lang="en-US" sz="2800" i="1" dirty="0" smtClean="0"/>
              <a:t>KB</a:t>
            </a:r>
            <a:r>
              <a:rPr lang="en-US" sz="2800" dirty="0" smtClean="0"/>
              <a:t>╞ α, it is also true that </a:t>
            </a:r>
            <a:r>
              <a:rPr lang="en-US" sz="2800" i="1" dirty="0" smtClean="0"/>
              <a:t>KB </a:t>
            </a:r>
            <a:r>
              <a:rPr lang="en-US" sz="2800" dirty="0" smtClean="0">
                <a:cs typeface="Arial" charset="0"/>
              </a:rPr>
              <a:t>├</a:t>
            </a:r>
            <a:r>
              <a:rPr lang="en-US" sz="2800" baseline="-25000" dirty="0" err="1" smtClean="0"/>
              <a:t>i</a:t>
            </a:r>
            <a:r>
              <a:rPr lang="en-US" sz="2800" baseline="-25000" dirty="0" smtClean="0"/>
              <a:t> </a:t>
            </a:r>
            <a:r>
              <a:rPr lang="en-US" sz="2800" dirty="0" smtClean="0"/>
              <a:t>α </a:t>
            </a:r>
          </a:p>
          <a:p>
            <a:pPr marL="342900" indent="-342900">
              <a:lnSpc>
                <a:spcPct val="90000"/>
              </a:lnSpc>
            </a:pPr>
            <a:r>
              <a:rPr lang="en-US" sz="2800" dirty="0" smtClean="0"/>
              <a:t>Preview: we will define a logic (first-order logic) which is expressive enough to say almost anything of interest, and for which there exists a sound and complete inference procedure. That is, the procedure will answer any question whose answer follows from what is known by the </a:t>
            </a:r>
            <a:r>
              <a:rPr lang="en-US" sz="2800" i="1" dirty="0" smtClean="0"/>
              <a:t>KB</a:t>
            </a:r>
            <a:r>
              <a:rPr lang="en-US" sz="2800" dirty="0" smtClean="0"/>
              <a:t>.</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smtClean="0"/>
              <a:t>Logic as a KR language</a:t>
            </a:r>
          </a:p>
        </p:txBody>
      </p:sp>
      <p:grpSp>
        <p:nvGrpSpPr>
          <p:cNvPr id="2" name="Group 16"/>
          <p:cNvGrpSpPr>
            <a:grpSpLocks/>
          </p:cNvGrpSpPr>
          <p:nvPr/>
        </p:nvGrpSpPr>
        <p:grpSpPr bwMode="auto">
          <a:xfrm>
            <a:off x="87313" y="2590800"/>
            <a:ext cx="8972550" cy="2813050"/>
            <a:chOff x="174" y="2496"/>
            <a:chExt cx="4984" cy="1492"/>
          </a:xfrm>
        </p:grpSpPr>
        <p:sp>
          <p:nvSpPr>
            <p:cNvPr id="98308" name="Rectangle 14"/>
            <p:cNvSpPr>
              <a:spLocks noChangeArrowheads="1"/>
            </p:cNvSpPr>
            <p:nvPr/>
          </p:nvSpPr>
          <p:spPr bwMode="auto">
            <a:xfrm>
              <a:off x="3024" y="2496"/>
              <a:ext cx="768" cy="672"/>
            </a:xfrm>
            <a:prstGeom prst="rect">
              <a:avLst/>
            </a:prstGeom>
            <a:solidFill>
              <a:srgbClr val="CCCC00"/>
            </a:solidFill>
            <a:ln w="9525">
              <a:solidFill>
                <a:schemeClr val="tx1"/>
              </a:solidFill>
              <a:miter lim="800000"/>
              <a:headEnd/>
              <a:tailEnd/>
            </a:ln>
          </p:spPr>
          <p:txBody>
            <a:bodyPr wrap="none" anchor="ctr"/>
            <a:lstStyle/>
            <a:p>
              <a:endParaRPr lang="en-US"/>
            </a:p>
          </p:txBody>
        </p:sp>
        <p:sp>
          <p:nvSpPr>
            <p:cNvPr id="98309" name="Rectangle 7"/>
            <p:cNvSpPr>
              <a:spLocks noChangeArrowheads="1"/>
            </p:cNvSpPr>
            <p:nvPr/>
          </p:nvSpPr>
          <p:spPr bwMode="auto">
            <a:xfrm>
              <a:off x="2016" y="2496"/>
              <a:ext cx="768" cy="672"/>
            </a:xfrm>
            <a:prstGeom prst="rect">
              <a:avLst/>
            </a:prstGeom>
            <a:solidFill>
              <a:srgbClr val="CCFF99"/>
            </a:solidFill>
            <a:ln w="9525">
              <a:solidFill>
                <a:schemeClr val="tx1"/>
              </a:solidFill>
              <a:miter lim="800000"/>
              <a:headEnd/>
              <a:tailEnd/>
            </a:ln>
          </p:spPr>
          <p:txBody>
            <a:bodyPr wrap="none" anchor="ctr"/>
            <a:lstStyle/>
            <a:p>
              <a:endParaRPr lang="en-US"/>
            </a:p>
          </p:txBody>
        </p:sp>
        <p:sp>
          <p:nvSpPr>
            <p:cNvPr id="98310" name="Rectangle 4"/>
            <p:cNvSpPr>
              <a:spLocks noChangeArrowheads="1"/>
            </p:cNvSpPr>
            <p:nvPr/>
          </p:nvSpPr>
          <p:spPr bwMode="auto">
            <a:xfrm>
              <a:off x="1488" y="3504"/>
              <a:ext cx="2832" cy="480"/>
            </a:xfrm>
            <a:prstGeom prst="rect">
              <a:avLst/>
            </a:prstGeom>
            <a:solidFill>
              <a:schemeClr val="bg2"/>
            </a:solidFill>
            <a:ln w="9525">
              <a:solidFill>
                <a:schemeClr val="tx1"/>
              </a:solidFill>
              <a:miter lim="800000"/>
              <a:headEnd/>
              <a:tailEnd/>
            </a:ln>
          </p:spPr>
          <p:txBody>
            <a:bodyPr wrap="none" anchor="ctr"/>
            <a:lstStyle/>
            <a:p>
              <a:pPr algn="ctr"/>
              <a:r>
                <a:rPr lang="en-US"/>
                <a:t>Propositional Logic</a:t>
              </a:r>
            </a:p>
          </p:txBody>
        </p:sp>
        <p:sp>
          <p:nvSpPr>
            <p:cNvPr id="98311" name="Rectangle 5"/>
            <p:cNvSpPr>
              <a:spLocks noChangeArrowheads="1"/>
            </p:cNvSpPr>
            <p:nvPr/>
          </p:nvSpPr>
          <p:spPr bwMode="auto">
            <a:xfrm>
              <a:off x="1920" y="3168"/>
              <a:ext cx="1968" cy="336"/>
            </a:xfrm>
            <a:prstGeom prst="rect">
              <a:avLst/>
            </a:prstGeom>
            <a:solidFill>
              <a:schemeClr val="folHlink"/>
            </a:solidFill>
            <a:ln w="9525">
              <a:solidFill>
                <a:schemeClr val="tx1"/>
              </a:solidFill>
              <a:miter lim="800000"/>
              <a:headEnd/>
              <a:tailEnd/>
            </a:ln>
          </p:spPr>
          <p:txBody>
            <a:bodyPr wrap="none" anchor="ctr"/>
            <a:lstStyle/>
            <a:p>
              <a:pPr algn="ctr"/>
              <a:r>
                <a:rPr lang="en-US"/>
                <a:t>First Order</a:t>
              </a:r>
            </a:p>
          </p:txBody>
        </p:sp>
        <p:sp>
          <p:nvSpPr>
            <p:cNvPr id="98312" name="Rectangle 6"/>
            <p:cNvSpPr>
              <a:spLocks noChangeArrowheads="1"/>
            </p:cNvSpPr>
            <p:nvPr/>
          </p:nvSpPr>
          <p:spPr bwMode="auto">
            <a:xfrm>
              <a:off x="2208" y="2832"/>
              <a:ext cx="1344" cy="336"/>
            </a:xfrm>
            <a:prstGeom prst="rect">
              <a:avLst/>
            </a:prstGeom>
            <a:solidFill>
              <a:srgbClr val="CCECFF"/>
            </a:solidFill>
            <a:ln w="9525">
              <a:solidFill>
                <a:schemeClr val="tx1"/>
              </a:solidFill>
              <a:miter lim="800000"/>
              <a:headEnd/>
              <a:tailEnd/>
            </a:ln>
          </p:spPr>
          <p:txBody>
            <a:bodyPr wrap="none" anchor="ctr"/>
            <a:lstStyle/>
            <a:p>
              <a:pPr algn="ctr"/>
              <a:r>
                <a:rPr lang="en-US"/>
                <a:t>Higher  Order</a:t>
              </a:r>
            </a:p>
          </p:txBody>
        </p:sp>
        <p:sp>
          <p:nvSpPr>
            <p:cNvPr id="98313" name="Text Box 9"/>
            <p:cNvSpPr txBox="1">
              <a:spLocks noChangeArrowheads="1"/>
            </p:cNvSpPr>
            <p:nvPr/>
          </p:nvSpPr>
          <p:spPr bwMode="auto">
            <a:xfrm>
              <a:off x="2160" y="2544"/>
              <a:ext cx="434" cy="194"/>
            </a:xfrm>
            <a:prstGeom prst="rect">
              <a:avLst/>
            </a:prstGeom>
            <a:noFill/>
            <a:ln w="9525">
              <a:noFill/>
              <a:miter lim="800000"/>
              <a:headEnd/>
              <a:tailEnd/>
            </a:ln>
          </p:spPr>
          <p:txBody>
            <a:bodyPr wrap="none">
              <a:spAutoFit/>
            </a:bodyPr>
            <a:lstStyle/>
            <a:p>
              <a:r>
                <a:rPr lang="en-US" sz="1800"/>
                <a:t>Modal</a:t>
              </a:r>
            </a:p>
          </p:txBody>
        </p:sp>
        <p:sp>
          <p:nvSpPr>
            <p:cNvPr id="98314" name="Text Box 10"/>
            <p:cNvSpPr txBox="1">
              <a:spLocks noChangeArrowheads="1"/>
            </p:cNvSpPr>
            <p:nvPr/>
          </p:nvSpPr>
          <p:spPr bwMode="auto">
            <a:xfrm>
              <a:off x="700" y="3648"/>
              <a:ext cx="413" cy="340"/>
            </a:xfrm>
            <a:prstGeom prst="rect">
              <a:avLst/>
            </a:prstGeom>
            <a:noFill/>
            <a:ln w="9525">
              <a:noFill/>
              <a:miter lim="800000"/>
              <a:headEnd/>
              <a:tailEnd/>
            </a:ln>
          </p:spPr>
          <p:txBody>
            <a:bodyPr wrap="none">
              <a:spAutoFit/>
            </a:bodyPr>
            <a:lstStyle/>
            <a:p>
              <a:pPr algn="ctr"/>
              <a:r>
                <a:rPr lang="en-US" sz="1800"/>
                <a:t>Fuzzy</a:t>
              </a:r>
            </a:p>
            <a:p>
              <a:pPr algn="ctr"/>
              <a:r>
                <a:rPr lang="en-US" sz="1800"/>
                <a:t>Logic</a:t>
              </a:r>
            </a:p>
          </p:txBody>
        </p:sp>
        <p:sp>
          <p:nvSpPr>
            <p:cNvPr id="98315" name="Text Box 11"/>
            <p:cNvSpPr txBox="1">
              <a:spLocks noChangeArrowheads="1"/>
            </p:cNvSpPr>
            <p:nvPr/>
          </p:nvSpPr>
          <p:spPr bwMode="auto">
            <a:xfrm>
              <a:off x="531" y="2544"/>
              <a:ext cx="766" cy="340"/>
            </a:xfrm>
            <a:prstGeom prst="rect">
              <a:avLst/>
            </a:prstGeom>
            <a:noFill/>
            <a:ln w="9525">
              <a:noFill/>
              <a:miter lim="800000"/>
              <a:headEnd/>
              <a:tailEnd/>
            </a:ln>
          </p:spPr>
          <p:txBody>
            <a:bodyPr wrap="none">
              <a:spAutoFit/>
            </a:bodyPr>
            <a:lstStyle/>
            <a:p>
              <a:pPr algn="ctr"/>
              <a:r>
                <a:rPr lang="en-US" sz="1800"/>
                <a:t>Multi-valued</a:t>
              </a:r>
            </a:p>
            <a:p>
              <a:pPr algn="ctr"/>
              <a:r>
                <a:rPr lang="en-US" sz="1800"/>
                <a:t>Logic</a:t>
              </a:r>
            </a:p>
          </p:txBody>
        </p:sp>
        <p:sp>
          <p:nvSpPr>
            <p:cNvPr id="98316" name="Text Box 12"/>
            <p:cNvSpPr txBox="1">
              <a:spLocks noChangeArrowheads="1"/>
            </p:cNvSpPr>
            <p:nvPr/>
          </p:nvSpPr>
          <p:spPr bwMode="auto">
            <a:xfrm>
              <a:off x="174" y="3072"/>
              <a:ext cx="744" cy="340"/>
            </a:xfrm>
            <a:prstGeom prst="rect">
              <a:avLst/>
            </a:prstGeom>
            <a:noFill/>
            <a:ln w="9525">
              <a:noFill/>
              <a:miter lim="800000"/>
              <a:headEnd/>
              <a:tailEnd/>
            </a:ln>
          </p:spPr>
          <p:txBody>
            <a:bodyPr wrap="none">
              <a:spAutoFit/>
            </a:bodyPr>
            <a:lstStyle/>
            <a:p>
              <a:pPr algn="ctr"/>
              <a:r>
                <a:rPr lang="en-US" sz="1800"/>
                <a:t>Probabilistic</a:t>
              </a:r>
            </a:p>
            <a:p>
              <a:pPr algn="ctr"/>
              <a:r>
                <a:rPr lang="en-US" sz="1800"/>
                <a:t>Logic</a:t>
              </a:r>
            </a:p>
          </p:txBody>
        </p:sp>
        <p:sp>
          <p:nvSpPr>
            <p:cNvPr id="98317" name="Text Box 13"/>
            <p:cNvSpPr txBox="1">
              <a:spLocks noChangeArrowheads="1"/>
            </p:cNvSpPr>
            <p:nvPr/>
          </p:nvSpPr>
          <p:spPr bwMode="auto">
            <a:xfrm>
              <a:off x="3072" y="2544"/>
              <a:ext cx="596" cy="195"/>
            </a:xfrm>
            <a:prstGeom prst="rect">
              <a:avLst/>
            </a:prstGeom>
            <a:noFill/>
            <a:ln w="9525">
              <a:noFill/>
              <a:miter lim="800000"/>
              <a:headEnd/>
              <a:tailEnd/>
            </a:ln>
          </p:spPr>
          <p:txBody>
            <a:bodyPr wrap="none">
              <a:spAutoFit/>
            </a:bodyPr>
            <a:lstStyle/>
            <a:p>
              <a:r>
                <a:rPr lang="en-US" sz="1800"/>
                <a:t>Temporal</a:t>
              </a:r>
            </a:p>
          </p:txBody>
        </p:sp>
        <p:sp>
          <p:nvSpPr>
            <p:cNvPr id="98318" name="Text Box 15"/>
            <p:cNvSpPr txBox="1">
              <a:spLocks noChangeArrowheads="1"/>
            </p:cNvSpPr>
            <p:nvPr/>
          </p:nvSpPr>
          <p:spPr bwMode="auto">
            <a:xfrm>
              <a:off x="4252" y="2496"/>
              <a:ext cx="906" cy="340"/>
            </a:xfrm>
            <a:prstGeom prst="rect">
              <a:avLst/>
            </a:prstGeom>
            <a:noFill/>
            <a:ln w="9525">
              <a:noFill/>
              <a:miter lim="800000"/>
              <a:headEnd/>
              <a:tailEnd/>
            </a:ln>
          </p:spPr>
          <p:txBody>
            <a:bodyPr wrap="none">
              <a:spAutoFit/>
            </a:bodyPr>
            <a:lstStyle/>
            <a:p>
              <a:pPr algn="ctr"/>
              <a:r>
                <a:rPr lang="en-US" sz="1800"/>
                <a:t>Non-monotonic</a:t>
              </a:r>
            </a:p>
            <a:p>
              <a:pPr algn="ctr"/>
              <a:r>
                <a:rPr lang="en-US" sz="1800"/>
                <a:t>Logic</a:t>
              </a:r>
            </a:p>
          </p:txBody>
        </p: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85800" y="304800"/>
            <a:ext cx="7772400" cy="1143000"/>
          </a:xfrm>
        </p:spPr>
        <p:txBody>
          <a:bodyPr/>
          <a:lstStyle/>
          <a:p>
            <a:r>
              <a:rPr lang="en-US" sz="3600" dirty="0" smtClean="0"/>
              <a:t>Ontology and epistemology</a:t>
            </a:r>
          </a:p>
        </p:txBody>
      </p:sp>
      <p:pic>
        <p:nvPicPr>
          <p:cNvPr id="100355" name="Picture 4" descr="img6"/>
          <p:cNvPicPr>
            <a:picLocks noChangeAspect="1" noChangeArrowheads="1"/>
          </p:cNvPicPr>
          <p:nvPr/>
        </p:nvPicPr>
        <p:blipFill>
          <a:blip r:embed="rId3" cstate="print"/>
          <a:srcRect/>
          <a:stretch>
            <a:fillRect/>
          </a:stretch>
        </p:blipFill>
        <p:spPr bwMode="auto">
          <a:xfrm>
            <a:off x="1219200" y="2438400"/>
            <a:ext cx="7315200" cy="180535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2800" dirty="0" smtClean="0"/>
              <a:t>A knowledge-based agent</a:t>
            </a:r>
          </a:p>
          <a:p>
            <a:r>
              <a:rPr lang="en-US" sz="2800" dirty="0" smtClean="0"/>
              <a:t>The </a:t>
            </a:r>
            <a:r>
              <a:rPr lang="en-US" sz="2800" dirty="0" err="1" smtClean="0"/>
              <a:t>Wumpus</a:t>
            </a:r>
            <a:r>
              <a:rPr lang="en-US" sz="2800" dirty="0" smtClean="0"/>
              <a:t> World</a:t>
            </a:r>
          </a:p>
          <a:p>
            <a:r>
              <a:rPr lang="en-US" sz="2800" dirty="0" smtClean="0"/>
              <a:t>Syntax ,  semantics</a:t>
            </a:r>
          </a:p>
          <a:p>
            <a:pPr>
              <a:buNone/>
            </a:pPr>
            <a:endParaRPr lang="en-US" sz="2800" dirty="0" smtClean="0"/>
          </a:p>
          <a:p>
            <a:pPr lvl="1"/>
            <a:endParaRPr lang="en-US" sz="2400" dirty="0" smtClean="0"/>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6397</TotalTime>
  <Words>1365</Words>
  <Application>Microsoft Office PowerPoint</Application>
  <PresentationFormat>On-screen Show (4:3)</PresentationFormat>
  <Paragraphs>259</Paragraphs>
  <Slides>34</Slides>
  <Notes>17</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Artificial Intelligence Lecture No. 9 </vt:lpstr>
      <vt:lpstr>Summary of Previous Lecture</vt:lpstr>
      <vt:lpstr>Today’s Lecture</vt:lpstr>
      <vt:lpstr>Knowledge-Based Agents</vt:lpstr>
      <vt:lpstr>Big Idea</vt:lpstr>
      <vt:lpstr>A knowledge-based agent </vt:lpstr>
      <vt:lpstr>Architecture of a  knowledge-based agent</vt:lpstr>
      <vt:lpstr>The Wumpus World environment </vt:lpstr>
      <vt:lpstr>A typical Wumpus world </vt:lpstr>
      <vt:lpstr>Agent in a Wumpus world: Percepts </vt:lpstr>
      <vt:lpstr>Wumpus actions</vt:lpstr>
      <vt:lpstr>Wumpus goal</vt:lpstr>
      <vt:lpstr>Wumpus world characterization</vt:lpstr>
      <vt:lpstr>A typical Wumpus world </vt:lpstr>
      <vt:lpstr>The Wumpus agent’s first step</vt:lpstr>
      <vt:lpstr>Later</vt:lpstr>
      <vt:lpstr>Exploring a wumpus world</vt:lpstr>
      <vt:lpstr>Exploring a wumpus world</vt:lpstr>
      <vt:lpstr>Exploring a wumpus world</vt:lpstr>
      <vt:lpstr>Exploring a wumpus world</vt:lpstr>
      <vt:lpstr>Exploring a wumpus world</vt:lpstr>
      <vt:lpstr>Exploring a wumpus world</vt:lpstr>
      <vt:lpstr>Exploring a wumpus world</vt:lpstr>
      <vt:lpstr>Exploring a wumpus world</vt:lpstr>
      <vt:lpstr>Exploring a wumpus world</vt:lpstr>
      <vt:lpstr>Representing Knowledge</vt:lpstr>
      <vt:lpstr>Representation, reasoning, and logic</vt:lpstr>
      <vt:lpstr>The connection between  sentences and facts</vt:lpstr>
      <vt:lpstr>Logic in general</vt:lpstr>
      <vt:lpstr>Entailment</vt:lpstr>
      <vt:lpstr>Inference, Soundness, Completeness</vt:lpstr>
      <vt:lpstr>Logic as a KR language</vt:lpstr>
      <vt:lpstr>Ontology and epistemology</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194</cp:revision>
  <dcterms:created xsi:type="dcterms:W3CDTF">2012-02-27T05:45:45Z</dcterms:created>
  <dcterms:modified xsi:type="dcterms:W3CDTF">2013-11-27T05:46:57Z</dcterms:modified>
</cp:coreProperties>
</file>