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1" r:id="rId2"/>
    <p:sldId id="440" r:id="rId3"/>
    <p:sldId id="456" r:id="rId4"/>
    <p:sldId id="443" r:id="rId5"/>
    <p:sldId id="444" r:id="rId6"/>
    <p:sldId id="448" r:id="rId7"/>
    <p:sldId id="457" r:id="rId8"/>
    <p:sldId id="460" r:id="rId9"/>
    <p:sldId id="461" r:id="rId10"/>
    <p:sldId id="466" r:id="rId11"/>
    <p:sldId id="462" r:id="rId12"/>
    <p:sldId id="463" r:id="rId13"/>
    <p:sldId id="458" r:id="rId14"/>
    <p:sldId id="464" r:id="rId15"/>
    <p:sldId id="465" r:id="rId16"/>
    <p:sldId id="446" r:id="rId17"/>
    <p:sldId id="445" r:id="rId18"/>
    <p:sldId id="468" r:id="rId19"/>
    <p:sldId id="469" r:id="rId20"/>
    <p:sldId id="447" r:id="rId21"/>
    <p:sldId id="449" r:id="rId22"/>
    <p:sldId id="470" r:id="rId23"/>
    <p:sldId id="459" r:id="rId24"/>
    <p:sldId id="475" r:id="rId25"/>
    <p:sldId id="471" r:id="rId26"/>
    <p:sldId id="476" r:id="rId27"/>
    <p:sldId id="477" r:id="rId28"/>
    <p:sldId id="473" r:id="rId29"/>
    <p:sldId id="472" r:id="rId30"/>
    <p:sldId id="40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72" autoAdjust="0"/>
    <p:restoredTop sz="79048" autoAdjust="0"/>
  </p:normalViewPr>
  <p:slideViewPr>
    <p:cSldViewPr>
      <p:cViewPr varScale="1">
        <p:scale>
          <a:sx n="84" d="100"/>
          <a:sy n="84" d="100"/>
        </p:scale>
        <p:origin x="-159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6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t>
            </a:r>
            <a:r>
              <a:rPr lang="en-US" smtClean="0">
                <a:solidFill>
                  <a:schemeClr val="tx1"/>
                </a:solidFill>
              </a:rPr>
              <a:t>Asad </a:t>
            </a:r>
            <a:r>
              <a:rPr lang="en-US" smtClean="0">
                <a:solidFill>
                  <a:schemeClr val="tx1"/>
                </a:solidFill>
              </a:rPr>
              <a:t>Ali Safi</a:t>
            </a:r>
            <a:endParaRPr lang="en-US" dirty="0" smtClean="0">
              <a:solidFill>
                <a:schemeClr val="tx1"/>
              </a:solidFill>
            </a:endParaRP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Different types of Environments</a:t>
            </a:r>
          </a:p>
          <a:p>
            <a:r>
              <a:rPr lang="en-US" sz="2800" dirty="0" smtClean="0"/>
              <a:t>IA examples based on Environment</a:t>
            </a:r>
          </a:p>
          <a:p>
            <a:r>
              <a:rPr lang="en-US" sz="2800" dirty="0" smtClean="0">
                <a:ea typeface="ＭＳ Ｐゴシック" pitchFamily="34" charset="-128"/>
              </a:rPr>
              <a:t>Agent types</a:t>
            </a:r>
            <a:r>
              <a:rPr lang="en-US" sz="2800" dirty="0" smtClean="0"/>
              <a:t> </a:t>
            </a:r>
          </a:p>
          <a:p>
            <a:pPr lvl="1"/>
            <a:r>
              <a:rPr lang="en-US" sz="2400" dirty="0" smtClean="0">
                <a:ea typeface="ＭＳ Ｐゴシック" pitchFamily="34" charset="-128"/>
              </a:rPr>
              <a:t>Simple reflex agents	</a:t>
            </a:r>
          </a:p>
          <a:p>
            <a:pPr lvl="1"/>
            <a:r>
              <a:rPr lang="en-US" sz="2400" dirty="0" smtClean="0">
                <a:ea typeface="ＭＳ Ｐゴシック" pitchFamily="34" charset="-128"/>
              </a:rPr>
              <a:t> Reflex agents with state/model</a:t>
            </a:r>
          </a:p>
          <a:p>
            <a:pPr lvl="1"/>
            <a:r>
              <a:rPr lang="en-US" sz="2400" dirty="0" smtClean="0">
                <a:ea typeface="ＭＳ Ｐゴシック" pitchFamily="34" charset="-128"/>
              </a:rPr>
              <a:t>Goal-based agents</a:t>
            </a:r>
          </a:p>
          <a:p>
            <a:pPr lvl="1"/>
            <a:r>
              <a:rPr lang="en-US" sz="2400" dirty="0" smtClean="0">
                <a:ea typeface="ＭＳ Ｐゴシック" pitchFamily="34" charset="-128"/>
              </a:rPr>
              <a:t>Utility-based agents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Problem solving by searching</a:t>
            </a:r>
          </a:p>
          <a:p>
            <a:r>
              <a:rPr lang="en-US" dirty="0" smtClean="0"/>
              <a:t>What is Search?</a:t>
            </a:r>
          </a:p>
          <a:p>
            <a:r>
              <a:rPr lang="en-US" dirty="0" smtClean="0"/>
              <a:t>Problem formulation</a:t>
            </a:r>
          </a:p>
          <a:p>
            <a:r>
              <a:rPr lang="en-US" dirty="0" smtClean="0"/>
              <a:t>Search Space Definitions</a:t>
            </a:r>
          </a:p>
          <a:p>
            <a:r>
              <a:rPr lang="en-US" dirty="0" smtClean="0"/>
              <a:t>Goal-formulation</a:t>
            </a:r>
          </a:p>
          <a:p>
            <a:r>
              <a:rPr lang="en-US" dirty="0" smtClean="0"/>
              <a:t>Searching for Solutions Visualize Search Space as a Graphs</a:t>
            </a:r>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Problem-Solving Agent</a:t>
            </a:r>
            <a:endParaRPr lang="en-US" dirty="0"/>
          </a:p>
        </p:txBody>
      </p:sp>
      <p:sp>
        <p:nvSpPr>
          <p:cNvPr id="3" name="Content Placeholder 2"/>
          <p:cNvSpPr>
            <a:spLocks noGrp="1"/>
          </p:cNvSpPr>
          <p:nvPr>
            <p:ph sz="quarter" idx="1"/>
          </p:nvPr>
        </p:nvSpPr>
        <p:spPr/>
        <p:txBody>
          <a:bodyPr/>
          <a:lstStyle/>
          <a:p>
            <a:r>
              <a:rPr lang="en-US" i="1" dirty="0" smtClean="0"/>
              <a:t>In which we look at how an agent can decide what to do by systematically considering the outcomes of various sequences of actions that it might take.</a:t>
            </a:r>
          </a:p>
          <a:p>
            <a:pPr algn="r">
              <a:buClr>
                <a:schemeClr val="tx1"/>
              </a:buClr>
              <a:buFont typeface="Wingdings" pitchFamily="2" charset="2"/>
              <a:buNone/>
            </a:pPr>
            <a:r>
              <a:rPr lang="en-US" i="1" dirty="0" smtClean="0"/>
              <a:t>- Stuart Russell &amp; Peter </a:t>
            </a:r>
            <a:r>
              <a:rPr lang="en-US" i="1" dirty="0" err="1" smtClean="0"/>
              <a:t>Norvig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248400"/>
            <a:ext cx="2133600" cy="457200"/>
          </a:xfrm>
          <a:prstGeom prst="rect">
            <a:avLst/>
          </a:prstGeom>
        </p:spPr>
        <p:txBody>
          <a:bodyPr/>
          <a:lstStyle/>
          <a:p>
            <a:fld id="{11A77402-5F72-482A-8B70-9F306751D574}" type="slidenum">
              <a:rPr lang="en-US"/>
              <a:pPr/>
              <a:t>5</a:t>
            </a:fld>
            <a:endParaRPr lang="en-US"/>
          </a:p>
        </p:txBody>
      </p:sp>
      <p:sp>
        <p:nvSpPr>
          <p:cNvPr id="62466" name="Rectangle 2"/>
          <p:cNvSpPr>
            <a:spLocks noGrp="1" noChangeArrowheads="1"/>
          </p:cNvSpPr>
          <p:nvPr>
            <p:ph type="title"/>
          </p:nvPr>
        </p:nvSpPr>
        <p:spPr/>
        <p:txBody>
          <a:bodyPr/>
          <a:lstStyle/>
          <a:p>
            <a:r>
              <a:rPr lang="en-US" dirty="0"/>
              <a:t>Problem solving agent</a:t>
            </a:r>
          </a:p>
        </p:txBody>
      </p:sp>
      <p:sp>
        <p:nvSpPr>
          <p:cNvPr id="62467" name="Rectangle 3"/>
          <p:cNvSpPr>
            <a:spLocks noGrp="1" noChangeArrowheads="1"/>
          </p:cNvSpPr>
          <p:nvPr>
            <p:ph type="body" idx="1"/>
          </p:nvPr>
        </p:nvSpPr>
        <p:spPr/>
        <p:txBody>
          <a:bodyPr/>
          <a:lstStyle/>
          <a:p>
            <a:r>
              <a:rPr lang="en-US" dirty="0"/>
              <a:t>A kind of Goal-based agent.</a:t>
            </a:r>
          </a:p>
          <a:p>
            <a:r>
              <a:rPr lang="en-US" dirty="0"/>
              <a:t>Decide what to do by </a:t>
            </a:r>
            <a:r>
              <a:rPr lang="en-US" dirty="0" smtClean="0"/>
              <a:t>searching </a:t>
            </a:r>
            <a:r>
              <a:rPr lang="en-US" dirty="0"/>
              <a:t>sequences of actions that lead to desirable states.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228600"/>
            <a:ext cx="7772400" cy="838200"/>
          </a:xfrm>
        </p:spPr>
        <p:txBody>
          <a:bodyPr/>
          <a:lstStyle/>
          <a:p>
            <a:r>
              <a:rPr lang="en-US" dirty="0" smtClean="0"/>
              <a:t>Problem Definition</a:t>
            </a:r>
          </a:p>
        </p:txBody>
      </p:sp>
      <p:sp>
        <p:nvSpPr>
          <p:cNvPr id="9219" name="Rectangle 3"/>
          <p:cNvSpPr>
            <a:spLocks noGrp="1" noChangeArrowheads="1"/>
          </p:cNvSpPr>
          <p:nvPr>
            <p:ph type="body" idx="1"/>
          </p:nvPr>
        </p:nvSpPr>
        <p:spPr>
          <a:xfrm>
            <a:off x="304800" y="1371600"/>
            <a:ext cx="8458200" cy="4876800"/>
          </a:xfrm>
        </p:spPr>
        <p:txBody>
          <a:bodyPr>
            <a:normAutofit/>
          </a:bodyPr>
          <a:lstStyle/>
          <a:p>
            <a:pPr>
              <a:lnSpc>
                <a:spcPct val="90000"/>
              </a:lnSpc>
            </a:pPr>
            <a:r>
              <a:rPr lang="en-US" sz="2800" b="1" u="sng" dirty="0" smtClean="0"/>
              <a:t>Initial state : </a:t>
            </a:r>
            <a:r>
              <a:rPr lang="en-US" sz="2800" dirty="0" smtClean="0"/>
              <a:t>starting point </a:t>
            </a:r>
            <a:endParaRPr lang="en-US" sz="2800" b="1" u="sng" dirty="0" smtClean="0"/>
          </a:p>
          <a:p>
            <a:pPr>
              <a:lnSpc>
                <a:spcPct val="90000"/>
              </a:lnSpc>
            </a:pPr>
            <a:r>
              <a:rPr lang="en-US" sz="2800" b="1" u="sng" dirty="0" smtClean="0"/>
              <a:t>Operator:</a:t>
            </a:r>
            <a:r>
              <a:rPr lang="en-US" sz="2800" dirty="0" smtClean="0"/>
              <a:t> description of an action </a:t>
            </a:r>
          </a:p>
          <a:p>
            <a:pPr>
              <a:lnSpc>
                <a:spcPct val="90000"/>
              </a:lnSpc>
            </a:pPr>
            <a:r>
              <a:rPr lang="en-US" sz="2800" b="1" u="sng" dirty="0" smtClean="0"/>
              <a:t>State space:</a:t>
            </a:r>
            <a:r>
              <a:rPr lang="en-US" sz="2800" dirty="0" smtClean="0"/>
              <a:t> all states reachable from the initial state by any sequence action</a:t>
            </a:r>
          </a:p>
          <a:p>
            <a:pPr>
              <a:lnSpc>
                <a:spcPct val="90000"/>
              </a:lnSpc>
            </a:pPr>
            <a:r>
              <a:rPr lang="en-US" sz="2800" b="1" u="sng" dirty="0" smtClean="0"/>
              <a:t>Path</a:t>
            </a:r>
            <a:r>
              <a:rPr lang="en-US" sz="2800" dirty="0" smtClean="0"/>
              <a:t>: sequence of actions leading from one state to another</a:t>
            </a:r>
          </a:p>
          <a:p>
            <a:pPr>
              <a:lnSpc>
                <a:spcPct val="90000"/>
              </a:lnSpc>
            </a:pPr>
            <a:r>
              <a:rPr lang="en-US" sz="2800" b="1" u="sng" dirty="0" smtClean="0"/>
              <a:t>Goal test:</a:t>
            </a:r>
            <a:r>
              <a:rPr lang="en-US" sz="2800" dirty="0" smtClean="0"/>
              <a:t> which the agent can apply to a single state description to determine if it is a goal state</a:t>
            </a:r>
          </a:p>
          <a:p>
            <a:pPr>
              <a:lnSpc>
                <a:spcPct val="90000"/>
              </a:lnSpc>
            </a:pPr>
            <a:r>
              <a:rPr lang="en-US" sz="2800" b="1" u="sng" dirty="0" smtClean="0"/>
              <a:t>Path cost function</a:t>
            </a:r>
            <a:r>
              <a:rPr lang="en-US" sz="2800" dirty="0" smtClean="0"/>
              <a:t>: assign a cost to a path which the sum of the costs of the individual actions along the path.</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What is Search?</a:t>
            </a:r>
            <a:endParaRPr lang="en-US" dirty="0">
              <a:latin typeface="Arial" pitchFamily="34" charset="0"/>
              <a:cs typeface="Arial" pitchFamily="34" charset="0"/>
            </a:endParaRPr>
          </a:p>
        </p:txBody>
      </p:sp>
      <p:sp>
        <p:nvSpPr>
          <p:cNvPr id="3" name="Content Placeholder 2"/>
          <p:cNvSpPr>
            <a:spLocks noGrp="1"/>
          </p:cNvSpPr>
          <p:nvPr>
            <p:ph idx="1"/>
          </p:nvPr>
        </p:nvSpPr>
        <p:spPr>
          <a:xfrm>
            <a:off x="457200" y="1600200"/>
            <a:ext cx="8229600" cy="5029200"/>
          </a:xfrm>
        </p:spPr>
        <p:txBody>
          <a:bodyPr>
            <a:normAutofit/>
          </a:bodyPr>
          <a:lstStyle/>
          <a:p>
            <a:r>
              <a:rPr lang="en-US" sz="2400" dirty="0" smtClean="0">
                <a:latin typeface="Arial" pitchFamily="34" charset="0"/>
                <a:cs typeface="Arial" pitchFamily="34" charset="0"/>
              </a:rPr>
              <a:t>Search is the systematic examination of states to find path from the start/root state to the goal state.</a:t>
            </a:r>
          </a:p>
          <a:p>
            <a:r>
              <a:rPr lang="en-US" sz="2400" dirty="0" smtClean="0">
                <a:latin typeface="Arial" pitchFamily="34" charset="0"/>
                <a:cs typeface="Arial" pitchFamily="34" charset="0"/>
              </a:rPr>
              <a:t>The set of possible states, together with </a:t>
            </a:r>
            <a:r>
              <a:rPr lang="en-US" sz="2400" i="1" dirty="0" smtClean="0">
                <a:latin typeface="Arial" pitchFamily="34" charset="0"/>
                <a:cs typeface="Arial" pitchFamily="34" charset="0"/>
              </a:rPr>
              <a:t>operators</a:t>
            </a:r>
            <a:r>
              <a:rPr lang="en-US" sz="2400" dirty="0" smtClean="0">
                <a:latin typeface="Arial" pitchFamily="34" charset="0"/>
                <a:cs typeface="Arial" pitchFamily="34" charset="0"/>
              </a:rPr>
              <a:t> defining their connectivity the </a:t>
            </a:r>
            <a:r>
              <a:rPr lang="en-US" sz="2400" i="1" dirty="0" smtClean="0">
                <a:latin typeface="Arial" pitchFamily="34" charset="0"/>
                <a:cs typeface="Arial" pitchFamily="34" charset="0"/>
              </a:rPr>
              <a:t>search space</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The output of a search algorithm is a solution, that is, a path from the initial state to a state that satisfies the goal test.</a:t>
            </a:r>
          </a:p>
          <a:p>
            <a:r>
              <a:rPr lang="en-US" sz="2400" dirty="0" smtClean="0">
                <a:latin typeface="Arial" pitchFamily="34" charset="0"/>
                <a:cs typeface="Arial" pitchFamily="34" charset="0"/>
              </a:rPr>
              <a:t>In real life search usually results from a lack of knowledge. In AI too search is merely a offensive instrument with which to attack problems that we can't seem to solve any better way.</a:t>
            </a:r>
            <a:r>
              <a:rPr lang="en-US" sz="1100" dirty="0" smtClean="0">
                <a:latin typeface="Arial" pitchFamily="34" charset="0"/>
                <a:cs typeface="Arial" pitchFamily="34" charset="0"/>
              </a:rPr>
              <a:t/>
            </a:r>
            <a:br>
              <a:rPr lang="en-US" sz="1100" dirty="0" smtClean="0">
                <a:latin typeface="Arial" pitchFamily="34" charset="0"/>
                <a:cs typeface="Arial" pitchFamily="34" charset="0"/>
              </a:rPr>
            </a:br>
            <a:endParaRPr lang="en-US" sz="11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Search groups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dirty="0" smtClean="0">
                <a:latin typeface="Arial" pitchFamily="34" charset="0"/>
                <a:cs typeface="Arial" pitchFamily="34" charset="0"/>
              </a:rPr>
              <a:t>Search techniques fall into three groups:</a:t>
            </a:r>
          </a:p>
          <a:p>
            <a:pPr>
              <a:buNone/>
            </a:pPr>
            <a:endParaRPr lang="en-US" dirty="0" smtClean="0">
              <a:latin typeface="Arial" pitchFamily="34" charset="0"/>
              <a:cs typeface="Arial" pitchFamily="34" charset="0"/>
            </a:endParaRPr>
          </a:p>
          <a:p>
            <a:pPr marL="514350" indent="-514350">
              <a:buFont typeface="+mj-lt"/>
              <a:buAutoNum type="arabicPeriod"/>
            </a:pPr>
            <a:r>
              <a:rPr lang="en-US" dirty="0" smtClean="0">
                <a:latin typeface="Arial" pitchFamily="34" charset="0"/>
                <a:cs typeface="Arial" pitchFamily="34" charset="0"/>
              </a:rPr>
              <a:t>Methods which find </a:t>
            </a:r>
            <a:r>
              <a:rPr lang="en-US" i="1" dirty="0" smtClean="0">
                <a:latin typeface="Arial" pitchFamily="34" charset="0"/>
                <a:cs typeface="Arial" pitchFamily="34" charset="0"/>
              </a:rPr>
              <a:t>any</a:t>
            </a:r>
            <a:r>
              <a:rPr lang="en-US" dirty="0" smtClean="0">
                <a:latin typeface="Arial" pitchFamily="34" charset="0"/>
                <a:cs typeface="Arial" pitchFamily="34" charset="0"/>
              </a:rPr>
              <a:t> start - goal path,</a:t>
            </a:r>
          </a:p>
          <a:p>
            <a:pPr marL="514350" indent="-514350">
              <a:buFont typeface="+mj-lt"/>
              <a:buAutoNum type="arabicPeriod"/>
            </a:pPr>
            <a:r>
              <a:rPr lang="en-US" dirty="0" smtClean="0">
                <a:latin typeface="Arial" pitchFamily="34" charset="0"/>
                <a:cs typeface="Arial" pitchFamily="34" charset="0"/>
              </a:rPr>
              <a:t>Methods which find the </a:t>
            </a:r>
            <a:r>
              <a:rPr lang="en-US" i="1" dirty="0" smtClean="0">
                <a:latin typeface="Arial" pitchFamily="34" charset="0"/>
                <a:cs typeface="Arial" pitchFamily="34" charset="0"/>
              </a:rPr>
              <a:t>best</a:t>
            </a:r>
            <a:r>
              <a:rPr lang="en-US" dirty="0" smtClean="0">
                <a:latin typeface="Arial" pitchFamily="34" charset="0"/>
                <a:cs typeface="Arial" pitchFamily="34" charset="0"/>
              </a:rPr>
              <a:t> path, </a:t>
            </a:r>
          </a:p>
          <a:p>
            <a:pPr marL="514350" indent="-514350">
              <a:buFont typeface="+mj-lt"/>
              <a:buAutoNum type="arabicPeriod"/>
            </a:pPr>
            <a:r>
              <a:rPr lang="en-US" dirty="0" smtClean="0">
                <a:latin typeface="Arial" pitchFamily="34" charset="0"/>
                <a:cs typeface="Arial" pitchFamily="34" charset="0"/>
              </a:rPr>
              <a:t>Search methods in the face of opponent.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dirty="0">
                <a:latin typeface="Arial" pitchFamily="34" charset="0"/>
                <a:cs typeface="Arial" pitchFamily="34" charset="0"/>
              </a:rPr>
              <a:t>Search</a:t>
            </a:r>
          </a:p>
        </p:txBody>
      </p:sp>
      <p:sp>
        <p:nvSpPr>
          <p:cNvPr id="66563" name="Rectangle 3"/>
          <p:cNvSpPr>
            <a:spLocks noGrp="1" noChangeArrowheads="1"/>
          </p:cNvSpPr>
          <p:nvPr>
            <p:ph type="body" idx="1"/>
          </p:nvPr>
        </p:nvSpPr>
        <p:spPr/>
        <p:txBody>
          <a:bodyPr/>
          <a:lstStyle/>
          <a:p>
            <a:pPr>
              <a:lnSpc>
                <a:spcPct val="90000"/>
              </a:lnSpc>
            </a:pPr>
            <a:r>
              <a:rPr lang="en-US"/>
              <a:t>An agent with several immediate options of unknown value can decide what to do by first examining different possible </a:t>
            </a:r>
            <a:r>
              <a:rPr lang="en-US" i="1"/>
              <a:t>sequences</a:t>
            </a:r>
            <a:r>
              <a:rPr lang="en-US"/>
              <a:t> of actions that lead to states of known value, and then choosing the best one. This process is called </a:t>
            </a:r>
            <a:r>
              <a:rPr lang="en-US" i="1">
                <a:solidFill>
                  <a:srgbClr val="FF0000"/>
                </a:solidFill>
              </a:rPr>
              <a:t>search</a:t>
            </a:r>
            <a:r>
              <a:rPr lang="en-US"/>
              <a:t>.</a:t>
            </a:r>
          </a:p>
          <a:p>
            <a:pPr>
              <a:lnSpc>
                <a:spcPct val="90000"/>
              </a:lnSpc>
            </a:pPr>
            <a:r>
              <a:rPr lang="en-US"/>
              <a:t>A </a:t>
            </a:r>
            <a:r>
              <a:rPr lang="en-US" i="1">
                <a:solidFill>
                  <a:srgbClr val="FF0000"/>
                </a:solidFill>
              </a:rPr>
              <a:t>search-algorithm</a:t>
            </a:r>
            <a:r>
              <a:rPr lang="en-US"/>
              <a:t> takes a problem as input and returns a </a:t>
            </a:r>
            <a:r>
              <a:rPr lang="en-US" i="1">
                <a:solidFill>
                  <a:srgbClr val="FF0000"/>
                </a:solidFill>
              </a:rPr>
              <a:t>solution</a:t>
            </a:r>
            <a:r>
              <a:rPr lang="en-US"/>
              <a:t> in the form of an action sequence.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a:t>Problem formulation</a:t>
            </a:r>
          </a:p>
        </p:txBody>
      </p:sp>
      <p:sp>
        <p:nvSpPr>
          <p:cNvPr id="65539" name="Rectangle 3"/>
          <p:cNvSpPr>
            <a:spLocks noGrp="1" noChangeArrowheads="1"/>
          </p:cNvSpPr>
          <p:nvPr>
            <p:ph type="body" idx="1"/>
          </p:nvPr>
        </p:nvSpPr>
        <p:spPr/>
        <p:txBody>
          <a:bodyPr/>
          <a:lstStyle/>
          <a:p>
            <a:r>
              <a:rPr lang="en-US"/>
              <a:t>What are the possible states of the world relevant for solving the problem?</a:t>
            </a:r>
          </a:p>
          <a:p>
            <a:r>
              <a:rPr lang="en-US"/>
              <a:t>What information is accessible to the agent?</a:t>
            </a:r>
          </a:p>
          <a:p>
            <a:r>
              <a:rPr lang="en-US"/>
              <a:t>How can the agent progress from state to state?</a:t>
            </a:r>
          </a:p>
          <a:p>
            <a:r>
              <a:rPr lang="en-US"/>
              <a:t>Follows goal-formulation.</a:t>
            </a:r>
          </a:p>
          <a:p>
            <a:pPr algn="r"/>
            <a:r>
              <a:rPr lang="en-US"/>
              <a:t>Courtesy: Dr. Franz J. Kurfess</a:t>
            </a:r>
          </a:p>
          <a:p>
            <a:pPr algn="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r>
              <a:rPr lang="en-US" sz="4000" dirty="0">
                <a:latin typeface="Arial" pitchFamily="34" charset="0"/>
                <a:cs typeface="Arial" pitchFamily="34" charset="0"/>
              </a:rPr>
              <a:t>Well-defined problems and solutions</a:t>
            </a:r>
          </a:p>
        </p:txBody>
      </p:sp>
      <p:sp>
        <p:nvSpPr>
          <p:cNvPr id="69635" name="Rectangle 3"/>
          <p:cNvSpPr>
            <a:spLocks noGrp="1" noChangeArrowheads="1"/>
          </p:cNvSpPr>
          <p:nvPr>
            <p:ph type="body" idx="1"/>
          </p:nvPr>
        </p:nvSpPr>
        <p:spPr/>
        <p:txBody>
          <a:bodyPr>
            <a:noAutofit/>
          </a:bodyPr>
          <a:lstStyle/>
          <a:p>
            <a:r>
              <a:rPr lang="en-US" sz="2400" dirty="0"/>
              <a:t>A </a:t>
            </a:r>
            <a:r>
              <a:rPr lang="en-US" sz="2400" i="1" dirty="0">
                <a:solidFill>
                  <a:srgbClr val="FF0000"/>
                </a:solidFill>
              </a:rPr>
              <a:t>problem</a:t>
            </a:r>
            <a:r>
              <a:rPr lang="en-US" sz="2400" dirty="0"/>
              <a:t> is a collection of information that the agent will use to decide what to do.</a:t>
            </a:r>
          </a:p>
          <a:p>
            <a:r>
              <a:rPr lang="en-US" sz="2400" dirty="0"/>
              <a:t>Information needed to define a problem:</a:t>
            </a:r>
          </a:p>
          <a:p>
            <a:pPr lvl="1"/>
            <a:r>
              <a:rPr lang="en-US" sz="2400" dirty="0"/>
              <a:t>The </a:t>
            </a:r>
            <a:r>
              <a:rPr lang="en-US" sz="2400" i="1" dirty="0">
                <a:solidFill>
                  <a:srgbClr val="FF0000"/>
                </a:solidFill>
              </a:rPr>
              <a:t>initial state</a:t>
            </a:r>
            <a:r>
              <a:rPr lang="en-US" sz="2400" dirty="0"/>
              <a:t> that the agent knows itself to be in.</a:t>
            </a:r>
          </a:p>
          <a:p>
            <a:pPr lvl="1"/>
            <a:r>
              <a:rPr lang="en-US" sz="2400" dirty="0"/>
              <a:t>The set of possible actions available to the agent.</a:t>
            </a:r>
          </a:p>
          <a:p>
            <a:pPr lvl="2"/>
            <a:r>
              <a:rPr lang="en-US" i="1" dirty="0">
                <a:solidFill>
                  <a:srgbClr val="FF0000"/>
                </a:solidFill>
              </a:rPr>
              <a:t>Operator</a:t>
            </a:r>
            <a:r>
              <a:rPr lang="en-US" dirty="0"/>
              <a:t> denotes the description of an action in terms of which state will be reached by carrying out the action in a particular state.</a:t>
            </a:r>
          </a:p>
          <a:p>
            <a:pPr lvl="2"/>
            <a:r>
              <a:rPr lang="en-US" dirty="0"/>
              <a:t>Also called </a:t>
            </a:r>
            <a:r>
              <a:rPr lang="en-US" i="1" dirty="0">
                <a:solidFill>
                  <a:srgbClr val="FF0000"/>
                </a:solidFill>
              </a:rPr>
              <a:t>Successor function</a:t>
            </a:r>
            <a:r>
              <a:rPr lang="en-US" dirty="0"/>
              <a:t> S. Given a particular </a:t>
            </a:r>
            <a:endParaRPr lang="en-US" dirty="0" smtClean="0"/>
          </a:p>
          <a:p>
            <a:pPr lvl="2">
              <a:buNone/>
            </a:pPr>
            <a:r>
              <a:rPr lang="en-US" dirty="0" smtClean="0"/>
              <a:t>state </a:t>
            </a:r>
            <a:r>
              <a:rPr lang="en-US" i="1" dirty="0"/>
              <a:t>x, S (x) </a:t>
            </a:r>
            <a:r>
              <a:rPr lang="en-US" dirty="0"/>
              <a:t>returns the set of states reachable from </a:t>
            </a:r>
            <a:r>
              <a:rPr lang="en-US" i="1" dirty="0"/>
              <a:t>x</a:t>
            </a:r>
            <a:r>
              <a:rPr lang="en-US" dirty="0"/>
              <a:t> by any single action.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Autofit/>
          </a:bodyPr>
          <a:lstStyle/>
          <a:p>
            <a:r>
              <a:rPr lang="en-US" sz="3600" dirty="0">
                <a:latin typeface="Arial" pitchFamily="34" charset="0"/>
                <a:cs typeface="Arial" pitchFamily="34" charset="0"/>
              </a:rPr>
              <a:t>State space and </a:t>
            </a:r>
            <a:r>
              <a:rPr lang="en-US" sz="3600" dirty="0" smtClean="0">
                <a:latin typeface="Arial" pitchFamily="34" charset="0"/>
                <a:cs typeface="Arial" pitchFamily="34" charset="0"/>
              </a:rPr>
              <a:t/>
            </a:r>
            <a:br>
              <a:rPr lang="en-US" sz="3600" dirty="0" smtClean="0">
                <a:latin typeface="Arial" pitchFamily="34" charset="0"/>
                <a:cs typeface="Arial" pitchFamily="34" charset="0"/>
              </a:rPr>
            </a:br>
            <a:r>
              <a:rPr lang="en-US" sz="3600" dirty="0" smtClean="0">
                <a:latin typeface="Arial" pitchFamily="34" charset="0"/>
                <a:cs typeface="Arial" pitchFamily="34" charset="0"/>
              </a:rPr>
              <a:t>a </a:t>
            </a:r>
            <a:r>
              <a:rPr lang="en-US" sz="3600" dirty="0">
                <a:latin typeface="Arial" pitchFamily="34" charset="0"/>
                <a:cs typeface="Arial" pitchFamily="34" charset="0"/>
              </a:rPr>
              <a:t>path</a:t>
            </a:r>
          </a:p>
        </p:txBody>
      </p:sp>
      <p:sp>
        <p:nvSpPr>
          <p:cNvPr id="70659" name="Rectangle 3"/>
          <p:cNvSpPr>
            <a:spLocks noGrp="1" noChangeArrowheads="1"/>
          </p:cNvSpPr>
          <p:nvPr>
            <p:ph type="body" idx="1"/>
          </p:nvPr>
        </p:nvSpPr>
        <p:spPr/>
        <p:txBody>
          <a:bodyPr/>
          <a:lstStyle/>
          <a:p>
            <a:r>
              <a:rPr lang="en-US" i="1" dirty="0">
                <a:solidFill>
                  <a:srgbClr val="FF0000"/>
                </a:solidFill>
              </a:rPr>
              <a:t>State space</a:t>
            </a:r>
            <a:r>
              <a:rPr lang="en-US" dirty="0"/>
              <a:t> is the set of all states reachable from the initial state by any sequence of actions.</a:t>
            </a:r>
          </a:p>
          <a:p>
            <a:r>
              <a:rPr lang="en-US" i="1" dirty="0">
                <a:solidFill>
                  <a:srgbClr val="FF0000"/>
                </a:solidFill>
              </a:rPr>
              <a:t>Path</a:t>
            </a:r>
            <a:r>
              <a:rPr lang="en-US" dirty="0"/>
              <a:t> in the state space is simply any sequence of actions leading from one state to another.</a:t>
            </a:r>
            <a:endParaRPr lang="en-US" i="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229600" cy="1143000"/>
          </a:xfrm>
        </p:spPr>
        <p:txBody>
          <a:bodyPr/>
          <a:lstStyle/>
          <a:p>
            <a:r>
              <a:rPr lang="en-US" dirty="0" smtClean="0"/>
              <a:t>Search Space Definitions</a:t>
            </a:r>
          </a:p>
        </p:txBody>
      </p:sp>
      <p:sp>
        <p:nvSpPr>
          <p:cNvPr id="5" name="Content Placeholder 8"/>
          <p:cNvSpPr>
            <a:spLocks noGrp="1"/>
          </p:cNvSpPr>
          <p:nvPr>
            <p:ph idx="1"/>
          </p:nvPr>
        </p:nvSpPr>
        <p:spPr>
          <a:xfrm>
            <a:off x="457200" y="1219200"/>
            <a:ext cx="8229600" cy="5257800"/>
          </a:xfrm>
        </p:spPr>
        <p:txBody>
          <a:bodyPr rtlCol="0">
            <a:normAutofit fontScale="77500" lnSpcReduction="20000"/>
          </a:bodyPr>
          <a:lstStyle/>
          <a:p>
            <a:pPr fontAlgn="auto">
              <a:spcAft>
                <a:spcPts val="0"/>
              </a:spcAft>
              <a:buFont typeface="Arial" pitchFamily="34" charset="0"/>
              <a:buChar char="•"/>
              <a:defRPr/>
            </a:pPr>
            <a:r>
              <a:rPr lang="en-US" dirty="0" smtClean="0"/>
              <a:t>Problem formulation</a:t>
            </a:r>
          </a:p>
          <a:p>
            <a:pPr lvl="1" fontAlgn="auto">
              <a:spcAft>
                <a:spcPts val="0"/>
              </a:spcAft>
              <a:buFont typeface="Arial" pitchFamily="34" charset="0"/>
              <a:buChar char="–"/>
              <a:defRPr/>
            </a:pPr>
            <a:r>
              <a:rPr lang="en-US" dirty="0" smtClean="0"/>
              <a:t>Describe a general problem as a search problem</a:t>
            </a:r>
          </a:p>
          <a:p>
            <a:pPr fontAlgn="auto">
              <a:spcAft>
                <a:spcPts val="0"/>
              </a:spcAft>
              <a:buFont typeface="Arial" pitchFamily="34" charset="0"/>
              <a:buChar char="•"/>
              <a:defRPr/>
            </a:pPr>
            <a:r>
              <a:rPr lang="en-US" dirty="0" smtClean="0"/>
              <a:t>Solution</a:t>
            </a:r>
          </a:p>
          <a:p>
            <a:pPr lvl="1" fontAlgn="auto">
              <a:spcAft>
                <a:spcPts val="0"/>
              </a:spcAft>
              <a:buFont typeface="Arial" pitchFamily="34" charset="0"/>
              <a:buChar char="–"/>
              <a:defRPr/>
            </a:pPr>
            <a:r>
              <a:rPr lang="en-US" dirty="0" smtClean="0"/>
              <a:t>Sequence of actions that transitions the world from the initial state to a goal state</a:t>
            </a:r>
          </a:p>
          <a:p>
            <a:pPr fontAlgn="auto">
              <a:spcAft>
                <a:spcPts val="0"/>
              </a:spcAft>
              <a:buFont typeface="Arial" pitchFamily="34" charset="0"/>
              <a:buChar char="•"/>
              <a:defRPr/>
            </a:pPr>
            <a:r>
              <a:rPr lang="en-US" dirty="0" smtClean="0"/>
              <a:t>Solution cost (additive)</a:t>
            </a:r>
          </a:p>
          <a:p>
            <a:pPr lvl="1" fontAlgn="auto">
              <a:spcAft>
                <a:spcPts val="0"/>
              </a:spcAft>
              <a:buFont typeface="Arial" pitchFamily="34" charset="0"/>
              <a:buChar char="–"/>
              <a:defRPr/>
            </a:pPr>
            <a:r>
              <a:rPr lang="en-US" dirty="0" smtClean="0"/>
              <a:t>Sum of the cost of operators</a:t>
            </a:r>
          </a:p>
          <a:p>
            <a:pPr lvl="1" fontAlgn="auto">
              <a:spcAft>
                <a:spcPts val="0"/>
              </a:spcAft>
              <a:buFont typeface="Arial" pitchFamily="34" charset="0"/>
              <a:buChar char="–"/>
              <a:defRPr/>
            </a:pPr>
            <a:r>
              <a:rPr lang="en-US" dirty="0" smtClean="0"/>
              <a:t>Alternative:  sum of distances, number of steps, etc.</a:t>
            </a:r>
          </a:p>
          <a:p>
            <a:pPr fontAlgn="auto">
              <a:spcAft>
                <a:spcPts val="0"/>
              </a:spcAft>
              <a:buFont typeface="Arial" pitchFamily="34" charset="0"/>
              <a:buChar char="•"/>
              <a:defRPr/>
            </a:pPr>
            <a:r>
              <a:rPr lang="en-US" dirty="0" smtClean="0"/>
              <a:t>Search</a:t>
            </a:r>
          </a:p>
          <a:p>
            <a:pPr lvl="1" fontAlgn="auto">
              <a:spcAft>
                <a:spcPts val="0"/>
              </a:spcAft>
              <a:buFont typeface="Arial" pitchFamily="34" charset="0"/>
              <a:buChar char="–"/>
              <a:defRPr/>
            </a:pPr>
            <a:r>
              <a:rPr lang="en-US" dirty="0" smtClean="0"/>
              <a:t>Process of looking for a solution</a:t>
            </a:r>
          </a:p>
          <a:p>
            <a:pPr lvl="1" fontAlgn="auto">
              <a:spcAft>
                <a:spcPts val="0"/>
              </a:spcAft>
              <a:buFont typeface="Arial" pitchFamily="34" charset="0"/>
              <a:buChar char="–"/>
              <a:defRPr/>
            </a:pPr>
            <a:r>
              <a:rPr lang="en-US" dirty="0" smtClean="0"/>
              <a:t>Search algorithm takes problem as input and returns solution</a:t>
            </a:r>
          </a:p>
          <a:p>
            <a:pPr lvl="1" fontAlgn="auto">
              <a:spcAft>
                <a:spcPts val="0"/>
              </a:spcAft>
              <a:buFont typeface="Arial" pitchFamily="34" charset="0"/>
              <a:buChar char="–"/>
              <a:defRPr/>
            </a:pPr>
            <a:r>
              <a:rPr lang="en-US" dirty="0" smtClean="0"/>
              <a:t>We are searching through a space of possible states</a:t>
            </a:r>
          </a:p>
          <a:p>
            <a:pPr fontAlgn="auto">
              <a:spcAft>
                <a:spcPts val="0"/>
              </a:spcAft>
              <a:buFont typeface="Arial" pitchFamily="34" charset="0"/>
              <a:buChar char="•"/>
              <a:defRPr/>
            </a:pPr>
            <a:r>
              <a:rPr lang="en-US" dirty="0" smtClean="0"/>
              <a:t>Execution</a:t>
            </a:r>
          </a:p>
          <a:p>
            <a:pPr lvl="1" fontAlgn="auto">
              <a:spcAft>
                <a:spcPts val="0"/>
              </a:spcAft>
              <a:buFont typeface="Arial" pitchFamily="34" charset="0"/>
              <a:buChar char="–"/>
              <a:defRPr/>
            </a:pPr>
            <a:r>
              <a:rPr lang="en-US" dirty="0" smtClean="0"/>
              <a:t>Process of executing sequence of actions (solution)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a:t>Goal-formulation</a:t>
            </a:r>
          </a:p>
        </p:txBody>
      </p:sp>
      <p:sp>
        <p:nvSpPr>
          <p:cNvPr id="63491" name="Rectangle 3"/>
          <p:cNvSpPr>
            <a:spLocks noGrp="1" noChangeArrowheads="1"/>
          </p:cNvSpPr>
          <p:nvPr>
            <p:ph type="body" idx="1"/>
          </p:nvPr>
        </p:nvSpPr>
        <p:spPr/>
        <p:txBody>
          <a:bodyPr/>
          <a:lstStyle/>
          <a:p>
            <a:r>
              <a:rPr lang="en-US"/>
              <a:t>What is the goal state?</a:t>
            </a:r>
          </a:p>
          <a:p>
            <a:r>
              <a:rPr lang="en-US"/>
              <a:t>What are important characteristics of the goal state?</a:t>
            </a:r>
          </a:p>
          <a:p>
            <a:r>
              <a:rPr lang="en-US"/>
              <a:t>How does the agent know that it has reached the goal?</a:t>
            </a:r>
          </a:p>
          <a:p>
            <a:r>
              <a:rPr lang="en-US"/>
              <a:t>Are there several possible goal states?</a:t>
            </a:r>
          </a:p>
          <a:p>
            <a:pPr lvl="1"/>
            <a:r>
              <a:rPr lang="en-US"/>
              <a:t>Are they equal or are some more preferable?</a:t>
            </a:r>
          </a:p>
          <a:p>
            <a:pPr algn="r"/>
            <a:r>
              <a:rPr lang="en-US"/>
              <a:t>Courtesy: Dr. Franz J. Kurfess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Goal</a:t>
            </a:r>
          </a:p>
        </p:txBody>
      </p:sp>
      <p:sp>
        <p:nvSpPr>
          <p:cNvPr id="64515" name="Rectangle 3"/>
          <p:cNvSpPr>
            <a:spLocks noGrp="1" noChangeArrowheads="1"/>
          </p:cNvSpPr>
          <p:nvPr>
            <p:ph type="body" idx="1"/>
          </p:nvPr>
        </p:nvSpPr>
        <p:spPr/>
        <p:txBody>
          <a:bodyPr/>
          <a:lstStyle/>
          <a:p>
            <a:r>
              <a:rPr lang="en-US" dirty="0"/>
              <a:t>We  will consider a goal to be a set of world states – just those states in which the goal is satisfied.</a:t>
            </a:r>
          </a:p>
          <a:p>
            <a:r>
              <a:rPr lang="en-US" dirty="0"/>
              <a:t>Actions can be viewed as causing transitions between world states</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p:txBody>
          <a:bodyPr/>
          <a:lstStyle/>
          <a:p>
            <a:r>
              <a:rPr lang="en-US"/>
              <a:t>Looking for Parking</a:t>
            </a:r>
          </a:p>
        </p:txBody>
      </p:sp>
      <p:sp>
        <p:nvSpPr>
          <p:cNvPr id="357379" name="Rectangle 3"/>
          <p:cNvSpPr>
            <a:spLocks noGrp="1" noChangeArrowheads="1"/>
          </p:cNvSpPr>
          <p:nvPr>
            <p:ph type="body" idx="1"/>
          </p:nvPr>
        </p:nvSpPr>
        <p:spPr/>
        <p:txBody>
          <a:bodyPr/>
          <a:lstStyle/>
          <a:p>
            <a:pPr>
              <a:lnSpc>
                <a:spcPct val="90000"/>
              </a:lnSpc>
            </a:pPr>
            <a:r>
              <a:rPr lang="en-US" dirty="0"/>
              <a:t>Going home; need to find street parking</a:t>
            </a:r>
          </a:p>
          <a:p>
            <a:pPr>
              <a:lnSpc>
                <a:spcPct val="90000"/>
              </a:lnSpc>
            </a:pPr>
            <a:r>
              <a:rPr lang="en-US" dirty="0"/>
              <a:t>Formulate Goal:</a:t>
            </a:r>
          </a:p>
          <a:p>
            <a:pPr lvl="1">
              <a:lnSpc>
                <a:spcPct val="90000"/>
              </a:lnSpc>
              <a:buFontTx/>
              <a:buNone/>
            </a:pPr>
            <a:r>
              <a:rPr lang="en-US" dirty="0"/>
              <a:t>Car is parked</a:t>
            </a:r>
          </a:p>
          <a:p>
            <a:pPr>
              <a:lnSpc>
                <a:spcPct val="90000"/>
              </a:lnSpc>
            </a:pPr>
            <a:r>
              <a:rPr lang="en-US" dirty="0"/>
              <a:t>Formulate Problem:</a:t>
            </a:r>
          </a:p>
          <a:p>
            <a:pPr lvl="1">
              <a:lnSpc>
                <a:spcPct val="90000"/>
              </a:lnSpc>
              <a:buFontTx/>
              <a:buNone/>
            </a:pPr>
            <a:r>
              <a:rPr lang="en-US" dirty="0"/>
              <a:t>States: street with parking and car at that street</a:t>
            </a:r>
          </a:p>
          <a:p>
            <a:pPr lvl="1">
              <a:lnSpc>
                <a:spcPct val="90000"/>
              </a:lnSpc>
              <a:buFontTx/>
              <a:buNone/>
            </a:pPr>
            <a:r>
              <a:rPr lang="en-US" dirty="0"/>
              <a:t>Actions: drive between street segments</a:t>
            </a:r>
          </a:p>
          <a:p>
            <a:pPr>
              <a:lnSpc>
                <a:spcPct val="90000"/>
              </a:lnSpc>
            </a:pPr>
            <a:r>
              <a:rPr lang="en-US" dirty="0"/>
              <a:t>Find solution:</a:t>
            </a:r>
          </a:p>
          <a:p>
            <a:pPr lvl="1">
              <a:lnSpc>
                <a:spcPct val="90000"/>
              </a:lnSpc>
              <a:buFontTx/>
              <a:buNone/>
            </a:pPr>
            <a:r>
              <a:rPr lang="en-US" dirty="0"/>
              <a:t>Sequence of street segments, ending with a street with parking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457200" y="0"/>
            <a:ext cx="8229600" cy="1143000"/>
          </a:xfrm>
        </p:spPr>
        <p:txBody>
          <a:bodyPr/>
          <a:lstStyle/>
          <a:p>
            <a:r>
              <a:rPr lang="en-US" dirty="0"/>
              <a:t>Example Problem</a:t>
            </a:r>
          </a:p>
        </p:txBody>
      </p:sp>
      <p:graphicFrame>
        <p:nvGraphicFramePr>
          <p:cNvPr id="451587" name="Object 3"/>
          <p:cNvGraphicFramePr>
            <a:graphicFrameLocks noChangeAspect="1"/>
          </p:cNvGraphicFramePr>
          <p:nvPr>
            <p:ph idx="1"/>
          </p:nvPr>
        </p:nvGraphicFramePr>
        <p:xfrm>
          <a:off x="1752600" y="1103313"/>
          <a:ext cx="5638800" cy="5548312"/>
        </p:xfrm>
        <a:graphic>
          <a:graphicData uri="http://schemas.openxmlformats.org/presentationml/2006/ole">
            <p:oleObj spid="_x0000_s1026" name="Acrobat Document" r:id="rId3" imgW="7088040" imgH="6973920" progId="AcroExch.Document.7">
              <p:embed/>
            </p:oleObj>
          </a:graphicData>
        </a:graphic>
      </p:graphicFrame>
      <p:sp>
        <p:nvSpPr>
          <p:cNvPr id="451588" name="Text Box 4"/>
          <p:cNvSpPr txBox="1">
            <a:spLocks noChangeArrowheads="1"/>
          </p:cNvSpPr>
          <p:nvPr/>
        </p:nvSpPr>
        <p:spPr bwMode="auto">
          <a:xfrm>
            <a:off x="152400" y="2898775"/>
            <a:ext cx="1724025" cy="457200"/>
          </a:xfrm>
          <a:prstGeom prst="rect">
            <a:avLst/>
          </a:prstGeom>
          <a:noFill/>
          <a:ln w="9525">
            <a:noFill/>
            <a:miter lim="800000"/>
            <a:headEnd/>
            <a:tailEnd/>
          </a:ln>
          <a:effectLst/>
        </p:spPr>
        <p:txBody>
          <a:bodyPr wrap="none">
            <a:spAutoFit/>
          </a:bodyPr>
          <a:lstStyle/>
          <a:p>
            <a:r>
              <a:rPr lang="en-US" sz="2400">
                <a:solidFill>
                  <a:srgbClr val="FF0000"/>
                </a:solidFill>
              </a:rPr>
              <a:t>Start Street</a:t>
            </a:r>
          </a:p>
        </p:txBody>
      </p:sp>
      <p:sp>
        <p:nvSpPr>
          <p:cNvPr id="451589" name="Text Box 5"/>
          <p:cNvSpPr txBox="1">
            <a:spLocks noChangeArrowheads="1"/>
          </p:cNvSpPr>
          <p:nvPr/>
        </p:nvSpPr>
        <p:spPr bwMode="auto">
          <a:xfrm>
            <a:off x="228600" y="4589463"/>
            <a:ext cx="1624013" cy="822325"/>
          </a:xfrm>
          <a:prstGeom prst="rect">
            <a:avLst/>
          </a:prstGeom>
          <a:noFill/>
          <a:ln w="9525">
            <a:noFill/>
            <a:miter lim="800000"/>
            <a:headEnd/>
            <a:tailEnd/>
          </a:ln>
          <a:effectLst/>
        </p:spPr>
        <p:txBody>
          <a:bodyPr wrap="none">
            <a:spAutoFit/>
          </a:bodyPr>
          <a:lstStyle/>
          <a:p>
            <a:r>
              <a:rPr lang="en-US" sz="2400">
                <a:solidFill>
                  <a:srgbClr val="FF0000"/>
                </a:solidFill>
              </a:rPr>
              <a:t>Street with</a:t>
            </a:r>
          </a:p>
          <a:p>
            <a:r>
              <a:rPr lang="en-US" sz="2400">
                <a:solidFill>
                  <a:srgbClr val="FF0000"/>
                </a:solidFill>
              </a:rPr>
              <a:t>Parking</a:t>
            </a:r>
          </a:p>
        </p:txBody>
      </p:sp>
      <p:sp>
        <p:nvSpPr>
          <p:cNvPr id="451590" name="Line 6"/>
          <p:cNvSpPr>
            <a:spLocks noChangeShapeType="1"/>
          </p:cNvSpPr>
          <p:nvPr/>
        </p:nvSpPr>
        <p:spPr bwMode="auto">
          <a:xfrm>
            <a:off x="1828800" y="3200400"/>
            <a:ext cx="2514600" cy="457200"/>
          </a:xfrm>
          <a:prstGeom prst="line">
            <a:avLst/>
          </a:prstGeom>
          <a:noFill/>
          <a:ln w="9525">
            <a:solidFill>
              <a:srgbClr val="FF0000"/>
            </a:solidFill>
            <a:round/>
            <a:headEnd/>
            <a:tailEnd type="triangle" w="med" len="med"/>
          </a:ln>
          <a:effectLst/>
        </p:spPr>
        <p:txBody>
          <a:bodyPr wrap="none"/>
          <a:lstStyle/>
          <a:p>
            <a:endParaRPr lang="en-US"/>
          </a:p>
        </p:txBody>
      </p:sp>
      <p:sp>
        <p:nvSpPr>
          <p:cNvPr id="451591" name="Line 7"/>
          <p:cNvSpPr>
            <a:spLocks noChangeShapeType="1"/>
          </p:cNvSpPr>
          <p:nvPr/>
        </p:nvSpPr>
        <p:spPr bwMode="auto">
          <a:xfrm flipV="1">
            <a:off x="1676400" y="4800600"/>
            <a:ext cx="1676400" cy="304800"/>
          </a:xfrm>
          <a:prstGeom prst="line">
            <a:avLst/>
          </a:prstGeom>
          <a:noFill/>
          <a:ln w="9525">
            <a:solidFill>
              <a:srgbClr val="FF0000"/>
            </a:solidFill>
            <a:round/>
            <a:headEnd/>
            <a:tailEnd type="triangle" w="med" len="med"/>
          </a:ln>
          <a:effectLst/>
        </p:spPr>
        <p:txBody>
          <a:bodyPr wrap="none"/>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dirty="0" smtClean="0"/>
              <a:t>Search Example</a:t>
            </a:r>
          </a:p>
        </p:txBody>
      </p:sp>
      <p:sp>
        <p:nvSpPr>
          <p:cNvPr id="5" name="TextBox 4"/>
          <p:cNvSpPr txBox="1"/>
          <p:nvPr/>
        </p:nvSpPr>
        <p:spPr>
          <a:xfrm>
            <a:off x="6172200" y="1676400"/>
            <a:ext cx="2971800" cy="3694113"/>
          </a:xfrm>
          <a:prstGeom prst="rect">
            <a:avLst/>
          </a:prstGeom>
          <a:noFill/>
        </p:spPr>
        <p:txBody>
          <a:bodyPr>
            <a:spAutoFit/>
          </a:bodyPr>
          <a:lstStyle/>
          <a:p>
            <a:r>
              <a:rPr lang="en-US" dirty="0">
                <a:solidFill>
                  <a:srgbClr val="005BD3"/>
                </a:solidFill>
              </a:rPr>
              <a:t>Formulate goal: </a:t>
            </a:r>
            <a:r>
              <a:rPr lang="en-US" dirty="0"/>
              <a:t>Be in Bucharest.</a:t>
            </a:r>
          </a:p>
          <a:p>
            <a:endParaRPr lang="en-US" dirty="0"/>
          </a:p>
          <a:p>
            <a:r>
              <a:rPr lang="en-US" dirty="0">
                <a:solidFill>
                  <a:srgbClr val="005BD3"/>
                </a:solidFill>
              </a:rPr>
              <a:t>Formulate problem: </a:t>
            </a:r>
            <a:r>
              <a:rPr lang="en-US" dirty="0"/>
              <a:t>states are cities, operators drive between pairs of cities</a:t>
            </a:r>
          </a:p>
          <a:p>
            <a:endParaRPr lang="en-US" dirty="0"/>
          </a:p>
          <a:p>
            <a:r>
              <a:rPr lang="en-US" dirty="0">
                <a:solidFill>
                  <a:srgbClr val="005BD3"/>
                </a:solidFill>
              </a:rPr>
              <a:t>Find solution:  </a:t>
            </a:r>
            <a:r>
              <a:rPr lang="en-US" dirty="0"/>
              <a:t>Find a sequence of cities (e.g., Arad, Sibiu, </a:t>
            </a:r>
            <a:r>
              <a:rPr lang="en-US" dirty="0" err="1"/>
              <a:t>Fagaras</a:t>
            </a:r>
            <a:r>
              <a:rPr lang="en-US" dirty="0"/>
              <a:t>, Bucharest) that leads from the current state to a state meeting the goal condition</a:t>
            </a:r>
          </a:p>
        </p:txBody>
      </p:sp>
      <p:pic>
        <p:nvPicPr>
          <p:cNvPr id="6" name="Picture 2"/>
          <p:cNvPicPr>
            <a:picLocks noChangeAspect="1" noChangeArrowheads="1"/>
          </p:cNvPicPr>
          <p:nvPr/>
        </p:nvPicPr>
        <p:blipFill>
          <a:blip r:embed="rId2" cstate="print"/>
          <a:srcRect/>
          <a:stretch>
            <a:fillRect/>
          </a:stretch>
        </p:blipFill>
        <p:spPr bwMode="auto">
          <a:xfrm>
            <a:off x="0" y="1712913"/>
            <a:ext cx="6161088" cy="3657600"/>
          </a:xfrm>
          <a:prstGeom prst="rect">
            <a:avLst/>
          </a:prstGeom>
          <a:noFill/>
          <a:ln w="9525">
            <a:noFill/>
            <a:miter lim="800000"/>
            <a:headEnd/>
            <a:tailEnd/>
          </a:ln>
        </p:spPr>
      </p:pic>
      <p:sp>
        <p:nvSpPr>
          <p:cNvPr id="7" name="Oval 6"/>
          <p:cNvSpPr/>
          <p:nvPr/>
        </p:nvSpPr>
        <p:spPr>
          <a:xfrm>
            <a:off x="3886200" y="4343400"/>
            <a:ext cx="762000" cy="609600"/>
          </a:xfrm>
          <a:prstGeom prst="ellipse">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
        <p:nvSpPr>
          <p:cNvPr id="8" name="Oval 7"/>
          <p:cNvSpPr/>
          <p:nvPr/>
        </p:nvSpPr>
        <p:spPr>
          <a:xfrm>
            <a:off x="0" y="2438400"/>
            <a:ext cx="762000" cy="533400"/>
          </a:xfrm>
          <a:prstGeom prst="ellipse">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dirty="0" smtClean="0"/>
              <a:t>Problem Formulation</a:t>
            </a:r>
          </a:p>
        </p:txBody>
      </p:sp>
      <p:sp>
        <p:nvSpPr>
          <p:cNvPr id="5" name="TextBox 4"/>
          <p:cNvSpPr txBox="1"/>
          <p:nvPr/>
        </p:nvSpPr>
        <p:spPr>
          <a:xfrm>
            <a:off x="1066800" y="2209800"/>
            <a:ext cx="6781800" cy="2308225"/>
          </a:xfrm>
          <a:prstGeom prst="rect">
            <a:avLst/>
          </a:prstGeom>
          <a:noFill/>
        </p:spPr>
        <p:txBody>
          <a:bodyPr>
            <a:spAutoFit/>
          </a:bodyPr>
          <a:lstStyle/>
          <a:p>
            <a:r>
              <a:rPr lang="en-US" sz="2400" dirty="0"/>
              <a:t>A search problem is defined by the</a:t>
            </a:r>
          </a:p>
          <a:p>
            <a:endParaRPr lang="en-US" sz="2400" dirty="0"/>
          </a:p>
          <a:p>
            <a:pPr>
              <a:buFont typeface="Calibri" pitchFamily="34" charset="0"/>
              <a:buAutoNum type="arabicPeriod"/>
            </a:pPr>
            <a:r>
              <a:rPr lang="en-US" sz="2400" dirty="0"/>
              <a:t>Initial state (e.g., Arad)</a:t>
            </a:r>
          </a:p>
          <a:p>
            <a:pPr>
              <a:buFont typeface="Calibri" pitchFamily="34" charset="0"/>
              <a:buAutoNum type="arabicPeriod"/>
            </a:pPr>
            <a:r>
              <a:rPr lang="en-US" sz="2400" dirty="0"/>
              <a:t>Operators (e.g., Arad -&gt; </a:t>
            </a:r>
            <a:r>
              <a:rPr lang="en-US" sz="2400" dirty="0" err="1"/>
              <a:t>Zerind</a:t>
            </a:r>
            <a:r>
              <a:rPr lang="en-US" sz="2400" dirty="0"/>
              <a:t>, Arad -&gt; Sibiu, etc.)</a:t>
            </a:r>
          </a:p>
          <a:p>
            <a:pPr>
              <a:buFont typeface="Calibri" pitchFamily="34" charset="0"/>
              <a:buAutoNum type="arabicPeriod"/>
            </a:pPr>
            <a:r>
              <a:rPr lang="en-US" sz="2400" dirty="0"/>
              <a:t>Goal test (e.g., at Bucharest)</a:t>
            </a:r>
          </a:p>
          <a:p>
            <a:pPr>
              <a:buFont typeface="Calibri" pitchFamily="34" charset="0"/>
              <a:buAutoNum type="arabicPeriod"/>
            </a:pPr>
            <a:r>
              <a:rPr lang="en-US" sz="2400" dirty="0"/>
              <a:t>Solution cost (e.g., path cost)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smtClean="0"/>
              <a:t>Examples (2) Vacuum World</a:t>
            </a:r>
          </a:p>
        </p:txBody>
      </p:sp>
      <p:sp>
        <p:nvSpPr>
          <p:cNvPr id="1028" name="Text Box 5"/>
          <p:cNvSpPr txBox="1">
            <a:spLocks noChangeArrowheads="1"/>
          </p:cNvSpPr>
          <p:nvPr/>
        </p:nvSpPr>
        <p:spPr bwMode="ltGray">
          <a:xfrm>
            <a:off x="609600" y="1981200"/>
            <a:ext cx="2819400" cy="457200"/>
          </a:xfrm>
          <a:prstGeom prst="rect">
            <a:avLst/>
          </a:prstGeom>
          <a:noFill/>
          <a:ln w="12700">
            <a:noFill/>
            <a:miter lim="800000"/>
            <a:headEnd type="none" w="sm" len="sm"/>
            <a:tailEnd type="none" w="sm" len="sm"/>
          </a:ln>
        </p:spPr>
        <p:txBody>
          <a:bodyPr>
            <a:spAutoFit/>
          </a:bodyPr>
          <a:lstStyle/>
          <a:p>
            <a:pPr eaLnBrk="1" hangingPunct="1">
              <a:spcBef>
                <a:spcPct val="50000"/>
              </a:spcBef>
            </a:pPr>
            <a:endParaRPr lang="en-US" sz="2400">
              <a:solidFill>
                <a:schemeClr val="tx1"/>
              </a:solidFill>
              <a:latin typeface="Times New Roman" pitchFamily="18" charset="0"/>
            </a:endParaRPr>
          </a:p>
        </p:txBody>
      </p:sp>
      <p:graphicFrame>
        <p:nvGraphicFramePr>
          <p:cNvPr id="1026" name="Object 6"/>
          <p:cNvGraphicFramePr>
            <a:graphicFrameLocks noChangeAspect="1"/>
          </p:cNvGraphicFramePr>
          <p:nvPr/>
        </p:nvGraphicFramePr>
        <p:xfrm>
          <a:off x="381000" y="1981200"/>
          <a:ext cx="3962400" cy="3352800"/>
        </p:xfrm>
        <a:graphic>
          <a:graphicData uri="http://schemas.openxmlformats.org/presentationml/2006/ole">
            <p:oleObj spid="_x0000_s2050" name="Photo Editor Photo" r:id="rId3" imgW="2228571" imgH="2038095" progId="">
              <p:embed/>
            </p:oleObj>
          </a:graphicData>
        </a:graphic>
      </p:graphicFrame>
      <p:sp>
        <p:nvSpPr>
          <p:cNvPr id="1029" name="Text Box 7"/>
          <p:cNvSpPr txBox="1">
            <a:spLocks noChangeArrowheads="1"/>
          </p:cNvSpPr>
          <p:nvPr/>
        </p:nvSpPr>
        <p:spPr bwMode="ltGray">
          <a:xfrm>
            <a:off x="4572000" y="2022475"/>
            <a:ext cx="4267200" cy="3311525"/>
          </a:xfrm>
          <a:prstGeom prst="rect">
            <a:avLst/>
          </a:prstGeom>
          <a:noFill/>
          <a:ln w="12700">
            <a:solidFill>
              <a:srgbClr val="CC3300"/>
            </a:solidFill>
            <a:miter lim="800000"/>
            <a:headEnd type="none" w="sm" len="sm"/>
            <a:tailEnd type="none" w="sm" len="sm"/>
          </a:ln>
        </p:spPr>
        <p:txBody>
          <a:bodyPr>
            <a:spAutoFit/>
          </a:bodyPr>
          <a:lstStyle/>
          <a:p>
            <a:pPr eaLnBrk="1" hangingPunct="1">
              <a:spcBef>
                <a:spcPct val="50000"/>
              </a:spcBef>
              <a:buFontTx/>
              <a:buChar char="•"/>
            </a:pPr>
            <a:r>
              <a:rPr lang="en-US" sz="2100" dirty="0">
                <a:solidFill>
                  <a:srgbClr val="000000"/>
                </a:solidFill>
                <a:latin typeface="Courier New" pitchFamily="49" charset="0"/>
                <a:cs typeface="Courier New" pitchFamily="49" charset="0"/>
              </a:rPr>
              <a:t> 8 possible world states</a:t>
            </a:r>
          </a:p>
          <a:p>
            <a:pPr eaLnBrk="1" hangingPunct="1">
              <a:spcBef>
                <a:spcPct val="50000"/>
              </a:spcBef>
              <a:buFontTx/>
              <a:buChar char="•"/>
            </a:pPr>
            <a:r>
              <a:rPr lang="en-US" sz="2100" dirty="0">
                <a:solidFill>
                  <a:srgbClr val="000000"/>
                </a:solidFill>
                <a:latin typeface="Courier New" pitchFamily="49" charset="0"/>
                <a:cs typeface="Courier New" pitchFamily="49" charset="0"/>
              </a:rPr>
              <a:t> 3 possible actions: 	</a:t>
            </a:r>
            <a:r>
              <a:rPr lang="en-US" sz="2100" i="1" dirty="0">
                <a:solidFill>
                  <a:srgbClr val="000000"/>
                </a:solidFill>
                <a:latin typeface="Courier New" pitchFamily="49" charset="0"/>
                <a:cs typeface="Courier New" pitchFamily="49" charset="0"/>
              </a:rPr>
              <a:t>Left/Right/ Suck</a:t>
            </a:r>
          </a:p>
          <a:p>
            <a:pPr eaLnBrk="1" hangingPunct="1">
              <a:spcBef>
                <a:spcPct val="50000"/>
              </a:spcBef>
              <a:buFontTx/>
              <a:buChar char="•"/>
            </a:pPr>
            <a:r>
              <a:rPr lang="en-US" sz="2100" i="1" dirty="0">
                <a:solidFill>
                  <a:srgbClr val="000000"/>
                </a:solidFill>
                <a:latin typeface="Courier New" pitchFamily="49" charset="0"/>
                <a:cs typeface="Courier New" pitchFamily="49" charset="0"/>
              </a:rPr>
              <a:t> </a:t>
            </a:r>
            <a:r>
              <a:rPr lang="en-US" sz="2100" dirty="0">
                <a:solidFill>
                  <a:srgbClr val="000000"/>
                </a:solidFill>
                <a:latin typeface="Courier New" pitchFamily="49" charset="0"/>
                <a:cs typeface="Courier New" pitchFamily="49" charset="0"/>
              </a:rPr>
              <a:t>Goal: clean up all the dirt= state(7) or state(8)</a:t>
            </a:r>
          </a:p>
          <a:p>
            <a:pPr eaLnBrk="1" hangingPunct="1">
              <a:spcBef>
                <a:spcPct val="50000"/>
              </a:spcBef>
              <a:buFontTx/>
              <a:buChar char="•"/>
            </a:pPr>
            <a:endParaRPr lang="en-US" sz="2100" dirty="0">
              <a:solidFill>
                <a:srgbClr val="000000"/>
              </a:solidFill>
              <a:latin typeface="Courier New" pitchFamily="49" charset="0"/>
              <a:cs typeface="Courier New" pitchFamily="49" charset="0"/>
            </a:endParaRPr>
          </a:p>
          <a:p>
            <a:pPr eaLnBrk="1" hangingPunct="1">
              <a:spcBef>
                <a:spcPct val="50000"/>
              </a:spcBef>
            </a:pPr>
            <a:endParaRPr lang="en-US" sz="2100" b="1" i="1" dirty="0">
              <a:solidFill>
                <a:srgbClr val="CC330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smtClean="0">
                <a:latin typeface="Arial" pitchFamily="34" charset="0"/>
                <a:cs typeface="Arial" pitchFamily="34" charset="0"/>
              </a:rPr>
              <a:t>Vacuum World</a:t>
            </a:r>
          </a:p>
        </p:txBody>
      </p:sp>
      <p:graphicFrame>
        <p:nvGraphicFramePr>
          <p:cNvPr id="2050" name="Object 3"/>
          <p:cNvGraphicFramePr>
            <a:graphicFrameLocks noChangeAspect="1"/>
          </p:cNvGraphicFramePr>
          <p:nvPr/>
        </p:nvGraphicFramePr>
        <p:xfrm>
          <a:off x="457200" y="1276350"/>
          <a:ext cx="8229600" cy="3200400"/>
        </p:xfrm>
        <a:graphic>
          <a:graphicData uri="http://schemas.openxmlformats.org/presentationml/2006/ole">
            <p:oleObj spid="_x0000_s3074" name="Photo Editor Photo" r:id="rId3" imgW="5552381" imgH="2200582" progId="">
              <p:embed/>
            </p:oleObj>
          </a:graphicData>
        </a:graphic>
      </p:graphicFrame>
      <p:sp>
        <p:nvSpPr>
          <p:cNvPr id="23557" name="Text Box 5"/>
          <p:cNvSpPr txBox="1">
            <a:spLocks noChangeArrowheads="1"/>
          </p:cNvSpPr>
          <p:nvPr/>
        </p:nvSpPr>
        <p:spPr bwMode="ltGray">
          <a:xfrm>
            <a:off x="609600" y="4533900"/>
            <a:ext cx="8001000" cy="2112963"/>
          </a:xfrm>
          <a:prstGeom prst="rect">
            <a:avLst/>
          </a:prstGeom>
          <a:gradFill rotWithShape="0">
            <a:gsLst>
              <a:gs pos="0">
                <a:schemeClr val="bg1"/>
              </a:gs>
              <a:gs pos="50000">
                <a:schemeClr val="bg1">
                  <a:gamma/>
                  <a:tint val="0"/>
                  <a:invGamma/>
                </a:schemeClr>
              </a:gs>
              <a:gs pos="100000">
                <a:schemeClr val="bg1"/>
              </a:gs>
            </a:gsLst>
            <a:lin ang="5400000" scaled="1"/>
          </a:gradFill>
          <a:ln w="12700">
            <a:solidFill>
              <a:srgbClr val="CC3300"/>
            </a:solidFill>
            <a:miter lim="800000"/>
            <a:headEnd type="none" w="sm" len="sm"/>
            <a:tailEnd type="none" w="sm" len="sm"/>
          </a:ln>
          <a:effectLst/>
        </p:spPr>
        <p:txBody>
          <a:bodyPr>
            <a:spAutoFit/>
          </a:bodyPr>
          <a:lstStyle/>
          <a:p>
            <a:pPr eaLnBrk="1" hangingPunct="1">
              <a:spcBef>
                <a:spcPct val="50000"/>
              </a:spcBef>
              <a:buFontTx/>
              <a:buChar char="•"/>
              <a:defRPr/>
            </a:pPr>
            <a:r>
              <a:rPr lang="en-US" sz="2400" b="1" u="sng">
                <a:solidFill>
                  <a:srgbClr val="000000"/>
                </a:solidFill>
                <a:latin typeface="Book Antiqua" pitchFamily="18" charset="0"/>
              </a:rPr>
              <a:t>States:</a:t>
            </a:r>
            <a:r>
              <a:rPr lang="en-US" sz="2400">
                <a:solidFill>
                  <a:srgbClr val="000000"/>
                </a:solidFill>
                <a:latin typeface="Book Antiqua" pitchFamily="18" charset="0"/>
              </a:rPr>
              <a:t> </a:t>
            </a:r>
            <a:r>
              <a:rPr lang="en-US" sz="2400" b="1" i="1">
                <a:solidFill>
                  <a:srgbClr val="0000FF"/>
                </a:solidFill>
                <a:latin typeface="Book Antiqua" pitchFamily="18" charset="0"/>
              </a:rPr>
              <a:t>S</a:t>
            </a:r>
            <a:r>
              <a:rPr lang="en-US" sz="2400" b="1" i="1" baseline="-25000">
                <a:solidFill>
                  <a:srgbClr val="0000FF"/>
                </a:solidFill>
                <a:latin typeface="Book Antiqua" pitchFamily="18" charset="0"/>
              </a:rPr>
              <a:t>1 </a:t>
            </a:r>
            <a:r>
              <a:rPr lang="en-US" sz="2400" b="1" i="1">
                <a:solidFill>
                  <a:srgbClr val="0000FF"/>
                </a:solidFill>
                <a:latin typeface="Book Antiqua" pitchFamily="18" charset="0"/>
              </a:rPr>
              <a:t>, S</a:t>
            </a:r>
            <a:r>
              <a:rPr lang="en-US" sz="2400" b="1" i="1" baseline="-25000">
                <a:solidFill>
                  <a:srgbClr val="0000FF"/>
                </a:solidFill>
                <a:latin typeface="Book Antiqua" pitchFamily="18" charset="0"/>
              </a:rPr>
              <a:t>2 </a:t>
            </a:r>
            <a:r>
              <a:rPr lang="en-US" sz="2400" b="1" i="1">
                <a:solidFill>
                  <a:srgbClr val="0000FF"/>
                </a:solidFill>
                <a:latin typeface="Book Antiqua" pitchFamily="18" charset="0"/>
              </a:rPr>
              <a:t>, S</a:t>
            </a:r>
            <a:r>
              <a:rPr lang="en-US" sz="2400" b="1" i="1" baseline="-25000">
                <a:solidFill>
                  <a:srgbClr val="0000FF"/>
                </a:solidFill>
                <a:latin typeface="Book Antiqua" pitchFamily="18" charset="0"/>
              </a:rPr>
              <a:t>3 </a:t>
            </a:r>
            <a:r>
              <a:rPr lang="en-US" sz="2400" b="1" i="1">
                <a:solidFill>
                  <a:srgbClr val="0000FF"/>
                </a:solidFill>
                <a:latin typeface="Book Antiqua" pitchFamily="18" charset="0"/>
              </a:rPr>
              <a:t>, S</a:t>
            </a:r>
            <a:r>
              <a:rPr lang="en-US" sz="2400" b="1" i="1" baseline="-25000">
                <a:solidFill>
                  <a:srgbClr val="0000FF"/>
                </a:solidFill>
                <a:latin typeface="Book Antiqua" pitchFamily="18" charset="0"/>
              </a:rPr>
              <a:t>4 </a:t>
            </a:r>
            <a:r>
              <a:rPr lang="en-US" sz="2400" b="1" i="1">
                <a:solidFill>
                  <a:srgbClr val="0000FF"/>
                </a:solidFill>
                <a:latin typeface="Book Antiqua" pitchFamily="18" charset="0"/>
              </a:rPr>
              <a:t>, S</a:t>
            </a:r>
            <a:r>
              <a:rPr lang="en-US" sz="2400" b="1" i="1" baseline="-25000">
                <a:solidFill>
                  <a:srgbClr val="0000FF"/>
                </a:solidFill>
                <a:latin typeface="Book Antiqua" pitchFamily="18" charset="0"/>
              </a:rPr>
              <a:t>5 </a:t>
            </a:r>
            <a:r>
              <a:rPr lang="en-US" sz="2400" b="1" i="1">
                <a:solidFill>
                  <a:srgbClr val="0000FF"/>
                </a:solidFill>
                <a:latin typeface="Book Antiqua" pitchFamily="18" charset="0"/>
              </a:rPr>
              <a:t>, S</a:t>
            </a:r>
            <a:r>
              <a:rPr lang="en-US" sz="2400" b="1" i="1" baseline="-25000">
                <a:solidFill>
                  <a:srgbClr val="0000FF"/>
                </a:solidFill>
                <a:latin typeface="Book Antiqua" pitchFamily="18" charset="0"/>
              </a:rPr>
              <a:t>6 </a:t>
            </a:r>
            <a:r>
              <a:rPr lang="en-US" sz="2400" b="1" i="1">
                <a:solidFill>
                  <a:srgbClr val="0000FF"/>
                </a:solidFill>
                <a:latin typeface="Book Antiqua" pitchFamily="18" charset="0"/>
              </a:rPr>
              <a:t>, S</a:t>
            </a:r>
            <a:r>
              <a:rPr lang="en-US" sz="2400" b="1" i="1" baseline="-25000">
                <a:solidFill>
                  <a:srgbClr val="0000FF"/>
                </a:solidFill>
                <a:latin typeface="Book Antiqua" pitchFamily="18" charset="0"/>
              </a:rPr>
              <a:t>7  </a:t>
            </a:r>
            <a:r>
              <a:rPr lang="en-US" sz="2400" b="1" i="1">
                <a:solidFill>
                  <a:srgbClr val="0000FF"/>
                </a:solidFill>
                <a:latin typeface="Book Antiqua" pitchFamily="18" charset="0"/>
              </a:rPr>
              <a:t>,</a:t>
            </a:r>
            <a:r>
              <a:rPr lang="en-US" sz="2400" b="1" i="1" baseline="-25000">
                <a:solidFill>
                  <a:srgbClr val="0000FF"/>
                </a:solidFill>
                <a:latin typeface="Book Antiqua" pitchFamily="18" charset="0"/>
              </a:rPr>
              <a:t> </a:t>
            </a:r>
            <a:r>
              <a:rPr lang="en-US" sz="2400" b="1" i="1">
                <a:solidFill>
                  <a:srgbClr val="0000FF"/>
                </a:solidFill>
                <a:latin typeface="Book Antiqua" pitchFamily="18" charset="0"/>
              </a:rPr>
              <a:t>S</a:t>
            </a:r>
            <a:r>
              <a:rPr lang="en-US" sz="2400" b="1" i="1" baseline="-25000">
                <a:solidFill>
                  <a:srgbClr val="0000FF"/>
                </a:solidFill>
                <a:latin typeface="Book Antiqua" pitchFamily="18" charset="0"/>
              </a:rPr>
              <a:t>8</a:t>
            </a:r>
            <a:endParaRPr lang="en-US" sz="2400" b="1" i="1">
              <a:solidFill>
                <a:srgbClr val="0000FF"/>
              </a:solidFill>
              <a:latin typeface="Book Antiqua" pitchFamily="18" charset="0"/>
            </a:endParaRPr>
          </a:p>
          <a:p>
            <a:pPr eaLnBrk="1" hangingPunct="1">
              <a:spcBef>
                <a:spcPct val="50000"/>
              </a:spcBef>
              <a:buFontTx/>
              <a:buChar char="•"/>
              <a:defRPr/>
            </a:pPr>
            <a:r>
              <a:rPr lang="en-US" sz="2400">
                <a:solidFill>
                  <a:srgbClr val="000000"/>
                </a:solidFill>
                <a:latin typeface="Book Antiqua" pitchFamily="18" charset="0"/>
              </a:rPr>
              <a:t> </a:t>
            </a:r>
            <a:r>
              <a:rPr lang="en-US" sz="2400" b="1" u="sng">
                <a:solidFill>
                  <a:srgbClr val="000000"/>
                </a:solidFill>
                <a:latin typeface="Book Antiqua" pitchFamily="18" charset="0"/>
              </a:rPr>
              <a:t>Operators:</a:t>
            </a:r>
            <a:r>
              <a:rPr lang="en-US" sz="2400">
                <a:solidFill>
                  <a:srgbClr val="000000"/>
                </a:solidFill>
                <a:latin typeface="Book Antiqua" pitchFamily="18" charset="0"/>
              </a:rPr>
              <a:t> Go Left , Go Right , Suck</a:t>
            </a:r>
          </a:p>
          <a:p>
            <a:pPr eaLnBrk="1" hangingPunct="1">
              <a:spcBef>
                <a:spcPct val="50000"/>
              </a:spcBef>
              <a:buFontTx/>
              <a:buChar char="•"/>
              <a:defRPr/>
            </a:pPr>
            <a:r>
              <a:rPr lang="en-US" sz="2400">
                <a:solidFill>
                  <a:srgbClr val="000000"/>
                </a:solidFill>
                <a:latin typeface="Book Antiqua" pitchFamily="18" charset="0"/>
              </a:rPr>
              <a:t> </a:t>
            </a:r>
            <a:r>
              <a:rPr lang="en-US" sz="2400" b="1" u="sng">
                <a:solidFill>
                  <a:srgbClr val="000000"/>
                </a:solidFill>
                <a:latin typeface="Book Antiqua" pitchFamily="18" charset="0"/>
              </a:rPr>
              <a:t>Goal test</a:t>
            </a:r>
            <a:r>
              <a:rPr lang="en-US" sz="2400">
                <a:solidFill>
                  <a:srgbClr val="000000"/>
                </a:solidFill>
                <a:latin typeface="Book Antiqua" pitchFamily="18" charset="0"/>
              </a:rPr>
              <a:t>: no dirt left in both squares</a:t>
            </a:r>
          </a:p>
          <a:p>
            <a:pPr eaLnBrk="1" hangingPunct="1">
              <a:spcBef>
                <a:spcPct val="50000"/>
              </a:spcBef>
              <a:buFontTx/>
              <a:buChar char="•"/>
              <a:defRPr/>
            </a:pPr>
            <a:r>
              <a:rPr lang="en-US" sz="2400">
                <a:solidFill>
                  <a:srgbClr val="000000"/>
                </a:solidFill>
                <a:latin typeface="Book Antiqua" pitchFamily="18" charset="0"/>
              </a:rPr>
              <a:t> </a:t>
            </a:r>
            <a:r>
              <a:rPr lang="en-US" sz="2400" b="1" u="sng">
                <a:solidFill>
                  <a:srgbClr val="000000"/>
                </a:solidFill>
                <a:latin typeface="Book Antiqua" pitchFamily="18" charset="0"/>
              </a:rPr>
              <a:t>Path Cost:</a:t>
            </a:r>
            <a:r>
              <a:rPr lang="en-US" sz="2400">
                <a:solidFill>
                  <a:srgbClr val="000000"/>
                </a:solidFill>
                <a:latin typeface="Book Antiqua" pitchFamily="18" charset="0"/>
              </a:rPr>
              <a:t> each action costs 1.</a:t>
            </a:r>
          </a:p>
        </p:txBody>
      </p:sp>
      <p:sp>
        <p:nvSpPr>
          <p:cNvPr id="2053" name="Text Box 6"/>
          <p:cNvSpPr txBox="1">
            <a:spLocks noChangeArrowheads="1"/>
          </p:cNvSpPr>
          <p:nvPr/>
        </p:nvSpPr>
        <p:spPr bwMode="ltGray">
          <a:xfrm>
            <a:off x="3733800" y="1276350"/>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1</a:t>
            </a:r>
            <a:endParaRPr lang="en-US" sz="2000" b="1">
              <a:solidFill>
                <a:srgbClr val="0000FF"/>
              </a:solidFill>
              <a:latin typeface="Courier New" pitchFamily="49" charset="0"/>
              <a:cs typeface="Courier New" pitchFamily="49" charset="0"/>
            </a:endParaRPr>
          </a:p>
        </p:txBody>
      </p:sp>
      <p:sp>
        <p:nvSpPr>
          <p:cNvPr id="2054" name="Text Box 7"/>
          <p:cNvSpPr txBox="1">
            <a:spLocks noChangeArrowheads="1"/>
          </p:cNvSpPr>
          <p:nvPr/>
        </p:nvSpPr>
        <p:spPr bwMode="ltGray">
          <a:xfrm>
            <a:off x="4591050" y="1276350"/>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2</a:t>
            </a:r>
            <a:endParaRPr lang="en-US" sz="2000" b="1">
              <a:solidFill>
                <a:srgbClr val="0000FF"/>
              </a:solidFill>
              <a:latin typeface="Courier New" pitchFamily="49" charset="0"/>
              <a:cs typeface="Courier New" pitchFamily="49" charset="0"/>
            </a:endParaRPr>
          </a:p>
        </p:txBody>
      </p:sp>
      <p:sp>
        <p:nvSpPr>
          <p:cNvPr id="2055" name="Text Box 8"/>
          <p:cNvSpPr txBox="1">
            <a:spLocks noChangeArrowheads="1"/>
          </p:cNvSpPr>
          <p:nvPr/>
        </p:nvSpPr>
        <p:spPr bwMode="ltGray">
          <a:xfrm>
            <a:off x="2057400" y="2305050"/>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3</a:t>
            </a:r>
            <a:endParaRPr lang="en-US" sz="2000" b="1">
              <a:solidFill>
                <a:srgbClr val="0000FF"/>
              </a:solidFill>
              <a:latin typeface="Courier New" pitchFamily="49" charset="0"/>
              <a:cs typeface="Courier New" pitchFamily="49" charset="0"/>
            </a:endParaRPr>
          </a:p>
        </p:txBody>
      </p:sp>
      <p:sp>
        <p:nvSpPr>
          <p:cNvPr id="2056" name="Text Box 9"/>
          <p:cNvSpPr txBox="1">
            <a:spLocks noChangeArrowheads="1"/>
          </p:cNvSpPr>
          <p:nvPr/>
        </p:nvSpPr>
        <p:spPr bwMode="ltGray">
          <a:xfrm>
            <a:off x="2952750" y="2305050"/>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6</a:t>
            </a:r>
            <a:endParaRPr lang="en-US" sz="2000" b="1">
              <a:solidFill>
                <a:srgbClr val="0000FF"/>
              </a:solidFill>
              <a:latin typeface="Courier New" pitchFamily="49" charset="0"/>
              <a:cs typeface="Courier New" pitchFamily="49" charset="0"/>
            </a:endParaRPr>
          </a:p>
        </p:txBody>
      </p:sp>
      <p:sp>
        <p:nvSpPr>
          <p:cNvPr id="2057" name="Text Box 10"/>
          <p:cNvSpPr txBox="1">
            <a:spLocks noChangeArrowheads="1"/>
          </p:cNvSpPr>
          <p:nvPr/>
        </p:nvSpPr>
        <p:spPr bwMode="ltGray">
          <a:xfrm>
            <a:off x="5391150" y="2305050"/>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5</a:t>
            </a:r>
            <a:endParaRPr lang="en-US" sz="2000" b="1">
              <a:solidFill>
                <a:srgbClr val="0000FF"/>
              </a:solidFill>
              <a:latin typeface="Courier New" pitchFamily="49" charset="0"/>
              <a:cs typeface="Courier New" pitchFamily="49" charset="0"/>
            </a:endParaRPr>
          </a:p>
        </p:txBody>
      </p:sp>
      <p:sp>
        <p:nvSpPr>
          <p:cNvPr id="2058" name="Text Box 11"/>
          <p:cNvSpPr txBox="1">
            <a:spLocks noChangeArrowheads="1"/>
          </p:cNvSpPr>
          <p:nvPr/>
        </p:nvSpPr>
        <p:spPr bwMode="ltGray">
          <a:xfrm>
            <a:off x="6248400" y="2324100"/>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4</a:t>
            </a:r>
            <a:endParaRPr lang="en-US" sz="2000" b="1">
              <a:solidFill>
                <a:srgbClr val="0000FF"/>
              </a:solidFill>
              <a:latin typeface="Courier New" pitchFamily="49" charset="0"/>
              <a:cs typeface="Courier New" pitchFamily="49" charset="0"/>
            </a:endParaRPr>
          </a:p>
        </p:txBody>
      </p:sp>
      <p:sp>
        <p:nvSpPr>
          <p:cNvPr id="2059" name="Text Box 12"/>
          <p:cNvSpPr txBox="1">
            <a:spLocks noChangeArrowheads="1"/>
          </p:cNvSpPr>
          <p:nvPr/>
        </p:nvSpPr>
        <p:spPr bwMode="ltGray">
          <a:xfrm>
            <a:off x="3733800" y="3355975"/>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7</a:t>
            </a:r>
            <a:endParaRPr lang="en-US" sz="2000" b="1">
              <a:solidFill>
                <a:srgbClr val="0000FF"/>
              </a:solidFill>
              <a:latin typeface="Courier New" pitchFamily="49" charset="0"/>
              <a:cs typeface="Courier New" pitchFamily="49" charset="0"/>
            </a:endParaRPr>
          </a:p>
        </p:txBody>
      </p:sp>
      <p:sp>
        <p:nvSpPr>
          <p:cNvPr id="2060" name="Text Box 13"/>
          <p:cNvSpPr txBox="1">
            <a:spLocks noChangeArrowheads="1"/>
          </p:cNvSpPr>
          <p:nvPr/>
        </p:nvSpPr>
        <p:spPr bwMode="ltGray">
          <a:xfrm>
            <a:off x="4610100" y="3375025"/>
            <a:ext cx="685800" cy="396875"/>
          </a:xfrm>
          <a:prstGeom prst="rect">
            <a:avLst/>
          </a:prstGeom>
          <a:noFill/>
          <a:ln w="12700">
            <a:noFill/>
            <a:miter lim="800000"/>
            <a:headEnd type="none" w="sm" len="sm"/>
            <a:tailEnd type="none" w="sm" len="sm"/>
          </a:ln>
        </p:spPr>
        <p:txBody>
          <a:bodyPr>
            <a:spAutoFit/>
          </a:bodyPr>
          <a:lstStyle/>
          <a:p>
            <a:pPr algn="ctr" eaLnBrk="1" hangingPunct="1">
              <a:spcBef>
                <a:spcPct val="50000"/>
              </a:spcBef>
            </a:pPr>
            <a:r>
              <a:rPr lang="en-US" sz="2000" b="1">
                <a:solidFill>
                  <a:srgbClr val="0000FF"/>
                </a:solidFill>
                <a:latin typeface="Courier New" pitchFamily="49" charset="0"/>
                <a:cs typeface="Courier New" pitchFamily="49" charset="0"/>
              </a:rPr>
              <a:t>S</a:t>
            </a:r>
            <a:r>
              <a:rPr lang="en-US" sz="2000" b="1" baseline="-25000">
                <a:solidFill>
                  <a:srgbClr val="0000FF"/>
                </a:solidFill>
                <a:latin typeface="Courier New" pitchFamily="49" charset="0"/>
                <a:cs typeface="Courier New" pitchFamily="49" charset="0"/>
              </a:rPr>
              <a:t>8</a:t>
            </a:r>
            <a:endParaRPr lang="en-US" sz="2000" b="1">
              <a:solidFill>
                <a:srgbClr val="0000FF"/>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143000"/>
          </a:xfrm>
        </p:spPr>
        <p:txBody>
          <a:bodyPr rtlCol="0">
            <a:normAutofit/>
          </a:bodyPr>
          <a:lstStyle/>
          <a:p>
            <a:pPr fontAlgn="auto">
              <a:spcAft>
                <a:spcPts val="0"/>
              </a:spcAft>
              <a:defRPr/>
            </a:pPr>
            <a:r>
              <a:rPr lang="en-US" dirty="0" smtClean="0"/>
              <a:t>Example Problems – Eight Puzzle</a:t>
            </a:r>
            <a:endParaRPr lang="en-US" dirty="0"/>
          </a:p>
        </p:txBody>
      </p:sp>
      <p:sp>
        <p:nvSpPr>
          <p:cNvPr id="9" name="TextBox 8"/>
          <p:cNvSpPr txBox="1"/>
          <p:nvPr/>
        </p:nvSpPr>
        <p:spPr>
          <a:xfrm>
            <a:off x="4724400" y="1676400"/>
            <a:ext cx="4419600" cy="3970338"/>
          </a:xfrm>
          <a:prstGeom prst="rect">
            <a:avLst/>
          </a:prstGeom>
          <a:noFill/>
        </p:spPr>
        <p:txBody>
          <a:bodyPr>
            <a:spAutoFit/>
          </a:bodyPr>
          <a:lstStyle/>
          <a:p>
            <a:r>
              <a:rPr lang="en-US">
                <a:solidFill>
                  <a:srgbClr val="005BD3"/>
                </a:solidFill>
              </a:rPr>
              <a:t>States: </a:t>
            </a:r>
            <a:r>
              <a:rPr lang="en-US"/>
              <a:t>tile locations</a:t>
            </a:r>
          </a:p>
          <a:p>
            <a:endParaRPr lang="en-US"/>
          </a:p>
          <a:p>
            <a:r>
              <a:rPr lang="en-US">
                <a:solidFill>
                  <a:srgbClr val="005BD3"/>
                </a:solidFill>
              </a:rPr>
              <a:t>Initial state: </a:t>
            </a:r>
            <a:r>
              <a:rPr lang="en-US"/>
              <a:t>one specific tile configuration</a:t>
            </a:r>
          </a:p>
          <a:p>
            <a:endParaRPr lang="en-US"/>
          </a:p>
          <a:p>
            <a:r>
              <a:rPr lang="en-US">
                <a:solidFill>
                  <a:srgbClr val="005BD3"/>
                </a:solidFill>
              </a:rPr>
              <a:t>Operators:  </a:t>
            </a:r>
            <a:r>
              <a:rPr lang="en-US"/>
              <a:t>move blank tile left, right, up, or down</a:t>
            </a:r>
          </a:p>
          <a:p>
            <a:endParaRPr lang="en-US"/>
          </a:p>
          <a:p>
            <a:r>
              <a:rPr lang="en-US">
                <a:solidFill>
                  <a:srgbClr val="005BD3"/>
                </a:solidFill>
              </a:rPr>
              <a:t>Goal:  </a:t>
            </a:r>
            <a:r>
              <a:rPr lang="en-US"/>
              <a:t>tiles are numbered from one to eight around the square</a:t>
            </a:r>
          </a:p>
          <a:p>
            <a:endParaRPr lang="en-US"/>
          </a:p>
          <a:p>
            <a:r>
              <a:rPr lang="en-US">
                <a:solidFill>
                  <a:srgbClr val="005BD3"/>
                </a:solidFill>
              </a:rPr>
              <a:t>Path cost:  </a:t>
            </a:r>
            <a:r>
              <a:rPr lang="en-US"/>
              <a:t>cost of 1 per move (solution cost same as number of most or path length)</a:t>
            </a:r>
          </a:p>
          <a:p>
            <a:endParaRPr lang="en-US"/>
          </a:p>
          <a:p>
            <a:endParaRPr lang="en-US"/>
          </a:p>
        </p:txBody>
      </p:sp>
      <p:pic>
        <p:nvPicPr>
          <p:cNvPr id="10" name="Picture 2"/>
          <p:cNvPicPr>
            <a:picLocks noChangeAspect="1" noChangeArrowheads="1"/>
          </p:cNvPicPr>
          <p:nvPr/>
        </p:nvPicPr>
        <p:blipFill>
          <a:blip r:embed="rId2" cstate="print"/>
          <a:srcRect/>
          <a:stretch>
            <a:fillRect/>
          </a:stretch>
        </p:blipFill>
        <p:spPr bwMode="auto">
          <a:xfrm>
            <a:off x="228601" y="2128723"/>
            <a:ext cx="4419600" cy="2214678"/>
          </a:xfrm>
          <a:prstGeom prst="rect">
            <a:avLst/>
          </a:prstGeom>
          <a:noFill/>
          <a:ln w="9525">
            <a:noFill/>
            <a:miter lim="800000"/>
            <a:headEnd/>
            <a:tailEnd/>
          </a:ln>
        </p:spPr>
      </p:pic>
      <p:sp>
        <p:nvSpPr>
          <p:cNvPr id="11" name="Rectangle 4"/>
          <p:cNvSpPr>
            <a:spLocks noChangeArrowheads="1"/>
          </p:cNvSpPr>
          <p:nvPr/>
        </p:nvSpPr>
        <p:spPr bwMode="auto">
          <a:xfrm>
            <a:off x="990600" y="5486400"/>
            <a:ext cx="3606800" cy="830263"/>
          </a:xfrm>
          <a:prstGeom prst="rect">
            <a:avLst/>
          </a:prstGeom>
          <a:noFill/>
          <a:ln w="9525">
            <a:noFill/>
            <a:miter lim="800000"/>
            <a:headEnd/>
            <a:tailEnd/>
          </a:ln>
        </p:spPr>
        <p:txBody>
          <a:bodyPr wrap="none">
            <a:spAutoFit/>
          </a:bodyPr>
          <a:lstStyle/>
          <a:p>
            <a:r>
              <a:rPr lang="en-US" sz="2400" dirty="0">
                <a:solidFill>
                  <a:srgbClr val="FF0000"/>
                </a:solidFill>
              </a:rPr>
              <a:t>Eight Puzzle</a:t>
            </a:r>
            <a:endParaRPr lang="en-US" sz="2400" dirty="0"/>
          </a:p>
          <a:p>
            <a:r>
              <a:rPr lang="en-US" sz="2400" dirty="0"/>
              <a:t>http://mypuzzle.org/sliding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spcBef>
                <a:spcPct val="50000"/>
              </a:spcBef>
            </a:pPr>
            <a:r>
              <a:rPr lang="en-US" dirty="0" smtClean="0">
                <a:latin typeface="Arial" pitchFamily="34" charset="0"/>
                <a:cs typeface="Arial" pitchFamily="34" charset="0"/>
                <a:sym typeface="Wingdings" pitchFamily="2" charset="2"/>
              </a:rPr>
              <a:t>Single-State problem and </a:t>
            </a:r>
            <a:br>
              <a:rPr lang="en-US" dirty="0" smtClean="0">
                <a:latin typeface="Arial" pitchFamily="34" charset="0"/>
                <a:cs typeface="Arial" pitchFamily="34" charset="0"/>
                <a:sym typeface="Wingdings" pitchFamily="2" charset="2"/>
              </a:rPr>
            </a:br>
            <a:r>
              <a:rPr lang="en-US" dirty="0" smtClean="0">
                <a:latin typeface="Arial" pitchFamily="34" charset="0"/>
                <a:cs typeface="Arial" pitchFamily="34" charset="0"/>
                <a:sym typeface="Wingdings" pitchFamily="2" charset="2"/>
              </a:rPr>
              <a:t>Multiple-States problem</a:t>
            </a:r>
            <a:r>
              <a:rPr lang="en-US" b="1" i="1" dirty="0" smtClean="0">
                <a:solidFill>
                  <a:srgbClr val="CC3300"/>
                </a:solidFill>
                <a:latin typeface="Courier New" pitchFamily="49" charset="0"/>
                <a:cs typeface="Courier New" pitchFamily="49" charset="0"/>
                <a:sym typeface="Wingdings" pitchFamily="2" charset="2"/>
              </a:rPr>
              <a:t/>
            </a:r>
            <a:br>
              <a:rPr lang="en-US" b="1" i="1" dirty="0" smtClean="0">
                <a:solidFill>
                  <a:srgbClr val="CC3300"/>
                </a:solidFill>
                <a:latin typeface="Courier New" pitchFamily="49" charset="0"/>
                <a:cs typeface="Courier New" pitchFamily="49" charset="0"/>
                <a:sym typeface="Wingdings" pitchFamily="2" charset="2"/>
              </a:rPr>
            </a:br>
            <a:endParaRPr lang="en-US" dirty="0"/>
          </a:p>
        </p:txBody>
      </p:sp>
      <p:sp>
        <p:nvSpPr>
          <p:cNvPr id="3" name="Content Placeholder 2"/>
          <p:cNvSpPr>
            <a:spLocks noGrp="1"/>
          </p:cNvSpPr>
          <p:nvPr>
            <p:ph idx="1"/>
          </p:nvPr>
        </p:nvSpPr>
        <p:spPr/>
        <p:txBody>
          <a:bodyPr>
            <a:normAutofit fontScale="92500" lnSpcReduction="20000"/>
          </a:bodyPr>
          <a:lstStyle/>
          <a:p>
            <a:pPr>
              <a:spcBef>
                <a:spcPct val="50000"/>
              </a:spcBef>
              <a:buFontTx/>
              <a:buChar char="•"/>
            </a:pPr>
            <a:r>
              <a:rPr lang="en-US" dirty="0" smtClean="0">
                <a:solidFill>
                  <a:srgbClr val="000000"/>
                </a:solidFill>
                <a:latin typeface="Arial" pitchFamily="34" charset="0"/>
                <a:cs typeface="Arial" pitchFamily="34" charset="0"/>
              </a:rPr>
              <a:t>World is accessible </a:t>
            </a:r>
            <a:r>
              <a:rPr lang="en-US" dirty="0" smtClean="0">
                <a:solidFill>
                  <a:srgbClr val="000000"/>
                </a:solidFill>
                <a:latin typeface="Arial" pitchFamily="34" charset="0"/>
                <a:cs typeface="Arial" pitchFamily="34" charset="0"/>
                <a:sym typeface="Wingdings" pitchFamily="2" charset="2"/>
              </a:rPr>
              <a:t> agent’s sensors give enough information about which state it is in (so, it knows what each of its action does), then it calculate exactly which state it will be after any sequence of actions. </a:t>
            </a:r>
            <a:r>
              <a:rPr lang="en-US" b="1" i="1" dirty="0" smtClean="0">
                <a:solidFill>
                  <a:srgbClr val="CC3300"/>
                </a:solidFill>
                <a:latin typeface="Arial" pitchFamily="34" charset="0"/>
                <a:cs typeface="Arial" pitchFamily="34" charset="0"/>
                <a:sym typeface="Wingdings" pitchFamily="2" charset="2"/>
              </a:rPr>
              <a:t>Single-State problem</a:t>
            </a:r>
          </a:p>
          <a:p>
            <a:pPr>
              <a:spcBef>
                <a:spcPct val="50000"/>
              </a:spcBef>
              <a:buFontTx/>
              <a:buChar char="•"/>
            </a:pPr>
            <a:r>
              <a:rPr lang="en-US" b="1" i="1" dirty="0" smtClean="0">
                <a:solidFill>
                  <a:srgbClr val="CC3300"/>
                </a:solidFill>
                <a:latin typeface="Arial" pitchFamily="34" charset="0"/>
                <a:cs typeface="Arial" pitchFamily="34" charset="0"/>
                <a:sym typeface="Wingdings" pitchFamily="2" charset="2"/>
              </a:rPr>
              <a:t> </a:t>
            </a:r>
            <a:r>
              <a:rPr lang="en-US" dirty="0" smtClean="0">
                <a:solidFill>
                  <a:srgbClr val="000000"/>
                </a:solidFill>
                <a:latin typeface="Arial" pitchFamily="34" charset="0"/>
                <a:cs typeface="Arial" pitchFamily="34" charset="0"/>
              </a:rPr>
              <a:t>world is inaccessible </a:t>
            </a:r>
            <a:r>
              <a:rPr lang="en-US" dirty="0" smtClean="0">
                <a:solidFill>
                  <a:srgbClr val="000000"/>
                </a:solidFill>
                <a:latin typeface="Arial" pitchFamily="34" charset="0"/>
                <a:cs typeface="Arial" pitchFamily="34" charset="0"/>
                <a:sym typeface="Wingdings" pitchFamily="2" charset="2"/>
              </a:rPr>
              <a:t> agent has limited access to the world state, so it may have no sensors at all. It knows only that initial state is one of the set {1,2,3,4,5,6,7,8}. </a:t>
            </a:r>
            <a:r>
              <a:rPr lang="en-US" b="1" i="1" dirty="0" smtClean="0">
                <a:solidFill>
                  <a:srgbClr val="CC3300"/>
                </a:solidFill>
                <a:latin typeface="Arial" pitchFamily="34" charset="0"/>
                <a:cs typeface="Arial" pitchFamily="34" charset="0"/>
                <a:sym typeface="Wingdings" pitchFamily="2" charset="2"/>
              </a:rPr>
              <a:t>Multiple-States problem</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Think of the graph defined as follows: </a:t>
            </a:r>
            <a:endParaRPr lang="en-US" dirty="0"/>
          </a:p>
        </p:txBody>
      </p:sp>
      <p:sp>
        <p:nvSpPr>
          <p:cNvPr id="3" name="Content Placeholder 2"/>
          <p:cNvSpPr>
            <a:spLocks noGrp="1"/>
          </p:cNvSpPr>
          <p:nvPr>
            <p:ph idx="1"/>
          </p:nvPr>
        </p:nvSpPr>
        <p:spPr/>
        <p:txBody>
          <a:bodyPr/>
          <a:lstStyle/>
          <a:p>
            <a:pPr lvl="1"/>
            <a:r>
              <a:rPr lang="en-US" sz="2400" dirty="0" smtClean="0"/>
              <a:t>the nodes denote descriptions of a state of the world, e.g., which blocks are on top of what in a blocks scene, and where the links represent actions that change from one state to the other. </a:t>
            </a:r>
          </a:p>
          <a:p>
            <a:pPr lvl="1"/>
            <a:r>
              <a:rPr lang="en-US" sz="2400" dirty="0" smtClean="0"/>
              <a:t>A path through such a graph (from a start node to a goal node) is a "plan of action" to achieve some desired goal state from some known starting state. It is this type of graph that is of more general interest in AI.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rtlCol="0">
            <a:normAutofit fontScale="90000"/>
          </a:bodyPr>
          <a:lstStyle/>
          <a:p>
            <a:pPr fontAlgn="auto">
              <a:spcAft>
                <a:spcPts val="0"/>
              </a:spcAft>
              <a:defRPr/>
            </a:pPr>
            <a:r>
              <a:rPr lang="en-US" dirty="0" smtClean="0"/>
              <a:t>Searching for Solutions</a:t>
            </a:r>
            <a:br>
              <a:rPr lang="en-US" dirty="0" smtClean="0"/>
            </a:br>
            <a:r>
              <a:rPr lang="en-US" sz="3100" dirty="0" smtClean="0"/>
              <a:t>Visualize Search Space as a Tree</a:t>
            </a:r>
            <a:endParaRPr lang="en-US" sz="3100" dirty="0"/>
          </a:p>
        </p:txBody>
      </p:sp>
      <p:sp>
        <p:nvSpPr>
          <p:cNvPr id="5" name="Content Placeholder 2"/>
          <p:cNvSpPr>
            <a:spLocks noGrp="1"/>
          </p:cNvSpPr>
          <p:nvPr>
            <p:ph idx="4294967295"/>
          </p:nvPr>
        </p:nvSpPr>
        <p:spPr>
          <a:xfrm>
            <a:off x="762000" y="1447800"/>
            <a:ext cx="2971800" cy="5181600"/>
          </a:xfrm>
        </p:spPr>
        <p:txBody>
          <a:bodyPr rtlCol="0">
            <a:noAutofit/>
          </a:bodyPr>
          <a:lstStyle/>
          <a:p>
            <a:pPr fontAlgn="auto">
              <a:spcAft>
                <a:spcPts val="0"/>
              </a:spcAft>
              <a:buFont typeface="Arial" pitchFamily="34" charset="0"/>
              <a:buChar char="•"/>
              <a:defRPr/>
            </a:pPr>
            <a:r>
              <a:rPr lang="en-US" sz="2400" dirty="0" smtClean="0"/>
              <a:t>States are </a:t>
            </a:r>
            <a:r>
              <a:rPr lang="en-US" sz="2400" dirty="0" smtClean="0">
                <a:solidFill>
                  <a:srgbClr val="FF0000"/>
                </a:solidFill>
              </a:rPr>
              <a:t>nodes</a:t>
            </a:r>
          </a:p>
          <a:p>
            <a:pPr fontAlgn="auto">
              <a:spcAft>
                <a:spcPts val="0"/>
              </a:spcAft>
              <a:buFont typeface="Arial" pitchFamily="34" charset="0"/>
              <a:buChar char="•"/>
              <a:defRPr/>
            </a:pPr>
            <a:r>
              <a:rPr lang="en-US" sz="2400" dirty="0" smtClean="0"/>
              <a:t>Actions are </a:t>
            </a:r>
            <a:r>
              <a:rPr lang="en-US" sz="2400" dirty="0" smtClean="0">
                <a:solidFill>
                  <a:srgbClr val="FF0000"/>
                </a:solidFill>
              </a:rPr>
              <a:t>edges</a:t>
            </a:r>
          </a:p>
          <a:p>
            <a:pPr fontAlgn="auto">
              <a:spcAft>
                <a:spcPts val="0"/>
              </a:spcAft>
              <a:buFont typeface="Arial" pitchFamily="34" charset="0"/>
              <a:buChar char="•"/>
              <a:defRPr/>
            </a:pPr>
            <a:r>
              <a:rPr lang="en-US" sz="2400" dirty="0" smtClean="0"/>
              <a:t>Initial state is root</a:t>
            </a:r>
          </a:p>
          <a:p>
            <a:pPr fontAlgn="auto">
              <a:spcAft>
                <a:spcPts val="0"/>
              </a:spcAft>
              <a:buFont typeface="Arial" pitchFamily="34" charset="0"/>
              <a:buChar char="•"/>
              <a:defRPr/>
            </a:pPr>
            <a:r>
              <a:rPr lang="en-US" sz="2400" dirty="0" smtClean="0">
                <a:solidFill>
                  <a:srgbClr val="FF0000"/>
                </a:solidFill>
              </a:rPr>
              <a:t>Solution is path from root to goal node</a:t>
            </a:r>
          </a:p>
          <a:p>
            <a:pPr fontAlgn="auto">
              <a:spcAft>
                <a:spcPts val="0"/>
              </a:spcAft>
              <a:buFont typeface="Arial" pitchFamily="34" charset="0"/>
              <a:buChar char="•"/>
              <a:defRPr/>
            </a:pPr>
            <a:r>
              <a:rPr lang="en-US" sz="2400" dirty="0" smtClean="0"/>
              <a:t>Edges sometimes have associated costs</a:t>
            </a:r>
          </a:p>
          <a:p>
            <a:pPr fontAlgn="auto">
              <a:spcAft>
                <a:spcPts val="0"/>
              </a:spcAft>
              <a:buFont typeface="Arial" pitchFamily="34" charset="0"/>
              <a:buChar char="•"/>
              <a:defRPr/>
            </a:pPr>
            <a:r>
              <a:rPr lang="en-US" sz="2400" dirty="0" smtClean="0"/>
              <a:t>States resulting from operator are </a:t>
            </a:r>
            <a:r>
              <a:rPr lang="en-US" sz="2400" dirty="0" smtClean="0">
                <a:solidFill>
                  <a:srgbClr val="FF0000"/>
                </a:solidFill>
              </a:rPr>
              <a:t>children</a:t>
            </a:r>
            <a:endParaRPr lang="en-US" sz="2400" dirty="0">
              <a:solidFill>
                <a:srgbClr val="FF0000"/>
              </a:solidFill>
            </a:endParaRPr>
          </a:p>
        </p:txBody>
      </p:sp>
      <p:pic>
        <p:nvPicPr>
          <p:cNvPr id="6" name="Picture 2"/>
          <p:cNvPicPr>
            <a:picLocks noChangeAspect="1" noChangeArrowheads="1"/>
          </p:cNvPicPr>
          <p:nvPr/>
        </p:nvPicPr>
        <p:blipFill>
          <a:blip r:embed="rId2" cstate="print"/>
          <a:srcRect/>
          <a:stretch>
            <a:fillRect/>
          </a:stretch>
        </p:blipFill>
        <p:spPr bwMode="auto">
          <a:xfrm>
            <a:off x="3810000" y="1828800"/>
            <a:ext cx="5047392"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lstStyle/>
          <a:p>
            <a:r>
              <a:rPr lang="en-US" b="1" dirty="0" smtClean="0"/>
              <a:t>Directed </a:t>
            </a:r>
            <a:r>
              <a:rPr lang="en-US" dirty="0" smtClean="0"/>
              <a:t>graphs</a:t>
            </a:r>
            <a:endParaRPr lang="en-US" dirty="0"/>
          </a:p>
        </p:txBody>
      </p:sp>
      <p:sp>
        <p:nvSpPr>
          <p:cNvPr id="3" name="Content Placeholder 2"/>
          <p:cNvSpPr>
            <a:spLocks noGrp="1"/>
          </p:cNvSpPr>
          <p:nvPr>
            <p:ph sz="quarter" idx="1"/>
          </p:nvPr>
        </p:nvSpPr>
        <p:spPr>
          <a:xfrm>
            <a:off x="457200" y="990600"/>
            <a:ext cx="7467600" cy="4873752"/>
          </a:xfrm>
        </p:spPr>
        <p:txBody>
          <a:bodyPr/>
          <a:lstStyle/>
          <a:p>
            <a:r>
              <a:rPr lang="en-US" dirty="0" smtClean="0"/>
              <a:t>A graph is also a set of nodes connected by links but where loops are allowed and a node can have multiple parents. </a:t>
            </a:r>
          </a:p>
          <a:p>
            <a:r>
              <a:rPr lang="en-US" dirty="0" smtClean="0"/>
              <a:t>We have two kinds of graphs to deal with: </a:t>
            </a:r>
            <a:r>
              <a:rPr lang="en-US" b="1" dirty="0" smtClean="0"/>
              <a:t>directed</a:t>
            </a:r>
            <a:r>
              <a:rPr lang="en-US" dirty="0" smtClean="0"/>
              <a:t> graphs, where the links have direction (one-way streets). </a:t>
            </a:r>
          </a:p>
          <a:p>
            <a:endParaRPr lang="en-US" dirty="0"/>
          </a:p>
        </p:txBody>
      </p:sp>
      <p:pic>
        <p:nvPicPr>
          <p:cNvPr id="70658" name="Picture 2"/>
          <p:cNvPicPr>
            <a:picLocks noChangeAspect="1" noChangeArrowheads="1"/>
          </p:cNvPicPr>
          <p:nvPr/>
        </p:nvPicPr>
        <p:blipFill>
          <a:blip r:embed="rId2" cstate="print"/>
          <a:srcRect l="3032" t="50316" r="56895" b="13889"/>
          <a:stretch>
            <a:fillRect/>
          </a:stretch>
        </p:blipFill>
        <p:spPr bwMode="auto">
          <a:xfrm>
            <a:off x="3657600" y="4114800"/>
            <a:ext cx="3969329"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1143000"/>
          </a:xfrm>
        </p:spPr>
        <p:txBody>
          <a:bodyPr/>
          <a:lstStyle/>
          <a:p>
            <a:r>
              <a:rPr lang="en-US" b="1" dirty="0" smtClean="0"/>
              <a:t>Undirected </a:t>
            </a:r>
            <a:r>
              <a:rPr lang="en-US" dirty="0" smtClean="0"/>
              <a:t> graphs</a:t>
            </a:r>
            <a:endParaRPr lang="en-US" dirty="0"/>
          </a:p>
        </p:txBody>
      </p:sp>
      <p:sp>
        <p:nvSpPr>
          <p:cNvPr id="3" name="Content Placeholder 2"/>
          <p:cNvSpPr>
            <a:spLocks noGrp="1"/>
          </p:cNvSpPr>
          <p:nvPr>
            <p:ph sz="quarter" idx="1"/>
          </p:nvPr>
        </p:nvSpPr>
        <p:spPr>
          <a:xfrm>
            <a:off x="457200" y="1219200"/>
            <a:ext cx="7467600" cy="4873752"/>
          </a:xfrm>
        </p:spPr>
        <p:txBody>
          <a:bodyPr/>
          <a:lstStyle/>
          <a:p>
            <a:r>
              <a:rPr lang="en-US" b="1" dirty="0" smtClean="0"/>
              <a:t>undirected</a:t>
            </a:r>
            <a:r>
              <a:rPr lang="en-US" dirty="0" smtClean="0"/>
              <a:t> graphs where the links go both ways. You can think of an undirected graph as shorthand for a graph with directed links going each way between connected nodes.</a:t>
            </a:r>
            <a:endParaRPr lang="en-US" dirty="0"/>
          </a:p>
        </p:txBody>
      </p:sp>
      <p:pic>
        <p:nvPicPr>
          <p:cNvPr id="71682" name="Picture 2"/>
          <p:cNvPicPr>
            <a:picLocks noChangeAspect="1" noChangeArrowheads="1"/>
          </p:cNvPicPr>
          <p:nvPr/>
        </p:nvPicPr>
        <p:blipFill>
          <a:blip r:embed="rId2" cstate="print"/>
          <a:srcRect l="50972" t="51065" r="8889" b="14693"/>
          <a:stretch>
            <a:fillRect/>
          </a:stretch>
        </p:blipFill>
        <p:spPr bwMode="auto">
          <a:xfrm>
            <a:off x="3962400" y="4038600"/>
            <a:ext cx="3962400" cy="25562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Searching for solutions: </a:t>
            </a:r>
            <a:br>
              <a:rPr lang="en-US" b="1" dirty="0" smtClean="0"/>
            </a:br>
            <a:r>
              <a:rPr lang="en-US" b="1" dirty="0" smtClean="0"/>
              <a:t>Graphs or trees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map of all paths within a state-space is a </a:t>
            </a:r>
            <a:r>
              <a:rPr lang="en-US" i="1" dirty="0" smtClean="0"/>
              <a:t>graph</a:t>
            </a:r>
            <a:r>
              <a:rPr lang="en-US" dirty="0" smtClean="0"/>
              <a:t> of </a:t>
            </a:r>
            <a:r>
              <a:rPr lang="en-US" i="1" dirty="0" smtClean="0"/>
              <a:t>nodes</a:t>
            </a:r>
            <a:r>
              <a:rPr lang="en-US" dirty="0" smtClean="0"/>
              <a:t> which are connected by </a:t>
            </a:r>
            <a:r>
              <a:rPr lang="en-US" i="1" dirty="0" smtClean="0"/>
              <a:t>links</a:t>
            </a:r>
            <a:r>
              <a:rPr lang="en-US" dirty="0" smtClean="0"/>
              <a:t>. </a:t>
            </a:r>
          </a:p>
          <a:p>
            <a:r>
              <a:rPr lang="en-US" dirty="0" smtClean="0"/>
              <a:t>Now if we trace out all possible paths through the graph, and terminate paths before they return to nodes already visited on that path, we produce a search </a:t>
            </a:r>
            <a:r>
              <a:rPr lang="en-US" i="1" dirty="0" smtClean="0"/>
              <a:t>tree</a:t>
            </a:r>
            <a:r>
              <a:rPr lang="en-US" dirty="0" smtClean="0"/>
              <a:t>. </a:t>
            </a:r>
          </a:p>
          <a:p>
            <a:r>
              <a:rPr lang="en-US" dirty="0" smtClean="0"/>
              <a:t>Like graphs, trees have nodes, but they are linked by </a:t>
            </a:r>
            <a:r>
              <a:rPr lang="en-US" i="1" dirty="0" smtClean="0"/>
              <a:t>branches</a:t>
            </a:r>
            <a:r>
              <a:rPr lang="en-US" dirty="0" smtClean="0"/>
              <a:t>. </a:t>
            </a:r>
          </a:p>
          <a:p>
            <a:r>
              <a:rPr lang="en-US" dirty="0" smtClean="0"/>
              <a:t>The start node is called the </a:t>
            </a:r>
            <a:r>
              <a:rPr lang="en-US" i="1" dirty="0" smtClean="0"/>
              <a:t>root</a:t>
            </a:r>
            <a:r>
              <a:rPr lang="en-US" dirty="0" smtClean="0"/>
              <a:t> and nodes at the other ends are </a:t>
            </a:r>
            <a:r>
              <a:rPr lang="en-US" i="1" dirty="0" smtClean="0"/>
              <a:t>leaves</a:t>
            </a:r>
            <a:r>
              <a:rPr lang="en-US" dirty="0" smtClean="0"/>
              <a:t>.</a:t>
            </a:r>
          </a:p>
          <a:p>
            <a:r>
              <a:rPr lang="en-US" dirty="0" smtClean="0"/>
              <a:t> Nodes have </a:t>
            </a:r>
            <a:r>
              <a:rPr lang="en-US" i="1" dirty="0" smtClean="0"/>
              <a:t>generations</a:t>
            </a:r>
            <a:r>
              <a:rPr lang="en-US" dirty="0" smtClean="0"/>
              <a:t> of </a:t>
            </a:r>
            <a:r>
              <a:rPr lang="en-US" i="1" dirty="0" smtClean="0"/>
              <a:t>descendents</a:t>
            </a:r>
            <a:r>
              <a:rPr lang="en-US" dirty="0" smtClean="0"/>
              <a:t>. </a:t>
            </a:r>
          </a:p>
          <a:p>
            <a:r>
              <a:rPr lang="en-US" dirty="0" smtClean="0"/>
              <a:t>The aim of search is </a:t>
            </a:r>
            <a:r>
              <a:rPr lang="en-US" i="1" dirty="0" smtClean="0"/>
              <a:t>not</a:t>
            </a:r>
            <a:r>
              <a:rPr lang="en-US" dirty="0" smtClean="0"/>
              <a:t> to produce complete physical trees in memory, but rather explore as little of the virtual tree looking for root-goal paths.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l="16495" t="54377"/>
          <a:stretch>
            <a:fillRect/>
          </a:stretch>
        </p:blipFill>
        <p:spPr bwMode="auto">
          <a:xfrm>
            <a:off x="4129087" y="3429000"/>
            <a:ext cx="5014913" cy="2109788"/>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0" y="304799"/>
            <a:ext cx="6172200" cy="3664197"/>
          </a:xfrm>
          <a:prstGeom prst="rect">
            <a:avLst/>
          </a:prstGeom>
          <a:noFill/>
          <a:ln w="9525">
            <a:noFill/>
            <a:miter lim="800000"/>
            <a:headEnd/>
            <a:tailEnd/>
          </a:ln>
        </p:spPr>
      </p:pic>
      <p:sp>
        <p:nvSpPr>
          <p:cNvPr id="4" name="Title 1"/>
          <p:cNvSpPr>
            <a:spLocks noGrp="1"/>
          </p:cNvSpPr>
          <p:nvPr>
            <p:ph type="title"/>
          </p:nvPr>
        </p:nvSpPr>
        <p:spPr>
          <a:xfrm>
            <a:off x="533400" y="5715000"/>
            <a:ext cx="8229600" cy="1143000"/>
          </a:xfrm>
        </p:spPr>
        <p:txBody>
          <a:bodyPr rtlCol="0">
            <a:noAutofit/>
          </a:bodyPr>
          <a:lstStyle/>
          <a:p>
            <a:pPr fontAlgn="auto">
              <a:spcAft>
                <a:spcPts val="0"/>
              </a:spcAft>
              <a:defRPr/>
            </a:pPr>
            <a:r>
              <a:rPr lang="en-US" sz="3200" dirty="0" smtClean="0"/>
              <a:t>Search Problem Example (as a tree)</a:t>
            </a:r>
            <a:br>
              <a:rPr lang="en-US" sz="3200" dirty="0" smtClean="0"/>
            </a:br>
            <a:r>
              <a:rPr lang="en-US" sz="3200" dirty="0" smtClean="0"/>
              <a:t>(start: Arad, goal: Bucharest.)</a:t>
            </a:r>
            <a:endParaRPr lang="en-US" sz="3200" dirty="0"/>
          </a:p>
        </p:txBody>
      </p:sp>
      <p:pic>
        <p:nvPicPr>
          <p:cNvPr id="5" name="Picture 2"/>
          <p:cNvPicPr>
            <a:picLocks noChangeAspect="1" noChangeArrowheads="1"/>
          </p:cNvPicPr>
          <p:nvPr/>
        </p:nvPicPr>
        <p:blipFill>
          <a:blip r:embed="rId2" cstate="print"/>
          <a:srcRect l="44240" b="52123"/>
          <a:stretch>
            <a:fillRect/>
          </a:stretch>
        </p:blipFill>
        <p:spPr bwMode="auto">
          <a:xfrm>
            <a:off x="6262687" y="1219200"/>
            <a:ext cx="2881313"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2800" dirty="0" smtClean="0"/>
              <a:t>Problem solving by searching</a:t>
            </a:r>
          </a:p>
          <a:p>
            <a:r>
              <a:rPr lang="en-US" sz="2800" dirty="0" smtClean="0"/>
              <a:t>What is Search?</a:t>
            </a:r>
          </a:p>
          <a:p>
            <a:r>
              <a:rPr lang="en-US" sz="2800" dirty="0" smtClean="0"/>
              <a:t>Problem formulation</a:t>
            </a:r>
          </a:p>
          <a:p>
            <a:r>
              <a:rPr lang="en-US" sz="2800" dirty="0" smtClean="0"/>
              <a:t>Search Space Definitions</a:t>
            </a:r>
          </a:p>
          <a:p>
            <a:r>
              <a:rPr lang="en-US" sz="2800" dirty="0" smtClean="0"/>
              <a:t>Goal-formulation</a:t>
            </a:r>
          </a:p>
          <a:p>
            <a:r>
              <a:rPr lang="en-US" sz="2800" dirty="0" smtClean="0"/>
              <a:t>Examples </a:t>
            </a:r>
          </a:p>
          <a:p>
            <a:r>
              <a:rPr lang="en-US" sz="2800" dirty="0" smtClean="0"/>
              <a:t>Searching for Solutions Visualize Search Space as a Graphs</a:t>
            </a:r>
          </a:p>
          <a:p>
            <a:r>
              <a:rPr lang="en-US" sz="2800" dirty="0" smtClean="0"/>
              <a:t>Directed graphs and Undirected graphs </a:t>
            </a:r>
          </a:p>
          <a:p>
            <a:endParaRPr lang="en-US" sz="2800" dirty="0" smtClean="0"/>
          </a:p>
          <a:p>
            <a:pPr lvl="1"/>
            <a:endParaRPr lang="en-US" sz="2400" dirty="0" smtClean="0"/>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3985</TotalTime>
  <Words>1318</Words>
  <Application>Microsoft Office PowerPoint</Application>
  <PresentationFormat>On-screen Show (4:3)</PresentationFormat>
  <Paragraphs>190</Paragraphs>
  <Slides>30</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Acrobat Document</vt:lpstr>
      <vt:lpstr>Photo Editor Photo</vt:lpstr>
      <vt:lpstr>Artificial Intelligence Lecture No. 6 </vt:lpstr>
      <vt:lpstr>Summary of Previous Lecture</vt:lpstr>
      <vt:lpstr>Today’s Lecture</vt:lpstr>
      <vt:lpstr>Problem-Solving Agent</vt:lpstr>
      <vt:lpstr>Problem solving agent</vt:lpstr>
      <vt:lpstr>Problem Definition</vt:lpstr>
      <vt:lpstr>What is Search?</vt:lpstr>
      <vt:lpstr>Search groups</vt:lpstr>
      <vt:lpstr>Search</vt:lpstr>
      <vt:lpstr>Problem formulation</vt:lpstr>
      <vt:lpstr>Well-defined problems and solutions</vt:lpstr>
      <vt:lpstr>State space and  a path</vt:lpstr>
      <vt:lpstr>Search Space Definitions</vt:lpstr>
      <vt:lpstr>Goal-formulation</vt:lpstr>
      <vt:lpstr>Goal</vt:lpstr>
      <vt:lpstr>Looking for Parking</vt:lpstr>
      <vt:lpstr>Example Problem</vt:lpstr>
      <vt:lpstr>Search Example</vt:lpstr>
      <vt:lpstr>Problem Formulation</vt:lpstr>
      <vt:lpstr>Examples (2) Vacuum World</vt:lpstr>
      <vt:lpstr>Vacuum World</vt:lpstr>
      <vt:lpstr>Example Problems – Eight Puzzle</vt:lpstr>
      <vt:lpstr>Single-State problem and  Multiple-States problem </vt:lpstr>
      <vt:lpstr>Think of the graph defined as follows: </vt:lpstr>
      <vt:lpstr>Searching for Solutions Visualize Search Space as a Tree</vt:lpstr>
      <vt:lpstr>Directed graphs</vt:lpstr>
      <vt:lpstr>Undirected  graphs</vt:lpstr>
      <vt:lpstr>Searching for solutions:  Graphs or trees</vt:lpstr>
      <vt:lpstr>Search Problem Example (as a tree) (start: Arad, goal: Bucharest.)</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Asad-Safi</cp:lastModifiedBy>
  <cp:revision>132</cp:revision>
  <dcterms:created xsi:type="dcterms:W3CDTF">2012-02-27T05:45:45Z</dcterms:created>
  <dcterms:modified xsi:type="dcterms:W3CDTF">2013-11-21T04:21:09Z</dcterms:modified>
</cp:coreProperties>
</file>