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1" r:id="rId2"/>
    <p:sldId id="440" r:id="rId3"/>
    <p:sldId id="488" r:id="rId4"/>
    <p:sldId id="492" r:id="rId5"/>
    <p:sldId id="495" r:id="rId6"/>
    <p:sldId id="491" r:id="rId7"/>
    <p:sldId id="493" r:id="rId8"/>
    <p:sldId id="496" r:id="rId9"/>
    <p:sldId id="494" r:id="rId10"/>
    <p:sldId id="497" r:id="rId11"/>
    <p:sldId id="498" r:id="rId12"/>
    <p:sldId id="499" r:id="rId13"/>
    <p:sldId id="502" r:id="rId14"/>
    <p:sldId id="503" r:id="rId15"/>
    <p:sldId id="500" r:id="rId16"/>
    <p:sldId id="501" r:id="rId17"/>
    <p:sldId id="504" r:id="rId18"/>
    <p:sldId id="505" r:id="rId19"/>
    <p:sldId id="506" r:id="rId20"/>
    <p:sldId id="507" r:id="rId21"/>
    <p:sldId id="513" r:id="rId22"/>
    <p:sldId id="514" r:id="rId23"/>
    <p:sldId id="515" r:id="rId24"/>
    <p:sldId id="516" r:id="rId25"/>
    <p:sldId id="517" r:id="rId26"/>
    <p:sldId id="402" r:id="rId27"/>
    <p:sldId id="518" r:id="rId28"/>
    <p:sldId id="519" r:id="rId29"/>
    <p:sldId id="520" r:id="rId30"/>
    <p:sldId id="521" r:id="rId31"/>
    <p:sldId id="523" r:id="rId32"/>
    <p:sldId id="522" r:id="rId33"/>
    <p:sldId id="525" r:id="rId34"/>
    <p:sldId id="4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0" autoAdjust="0"/>
    <p:restoredTop sz="90833" autoAdjust="0"/>
  </p:normalViewPr>
  <p:slideViewPr>
    <p:cSldViewPr>
      <p:cViewPr>
        <p:scale>
          <a:sx n="66" d="100"/>
          <a:sy n="66" d="100"/>
        </p:scale>
        <p:origin x="-142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88E752B-B586-4E9D-B86F-B4F4FBDC6107}" type="slidenum">
              <a:rPr lang="en-GB"/>
              <a:pPr/>
              <a:t>4</a:t>
            </a:fld>
            <a:endParaRPr lang="en-GB"/>
          </a:p>
        </p:txBody>
      </p:sp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2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63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CB5FB03-A564-42D0-BBBE-577B4E7EF82B}" type="slidenum">
              <a:rPr lang="en-GB" sz="1200">
                <a:solidFill>
                  <a:srgbClr val="000000"/>
                </a:solidFill>
                <a:latin typeface="Calibri" pitchFamily="32" charset="0"/>
              </a:rPr>
              <a:pPr algn="r">
                <a:lnSpc>
                  <a:spcPct val="100000"/>
                </a:lnSpc>
                <a:buFont typeface="Calibri" pitchFamily="32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</a:t>
            </a:fld>
            <a:endParaRPr lang="en-GB" sz="12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2/9/2004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Fuzzy Logic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32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Genetic algorithms</a:t>
            </a:r>
          </a:p>
          <a:p>
            <a:r>
              <a:rPr lang="en-US" sz="2800" dirty="0" smtClean="0"/>
              <a:t>GA Requirements</a:t>
            </a:r>
          </a:p>
          <a:p>
            <a:r>
              <a:rPr lang="en-US" sz="2800" dirty="0" smtClean="0"/>
              <a:t>Theory of Evolution</a:t>
            </a:r>
          </a:p>
          <a:p>
            <a:r>
              <a:rPr lang="en-US" sz="2800" dirty="0" smtClean="0"/>
              <a:t>GA Strengths</a:t>
            </a:r>
          </a:p>
          <a:p>
            <a:r>
              <a:rPr lang="en-US" sz="2800" dirty="0" smtClean="0"/>
              <a:t>GA Weaknesses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Fuzzy Logic</a:t>
            </a:r>
          </a:p>
          <a:p>
            <a:r>
              <a:rPr lang="en-US" dirty="0" smtClean="0"/>
              <a:t>Fuzzy Membership Sets</a:t>
            </a:r>
          </a:p>
          <a:p>
            <a:r>
              <a:rPr lang="en-US" dirty="0" smtClean="0"/>
              <a:t>Fuzzy Linguistic Variables</a:t>
            </a:r>
          </a:p>
          <a:p>
            <a:r>
              <a:rPr lang="en-US" smtClean="0"/>
              <a:t>Fuzzy Control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7467600" cy="71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ctr">
              <a:lnSpc>
                <a:spcPct val="100000"/>
              </a:lnSpc>
              <a:buClr>
                <a:srgbClr val="575F6D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dirty="0" smtClean="0"/>
              <a:t>What is fuzzy logic?</a:t>
            </a:r>
            <a:endParaRPr lang="en-GB" sz="3000" dirty="0"/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57200" y="1371600"/>
            <a:ext cx="7467600" cy="4873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271463" indent="-271463">
              <a:lnSpc>
                <a:spcPct val="150000"/>
              </a:lnSpc>
              <a:spcBef>
                <a:spcPts val="600"/>
              </a:spcBef>
              <a:buSzPct val="7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Definition of fuzzy</a:t>
            </a:r>
          </a:p>
          <a:p>
            <a:pPr marL="638175" lvl="1" indent="-273050">
              <a:lnSpc>
                <a:spcPct val="150000"/>
              </a:lnSpc>
              <a:spcBef>
                <a:spcPts val="525"/>
              </a:spcBef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solidFill>
                  <a:srgbClr val="000000"/>
                </a:solidFill>
              </a:rPr>
              <a:t>Fuzzy – “not clear, </a:t>
            </a:r>
            <a:r>
              <a:rPr lang="en-GB" sz="2000" dirty="0" smtClean="0">
                <a:solidFill>
                  <a:srgbClr val="000000"/>
                </a:solidFill>
              </a:rPr>
              <a:t>dissimilar, </a:t>
            </a:r>
            <a:r>
              <a:rPr lang="en-GB" sz="2000" dirty="0">
                <a:solidFill>
                  <a:srgbClr val="000000"/>
                </a:solidFill>
              </a:rPr>
              <a:t>blurred”</a:t>
            </a:r>
          </a:p>
          <a:p>
            <a:pPr marL="271463" indent="-271463">
              <a:lnSpc>
                <a:spcPct val="150000"/>
              </a:lnSpc>
              <a:spcBef>
                <a:spcPts val="600"/>
              </a:spcBef>
              <a:buSzPct val="7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Definition of fuzzy logic</a:t>
            </a:r>
          </a:p>
          <a:p>
            <a:pPr marL="638175" lvl="1" indent="-273050">
              <a:lnSpc>
                <a:spcPct val="150000"/>
              </a:lnSpc>
              <a:spcBef>
                <a:spcPts val="525"/>
              </a:spcBef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solidFill>
                  <a:srgbClr val="000000"/>
                </a:solidFill>
              </a:rPr>
              <a:t>A form of knowledge representation suitable for notions that cannot be defined precisely, but which depend upon their contexts</a:t>
            </a:r>
            <a:r>
              <a:rPr lang="en-GB" sz="2000" dirty="0" smtClean="0">
                <a:solidFill>
                  <a:srgbClr val="000000"/>
                </a:solidFill>
              </a:rPr>
              <a:t>.</a:t>
            </a:r>
          </a:p>
          <a:p>
            <a:pPr marL="1095375" lvl="2" indent="-273050">
              <a:lnSpc>
                <a:spcPct val="150000"/>
              </a:lnSpc>
              <a:spcBef>
                <a:spcPts val="525"/>
              </a:spcBef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"Tall Men", "Hot Days",  or "Stable Currencies"</a:t>
            </a:r>
          </a:p>
          <a:p>
            <a:pPr marL="1095375" lvl="2" indent="-273050">
              <a:lnSpc>
                <a:spcPct val="150000"/>
              </a:lnSpc>
              <a:spcBef>
                <a:spcPts val="525"/>
              </a:spcBef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We Will Probably Have a Successful Business Year.</a:t>
            </a:r>
          </a:p>
          <a:p>
            <a:pPr marL="1095375" lvl="2" indent="-273050">
              <a:lnSpc>
                <a:spcPct val="150000"/>
              </a:lnSpc>
              <a:spcBef>
                <a:spcPts val="525"/>
              </a:spcBef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The Experience of Expert A Shows That B Is Likely to Occur. However, Expert C Is Convinced This Is Not True.</a:t>
            </a:r>
          </a:p>
          <a:p>
            <a:pPr marL="1095375" lvl="2" indent="-273050">
              <a:lnSpc>
                <a:spcPct val="150000"/>
              </a:lnSpc>
              <a:spcBef>
                <a:spcPts val="525"/>
              </a:spcBef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638175" lvl="1" indent="-273050">
              <a:lnSpc>
                <a:spcPct val="150000"/>
              </a:lnSpc>
              <a:spcBef>
                <a:spcPts val="525"/>
              </a:spcBef>
              <a:buClr>
                <a:srgbClr val="FE8637"/>
              </a:buClr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100" dirty="0">
              <a:solidFill>
                <a:srgbClr val="000000"/>
              </a:solidFill>
            </a:endParaRPr>
          </a:p>
          <a:p>
            <a:pPr marL="638175" lvl="1" indent="-273050">
              <a:lnSpc>
                <a:spcPct val="150000"/>
              </a:lnSpc>
              <a:spcBef>
                <a:spcPts val="525"/>
              </a:spcBef>
              <a:buClr>
                <a:srgbClr val="FE8637"/>
              </a:buClr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1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"If it is sunny and warm today, I will drive fast"</a:t>
            </a:r>
          </a:p>
          <a:p>
            <a:r>
              <a:rPr lang="en-US" sz="2800" dirty="0" smtClean="0"/>
              <a:t>Linguistic variables:</a:t>
            </a:r>
          </a:p>
          <a:p>
            <a:pPr lvl="1"/>
            <a:r>
              <a:rPr lang="en-US" sz="2000" dirty="0" smtClean="0"/>
              <a:t>Temp: {freezing, cool, warm, hot}</a:t>
            </a:r>
          </a:p>
          <a:p>
            <a:pPr lvl="1"/>
            <a:r>
              <a:rPr lang="en-US" sz="2000" dirty="0" smtClean="0"/>
              <a:t>Cloud Cover: {overcast, partly cloudy, sunny}</a:t>
            </a:r>
          </a:p>
          <a:p>
            <a:pPr lvl="1"/>
            <a:r>
              <a:rPr lang="en-US" sz="2000" dirty="0" smtClean="0"/>
              <a:t>Speed: {slow, fast}</a:t>
            </a:r>
            <a:endParaRPr lang="en-US" sz="2400" dirty="0" smtClean="0"/>
          </a:p>
          <a:p>
            <a:pPr marL="638175" lvl="1" indent="-273050">
              <a:spcBef>
                <a:spcPts val="525"/>
              </a:spcBef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Most words and evaluations we use in our daily reasoning are not clearly defined in a mathematical manner. This allows humans to reason on an abstract level!</a:t>
            </a:r>
          </a:p>
          <a:p>
            <a:pPr marL="638175" lvl="1" indent="-273050">
              <a:lnSpc>
                <a:spcPct val="150000"/>
              </a:lnSpc>
              <a:spcBef>
                <a:spcPts val="525"/>
              </a:spcBef>
              <a:buSzPct val="80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00"/>
                </a:solidFill>
              </a:rPr>
              <a:t>Where did it begin?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concept of Fuzzy Logic (FL) was conceived by </a:t>
            </a:r>
            <a:r>
              <a:rPr lang="en-US" dirty="0" err="1" smtClean="0"/>
              <a:t>Lotfi</a:t>
            </a:r>
            <a:r>
              <a:rPr lang="en-US" dirty="0" smtClean="0"/>
              <a:t> </a:t>
            </a:r>
            <a:r>
              <a:rPr lang="en-US" dirty="0" err="1" smtClean="0"/>
              <a:t>Zadeh</a:t>
            </a:r>
            <a:r>
              <a:rPr lang="en-US" dirty="0" smtClean="0"/>
              <a:t>, a professor at the University of California at Berkley, and presented not as a control methodology, but as a way of processing data by allowing partial set membership rather than crisp set membership or non-membership. </a:t>
            </a:r>
          </a:p>
          <a:p>
            <a:r>
              <a:rPr lang="en-US" dirty="0" smtClean="0"/>
              <a:t>This approach to set theory was not applied to control systems until the 70's due to insufficient small-computer capability prior to that time. </a:t>
            </a:r>
          </a:p>
          <a:p>
            <a:r>
              <a:rPr lang="en-US" dirty="0" smtClean="0"/>
              <a:t>Professor </a:t>
            </a:r>
            <a:r>
              <a:rPr lang="en-US" dirty="0" err="1" smtClean="0"/>
              <a:t>Zadeh</a:t>
            </a:r>
            <a:r>
              <a:rPr lang="en-US" dirty="0" smtClean="0"/>
              <a:t> reasoned that people do not require precise, numerical information input, and yet they are capable of highly adaptive control.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FL is a problem-solving control system methodology that lends itself to implementation in systems ranging from simple, small, embedded micro-controllers to large, networked, multi-channel PC or workstation-based data acquisition and control systems.</a:t>
            </a:r>
          </a:p>
          <a:p>
            <a:r>
              <a:rPr lang="en-US" dirty="0" smtClean="0"/>
              <a:t> It can be implemented in hardware, software, or a combination of both. </a:t>
            </a:r>
          </a:p>
          <a:p>
            <a:r>
              <a:rPr lang="en-US" dirty="0" smtClean="0"/>
              <a:t>FL provides a simple way to arrive at a definite conclusion based upon vague, ambiguous, imprecise, noisy, or missing input information. </a:t>
            </a:r>
          </a:p>
          <a:p>
            <a:r>
              <a:rPr lang="en-US" dirty="0" smtClean="0"/>
              <a:t>FL's approach to control problems mimics how a person would make decisions.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Fuzzy Logic (FL) </a:t>
            </a:r>
            <a:r>
              <a:rPr lang="en-US" dirty="0" err="1" smtClean="0"/>
              <a:t>vs</a:t>
            </a:r>
            <a:r>
              <a:rPr lang="en-US" dirty="0" smtClean="0"/>
              <a:t> Conventional control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Crisp (Traditional) Variables:</a:t>
            </a:r>
            <a:endParaRPr lang="en-US" sz="3000" dirty="0" smtClean="0"/>
          </a:p>
          <a:p>
            <a:r>
              <a:rPr lang="en-US" sz="3000" dirty="0" smtClean="0"/>
              <a:t>Crisp variables represent precise quantities:</a:t>
            </a:r>
          </a:p>
          <a:p>
            <a:pPr lvl="1"/>
            <a:r>
              <a:rPr lang="en-US" dirty="0" smtClean="0"/>
              <a:t>x = 3.1415296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ym typeface="Symbol" pitchFamily="18" charset="2"/>
              </a:rPr>
              <a:t></a:t>
            </a:r>
            <a:r>
              <a:rPr lang="en-US" dirty="0" smtClean="0"/>
              <a:t>{0,1}</a:t>
            </a:r>
          </a:p>
          <a:p>
            <a:r>
              <a:rPr lang="en-US" sz="3000" dirty="0" smtClean="0"/>
              <a:t>A proposition is either True or False</a:t>
            </a:r>
          </a:p>
          <a:p>
            <a:pPr lvl="1"/>
            <a:r>
              <a:rPr lang="en-US" sz="2400" b="1" dirty="0" smtClean="0"/>
              <a:t>A </a:t>
            </a:r>
            <a:r>
              <a:rPr lang="en-US" sz="2400" b="1" dirty="0" smtClean="0">
                <a:sym typeface="Symbol" pitchFamily="18" charset="2"/>
              </a:rPr>
              <a:t></a:t>
            </a:r>
            <a:r>
              <a:rPr lang="en-US" sz="2400" b="1" dirty="0" smtClean="0"/>
              <a:t> B </a:t>
            </a:r>
            <a:r>
              <a:rPr lang="en-US" sz="2400" dirty="0" smtClean="0">
                <a:sym typeface="Symbol" pitchFamily="18" charset="2"/>
              </a:rPr>
              <a:t></a:t>
            </a:r>
            <a:r>
              <a:rPr lang="en-US" sz="2400" b="1" dirty="0" smtClean="0"/>
              <a:t> C</a:t>
            </a:r>
          </a:p>
          <a:p>
            <a:r>
              <a:rPr lang="en-US" sz="3000" dirty="0" smtClean="0"/>
              <a:t>King(Richard) </a:t>
            </a:r>
            <a:r>
              <a:rPr lang="en-US" sz="3000" b="1" dirty="0" smtClean="0">
                <a:sym typeface="Symbol" pitchFamily="18" charset="2"/>
              </a:rPr>
              <a:t></a:t>
            </a:r>
            <a:r>
              <a:rPr lang="en-US" sz="3000" dirty="0" smtClean="0">
                <a:sym typeface="Symbol" pitchFamily="18" charset="2"/>
              </a:rPr>
              <a:t> </a:t>
            </a:r>
            <a:r>
              <a:rPr lang="en-US" sz="3000" dirty="0" smtClean="0"/>
              <a:t>Greedy(Richard) </a:t>
            </a:r>
            <a:r>
              <a:rPr lang="en-US" sz="3000" dirty="0" smtClean="0">
                <a:sym typeface="Symbol" pitchFamily="18" charset="2"/>
              </a:rPr>
              <a:t></a:t>
            </a:r>
            <a:r>
              <a:rPr lang="en-US" sz="3000" dirty="0" smtClean="0"/>
              <a:t> Evil(Richard)</a:t>
            </a:r>
          </a:p>
          <a:p>
            <a:r>
              <a:rPr lang="en-US" sz="3000" dirty="0" smtClean="0"/>
              <a:t>Richard is either greedy or he isn't:</a:t>
            </a:r>
          </a:p>
          <a:p>
            <a:pPr lvl="1"/>
            <a:r>
              <a:rPr lang="en-US" dirty="0" smtClean="0"/>
              <a:t>Greedy(Richard) </a:t>
            </a:r>
            <a:r>
              <a:rPr lang="en-US" dirty="0" smtClean="0">
                <a:sym typeface="Symbol" pitchFamily="18" charset="2"/>
              </a:rPr>
              <a:t></a:t>
            </a:r>
            <a:r>
              <a:rPr lang="en-US" dirty="0" smtClean="0"/>
              <a:t>{0,1}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Fuzzy Logic (FL) </a:t>
            </a:r>
            <a:r>
              <a:rPr lang="en-US" dirty="0" err="1" smtClean="0"/>
              <a:t>vs</a:t>
            </a:r>
            <a:r>
              <a:rPr lang="en-US" dirty="0" smtClean="0"/>
              <a:t> Conventional control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FL incorporates a simple, rule-based IF X AND Y THEN Z approach to a solving control problem rather than attempting to model a system mathematically. </a:t>
            </a:r>
          </a:p>
          <a:p>
            <a:r>
              <a:rPr lang="en-US" dirty="0" smtClean="0"/>
              <a:t>The FL model is empirically-based, relying on an operator's experience rather than their technical understanding of the system. </a:t>
            </a:r>
          </a:p>
          <a:p>
            <a:pPr lvl="1"/>
            <a:r>
              <a:rPr lang="en-US" dirty="0" smtClean="0"/>
              <a:t>terms like "IF (process is too cool) AND (process is getting colder) THEN (add heat to the process)" or </a:t>
            </a:r>
          </a:p>
          <a:p>
            <a:pPr lvl="1"/>
            <a:r>
              <a:rPr lang="en-US" dirty="0" smtClean="0"/>
              <a:t>"IF (process is too hot) AND (process is heating rapidly) THEN (cool the process quickly)" are used.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Fuzzy Logic (FL) </a:t>
            </a:r>
            <a:r>
              <a:rPr lang="en-US" dirty="0" err="1" smtClean="0"/>
              <a:t>vs</a:t>
            </a:r>
            <a:r>
              <a:rPr lang="en-US" dirty="0" smtClean="0"/>
              <a:t> Conventional control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terms are imprecise and yet very descriptive of what must actually happen. </a:t>
            </a:r>
          </a:p>
          <a:p>
            <a:r>
              <a:rPr lang="en-US" dirty="0" smtClean="0"/>
              <a:t>Consider what you do in the shower if the temperature is too cold: you will make the water comfortable very quickly with little trouble. FL is capable of mimicking this type of behavior but at very high rate.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Fuzzy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400" dirty="0" smtClean="0"/>
              <a:t>What if Richard is only somewhat greedy?</a:t>
            </a:r>
            <a:r>
              <a:rPr lang="en-US" dirty="0" smtClean="0"/>
              <a:t> </a:t>
            </a:r>
          </a:p>
          <a:p>
            <a:r>
              <a:rPr lang="en-US" dirty="0" smtClean="0"/>
              <a:t>Fuzzy Sets can represent the degree to which a quality is possessed.</a:t>
            </a:r>
          </a:p>
          <a:p>
            <a:r>
              <a:rPr lang="en-US" dirty="0" smtClean="0"/>
              <a:t>Fuzzy Sets (Simple Fuzzy Variables) have values in the range of  [0,1]</a:t>
            </a:r>
          </a:p>
          <a:p>
            <a:r>
              <a:rPr lang="en-US" dirty="0" smtClean="0"/>
              <a:t>Greedy(Richard) = 0.7 </a:t>
            </a:r>
          </a:p>
          <a:p>
            <a:r>
              <a:rPr lang="en-US" dirty="0" smtClean="0"/>
              <a:t>Question: How evil is Richard?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Fuzzy Linguistic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Fuzzy Linguistic Variables are used to represent qualities spanning a particular spectrum</a:t>
            </a:r>
          </a:p>
          <a:p>
            <a:r>
              <a:rPr lang="en-US" dirty="0" smtClean="0"/>
              <a:t>Temp: </a:t>
            </a:r>
            <a:r>
              <a:rPr lang="en-US" b="1" dirty="0" smtClean="0"/>
              <a:t>{</a:t>
            </a:r>
            <a:r>
              <a:rPr lang="en-US" b="1" dirty="0" smtClean="0">
                <a:solidFill>
                  <a:srgbClr val="0000CC"/>
                </a:solidFill>
              </a:rPr>
              <a:t>Freezing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00FFFF"/>
                </a:solidFill>
              </a:rPr>
              <a:t>Cool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EFD301"/>
                </a:solidFill>
              </a:rPr>
              <a:t>Warm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Hot</a:t>
            </a:r>
            <a:r>
              <a:rPr lang="en-US" b="1" dirty="0" smtClean="0"/>
              <a:t>}</a:t>
            </a:r>
          </a:p>
          <a:p>
            <a:r>
              <a:rPr lang="en-US" dirty="0" smtClean="0"/>
              <a:t>Membership Function</a:t>
            </a:r>
          </a:p>
          <a:p>
            <a:r>
              <a:rPr lang="en-US" dirty="0" smtClean="0"/>
              <a:t>Question: What is the temperature?</a:t>
            </a:r>
          </a:p>
          <a:p>
            <a:r>
              <a:rPr lang="en-US" dirty="0" smtClean="0"/>
              <a:t>Answer: It is warm.</a:t>
            </a:r>
          </a:p>
          <a:p>
            <a:r>
              <a:rPr lang="en-US" dirty="0" smtClean="0"/>
              <a:t>Question: How warm is it?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membership function is a graphical representation of the magnitude of participation of each input. </a:t>
            </a:r>
          </a:p>
          <a:p>
            <a:r>
              <a:rPr lang="en-US" dirty="0" smtClean="0"/>
              <a:t>It associates a weighting with each of the inputs that are processed, define functional overlap between inputs, and ultimately determines an output response. </a:t>
            </a:r>
          </a:p>
          <a:p>
            <a:r>
              <a:rPr lang="en-US" dirty="0" smtClean="0"/>
              <a:t>The rules use the input membership values as weighting factors to determine their influence on the fuzzy output sets of the final output conclusion. </a:t>
            </a:r>
          </a:p>
          <a:p>
            <a:r>
              <a:rPr lang="en-US" dirty="0" smtClean="0"/>
              <a:t>Once the functions are inferred, scaled, and combined, they are </a:t>
            </a:r>
            <a:r>
              <a:rPr lang="en-US" dirty="0" err="1" smtClean="0"/>
              <a:t>defuzzified</a:t>
            </a:r>
            <a:r>
              <a:rPr lang="en-US" dirty="0" smtClean="0"/>
              <a:t> into a crisp output which drives the system. </a:t>
            </a:r>
          </a:p>
          <a:p>
            <a:r>
              <a:rPr lang="en-US" dirty="0" smtClean="0"/>
              <a:t>There are different membership functions associated with each input and output response.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FL membership functions that define the meaning (values) of </a:t>
            </a:r>
            <a:r>
              <a:rPr lang="en-US" dirty="0" err="1" smtClean="0"/>
              <a:t>Input/Output</a:t>
            </a:r>
            <a:r>
              <a:rPr lang="en-US" dirty="0" smtClean="0"/>
              <a:t> terms used in the rules</a:t>
            </a:r>
          </a:p>
          <a:p>
            <a:endParaRPr lang="en-US" dirty="0"/>
          </a:p>
        </p:txBody>
      </p:sp>
      <p:pic>
        <p:nvPicPr>
          <p:cNvPr id="4" name="Picture 10" descr="fig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590800"/>
            <a:ext cx="5083870" cy="3810000"/>
          </a:xfrm>
          <a:prstGeom prst="rect">
            <a:avLst/>
          </a:prstGeom>
          <a:noFill/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267200" y="6324600"/>
            <a:ext cx="4391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Times New Roman" pitchFamily="18" charset="0"/>
              </a:rPr>
              <a:t>The features of a membership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Temp: {Freezing, Cool, Warm, Hot}</a:t>
            </a:r>
          </a:p>
          <a:p>
            <a:r>
              <a:rPr lang="en-US" dirty="0" smtClean="0"/>
              <a:t>Degree of Truth or "Membership"</a:t>
            </a:r>
          </a:p>
          <a:p>
            <a:r>
              <a:rPr lang="en-US" dirty="0" smtClean="0"/>
              <a:t> 	</a:t>
            </a:r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447800" y="3200400"/>
          <a:ext cx="6019800" cy="3032125"/>
        </p:xfrm>
        <a:graphic>
          <a:graphicData uri="http://schemas.openxmlformats.org/presentationml/2006/ole">
            <p:oleObj spid="_x0000_s1026" name="Visio" r:id="rId3" imgW="4575962" imgH="2219858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cool is 36 F</a:t>
            </a:r>
            <a:r>
              <a:rPr lang="en-US" dirty="0" smtClean="0">
                <a:latin typeface="Arial" charset="0"/>
                <a:cs typeface="Arial" charset="0"/>
              </a:rPr>
              <a:t>° 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143000" y="2514600"/>
          <a:ext cx="6019800" cy="3032125"/>
        </p:xfrm>
        <a:graphic>
          <a:graphicData uri="http://schemas.openxmlformats.org/presentationml/2006/ole">
            <p:oleObj spid="_x0000_s2051" name="Visio" r:id="rId3" imgW="4575962" imgH="2219858" progId="Visio.Drawing.11">
              <p:embed/>
            </p:oleObj>
          </a:graphicData>
        </a:graphic>
      </p:graphicFrame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3200400" y="1981200"/>
            <a:ext cx="0" cy="3124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Inputs: Temperature        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/>
              <a:t>Temp: {Freezing, Cool, Warm, Hot}</a:t>
            </a:r>
          </a:p>
          <a:p>
            <a:endParaRPr lang="en-US" sz="3000"/>
          </a:p>
          <a:p>
            <a:endParaRPr lang="en-US" sz="3000"/>
          </a:p>
          <a:p>
            <a:endParaRPr lang="en-US" sz="3000"/>
          </a:p>
        </p:txBody>
      </p:sp>
      <p:graphicFrame>
        <p:nvGraphicFramePr>
          <p:cNvPr id="99332" name="Object 4"/>
          <p:cNvGraphicFramePr>
            <a:graphicFrameLocks noChangeAspect="1"/>
          </p:cNvGraphicFramePr>
          <p:nvPr/>
        </p:nvGraphicFramePr>
        <p:xfrm>
          <a:off x="3276600" y="2033588"/>
          <a:ext cx="3505200" cy="1700212"/>
        </p:xfrm>
        <a:graphic>
          <a:graphicData uri="http://schemas.openxmlformats.org/presentationml/2006/ole">
            <p:oleObj spid="_x0000_s3074" name="Visio" r:id="rId3" imgW="4575962" imgH="2219858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Inputs: Temperature, Cloud Cover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/>
              <a:t>Temp: {Freezing, Cool, Warm, Hot}</a:t>
            </a:r>
          </a:p>
          <a:p>
            <a:endParaRPr lang="en-US" sz="3000"/>
          </a:p>
          <a:p>
            <a:endParaRPr lang="en-US" sz="3000"/>
          </a:p>
          <a:p>
            <a:endParaRPr lang="en-US" sz="3000"/>
          </a:p>
          <a:p>
            <a:r>
              <a:rPr lang="en-US" sz="3000"/>
              <a:t>Cover: {Sunny, Partly, Overcast}</a:t>
            </a:r>
          </a:p>
        </p:txBody>
      </p:sp>
      <p:graphicFrame>
        <p:nvGraphicFramePr>
          <p:cNvPr id="101380" name="Object 4"/>
          <p:cNvGraphicFramePr>
            <a:graphicFrameLocks noChangeAspect="1"/>
          </p:cNvGraphicFramePr>
          <p:nvPr/>
        </p:nvGraphicFramePr>
        <p:xfrm>
          <a:off x="3276600" y="2033588"/>
          <a:ext cx="3505200" cy="1700212"/>
        </p:xfrm>
        <a:graphic>
          <a:graphicData uri="http://schemas.openxmlformats.org/presentationml/2006/ole">
            <p:oleObj spid="_x0000_s4098" name="Visio" r:id="rId3" imgW="4575962" imgH="2219858" progId="Visio.Drawing.11">
              <p:embed/>
            </p:oleObj>
          </a:graphicData>
        </a:graphic>
      </p:graphicFrame>
      <p:graphicFrame>
        <p:nvGraphicFramePr>
          <p:cNvPr id="101381" name="Object 5"/>
          <p:cNvGraphicFramePr>
            <a:graphicFrameLocks noChangeAspect="1"/>
          </p:cNvGraphicFramePr>
          <p:nvPr/>
        </p:nvGraphicFramePr>
        <p:xfrm>
          <a:off x="3276600" y="4386263"/>
          <a:ext cx="3505200" cy="1709737"/>
        </p:xfrm>
        <a:graphic>
          <a:graphicData uri="http://schemas.openxmlformats.org/presentationml/2006/ole">
            <p:oleObj spid="_x0000_s4099" name="Visio" r:id="rId4" imgW="4575962" imgH="2231441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Output: Speed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Speed: {Slow, Fast}</a:t>
            </a:r>
          </a:p>
        </p:txBody>
      </p:sp>
      <p:graphicFrame>
        <p:nvGraphicFramePr>
          <p:cNvPr id="98309" name="Object 5"/>
          <p:cNvGraphicFramePr>
            <a:graphicFrameLocks noChangeAspect="1"/>
          </p:cNvGraphicFramePr>
          <p:nvPr/>
        </p:nvGraphicFramePr>
        <p:xfrm>
          <a:off x="2892425" y="2657475"/>
          <a:ext cx="4575175" cy="2219325"/>
        </p:xfrm>
        <a:graphic>
          <a:graphicData uri="http://schemas.openxmlformats.org/presentationml/2006/ole">
            <p:oleObj spid="_x0000_s5122" name="Visio" r:id="rId3" imgW="4575048" imgH="2219858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Rules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it's Sunny and Warm, drive Fast</a:t>
            </a:r>
          </a:p>
          <a:p>
            <a:pPr>
              <a:buFontTx/>
              <a:buNone/>
            </a:pPr>
            <a:r>
              <a:rPr lang="en-US" sz="2400"/>
              <a:t>      Sunny(Cover)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Warm(Temp)</a:t>
            </a:r>
            <a:r>
              <a:rPr lang="en-US" sz="2400">
                <a:sym typeface="Symbol" pitchFamily="18" charset="2"/>
              </a:rPr>
              <a:t></a:t>
            </a:r>
            <a:r>
              <a:rPr lang="en-US" sz="2400"/>
              <a:t> Fast(Speed) </a:t>
            </a:r>
          </a:p>
          <a:p>
            <a:pPr>
              <a:buFontTx/>
              <a:buNone/>
            </a:pPr>
            <a:endParaRPr lang="en-US" sz="2400"/>
          </a:p>
          <a:p>
            <a:r>
              <a:rPr lang="en-US"/>
              <a:t>If it's Cloudy and Cool, drive Slow</a:t>
            </a:r>
          </a:p>
          <a:p>
            <a:pPr>
              <a:buFontTx/>
              <a:buNone/>
            </a:pPr>
            <a:r>
              <a:rPr lang="en-US" sz="2400"/>
              <a:t>     Cloudy(Cover)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Cool(Temp)</a:t>
            </a:r>
            <a:r>
              <a:rPr lang="en-US" sz="2400">
                <a:sym typeface="Symbol" pitchFamily="18" charset="2"/>
              </a:rPr>
              <a:t></a:t>
            </a:r>
            <a:r>
              <a:rPr lang="en-US" sz="2400"/>
              <a:t> Slow(Speed)</a:t>
            </a:r>
            <a:endParaRPr lang="en-US"/>
          </a:p>
          <a:p>
            <a:pPr>
              <a:buFontTx/>
              <a:buNone/>
            </a:pPr>
            <a:endParaRPr lang="en-US"/>
          </a:p>
          <a:p>
            <a:r>
              <a:rPr lang="en-US"/>
              <a:t>Driving Speed is the combination of output of these rules... 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Defuzzification: </a:t>
            </a:r>
            <a:br>
              <a:rPr lang="en-US"/>
            </a:br>
            <a:r>
              <a:rPr lang="en-US"/>
              <a:t>Constructing the Output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Speed is 20% Slow and 70% Fast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Find centroids: Location where membership is 100%</a:t>
            </a:r>
          </a:p>
        </p:txBody>
      </p:sp>
      <p:graphicFrame>
        <p:nvGraphicFramePr>
          <p:cNvPr id="111620" name="Object 4"/>
          <p:cNvGraphicFramePr>
            <a:graphicFrameLocks noChangeAspect="1"/>
          </p:cNvGraphicFramePr>
          <p:nvPr/>
        </p:nvGraphicFramePr>
        <p:xfrm>
          <a:off x="2892425" y="2209800"/>
          <a:ext cx="4575175" cy="2219325"/>
        </p:xfrm>
        <a:graphic>
          <a:graphicData uri="http://schemas.openxmlformats.org/presentationml/2006/ole">
            <p:oleObj spid="_x0000_s9218" name="Visio" r:id="rId3" imgW="4575048" imgH="2219858" progId="Visio.Drawing.11">
              <p:embed/>
            </p:oleObj>
          </a:graphicData>
        </a:graphic>
      </p:graphicFrame>
      <p:sp>
        <p:nvSpPr>
          <p:cNvPr id="111621" name="Line 5"/>
          <p:cNvSpPr>
            <a:spLocks noChangeShapeType="1"/>
          </p:cNvSpPr>
          <p:nvPr/>
        </p:nvSpPr>
        <p:spPr bwMode="auto">
          <a:xfrm>
            <a:off x="4191000" y="24384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diamond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2" name="Line 6"/>
          <p:cNvSpPr>
            <a:spLocks noChangeShapeType="1"/>
          </p:cNvSpPr>
          <p:nvPr/>
        </p:nvSpPr>
        <p:spPr bwMode="auto">
          <a:xfrm>
            <a:off x="5638800" y="24384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diamond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Defuzzification: </a:t>
            </a:r>
            <a:br>
              <a:rPr lang="en-US"/>
            </a:br>
            <a:r>
              <a:rPr lang="en-US"/>
              <a:t>Constructing the Output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Speed is 20% Slow and 70% Fast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Speed 	= weighted mean </a:t>
            </a:r>
          </a:p>
          <a:p>
            <a:pPr>
              <a:buFontTx/>
              <a:buNone/>
            </a:pPr>
            <a:r>
              <a:rPr lang="en-US"/>
              <a:t>			= (2*25+...</a:t>
            </a:r>
          </a:p>
          <a:p>
            <a:pPr>
              <a:buFontTx/>
              <a:buNone/>
            </a:pPr>
            <a:r>
              <a:rPr lang="en-US"/>
              <a:t>			</a:t>
            </a:r>
          </a:p>
        </p:txBody>
      </p:sp>
      <p:graphicFrame>
        <p:nvGraphicFramePr>
          <p:cNvPr id="109572" name="Object 4"/>
          <p:cNvGraphicFramePr>
            <a:graphicFrameLocks noChangeAspect="1"/>
          </p:cNvGraphicFramePr>
          <p:nvPr/>
        </p:nvGraphicFramePr>
        <p:xfrm>
          <a:off x="2892425" y="2209800"/>
          <a:ext cx="4575175" cy="2219325"/>
        </p:xfrm>
        <a:graphic>
          <a:graphicData uri="http://schemas.openxmlformats.org/presentationml/2006/ole">
            <p:oleObj spid="_x0000_s10242" name="Visio" r:id="rId3" imgW="4575048" imgH="2219858" progId="Visio.Drawing.11">
              <p:embed/>
            </p:oleObj>
          </a:graphicData>
        </a:graphic>
      </p:graphicFrame>
      <p:sp>
        <p:nvSpPr>
          <p:cNvPr id="109573" name="Line 5"/>
          <p:cNvSpPr>
            <a:spLocks noChangeShapeType="1"/>
          </p:cNvSpPr>
          <p:nvPr/>
        </p:nvSpPr>
        <p:spPr bwMode="auto">
          <a:xfrm>
            <a:off x="4191000" y="24384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diamond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>
            <a:off x="3124200" y="3581400"/>
            <a:ext cx="990600" cy="0"/>
          </a:xfrm>
          <a:prstGeom prst="line">
            <a:avLst/>
          </a:prstGeom>
          <a:noFill/>
          <a:ln w="38100">
            <a:solidFill>
              <a:srgbClr val="66FF33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Defuzzification: </a:t>
            </a:r>
            <a:br>
              <a:rPr lang="en-US"/>
            </a:br>
            <a:r>
              <a:rPr lang="en-US"/>
              <a:t>Constructing the Output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Speed is 20% Slow and 70% Fast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Speed 	= weighted mean </a:t>
            </a:r>
          </a:p>
          <a:p>
            <a:pPr>
              <a:buFontTx/>
              <a:buNone/>
            </a:pPr>
            <a:r>
              <a:rPr lang="en-US"/>
              <a:t>			= (2*25+7*75)/(9)</a:t>
            </a:r>
          </a:p>
          <a:p>
            <a:pPr>
              <a:buFontTx/>
              <a:buNone/>
            </a:pPr>
            <a:r>
              <a:rPr lang="en-US"/>
              <a:t>			= 63.8 mph</a:t>
            </a:r>
          </a:p>
        </p:txBody>
      </p:sp>
      <p:graphicFrame>
        <p:nvGraphicFramePr>
          <p:cNvPr id="110596" name="Object 4"/>
          <p:cNvGraphicFramePr>
            <a:graphicFrameLocks noChangeAspect="1"/>
          </p:cNvGraphicFramePr>
          <p:nvPr/>
        </p:nvGraphicFramePr>
        <p:xfrm>
          <a:off x="2892425" y="2209800"/>
          <a:ext cx="4575175" cy="2219325"/>
        </p:xfrm>
        <a:graphic>
          <a:graphicData uri="http://schemas.openxmlformats.org/presentationml/2006/ole">
            <p:oleObj spid="_x0000_s11266" name="Visio" r:id="rId3" imgW="4575048" imgH="2219858" progId="Visio.Drawing.11">
              <p:embed/>
            </p:oleObj>
          </a:graphicData>
        </a:graphic>
      </p:graphicFrame>
      <p:sp>
        <p:nvSpPr>
          <p:cNvPr id="110597" name="Line 5"/>
          <p:cNvSpPr>
            <a:spLocks noChangeShapeType="1"/>
          </p:cNvSpPr>
          <p:nvPr/>
        </p:nvSpPr>
        <p:spPr bwMode="auto">
          <a:xfrm>
            <a:off x="4191000" y="24384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diamond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598" name="Line 6"/>
          <p:cNvSpPr>
            <a:spLocks noChangeShapeType="1"/>
          </p:cNvSpPr>
          <p:nvPr/>
        </p:nvSpPr>
        <p:spPr bwMode="auto">
          <a:xfrm>
            <a:off x="5638800" y="24384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diamond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3124200" y="3581400"/>
            <a:ext cx="990600" cy="0"/>
          </a:xfrm>
          <a:prstGeom prst="line">
            <a:avLst/>
          </a:prstGeom>
          <a:noFill/>
          <a:ln w="38100">
            <a:solidFill>
              <a:srgbClr val="66FF33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0600" name="Line 8"/>
          <p:cNvSpPr>
            <a:spLocks noChangeShapeType="1"/>
          </p:cNvSpPr>
          <p:nvPr/>
        </p:nvSpPr>
        <p:spPr bwMode="auto">
          <a:xfrm>
            <a:off x="3124200" y="2819400"/>
            <a:ext cx="2438400" cy="0"/>
          </a:xfrm>
          <a:prstGeom prst="line">
            <a:avLst/>
          </a:prstGeom>
          <a:noFill/>
          <a:ln w="38100">
            <a:solidFill>
              <a:srgbClr val="F07F02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Notes: Follow-up Points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Fuzzy Logic Control allows for the smooth interpolation between variable </a:t>
            </a:r>
            <a:r>
              <a:rPr lang="en-US" dirty="0" err="1"/>
              <a:t>centroids</a:t>
            </a:r>
            <a:r>
              <a:rPr lang="en-US" dirty="0"/>
              <a:t> with relatively few rules</a:t>
            </a:r>
          </a:p>
          <a:p>
            <a:r>
              <a:rPr lang="en-US" dirty="0"/>
              <a:t>This does not work with crisp (traditional Boolean) logic</a:t>
            </a:r>
          </a:p>
          <a:p>
            <a:r>
              <a:rPr lang="en-US" dirty="0"/>
              <a:t>Provides a natural way to model some types of human expertise in a computer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Notes: Drawbacks to Fuzzy logic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Requires tuning of membership functions </a:t>
            </a:r>
          </a:p>
          <a:p>
            <a:r>
              <a:rPr lang="en-US"/>
              <a:t>Fuzzy Logic control may not scale well to large or complex problems</a:t>
            </a:r>
          </a:p>
          <a:p>
            <a:r>
              <a:rPr lang="en-US"/>
              <a:t>Deals with imprecision, and vagueness, but not uncertainty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848600" cy="4953000"/>
          </a:xfrm>
          <a:noFill/>
          <a:ln/>
        </p:spPr>
        <p:txBody>
          <a:bodyPr>
            <a:noAutofit/>
          </a:bodyPr>
          <a:lstStyle/>
          <a:p>
            <a:r>
              <a:rPr lang="en-US" dirty="0" smtClean="0"/>
              <a:t>Fuzzy Logic</a:t>
            </a:r>
          </a:p>
          <a:p>
            <a:r>
              <a:rPr lang="en-US" dirty="0" smtClean="0"/>
              <a:t>Fuzzy Membership Sets</a:t>
            </a:r>
          </a:p>
          <a:p>
            <a:r>
              <a:rPr lang="en-US" dirty="0" smtClean="0"/>
              <a:t>Fuzzy Linguistic Variables</a:t>
            </a:r>
          </a:p>
          <a:p>
            <a:r>
              <a:rPr lang="en-US" dirty="0" smtClean="0"/>
              <a:t>Fuzzy Control</a:t>
            </a: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the classes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2"/>
            <a:r>
              <a:rPr lang="en-US" dirty="0" smtClean="0"/>
              <a:t>What is </a:t>
            </a:r>
            <a:r>
              <a:rPr lang="en-US" altLang="zh-TW" dirty="0" smtClean="0">
                <a:ea typeface="DFKai-SB" pitchFamily="65" charset="-120"/>
              </a:rPr>
              <a:t>Intelligence ?</a:t>
            </a:r>
          </a:p>
          <a:p>
            <a:pPr lvl="2"/>
            <a:r>
              <a:rPr lang="en-US" dirty="0" smtClean="0"/>
              <a:t>What is artificial intelligence?</a:t>
            </a:r>
          </a:p>
          <a:p>
            <a:pPr lvl="2"/>
            <a:r>
              <a:rPr lang="en-US" dirty="0" smtClean="0"/>
              <a:t>Intelligent Systems in Your Everyday Life</a:t>
            </a:r>
          </a:p>
          <a:p>
            <a:pPr lvl="2"/>
            <a:endParaRPr lang="en-US" dirty="0" smtClean="0"/>
          </a:p>
          <a:p>
            <a:pPr lvl="2"/>
            <a:r>
              <a:rPr lang="en-US" altLang="zh-TW" dirty="0" smtClean="0">
                <a:ea typeface="DFKai-SB" pitchFamily="65" charset="-120"/>
              </a:rPr>
              <a:t>How much can be a Machine Intelligent?</a:t>
            </a:r>
          </a:p>
          <a:p>
            <a:pPr lvl="2"/>
            <a:r>
              <a:rPr lang="fr-FR" dirty="0" err="1" smtClean="0"/>
              <a:t>Human</a:t>
            </a:r>
            <a:r>
              <a:rPr lang="fr-FR" dirty="0" smtClean="0"/>
              <a:t> Intelligence VS </a:t>
            </a:r>
            <a:r>
              <a:rPr lang="fr-FR" dirty="0" err="1" smtClean="0"/>
              <a:t>Artificial</a:t>
            </a:r>
            <a:r>
              <a:rPr lang="fr-FR" dirty="0" smtClean="0"/>
              <a:t> Intelligence</a:t>
            </a:r>
          </a:p>
          <a:p>
            <a:pPr lvl="2"/>
            <a:r>
              <a:rPr lang="en-US" dirty="0" smtClean="0"/>
              <a:t>Is AI dangerous?</a:t>
            </a:r>
            <a:br>
              <a:rPr lang="en-US" dirty="0" smtClean="0"/>
            </a:br>
            <a:endParaRPr lang="en-US" dirty="0" smtClean="0"/>
          </a:p>
          <a:p>
            <a:pPr lvl="2"/>
            <a:r>
              <a:rPr lang="en-US" altLang="zh-TW" dirty="0" smtClean="0"/>
              <a:t>Weak and Strong AI</a:t>
            </a:r>
          </a:p>
          <a:p>
            <a:pPr lvl="2"/>
            <a:r>
              <a:rPr lang="en-US" dirty="0" smtClean="0"/>
              <a:t>The Turing Test approach</a:t>
            </a:r>
          </a:p>
          <a:p>
            <a:pPr lvl="2"/>
            <a:r>
              <a:rPr lang="en-US" altLang="zh-TW" dirty="0" smtClean="0"/>
              <a:t>Chinese Room Argument</a:t>
            </a:r>
            <a:endParaRPr lang="en-US" dirty="0"/>
          </a:p>
        </p:txBody>
      </p:sp>
      <p:sp>
        <p:nvSpPr>
          <p:cNvPr id="5" name="Left Bracket 4"/>
          <p:cNvSpPr/>
          <p:nvPr/>
        </p:nvSpPr>
        <p:spPr>
          <a:xfrm>
            <a:off x="1371600" y="15240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1</a:t>
            </a:r>
            <a:endParaRPr lang="en-US" dirty="0"/>
          </a:p>
        </p:txBody>
      </p:sp>
      <p:sp>
        <p:nvSpPr>
          <p:cNvPr id="7" name="Left Bracket 6"/>
          <p:cNvSpPr/>
          <p:nvPr/>
        </p:nvSpPr>
        <p:spPr>
          <a:xfrm>
            <a:off x="1371600" y="33528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3733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2</a:t>
            </a:r>
            <a:endParaRPr lang="en-US" dirty="0"/>
          </a:p>
        </p:txBody>
      </p:sp>
      <p:sp>
        <p:nvSpPr>
          <p:cNvPr id="9" name="Left Bracket 8"/>
          <p:cNvSpPr/>
          <p:nvPr/>
        </p:nvSpPr>
        <p:spPr>
          <a:xfrm>
            <a:off x="1371600" y="49530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" y="5334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the classes…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2"/>
            <a:r>
              <a:rPr lang="en-US" dirty="0" smtClean="0"/>
              <a:t>What is an Intelligent agent?</a:t>
            </a:r>
          </a:p>
          <a:p>
            <a:pPr lvl="2"/>
            <a:r>
              <a:rPr lang="en-US" dirty="0" smtClean="0"/>
              <a:t>Agents &amp; Environments</a:t>
            </a:r>
          </a:p>
          <a:p>
            <a:pPr lvl="2"/>
            <a:r>
              <a:rPr lang="en-US" dirty="0" smtClean="0"/>
              <a:t>Performance measure, Environment, Actuators, Sensors</a:t>
            </a: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r>
              <a:rPr lang="en-US" altLang="zh-TW" dirty="0" smtClean="0"/>
              <a:t>Different types of Environments</a:t>
            </a:r>
          </a:p>
          <a:p>
            <a:pPr lvl="2"/>
            <a:r>
              <a:rPr lang="en-US" altLang="zh-TW" dirty="0" smtClean="0"/>
              <a:t>IA examples based on Environment</a:t>
            </a:r>
          </a:p>
          <a:p>
            <a:pPr lvl="2"/>
            <a:r>
              <a:rPr lang="en-US" altLang="zh-TW" dirty="0" smtClean="0"/>
              <a:t>Agent types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Problem solving by searching</a:t>
            </a:r>
          </a:p>
          <a:p>
            <a:pPr lvl="2"/>
            <a:r>
              <a:rPr lang="en-US" dirty="0" smtClean="0"/>
              <a:t>What is Search?</a:t>
            </a:r>
          </a:p>
          <a:p>
            <a:pPr lvl="2"/>
            <a:r>
              <a:rPr lang="en-US" dirty="0" smtClean="0"/>
              <a:t>Problem formulation</a:t>
            </a:r>
          </a:p>
          <a:p>
            <a:pPr lvl="2">
              <a:buNone/>
            </a:pPr>
            <a:endParaRPr lang="en-US" dirty="0" smtClean="0"/>
          </a:p>
        </p:txBody>
      </p:sp>
      <p:sp>
        <p:nvSpPr>
          <p:cNvPr id="5" name="Left Bracket 4"/>
          <p:cNvSpPr/>
          <p:nvPr/>
        </p:nvSpPr>
        <p:spPr>
          <a:xfrm>
            <a:off x="1371600" y="15240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4</a:t>
            </a:r>
            <a:endParaRPr lang="en-US" dirty="0"/>
          </a:p>
        </p:txBody>
      </p:sp>
      <p:sp>
        <p:nvSpPr>
          <p:cNvPr id="7" name="Left Bracket 6"/>
          <p:cNvSpPr/>
          <p:nvPr/>
        </p:nvSpPr>
        <p:spPr>
          <a:xfrm>
            <a:off x="1371600" y="32004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3733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5</a:t>
            </a:r>
            <a:endParaRPr lang="en-US" dirty="0"/>
          </a:p>
        </p:txBody>
      </p:sp>
      <p:sp>
        <p:nvSpPr>
          <p:cNvPr id="9" name="Left Bracket 8"/>
          <p:cNvSpPr/>
          <p:nvPr/>
        </p:nvSpPr>
        <p:spPr>
          <a:xfrm>
            <a:off x="1371600" y="48006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" y="5334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the classes …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2"/>
            <a:r>
              <a:rPr lang="en-US" dirty="0" smtClean="0"/>
              <a:t>Uninformed Search</a:t>
            </a:r>
          </a:p>
          <a:p>
            <a:pPr lvl="2"/>
            <a:r>
              <a:rPr lang="en-US" dirty="0" smtClean="0"/>
              <a:t>Informed Search  </a:t>
            </a:r>
          </a:p>
          <a:p>
            <a:pPr lvl="2"/>
            <a:r>
              <a:rPr lang="en-US" dirty="0" smtClean="0"/>
              <a:t>Breadth-first searching</a:t>
            </a:r>
          </a:p>
          <a:p>
            <a:pPr lvl="2"/>
            <a:r>
              <a:rPr lang="en-US" dirty="0" smtClean="0"/>
              <a:t>Depth-first search</a:t>
            </a: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r>
              <a:rPr lang="en-US" altLang="zh-TW" dirty="0" smtClean="0">
                <a:ea typeface="DFKai-SB" pitchFamily="65" charset="-120"/>
              </a:rPr>
              <a:t>Informed (Heuristic) search</a:t>
            </a:r>
          </a:p>
          <a:p>
            <a:pPr lvl="2"/>
            <a:r>
              <a:rPr lang="en-US" altLang="zh-TW" dirty="0" smtClean="0">
                <a:ea typeface="DFKai-SB" pitchFamily="65" charset="-120"/>
              </a:rPr>
              <a:t>Heuristic evaluation function </a:t>
            </a:r>
          </a:p>
          <a:p>
            <a:pPr lvl="2"/>
            <a:r>
              <a:rPr lang="en-US" altLang="zh-TW" dirty="0" smtClean="0">
                <a:ea typeface="DFKai-SB" pitchFamily="65" charset="-120"/>
              </a:rPr>
              <a:t>Greedy Best-First Search</a:t>
            </a:r>
          </a:p>
          <a:p>
            <a:pPr lvl="2"/>
            <a:r>
              <a:rPr lang="en-US" altLang="zh-TW" dirty="0" smtClean="0">
                <a:ea typeface="DFKai-SB" pitchFamily="65" charset="-120"/>
              </a:rPr>
              <a:t>A* Search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2"/>
            <a:r>
              <a:rPr lang="en-US" altLang="zh-TW" dirty="0" smtClean="0"/>
              <a:t>A knowledge-based agent</a:t>
            </a:r>
          </a:p>
          <a:p>
            <a:pPr lvl="2"/>
            <a:r>
              <a:rPr lang="en-US" altLang="zh-TW" dirty="0" smtClean="0"/>
              <a:t>The </a:t>
            </a:r>
            <a:r>
              <a:rPr lang="en-US" altLang="zh-TW" dirty="0" err="1" smtClean="0"/>
              <a:t>Wumpus</a:t>
            </a:r>
            <a:r>
              <a:rPr lang="en-US" altLang="zh-TW" dirty="0" smtClean="0"/>
              <a:t> World</a:t>
            </a:r>
          </a:p>
        </p:txBody>
      </p:sp>
      <p:sp>
        <p:nvSpPr>
          <p:cNvPr id="5" name="Left Bracket 4"/>
          <p:cNvSpPr/>
          <p:nvPr/>
        </p:nvSpPr>
        <p:spPr>
          <a:xfrm>
            <a:off x="1371600" y="1524000"/>
            <a:ext cx="152400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7</a:t>
            </a:r>
            <a:endParaRPr lang="en-US" dirty="0"/>
          </a:p>
        </p:txBody>
      </p:sp>
      <p:sp>
        <p:nvSpPr>
          <p:cNvPr id="7" name="Left Bracket 6"/>
          <p:cNvSpPr/>
          <p:nvPr/>
        </p:nvSpPr>
        <p:spPr>
          <a:xfrm>
            <a:off x="1371600" y="33528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3733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8</a:t>
            </a:r>
            <a:endParaRPr lang="en-US" dirty="0"/>
          </a:p>
        </p:txBody>
      </p:sp>
      <p:sp>
        <p:nvSpPr>
          <p:cNvPr id="9" name="Left Bracket 8"/>
          <p:cNvSpPr/>
          <p:nvPr/>
        </p:nvSpPr>
        <p:spPr>
          <a:xfrm>
            <a:off x="1371600" y="49530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" y="5334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the classes …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2"/>
            <a:r>
              <a:rPr lang="en-US" dirty="0" smtClean="0"/>
              <a:t>logic</a:t>
            </a:r>
          </a:p>
          <a:p>
            <a:pPr lvl="2"/>
            <a:r>
              <a:rPr lang="en-US" dirty="0" smtClean="0"/>
              <a:t>Propositional logic</a:t>
            </a:r>
          </a:p>
          <a:p>
            <a:pPr lvl="2"/>
            <a:r>
              <a:rPr lang="en-US" dirty="0" smtClean="0"/>
              <a:t>Pros and cons of propositional logic</a:t>
            </a:r>
          </a:p>
          <a:p>
            <a:pPr lvl="2"/>
            <a:r>
              <a:rPr lang="en-US" dirty="0" smtClean="0"/>
              <a:t>First-order logic</a:t>
            </a: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r>
              <a:rPr lang="en-US" altLang="zh-TW" dirty="0" smtClean="0">
                <a:ea typeface="DFKai-SB" pitchFamily="65" charset="-120"/>
              </a:rPr>
              <a:t>Knowledge</a:t>
            </a:r>
          </a:p>
          <a:p>
            <a:pPr lvl="2"/>
            <a:r>
              <a:rPr lang="en-US" altLang="zh-TW" dirty="0" smtClean="0">
                <a:ea typeface="DFKai-SB" pitchFamily="65" charset="-120"/>
              </a:rPr>
              <a:t>Transfer of knowledge </a:t>
            </a:r>
          </a:p>
          <a:p>
            <a:pPr lvl="2"/>
            <a:r>
              <a:rPr lang="en-US" altLang="zh-TW" dirty="0" smtClean="0">
                <a:ea typeface="DFKai-SB" pitchFamily="65" charset="-120"/>
              </a:rPr>
              <a:t>Types of knowledge</a:t>
            </a:r>
          </a:p>
          <a:p>
            <a:pPr lvl="2"/>
            <a:r>
              <a:rPr lang="en-US" altLang="zh-TW" dirty="0" smtClean="0">
                <a:ea typeface="DFKai-SB" pitchFamily="65" charset="-120"/>
              </a:rPr>
              <a:t>Organizing the Knowledge</a:t>
            </a:r>
          </a:p>
          <a:p>
            <a:pPr lvl="2"/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2"/>
            <a:r>
              <a:rPr lang="en-US" altLang="zh-TW" dirty="0" smtClean="0"/>
              <a:t>Inheritance in Frames</a:t>
            </a:r>
          </a:p>
          <a:p>
            <a:pPr lvl="2"/>
            <a:r>
              <a:rPr lang="en-US" altLang="zh-TW" dirty="0" smtClean="0"/>
              <a:t>Semantic  network</a:t>
            </a:r>
          </a:p>
        </p:txBody>
      </p:sp>
      <p:sp>
        <p:nvSpPr>
          <p:cNvPr id="5" name="Left Bracket 4"/>
          <p:cNvSpPr/>
          <p:nvPr/>
        </p:nvSpPr>
        <p:spPr>
          <a:xfrm>
            <a:off x="1371600" y="1524000"/>
            <a:ext cx="152400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10</a:t>
            </a:r>
            <a:endParaRPr lang="en-US" dirty="0"/>
          </a:p>
        </p:txBody>
      </p:sp>
      <p:sp>
        <p:nvSpPr>
          <p:cNvPr id="7" name="Left Bracket 6"/>
          <p:cNvSpPr/>
          <p:nvPr/>
        </p:nvSpPr>
        <p:spPr>
          <a:xfrm>
            <a:off x="1371600" y="33528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3733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11</a:t>
            </a:r>
            <a:endParaRPr lang="en-US" dirty="0"/>
          </a:p>
        </p:txBody>
      </p:sp>
      <p:sp>
        <p:nvSpPr>
          <p:cNvPr id="9" name="Left Bracket 8"/>
          <p:cNvSpPr/>
          <p:nvPr/>
        </p:nvSpPr>
        <p:spPr>
          <a:xfrm>
            <a:off x="1371600" y="49530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" y="5334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the classes …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en-US" dirty="0" smtClean="0"/>
              <a:t>Rules based Organizing of the Knowledge</a:t>
            </a:r>
          </a:p>
          <a:p>
            <a:pPr lvl="2"/>
            <a:r>
              <a:rPr lang="en-US" dirty="0" smtClean="0"/>
              <a:t>Rules can representation </a:t>
            </a:r>
          </a:p>
          <a:p>
            <a:pPr lvl="2"/>
            <a:r>
              <a:rPr lang="en-US" dirty="0" smtClean="0"/>
              <a:t>Propositional logic</a:t>
            </a:r>
            <a:endParaRPr lang="en-US" altLang="zh-TW" dirty="0" smtClean="0">
              <a:ea typeface="DFKai-SB" pitchFamily="65" charset="-120"/>
            </a:endParaRP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r>
              <a:rPr lang="en-US" altLang="zh-TW" dirty="0" smtClean="0">
                <a:ea typeface="DFKai-SB" pitchFamily="65" charset="-120"/>
              </a:rPr>
              <a:t>Expert System</a:t>
            </a:r>
          </a:p>
          <a:p>
            <a:pPr lvl="2"/>
            <a:r>
              <a:rPr lang="en-US" dirty="0" smtClean="0"/>
              <a:t>Forward chaining and backward chaining</a:t>
            </a:r>
            <a:endParaRPr lang="en-US" altLang="zh-TW" dirty="0" smtClean="0">
              <a:ea typeface="DFKai-SB" pitchFamily="65" charset="-120"/>
            </a:endParaRPr>
          </a:p>
          <a:p>
            <a:pPr lvl="2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2"/>
            <a:r>
              <a:rPr lang="en-US" altLang="zh-TW" dirty="0" smtClean="0"/>
              <a:t>CLIPS</a:t>
            </a:r>
          </a:p>
        </p:txBody>
      </p:sp>
      <p:sp>
        <p:nvSpPr>
          <p:cNvPr id="5" name="Left Bracket 4"/>
          <p:cNvSpPr/>
          <p:nvPr/>
        </p:nvSpPr>
        <p:spPr>
          <a:xfrm>
            <a:off x="1371600" y="1524000"/>
            <a:ext cx="152400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13</a:t>
            </a:r>
            <a:endParaRPr lang="en-US" dirty="0"/>
          </a:p>
        </p:txBody>
      </p:sp>
      <p:sp>
        <p:nvSpPr>
          <p:cNvPr id="7" name="Left Bracket 6"/>
          <p:cNvSpPr/>
          <p:nvPr/>
        </p:nvSpPr>
        <p:spPr>
          <a:xfrm>
            <a:off x="1371600" y="33528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3733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14 15 16</a:t>
            </a:r>
            <a:endParaRPr lang="en-US" dirty="0"/>
          </a:p>
        </p:txBody>
      </p:sp>
      <p:sp>
        <p:nvSpPr>
          <p:cNvPr id="9" name="Left Bracket 8"/>
          <p:cNvSpPr/>
          <p:nvPr/>
        </p:nvSpPr>
        <p:spPr>
          <a:xfrm>
            <a:off x="1371600" y="49530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" y="53340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17-26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the classes …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2"/>
            <a:endParaRPr lang="en-US" dirty="0" smtClean="0"/>
          </a:p>
          <a:p>
            <a:pPr lvl="2"/>
            <a:r>
              <a:rPr lang="en-US" dirty="0" smtClean="0"/>
              <a:t>Machine learning</a:t>
            </a:r>
          </a:p>
          <a:p>
            <a:pPr lvl="2"/>
            <a:r>
              <a:rPr lang="en-US" dirty="0" smtClean="0"/>
              <a:t>Algorithm types</a:t>
            </a: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r>
              <a:rPr lang="en-US" altLang="zh-TW" dirty="0" smtClean="0">
                <a:ea typeface="DFKai-SB" pitchFamily="65" charset="-120"/>
              </a:rPr>
              <a:t>Supervised</a:t>
            </a:r>
          </a:p>
          <a:p>
            <a:pPr lvl="2"/>
            <a:r>
              <a:rPr lang="en-US" altLang="zh-TW" dirty="0" smtClean="0">
                <a:ea typeface="DFKai-SB" pitchFamily="65" charset="-120"/>
              </a:rPr>
              <a:t>Artificial Neural Networks</a:t>
            </a:r>
          </a:p>
          <a:p>
            <a:pPr lvl="2"/>
            <a:r>
              <a:rPr lang="en-US" altLang="zh-TW" dirty="0" err="1" smtClean="0">
                <a:ea typeface="DFKai-SB" pitchFamily="65" charset="-120"/>
              </a:rPr>
              <a:t>Perceptrons</a:t>
            </a:r>
            <a:r>
              <a:rPr lang="en-US" altLang="zh-TW" dirty="0" smtClean="0">
                <a:ea typeface="DFKai-SB" pitchFamily="65" charset="-12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2"/>
            <a:r>
              <a:rPr lang="en-US" altLang="zh-TW" dirty="0" smtClean="0"/>
              <a:t>Single Layer </a:t>
            </a:r>
            <a:r>
              <a:rPr lang="en-US" altLang="zh-TW" dirty="0" err="1" smtClean="0"/>
              <a:t>Perceptron</a:t>
            </a:r>
            <a:endParaRPr lang="en-US" altLang="zh-TW" dirty="0" smtClean="0"/>
          </a:p>
          <a:p>
            <a:pPr lvl="2"/>
            <a:r>
              <a:rPr lang="en-US" altLang="zh-TW" dirty="0" smtClean="0"/>
              <a:t>Multi-Layer Networks</a:t>
            </a:r>
          </a:p>
        </p:txBody>
      </p:sp>
      <p:sp>
        <p:nvSpPr>
          <p:cNvPr id="5" name="Left Bracket 4"/>
          <p:cNvSpPr/>
          <p:nvPr/>
        </p:nvSpPr>
        <p:spPr>
          <a:xfrm>
            <a:off x="1371600" y="1524000"/>
            <a:ext cx="152400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27</a:t>
            </a:r>
            <a:endParaRPr lang="en-US" dirty="0"/>
          </a:p>
        </p:txBody>
      </p:sp>
      <p:sp>
        <p:nvSpPr>
          <p:cNvPr id="7" name="Left Bracket 6"/>
          <p:cNvSpPr/>
          <p:nvPr/>
        </p:nvSpPr>
        <p:spPr>
          <a:xfrm>
            <a:off x="1371600" y="33528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3733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28</a:t>
            </a:r>
            <a:endParaRPr lang="en-US" dirty="0"/>
          </a:p>
        </p:txBody>
      </p:sp>
      <p:sp>
        <p:nvSpPr>
          <p:cNvPr id="9" name="Left Bracket 8"/>
          <p:cNvSpPr/>
          <p:nvPr/>
        </p:nvSpPr>
        <p:spPr>
          <a:xfrm>
            <a:off x="1371600" y="49530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" y="5334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29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the classes …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2"/>
            <a:endParaRPr lang="en-US" dirty="0" smtClean="0"/>
          </a:p>
          <a:p>
            <a:pPr lvl="2"/>
            <a:r>
              <a:rPr lang="en-US" dirty="0" smtClean="0"/>
              <a:t>Unsupervised learning</a:t>
            </a:r>
          </a:p>
          <a:p>
            <a:pPr lvl="2"/>
            <a:r>
              <a:rPr lang="en-US" dirty="0" smtClean="0"/>
              <a:t>Self Organizing Map (SOM)  </a:t>
            </a:r>
          </a:p>
          <a:p>
            <a:pPr lvl="2">
              <a:buNone/>
            </a:pPr>
            <a:endParaRPr lang="en-US" altLang="zh-TW" dirty="0" smtClean="0">
              <a:ea typeface="DFKai-SB" pitchFamily="65" charset="-120"/>
            </a:endParaRPr>
          </a:p>
          <a:p>
            <a:pPr lvl="2"/>
            <a:endParaRPr lang="en-US" altLang="zh-TW" dirty="0" smtClean="0">
              <a:ea typeface="DFKai-SB" pitchFamily="65" charset="-120"/>
            </a:endParaRPr>
          </a:p>
          <a:p>
            <a:pPr lvl="2"/>
            <a:r>
              <a:rPr lang="en-US" altLang="zh-TW" dirty="0" smtClean="0"/>
              <a:t>Genetic algorithms</a:t>
            </a:r>
          </a:p>
          <a:p>
            <a:pPr lvl="2"/>
            <a:r>
              <a:rPr lang="en-US" altLang="zh-TW" dirty="0" smtClean="0"/>
              <a:t>GA Requirements</a:t>
            </a:r>
          </a:p>
          <a:p>
            <a:pPr lvl="2"/>
            <a:r>
              <a:rPr lang="en-US" altLang="zh-TW" dirty="0" smtClean="0"/>
              <a:t>Theory of Evolution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altLang="zh-TW" dirty="0" smtClean="0"/>
              <a:t>Fuzzy Logic</a:t>
            </a:r>
          </a:p>
        </p:txBody>
      </p:sp>
      <p:sp>
        <p:nvSpPr>
          <p:cNvPr id="5" name="Left Bracket 4"/>
          <p:cNvSpPr/>
          <p:nvPr/>
        </p:nvSpPr>
        <p:spPr>
          <a:xfrm>
            <a:off x="1371600" y="1524000"/>
            <a:ext cx="152400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30</a:t>
            </a:r>
            <a:endParaRPr lang="en-US" dirty="0"/>
          </a:p>
        </p:txBody>
      </p:sp>
      <p:sp>
        <p:nvSpPr>
          <p:cNvPr id="7" name="Left Bracket 6"/>
          <p:cNvSpPr/>
          <p:nvPr/>
        </p:nvSpPr>
        <p:spPr>
          <a:xfrm>
            <a:off x="1371600" y="33528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3733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31</a:t>
            </a:r>
            <a:endParaRPr lang="en-US" dirty="0"/>
          </a:p>
        </p:txBody>
      </p:sp>
      <p:sp>
        <p:nvSpPr>
          <p:cNvPr id="9" name="Left Bracket 8"/>
          <p:cNvSpPr/>
          <p:nvPr/>
        </p:nvSpPr>
        <p:spPr>
          <a:xfrm>
            <a:off x="1371600" y="4953000"/>
            <a:ext cx="228600" cy="1371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" y="5334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 32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Material used from the following sources  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4267200" cy="5638800"/>
          </a:xfrm>
        </p:spPr>
        <p:txBody>
          <a:bodyPr>
            <a:noAutofit/>
          </a:bodyPr>
          <a:lstStyle/>
          <a:p>
            <a:r>
              <a:rPr lang="en-US" altLang="zh-TW" sz="1400" dirty="0" smtClean="0"/>
              <a:t>CLIPS </a:t>
            </a:r>
            <a:r>
              <a:rPr lang="en-US" altLang="zh-TW" sz="1400" dirty="0" err="1" smtClean="0"/>
              <a:t>Userʼs</a:t>
            </a:r>
            <a:r>
              <a:rPr lang="en-US" altLang="zh-TW" sz="1400" dirty="0" smtClean="0"/>
              <a:t> Guide</a:t>
            </a:r>
          </a:p>
          <a:p>
            <a:r>
              <a:rPr lang="en-US" altLang="zh-TW" sz="1400" dirty="0" smtClean="0"/>
              <a:t>Intelligent Systems by Tai-</a:t>
            </a:r>
            <a:r>
              <a:rPr lang="en-US" altLang="zh-TW" sz="1400" dirty="0" err="1" smtClean="0"/>
              <a:t>Wen</a:t>
            </a:r>
            <a:r>
              <a:rPr lang="en-US" altLang="zh-TW" sz="1400" dirty="0" smtClean="0"/>
              <a:t> </a:t>
            </a:r>
            <a:r>
              <a:rPr lang="en-US" altLang="zh-TW" sz="1400" dirty="0" err="1" smtClean="0"/>
              <a:t>Yue</a:t>
            </a:r>
            <a:r>
              <a:rPr lang="en-US" altLang="zh-TW" sz="1400" dirty="0" smtClean="0"/>
              <a:t> </a:t>
            </a:r>
          </a:p>
          <a:p>
            <a:r>
              <a:rPr lang="en-US" sz="1400" dirty="0" smtClean="0"/>
              <a:t>Artificial Intelligence by </a:t>
            </a:r>
            <a:r>
              <a:rPr lang="en-US" sz="1400" dirty="0" err="1" smtClean="0"/>
              <a:t>Reema</a:t>
            </a:r>
            <a:r>
              <a:rPr lang="en-US" sz="1400" dirty="0" smtClean="0"/>
              <a:t> Tariq</a:t>
            </a:r>
          </a:p>
          <a:p>
            <a:r>
              <a:rPr lang="en-US" sz="1400" dirty="0" smtClean="0"/>
              <a:t>Ihttp://en.wikipedia.org/</a:t>
            </a:r>
          </a:p>
          <a:p>
            <a:r>
              <a:rPr lang="en-US" sz="1400" dirty="0" err="1" smtClean="0"/>
              <a:t>ntelligent</a:t>
            </a:r>
            <a:r>
              <a:rPr lang="en-US" sz="1400" dirty="0" smtClean="0"/>
              <a:t> Agents by Oliver Schulte</a:t>
            </a:r>
          </a:p>
          <a:p>
            <a:r>
              <a:rPr lang="en-US" sz="1400" dirty="0" smtClean="0"/>
              <a:t>Artificial Neural Networks Dr. Duong Tuan </a:t>
            </a:r>
            <a:r>
              <a:rPr lang="en-US" sz="1400" dirty="0" err="1" smtClean="0"/>
              <a:t>Anh</a:t>
            </a:r>
            <a:endParaRPr lang="en-US" sz="1400" dirty="0" smtClean="0"/>
          </a:p>
          <a:p>
            <a:r>
              <a:rPr lang="en-US" sz="1400" dirty="0" smtClean="0"/>
              <a:t>Informed search algorithms by Min-Yen Kan </a:t>
            </a:r>
          </a:p>
          <a:p>
            <a:r>
              <a:rPr lang="en-US" sz="1400" dirty="0" smtClean="0"/>
              <a:t>Heuristic Search by </a:t>
            </a:r>
            <a:r>
              <a:rPr lang="en-US" sz="1400" dirty="0" err="1" smtClean="0"/>
              <a:t>Lise</a:t>
            </a:r>
            <a:r>
              <a:rPr lang="en-US" sz="1400" dirty="0" smtClean="0"/>
              <a:t> </a:t>
            </a:r>
            <a:r>
              <a:rPr lang="en-US" sz="1400" dirty="0" err="1" smtClean="0"/>
              <a:t>Getoor</a:t>
            </a:r>
            <a:endParaRPr lang="en-US" sz="1400" dirty="0" smtClean="0"/>
          </a:p>
          <a:p>
            <a:r>
              <a:rPr lang="en-US" sz="1400" dirty="0" smtClean="0"/>
              <a:t>Robotics, Artificial Intelligence  by Nick </a:t>
            </a:r>
            <a:r>
              <a:rPr lang="en-US" sz="1400" dirty="0" err="1" smtClean="0"/>
              <a:t>Vallidis</a:t>
            </a:r>
            <a:endParaRPr lang="en-US" sz="1400" dirty="0" smtClean="0"/>
          </a:p>
          <a:p>
            <a:r>
              <a:rPr lang="en-US" sz="1400" dirty="0" smtClean="0"/>
              <a:t>MLP by Andy </a:t>
            </a:r>
            <a:r>
              <a:rPr lang="en-US" sz="1400" dirty="0" err="1" smtClean="0"/>
              <a:t>Philippides</a:t>
            </a:r>
            <a:r>
              <a:rPr lang="en-US" sz="1400" dirty="0" smtClean="0"/>
              <a:t> </a:t>
            </a:r>
          </a:p>
          <a:p>
            <a:r>
              <a:rPr lang="en-US" sz="1400" dirty="0" smtClean="0"/>
              <a:t>http://www.cs.columbia.edu/~kathy/cs4701</a:t>
            </a:r>
          </a:p>
          <a:p>
            <a:r>
              <a:rPr lang="en-US" sz="1400" dirty="0" smtClean="0"/>
              <a:t>genome.tugraz.at/MedicalInformatics2/SOM.pdf‎ </a:t>
            </a:r>
          </a:p>
          <a:p>
            <a:r>
              <a:rPr lang="en-US" sz="1400" dirty="0" smtClean="0"/>
              <a:t>Knowledge-Based Agents by  Marie des , Andreas Schulz and Chuck Dyer</a:t>
            </a:r>
          </a:p>
          <a:p>
            <a:r>
              <a:rPr lang="en-US" sz="1400" dirty="0" smtClean="0"/>
              <a:t>Logical Agents and First Order Logic </a:t>
            </a:r>
            <a:r>
              <a:rPr lang="en-US" sz="1400" dirty="0" smtClean="0">
                <a:cs typeface="Times" charset="0"/>
              </a:rPr>
              <a:t>CSC 8520 Spring 2013. Paula </a:t>
            </a:r>
            <a:r>
              <a:rPr lang="en-US" sz="1400" dirty="0" err="1" smtClean="0">
                <a:cs typeface="Times" charset="0"/>
              </a:rPr>
              <a:t>Matuszek</a:t>
            </a:r>
            <a:endParaRPr lang="en-US" sz="1400" dirty="0" smtClean="0">
              <a:cs typeface="Times" charset="0"/>
            </a:endParaRPr>
          </a:p>
          <a:p>
            <a:r>
              <a:rPr lang="en-US" sz="1400" dirty="0" smtClean="0"/>
              <a:t>Knowledge Representation Techniques by </a:t>
            </a:r>
            <a:r>
              <a:rPr lang="en-US" sz="1400" dirty="0" err="1" smtClean="0"/>
              <a:t>Saroj</a:t>
            </a:r>
            <a:r>
              <a:rPr lang="en-US" sz="1400" dirty="0" smtClean="0"/>
              <a:t> </a:t>
            </a:r>
            <a:r>
              <a:rPr lang="en-US" sz="1400" dirty="0" err="1" smtClean="0"/>
              <a:t>Kausik</a:t>
            </a:r>
            <a:r>
              <a:rPr lang="en-US" sz="1400" dirty="0" smtClean="0"/>
              <a:t> </a:t>
            </a:r>
          </a:p>
          <a:p>
            <a:r>
              <a:rPr lang="en-US" sz="1400" dirty="0" smtClean="0"/>
              <a:t>Rule-based expert systems by </a:t>
            </a:r>
            <a:r>
              <a:rPr lang="en-US" sz="1400" dirty="0" err="1" smtClean="0"/>
              <a:t>negnevitsky</a:t>
            </a:r>
            <a:r>
              <a:rPr lang="en-US" sz="1400" dirty="0" smtClean="0"/>
              <a:t> </a:t>
            </a:r>
            <a:r>
              <a:rPr lang="en-US" sz="1400" dirty="0" err="1" smtClean="0"/>
              <a:t>pearson</a:t>
            </a:r>
            <a:r>
              <a:rPr lang="en-US" sz="1400" dirty="0" smtClean="0"/>
              <a:t> education 2005 </a:t>
            </a:r>
          </a:p>
          <a:p>
            <a:r>
              <a:rPr lang="en-US" sz="1400" dirty="0" smtClean="0"/>
              <a:t>http://staff.unak.is/not/tony/teaching/ai/lectures/05aBreadthDepth/breadthDepth.ppt</a:t>
            </a:r>
          </a:p>
          <a:p>
            <a:r>
              <a:rPr lang="en-US" sz="1400" dirty="0" smtClean="0"/>
              <a:t>http://www.seattlerobotics.org/encoder/mar98/fuz/flindex.html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267200" cy="5715000"/>
          </a:xfrm>
        </p:spPr>
        <p:txBody>
          <a:bodyPr>
            <a:noAutofit/>
          </a:bodyPr>
          <a:lstStyle/>
          <a:p>
            <a:r>
              <a:rPr lang="en-US" altLang="zh-TW" sz="1500" dirty="0" smtClean="0"/>
              <a:t>Artificial Intelligence: A Modern Approach, Stuart Russell and Peter </a:t>
            </a:r>
            <a:r>
              <a:rPr lang="en-US" altLang="zh-TW" sz="1500" dirty="0" err="1" smtClean="0"/>
              <a:t>Norvig</a:t>
            </a:r>
            <a:r>
              <a:rPr lang="en-US" altLang="zh-TW" sz="1500" dirty="0" smtClean="0"/>
              <a:t>, Prentice Hall.</a:t>
            </a:r>
          </a:p>
          <a:p>
            <a:r>
              <a:rPr lang="en-US" sz="1500" dirty="0" smtClean="0"/>
              <a:t>Artificial Intelligence by Hassan </a:t>
            </a:r>
            <a:r>
              <a:rPr lang="en-US" sz="1500" dirty="0" err="1" smtClean="0"/>
              <a:t>Najadat</a:t>
            </a:r>
            <a:r>
              <a:rPr lang="en-US" sz="1500" dirty="0" smtClean="0"/>
              <a:t> Jordan UST</a:t>
            </a:r>
          </a:p>
          <a:p>
            <a:r>
              <a:rPr lang="en-US" sz="1500" dirty="0" smtClean="0"/>
              <a:t>Artificial Intelligence CptS440/540 EECS by </a:t>
            </a:r>
            <a:r>
              <a:rPr lang="en-US" sz="1500" dirty="0" err="1" smtClean="0"/>
              <a:t>Yau</a:t>
            </a:r>
            <a:r>
              <a:rPr lang="en-US" sz="1500" dirty="0" smtClean="0"/>
              <a:t> </a:t>
            </a:r>
            <a:r>
              <a:rPr lang="en-US" sz="1500" dirty="0" err="1" smtClean="0"/>
              <a:t>Fenghui</a:t>
            </a:r>
            <a:r>
              <a:rPr lang="en-US" sz="1500" dirty="0" smtClean="0"/>
              <a:t> </a:t>
            </a:r>
          </a:p>
          <a:p>
            <a:r>
              <a:rPr lang="en-US" sz="1500" dirty="0" smtClean="0"/>
              <a:t>faculty.tnstate.edu/</a:t>
            </a:r>
            <a:r>
              <a:rPr lang="en-US" sz="1500" dirty="0" err="1" smtClean="0"/>
              <a:t>fyao</a:t>
            </a:r>
            <a:r>
              <a:rPr lang="en-US" sz="1500" dirty="0" smtClean="0"/>
              <a:t>/COMP4400/AI-Chap1and2-4web.ppt‎</a:t>
            </a:r>
          </a:p>
          <a:p>
            <a:r>
              <a:rPr lang="en-US" sz="1500" dirty="0" smtClean="0"/>
              <a:t>Solving Problems By Searching by Dr </a:t>
            </a:r>
            <a:r>
              <a:rPr lang="en-US" sz="1500" dirty="0" err="1" smtClean="0"/>
              <a:t>Muhamad</a:t>
            </a:r>
            <a:r>
              <a:rPr lang="en-US" sz="1500" dirty="0" smtClean="0"/>
              <a:t> </a:t>
            </a:r>
            <a:r>
              <a:rPr lang="en-US" sz="1500" dirty="0" err="1" smtClean="0"/>
              <a:t>Tounsi</a:t>
            </a:r>
            <a:r>
              <a:rPr lang="en-US" sz="1500" dirty="0" smtClean="0"/>
              <a:t> PSU</a:t>
            </a:r>
          </a:p>
          <a:p>
            <a:r>
              <a:rPr lang="en-US" sz="1500" dirty="0" smtClean="0"/>
              <a:t>Introduction to Artificial Intelligence by  </a:t>
            </a:r>
            <a:r>
              <a:rPr lang="en-US" sz="1500" dirty="0" err="1" smtClean="0"/>
              <a:t>Eyal</a:t>
            </a:r>
            <a:r>
              <a:rPr lang="en-US" sz="1500" dirty="0" smtClean="0"/>
              <a:t> Amir</a:t>
            </a:r>
          </a:p>
          <a:p>
            <a:r>
              <a:rPr lang="en-US" sz="1500" dirty="0" smtClean="0"/>
              <a:t>www.authorstream.com/.../techi.vaby-1537745-unit-ii-solving-problems.ppt</a:t>
            </a:r>
          </a:p>
          <a:p>
            <a:r>
              <a:rPr lang="en-US" sz="1500" dirty="0" smtClean="0"/>
              <a:t>Expert Systems by </a:t>
            </a:r>
            <a:r>
              <a:rPr lang="en-US" sz="1500" dirty="0" err="1" smtClean="0"/>
              <a:t>Sepandar</a:t>
            </a:r>
            <a:r>
              <a:rPr lang="en-US" sz="1500" dirty="0" smtClean="0"/>
              <a:t>  </a:t>
            </a:r>
            <a:r>
              <a:rPr lang="en-US" sz="1500" dirty="0" err="1" smtClean="0"/>
              <a:t>Sepehr</a:t>
            </a:r>
            <a:r>
              <a:rPr lang="en-US" sz="1500" dirty="0" smtClean="0"/>
              <a:t> McMaster University</a:t>
            </a:r>
          </a:p>
          <a:p>
            <a:r>
              <a:rPr lang="en-US" sz="1500" dirty="0" smtClean="0"/>
              <a:t>web2.aabu.edu.jo/tool/</a:t>
            </a:r>
            <a:r>
              <a:rPr lang="en-US" sz="1500" dirty="0" err="1" smtClean="0"/>
              <a:t>course_file</a:t>
            </a:r>
            <a:r>
              <a:rPr lang="en-US" sz="1500" dirty="0" smtClean="0"/>
              <a:t>/</a:t>
            </a:r>
            <a:r>
              <a:rPr lang="en-US" sz="1500" dirty="0" err="1" smtClean="0"/>
              <a:t>lec_notes</a:t>
            </a:r>
            <a:r>
              <a:rPr lang="en-US" sz="1500" dirty="0" smtClean="0"/>
              <a:t>/901470_exp_system1.ppt‎</a:t>
            </a:r>
          </a:p>
          <a:p>
            <a:r>
              <a:rPr lang="en-US" sz="1500" dirty="0" smtClean="0"/>
              <a:t>Informed Search and Exploration by Michael </a:t>
            </a:r>
            <a:r>
              <a:rPr lang="en-US" sz="1500" dirty="0" err="1" smtClean="0"/>
              <a:t>Scherger</a:t>
            </a:r>
            <a:endParaRPr lang="en-US" sz="1500" dirty="0" smtClean="0"/>
          </a:p>
          <a:p>
            <a:r>
              <a:rPr lang="en-US" sz="1500" dirty="0" smtClean="0"/>
              <a:t>Artificial neural networks by</a:t>
            </a:r>
            <a:r>
              <a:rPr lang="en-US" sz="1500" b="1" dirty="0" smtClean="0"/>
              <a:t> </a:t>
            </a:r>
            <a:r>
              <a:rPr lang="en-US" sz="1500" dirty="0" smtClean="0"/>
              <a:t>HCMC University of Technology </a:t>
            </a:r>
          </a:p>
          <a:p>
            <a:r>
              <a:rPr lang="it-IT" sz="1500" dirty="0" smtClean="0"/>
              <a:t>What is an Intelligent Agent ? By Based on Tutorials Monique Calisti ..</a:t>
            </a:r>
          </a:p>
          <a:p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13327</TotalTime>
  <Words>1546</Words>
  <Application>Microsoft Office PowerPoint</Application>
  <PresentationFormat>On-screen Show (4:3)</PresentationFormat>
  <Paragraphs>279</Paragraphs>
  <Slides>34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Visio</vt:lpstr>
      <vt:lpstr>Artificial Intelligence Lecture No. 32</vt:lpstr>
      <vt:lpstr>Summary of Previous Lecture</vt:lpstr>
      <vt:lpstr>Today’s Lecture</vt:lpstr>
      <vt:lpstr>Slide 4</vt:lpstr>
      <vt:lpstr>Slide 5</vt:lpstr>
      <vt:lpstr>Where did it begin?</vt:lpstr>
      <vt:lpstr>Problem solving</vt:lpstr>
      <vt:lpstr>Fuzzy Logic (FL) vs Conventional control methods</vt:lpstr>
      <vt:lpstr>Fuzzy Logic (FL) vs Conventional control methods</vt:lpstr>
      <vt:lpstr>Fuzzy Logic (FL) vs Conventional control methods</vt:lpstr>
      <vt:lpstr>Fuzzy Sets</vt:lpstr>
      <vt:lpstr>Fuzzy Linguistic Variables</vt:lpstr>
      <vt:lpstr>Membership function</vt:lpstr>
      <vt:lpstr>Slide 14</vt:lpstr>
      <vt:lpstr>Membership Functions</vt:lpstr>
      <vt:lpstr>Membership Functions</vt:lpstr>
      <vt:lpstr>Inputs: Temperature        </vt:lpstr>
      <vt:lpstr>Inputs: Temperature, Cloud Cover</vt:lpstr>
      <vt:lpstr>Output: Speed</vt:lpstr>
      <vt:lpstr>Rules</vt:lpstr>
      <vt:lpstr>Defuzzification:  Constructing the Output</vt:lpstr>
      <vt:lpstr>Defuzzification:  Constructing the Output</vt:lpstr>
      <vt:lpstr>Defuzzification:  Constructing the Output</vt:lpstr>
      <vt:lpstr>Notes: Follow-up Points</vt:lpstr>
      <vt:lpstr>Notes: Drawbacks to Fuzzy logic</vt:lpstr>
      <vt:lpstr>Summery of Today’s Lecture</vt:lpstr>
      <vt:lpstr>Concluding the classes    </vt:lpstr>
      <vt:lpstr>Concluding the classes…    </vt:lpstr>
      <vt:lpstr>Concluding the classes …    </vt:lpstr>
      <vt:lpstr>Concluding the classes …    </vt:lpstr>
      <vt:lpstr>Concluding the classes …    </vt:lpstr>
      <vt:lpstr>Concluding the classes …    </vt:lpstr>
      <vt:lpstr>Concluding the classes …    </vt:lpstr>
      <vt:lpstr>Material used from the following sources  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610</cp:revision>
  <dcterms:created xsi:type="dcterms:W3CDTF">2012-02-27T05:45:45Z</dcterms:created>
  <dcterms:modified xsi:type="dcterms:W3CDTF">2013-12-20T07:35:51Z</dcterms:modified>
</cp:coreProperties>
</file>