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1" r:id="rId2"/>
    <p:sldId id="440" r:id="rId3"/>
    <p:sldId id="488" r:id="rId4"/>
    <p:sldId id="549" r:id="rId5"/>
    <p:sldId id="491" r:id="rId6"/>
    <p:sldId id="492" r:id="rId7"/>
    <p:sldId id="493" r:id="rId8"/>
    <p:sldId id="494" r:id="rId9"/>
    <p:sldId id="496" r:id="rId10"/>
    <p:sldId id="497" r:id="rId11"/>
    <p:sldId id="498" r:id="rId12"/>
    <p:sldId id="499" r:id="rId13"/>
    <p:sldId id="500" r:id="rId14"/>
    <p:sldId id="501" r:id="rId15"/>
    <p:sldId id="502" r:id="rId16"/>
    <p:sldId id="503" r:id="rId17"/>
    <p:sldId id="504" r:id="rId18"/>
    <p:sldId id="505" r:id="rId19"/>
    <p:sldId id="507" r:id="rId20"/>
    <p:sldId id="508" r:id="rId21"/>
    <p:sldId id="509" r:id="rId22"/>
    <p:sldId id="510" r:id="rId23"/>
    <p:sldId id="511" r:id="rId24"/>
    <p:sldId id="512" r:id="rId25"/>
    <p:sldId id="513" r:id="rId26"/>
    <p:sldId id="514" r:id="rId27"/>
    <p:sldId id="515" r:id="rId28"/>
    <p:sldId id="516" r:id="rId29"/>
    <p:sldId id="517" r:id="rId30"/>
    <p:sldId id="518" r:id="rId31"/>
    <p:sldId id="519" r:id="rId32"/>
    <p:sldId id="520" r:id="rId33"/>
    <p:sldId id="521" r:id="rId34"/>
    <p:sldId id="522" r:id="rId35"/>
    <p:sldId id="523" r:id="rId36"/>
    <p:sldId id="524" r:id="rId37"/>
    <p:sldId id="525" r:id="rId38"/>
    <p:sldId id="526" r:id="rId39"/>
    <p:sldId id="532" r:id="rId40"/>
    <p:sldId id="533" r:id="rId41"/>
    <p:sldId id="40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90" d="100"/>
          <a:sy n="90" d="100"/>
        </p:scale>
        <p:origin x="-738"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37EF152-6B22-4E10-9FDF-B2B3E828CA93}" type="slidenum">
              <a:rPr lang="en-US"/>
              <a:pPr/>
              <a:t>6</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5DCD7492-0DEA-426D-B94A-51CFAD231D2D}" type="slidenum">
              <a:rPr lang="en-US"/>
              <a:pPr/>
              <a:t>7</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3FD75279-E408-41F6-B5AE-BB16368FFA93}" type="slidenum">
              <a:rPr lang="en-US"/>
              <a:pPr/>
              <a:t>8</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A0D91DB5-3F66-457F-A95E-E7734F0E3869}" type="slidenum">
              <a:rPr lang="en-US"/>
              <a:pPr/>
              <a:t>9</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F477BFB-D82D-4F9F-9CE2-61687D87086C}" type="slidenum">
              <a:rPr lang="en-US"/>
              <a:pPr/>
              <a:t>10</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664D1D7B-D28D-47D3-8116-9F866274BA6F}" type="slidenum">
              <a:rPr lang="en-US"/>
              <a:pPr/>
              <a:t>11</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231AB8F-A111-45E6-B212-722077CB0742}" type="slidenum">
              <a:rPr lang="en-US"/>
              <a:pPr/>
              <a:t>12</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7C3B86B0-1F88-40D0-ABDE-5296E844EB0C}" type="slidenum">
              <a:rPr lang="en-US"/>
              <a:pPr/>
              <a:t>13</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F948DBE-720C-408E-AFE4-EFE86DEA7337}" type="slidenum">
              <a:rPr lang="en-US"/>
              <a:pPr/>
              <a:t>14</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796D2A3-C5AB-4563-9966-A5754F785E73}" type="slidenum">
              <a:rPr lang="en-US"/>
              <a:pPr/>
              <a:t>15</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5CBB7B5-5B8A-410B-A8A6-50AA8AEC0FD0}" type="slidenum">
              <a:rPr lang="en-US"/>
              <a:pPr/>
              <a:t>35</a:t>
            </a:fld>
            <a:endParaRPr lang="en-US"/>
          </a:p>
        </p:txBody>
      </p:sp>
      <p:sp>
        <p:nvSpPr>
          <p:cNvPr id="74755" name="Text Box 2"/>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74756" name="Rectangle 3"/>
          <p:cNvSpPr>
            <a:spLocks noGrp="1" noChangeArrowheads="1"/>
          </p:cNvSpPr>
          <p:nvPr>
            <p:ph type="body"/>
          </p:nvPr>
        </p:nvSpPr>
        <p:spPr>
          <a:xfrm>
            <a:off x="685800" y="4343400"/>
            <a:ext cx="5483225" cy="4111625"/>
          </a:xfrm>
          <a:noFill/>
          <a:ln/>
        </p:spPr>
        <p:txBody>
          <a:bodyPr wrap="none" anchor="ct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A3617F12-8FE2-4D55-AFDD-AD030D9AFDEA}" type="slidenum">
              <a:rPr lang="en-US"/>
              <a:pPr/>
              <a:t>36</a:t>
            </a:fld>
            <a:endParaRPr lang="en-US"/>
          </a:p>
        </p:txBody>
      </p:sp>
      <p:sp>
        <p:nvSpPr>
          <p:cNvPr id="75779" name="Text Box 2"/>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75780" name="Rectangle 3"/>
          <p:cNvSpPr>
            <a:spLocks noGrp="1" noChangeArrowheads="1"/>
          </p:cNvSpPr>
          <p:nvPr>
            <p:ph type="body"/>
          </p:nvPr>
        </p:nvSpPr>
        <p:spPr>
          <a:xfrm>
            <a:off x="685800" y="4343400"/>
            <a:ext cx="5483225" cy="4111625"/>
          </a:xfrm>
          <a:noFill/>
          <a:ln/>
        </p:spPr>
        <p:txBody>
          <a:bodyPr wrap="none" anchor="ct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68E1E4B5-C6EB-4C24-A6FB-19C05FD02295}" type="slidenum">
              <a:rPr lang="en-US"/>
              <a:pPr/>
              <a:t>37</a:t>
            </a:fld>
            <a:endParaRPr lang="en-US"/>
          </a:p>
        </p:txBody>
      </p:sp>
      <p:sp>
        <p:nvSpPr>
          <p:cNvPr id="76803" name="Text Box 2"/>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76804" name="Rectangle 3"/>
          <p:cNvSpPr>
            <a:spLocks noGrp="1" noChangeArrowheads="1"/>
          </p:cNvSpPr>
          <p:nvPr>
            <p:ph type="body"/>
          </p:nvPr>
        </p:nvSpPr>
        <p:spPr>
          <a:xfrm>
            <a:off x="685800" y="4343400"/>
            <a:ext cx="5483225" cy="4111625"/>
          </a:xfrm>
          <a:noFill/>
          <a:ln/>
        </p:spPr>
        <p:txBody>
          <a:bodyPr wrap="none" anchor="ct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D0497B7-A132-4BF6-B450-1543213EEE69}" type="slidenum">
              <a:rPr lang="en-US"/>
              <a:pPr/>
              <a:t>38</a:t>
            </a:fld>
            <a:endParaRPr lang="en-US"/>
          </a:p>
        </p:txBody>
      </p:sp>
      <p:sp>
        <p:nvSpPr>
          <p:cNvPr id="77827" name="Text Box 2"/>
          <p:cNvSpPr txBox="1">
            <a:spLocks noChangeArrowheads="1"/>
          </p:cNvSpPr>
          <p:nvPr/>
        </p:nvSpPr>
        <p:spPr bwMode="auto">
          <a:xfrm>
            <a:off x="2143125" y="695325"/>
            <a:ext cx="257175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77828" name="Rectangle 3"/>
          <p:cNvSpPr>
            <a:spLocks noGrp="1" noChangeArrowheads="1"/>
          </p:cNvSpPr>
          <p:nvPr>
            <p:ph type="body"/>
          </p:nvPr>
        </p:nvSpPr>
        <p:spPr>
          <a:xfrm>
            <a:off x="685800" y="4343400"/>
            <a:ext cx="5483225" cy="4111625"/>
          </a:xfrm>
          <a:noFill/>
          <a:ln/>
        </p:spPr>
        <p:txBody>
          <a:bodyPr wrap="none" anchor="ct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CB95DD-453A-4138-873A-D9C9ACB7FA7B}"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DAAE18-C654-44FD-B972-027C70EEABBD}"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56B2AF-2FDE-48F7-9AA6-B0088458995E}"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61800B-706B-48C6-B052-B26F7D6E4199}" type="datetime1">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CEE60E-4BFD-4517-B990-4B9FF1BF1305}" type="datetime1">
              <a:rPr lang="en-US" smtClean="0"/>
              <a:pPr/>
              <a:t>12/18/2013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53E225-43D9-4DCB-A03B-D4C10F4C1103}" type="datetime1">
              <a:rPr lang="en-US" smtClean="0"/>
              <a:pPr/>
              <a:t>12/18/2013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FF9A3-1214-40CA-B3F1-EC86DC9F3E0B}" type="datetime1">
              <a:rPr lang="en-US" smtClean="0"/>
              <a:pPr/>
              <a:t>12/18/2013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94A5F4-9AE3-44CF-85CE-C7B3354F2CDF}" type="datetime1">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8F5E5B-60A9-4375-970F-D96159F0DE7A}" type="datetime1">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2EDE17-3905-48D9-9FE8-3A2DDC483F7F}"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BFD89A-9014-469B-AAC4-763B709D7FDE}"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6A1AC-95EC-40E9-99AC-E46833BF8889}" type="datetime1">
              <a:rPr lang="en-US" smtClean="0"/>
              <a:pPr/>
              <a:t>12/18/2013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a:t>
            </a:r>
            <a:r>
              <a:rPr lang="en-US" dirty="0" smtClean="0">
                <a:latin typeface="Arial" pitchFamily="34" charset="0"/>
                <a:cs typeface="Arial" pitchFamily="34" charset="0"/>
              </a:rPr>
              <a:t>31</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Unsupervised learning</a:t>
            </a:r>
          </a:p>
          <a:p>
            <a:r>
              <a:rPr lang="en-US" sz="2800" dirty="0" smtClean="0"/>
              <a:t>Unsupervised learning Approaches </a:t>
            </a:r>
            <a:endParaRPr lang="en-US" altLang="ja-JP" sz="2800" dirty="0" smtClean="0">
              <a:ea typeface="ＭＳ Ｐゴシック" pitchFamily="34" charset="-128"/>
            </a:endParaRPr>
          </a:p>
          <a:p>
            <a:r>
              <a:rPr lang="en-US" altLang="ko-KR" sz="2800" dirty="0" smtClean="0">
                <a:ea typeface="굴림" charset="-127"/>
              </a:rPr>
              <a:t>Self Organizing Map (SOM)  </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Genetic algorithms</a:t>
            </a:r>
          </a:p>
          <a:p>
            <a:r>
              <a:rPr lang="en-US" dirty="0" smtClean="0"/>
              <a:t>GA Requirements</a:t>
            </a:r>
          </a:p>
          <a:p>
            <a:r>
              <a:rPr lang="en-US" dirty="0" smtClean="0"/>
              <a:t>Theory of Evolution</a:t>
            </a:r>
          </a:p>
          <a:p>
            <a:r>
              <a:rPr lang="en-US" dirty="0" smtClean="0"/>
              <a:t>GA Strengths</a:t>
            </a:r>
          </a:p>
          <a:p>
            <a:r>
              <a:rPr lang="en-US" dirty="0" smtClean="0"/>
              <a:t>GA Weaknesses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Genetic algorithms were formally introduced in the United States in the 1970s by John Holland at University of Michigan. </a:t>
            </a:r>
          </a:p>
          <a:p>
            <a:r>
              <a:rPr lang="en-US" dirty="0" smtClean="0"/>
              <a:t>The continuing price/performance improvements of computational systems has made them attractive for some types of optimization. </a:t>
            </a:r>
          </a:p>
          <a:p>
            <a:r>
              <a:rPr lang="en-US" dirty="0" smtClean="0"/>
              <a:t>In particular, genetic algorithms work very well on mixed (continuous </a:t>
            </a:r>
            <a:r>
              <a:rPr lang="en-US" i="1" dirty="0" smtClean="0"/>
              <a:t>and</a:t>
            </a:r>
            <a:r>
              <a:rPr lang="en-US" dirty="0" smtClean="0"/>
              <a:t> discrete), combinatorial problems. They are less susceptible to getting 'stuck' at local optima than gradient search methods. But they tend to be computationally expensive.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685800" y="381000"/>
            <a:ext cx="7772400" cy="1143000"/>
          </a:xfrm>
        </p:spPr>
        <p:txBody>
          <a:bodyPr/>
          <a:lstStyle/>
          <a:p>
            <a:pPr eaLnBrk="1" hangingPunct="1"/>
            <a:r>
              <a:rPr lang="en-US" smtClean="0"/>
              <a:t>Genetic Algorithms</a:t>
            </a:r>
          </a:p>
        </p:txBody>
      </p:sp>
      <p:sp>
        <p:nvSpPr>
          <p:cNvPr id="4100" name="Rectangle 3"/>
          <p:cNvSpPr>
            <a:spLocks noGrp="1" noChangeArrowheads="1"/>
          </p:cNvSpPr>
          <p:nvPr>
            <p:ph type="body" idx="1"/>
          </p:nvPr>
        </p:nvSpPr>
        <p:spPr/>
        <p:txBody>
          <a:bodyPr/>
          <a:lstStyle/>
          <a:p>
            <a:pPr eaLnBrk="1" hangingPunct="1"/>
            <a:r>
              <a:rPr lang="en-US" sz="2800" smtClean="0"/>
              <a:t>Genetic algorithms are a particular class of evolutionary algorithms that use techniques inspired by evolutionary biology such as inheritance, mutation, selection, and crossover (also called recombination).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What is GA</a:t>
            </a:r>
          </a:p>
        </p:txBody>
      </p:sp>
      <p:sp>
        <p:nvSpPr>
          <p:cNvPr id="5123" name="Rectangle 3"/>
          <p:cNvSpPr>
            <a:spLocks noGrp="1" noChangeArrowheads="1"/>
          </p:cNvSpPr>
          <p:nvPr>
            <p:ph type="body" idx="1"/>
          </p:nvPr>
        </p:nvSpPr>
        <p:spPr/>
        <p:txBody>
          <a:bodyPr/>
          <a:lstStyle/>
          <a:p>
            <a:pPr eaLnBrk="1" hangingPunct="1">
              <a:lnSpc>
                <a:spcPct val="90000"/>
              </a:lnSpc>
            </a:pPr>
            <a:r>
              <a:rPr lang="en-US" sz="2800" smtClean="0"/>
              <a:t>Genetic algorithms are implemented as a computer simulation in which a population of abstract representations (called chromosomes or the genotype or the genome) of candidate solutions (called individuals, creatures, or phenotypes) to an optimization problem evolves toward better solutions. </a:t>
            </a:r>
          </a:p>
          <a:p>
            <a:pPr eaLnBrk="1" hangingPunct="1">
              <a:lnSpc>
                <a:spcPct val="90000"/>
              </a:lnSpc>
            </a:pPr>
            <a:endParaRPr lang="en-US" sz="2800" smtClean="0"/>
          </a:p>
          <a:p>
            <a:pPr eaLnBrk="1" hangingPunct="1">
              <a:lnSpc>
                <a:spcPct val="90000"/>
              </a:lnSpc>
            </a:pPr>
            <a:r>
              <a:rPr lang="en-US" sz="2800" smtClean="0"/>
              <a:t>Traditionally, solutions are represented in binary as strings of 0s and 1s, but other encodings are also possible.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What is GA</a:t>
            </a:r>
          </a:p>
        </p:txBody>
      </p:sp>
      <p:sp>
        <p:nvSpPr>
          <p:cNvPr id="6147" name="Rectangle 3"/>
          <p:cNvSpPr>
            <a:spLocks noGrp="1" noChangeArrowheads="1"/>
          </p:cNvSpPr>
          <p:nvPr>
            <p:ph type="body" idx="1"/>
          </p:nvPr>
        </p:nvSpPr>
        <p:spPr/>
        <p:txBody>
          <a:bodyPr/>
          <a:lstStyle/>
          <a:p>
            <a:pPr eaLnBrk="1" hangingPunct="1"/>
            <a:r>
              <a:rPr lang="en-US" sz="2800" smtClean="0"/>
              <a:t>The evolution usually starts from a population of randomly generated individuals and happens in generations. </a:t>
            </a:r>
          </a:p>
          <a:p>
            <a:pPr eaLnBrk="1" hangingPunct="1">
              <a:buFont typeface="Wingdings" pitchFamily="2" charset="2"/>
              <a:buNone/>
            </a:pPr>
            <a:endParaRPr lang="en-US" sz="2800" smtClean="0"/>
          </a:p>
          <a:p>
            <a:pPr eaLnBrk="1" hangingPunct="1"/>
            <a:r>
              <a:rPr lang="en-US" sz="2800" smtClean="0"/>
              <a:t>In each generation, the fitness of every individual in the population is evaluated, multiple individuals are selected from the current population (based on their fitness), and modified (recombined and possibly mutated) to form a new population.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What is GA</a:t>
            </a:r>
          </a:p>
        </p:txBody>
      </p:sp>
      <p:sp>
        <p:nvSpPr>
          <p:cNvPr id="7171" name="Rectangle 3"/>
          <p:cNvSpPr>
            <a:spLocks noGrp="1" noChangeArrowheads="1"/>
          </p:cNvSpPr>
          <p:nvPr>
            <p:ph type="body" idx="1"/>
          </p:nvPr>
        </p:nvSpPr>
        <p:spPr>
          <a:xfrm>
            <a:off x="457200" y="1600200"/>
            <a:ext cx="8229600" cy="4724400"/>
          </a:xfrm>
        </p:spPr>
        <p:txBody>
          <a:bodyPr/>
          <a:lstStyle/>
          <a:p>
            <a:pPr eaLnBrk="1" hangingPunct="1">
              <a:lnSpc>
                <a:spcPct val="90000"/>
              </a:lnSpc>
            </a:pPr>
            <a:r>
              <a:rPr lang="en-US" smtClean="0"/>
              <a:t>The new population is then used in the next iteration of the algorithm. </a:t>
            </a:r>
          </a:p>
          <a:p>
            <a:pPr eaLnBrk="1" hangingPunct="1">
              <a:lnSpc>
                <a:spcPct val="90000"/>
              </a:lnSpc>
            </a:pPr>
            <a:r>
              <a:rPr lang="en-US" smtClean="0"/>
              <a:t>Commonly, the algorithm terminates when either a maximum number of generations has been produced, or a satisfactory fitness level has been reached for the population. </a:t>
            </a:r>
          </a:p>
          <a:p>
            <a:pPr eaLnBrk="1" hangingPunct="1">
              <a:lnSpc>
                <a:spcPct val="90000"/>
              </a:lnSpc>
            </a:pPr>
            <a:r>
              <a:rPr lang="en-US" smtClean="0"/>
              <a:t>If the algorithm has terminated due to a maximum number of generations, a satisfactory solution may or may not have been reached.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n-US" sz="4000" smtClean="0"/>
              <a:t>Chromosome, Genes and</a:t>
            </a:r>
            <a:br>
              <a:rPr lang="en-US" sz="4000" smtClean="0"/>
            </a:br>
            <a:r>
              <a:rPr lang="en-US" sz="4000" smtClean="0"/>
              <a:t>Genomes</a:t>
            </a:r>
          </a:p>
        </p:txBody>
      </p:sp>
      <p:sp>
        <p:nvSpPr>
          <p:cNvPr id="9219" name="Rectangle 3"/>
          <p:cNvSpPr>
            <a:spLocks noGrp="1" noChangeArrowheads="1"/>
          </p:cNvSpPr>
          <p:nvPr>
            <p:ph type="body" idx="1"/>
          </p:nvPr>
        </p:nvSpPr>
        <p:spPr/>
        <p:txBody>
          <a:bodyPr/>
          <a:lstStyle/>
          <a:p>
            <a:pPr eaLnBrk="1" hangingPunct="1"/>
            <a:endParaRPr lang="en-US" smtClean="0"/>
          </a:p>
        </p:txBody>
      </p:sp>
      <p:pic>
        <p:nvPicPr>
          <p:cNvPr id="9220" name="Picture 4"/>
          <p:cNvPicPr>
            <a:picLocks noChangeAspect="1" noChangeArrowheads="1"/>
          </p:cNvPicPr>
          <p:nvPr/>
        </p:nvPicPr>
        <p:blipFill>
          <a:blip r:embed="rId3" cstate="print"/>
          <a:srcRect/>
          <a:stretch>
            <a:fillRect/>
          </a:stretch>
        </p:blipFill>
        <p:spPr bwMode="auto">
          <a:xfrm>
            <a:off x="1143000" y="2286000"/>
            <a:ext cx="6400800" cy="3597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Genotype and Phenotype</a:t>
            </a:r>
          </a:p>
        </p:txBody>
      </p:sp>
      <p:sp>
        <p:nvSpPr>
          <p:cNvPr id="10243" name="Rectangle 3"/>
          <p:cNvSpPr>
            <a:spLocks noGrp="1" noChangeArrowheads="1"/>
          </p:cNvSpPr>
          <p:nvPr>
            <p:ph type="body" idx="1"/>
          </p:nvPr>
        </p:nvSpPr>
        <p:spPr/>
        <p:txBody>
          <a:bodyPr/>
          <a:lstStyle/>
          <a:p>
            <a:pPr eaLnBrk="1" hangingPunct="1"/>
            <a:r>
              <a:rPr lang="en-US" b="1" i="1" smtClean="0"/>
              <a:t>Genotype:</a:t>
            </a:r>
          </a:p>
          <a:p>
            <a:pPr eaLnBrk="1" hangingPunct="1">
              <a:buFont typeface="Wingdings" pitchFamily="2" charset="2"/>
              <a:buNone/>
            </a:pPr>
            <a:r>
              <a:rPr lang="en-US" smtClean="0"/>
              <a:t>	– Particular set of genes in a genome</a:t>
            </a:r>
          </a:p>
          <a:p>
            <a:pPr eaLnBrk="1" hangingPunct="1">
              <a:buFont typeface="Wingdings" pitchFamily="2" charset="2"/>
              <a:buNone/>
            </a:pPr>
            <a:endParaRPr lang="en-US" smtClean="0"/>
          </a:p>
          <a:p>
            <a:pPr eaLnBrk="1" hangingPunct="1"/>
            <a:r>
              <a:rPr lang="en-US" b="1" i="1" smtClean="0"/>
              <a:t>Phenotype:</a:t>
            </a:r>
          </a:p>
          <a:p>
            <a:pPr eaLnBrk="1" hangingPunct="1">
              <a:buFont typeface="Wingdings" pitchFamily="2" charset="2"/>
              <a:buNone/>
            </a:pPr>
            <a:r>
              <a:rPr lang="en-US" smtClean="0"/>
              <a:t>	– Physical characteristic of the genotype (smart, beautiful, healthy, etc.)</a:t>
            </a:r>
          </a:p>
          <a:p>
            <a:pPr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GA Requirements</a:t>
            </a:r>
          </a:p>
        </p:txBody>
      </p:sp>
      <p:sp>
        <p:nvSpPr>
          <p:cNvPr id="60419" name="Rectangle 3"/>
          <p:cNvSpPr>
            <a:spLocks noGrp="1" noChangeArrowheads="1"/>
          </p:cNvSpPr>
          <p:nvPr>
            <p:ph type="body" idx="1"/>
          </p:nvPr>
        </p:nvSpPr>
        <p:spPr>
          <a:xfrm>
            <a:off x="457200" y="1600200"/>
            <a:ext cx="8229600" cy="4876800"/>
          </a:xfrm>
        </p:spPr>
        <p:txBody>
          <a:bodyPr/>
          <a:lstStyle/>
          <a:p>
            <a:pPr eaLnBrk="1" hangingPunct="1">
              <a:lnSpc>
                <a:spcPct val="80000"/>
              </a:lnSpc>
            </a:pPr>
            <a:r>
              <a:rPr lang="en-US" sz="2400" dirty="0" smtClean="0"/>
              <a:t>A typical genetic algorithm requires two things to be defined:</a:t>
            </a:r>
          </a:p>
          <a:p>
            <a:pPr eaLnBrk="1" hangingPunct="1">
              <a:lnSpc>
                <a:spcPct val="80000"/>
              </a:lnSpc>
            </a:pPr>
            <a:r>
              <a:rPr lang="en-US" sz="2400" dirty="0" smtClean="0"/>
              <a:t>a genetic representation of the solution domain, and</a:t>
            </a:r>
          </a:p>
          <a:p>
            <a:pPr eaLnBrk="1" hangingPunct="1">
              <a:lnSpc>
                <a:spcPct val="80000"/>
              </a:lnSpc>
            </a:pPr>
            <a:r>
              <a:rPr lang="en-US" sz="2400" dirty="0" smtClean="0"/>
              <a:t>a fitness function to evaluate the solution domain. </a:t>
            </a:r>
          </a:p>
          <a:p>
            <a:pPr eaLnBrk="1" hangingPunct="1">
              <a:lnSpc>
                <a:spcPct val="80000"/>
              </a:lnSpc>
              <a:buFont typeface="Wingdings" pitchFamily="2" charset="2"/>
              <a:buNone/>
            </a:pPr>
            <a:endParaRPr lang="en-US" sz="2400" dirty="0" smtClean="0"/>
          </a:p>
          <a:p>
            <a:pPr eaLnBrk="1" hangingPunct="1">
              <a:lnSpc>
                <a:spcPct val="80000"/>
              </a:lnSpc>
            </a:pPr>
            <a:r>
              <a:rPr lang="en-US" sz="2400" dirty="0" smtClean="0"/>
              <a:t>A standard representation of the solution is as an array of bits. Arrays of other types and structures can be used in essentially the same way. </a:t>
            </a:r>
          </a:p>
          <a:p>
            <a:pPr eaLnBrk="1" hangingPunct="1">
              <a:lnSpc>
                <a:spcPct val="80000"/>
              </a:lnSpc>
            </a:pPr>
            <a:r>
              <a:rPr lang="en-US" sz="2400" dirty="0" smtClean="0"/>
              <a:t>The main property that makes these genetic representations convenient is that their parts are easily </a:t>
            </a:r>
            <a:r>
              <a:rPr lang="en-US" sz="2400" dirty="0" smtClean="0"/>
              <a:t>allied </a:t>
            </a:r>
            <a:r>
              <a:rPr lang="en-US" sz="2400" dirty="0" smtClean="0"/>
              <a:t>due to their fixed size, that facilitates simple crossover operation. </a:t>
            </a:r>
          </a:p>
          <a:p>
            <a:pPr eaLnBrk="1" hangingPunct="1">
              <a:lnSpc>
                <a:spcPct val="80000"/>
              </a:lnSpc>
            </a:pPr>
            <a:r>
              <a:rPr lang="en-US" sz="2400" dirty="0" smtClean="0"/>
              <a:t>Variable length representations may also be used, but crossover implementation is more complex in this case. </a:t>
            </a:r>
          </a:p>
          <a:p>
            <a:pPr eaLnBrk="1" hangingPunct="1">
              <a:lnSpc>
                <a:spcPct val="80000"/>
              </a:lnSpc>
            </a:pPr>
            <a:r>
              <a:rPr lang="en-US" sz="2400" dirty="0" smtClean="0"/>
              <a:t>Tree-like representations are explored in Genetic programming.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Effect transition="in" filter="blinds(horizontal)">
                                      <p:cBhvr>
                                        <p:cTn id="7" dur="500"/>
                                        <p:tgtEl>
                                          <p:spTgt spid="604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0419">
                                            <p:txEl>
                                              <p:pRg st="2" end="2"/>
                                            </p:txEl>
                                          </p:spTgt>
                                        </p:tgtEl>
                                        <p:attrNameLst>
                                          <p:attrName>style.visibility</p:attrName>
                                        </p:attrNameLst>
                                      </p:cBhvr>
                                      <p:to>
                                        <p:strVal val="visible"/>
                                      </p:to>
                                    </p:set>
                                    <p:animEffect transition="in" filter="blinds(horizontal)">
                                      <p:cBhvr>
                                        <p:cTn id="12" dur="500"/>
                                        <p:tgtEl>
                                          <p:spTgt spid="604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0419">
                                            <p:txEl>
                                              <p:pRg st="4" end="4"/>
                                            </p:txEl>
                                          </p:spTgt>
                                        </p:tgtEl>
                                        <p:attrNameLst>
                                          <p:attrName>style.visibility</p:attrName>
                                        </p:attrNameLst>
                                      </p:cBhvr>
                                      <p:to>
                                        <p:strVal val="visible"/>
                                      </p:to>
                                    </p:set>
                                    <p:animEffect transition="in" filter="blinds(horizontal)">
                                      <p:cBhvr>
                                        <p:cTn id="17" dur="500"/>
                                        <p:tgtEl>
                                          <p:spTgt spid="6041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0419">
                                            <p:txEl>
                                              <p:pRg st="5" end="5"/>
                                            </p:txEl>
                                          </p:spTgt>
                                        </p:tgtEl>
                                        <p:attrNameLst>
                                          <p:attrName>style.visibility</p:attrName>
                                        </p:attrNameLst>
                                      </p:cBhvr>
                                      <p:to>
                                        <p:strVal val="visible"/>
                                      </p:to>
                                    </p:set>
                                    <p:animEffect transition="in" filter="blinds(horizontal)">
                                      <p:cBhvr>
                                        <p:cTn id="22" dur="500"/>
                                        <p:tgtEl>
                                          <p:spTgt spid="6041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0419">
                                            <p:txEl>
                                              <p:pRg st="6" end="6"/>
                                            </p:txEl>
                                          </p:spTgt>
                                        </p:tgtEl>
                                        <p:attrNameLst>
                                          <p:attrName>style.visibility</p:attrName>
                                        </p:attrNameLst>
                                      </p:cBhvr>
                                      <p:to>
                                        <p:strVal val="visible"/>
                                      </p:to>
                                    </p:set>
                                    <p:animEffect transition="in" filter="blinds(horizontal)">
                                      <p:cBhvr>
                                        <p:cTn id="27" dur="500"/>
                                        <p:tgtEl>
                                          <p:spTgt spid="6041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60419">
                                            <p:txEl>
                                              <p:pRg st="7" end="7"/>
                                            </p:txEl>
                                          </p:spTgt>
                                        </p:tgtEl>
                                        <p:attrNameLst>
                                          <p:attrName>style.visibility</p:attrName>
                                        </p:attrNameLst>
                                      </p:cBhvr>
                                      <p:to>
                                        <p:strVal val="visible"/>
                                      </p:to>
                                    </p:set>
                                    <p:animEffect transition="in" filter="blinds(horizontal)">
                                      <p:cBhvr>
                                        <p:cTn id="32" dur="500"/>
                                        <p:tgtEl>
                                          <p:spTgt spid="6041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Representation</a:t>
            </a:r>
          </a:p>
        </p:txBody>
      </p:sp>
      <p:sp>
        <p:nvSpPr>
          <p:cNvPr id="12291" name="Rectangle 3"/>
          <p:cNvSpPr>
            <a:spLocks noGrp="1" noChangeArrowheads="1"/>
          </p:cNvSpPr>
          <p:nvPr>
            <p:ph type="body" idx="1"/>
          </p:nvPr>
        </p:nvSpPr>
        <p:spPr/>
        <p:txBody>
          <a:bodyPr/>
          <a:lstStyle/>
          <a:p>
            <a:pPr eaLnBrk="1" hangingPunct="1">
              <a:buFont typeface="Wingdings" pitchFamily="2" charset="2"/>
              <a:buNone/>
            </a:pPr>
            <a:r>
              <a:rPr lang="en-US" smtClean="0"/>
              <a:t>Chromosomes could be:</a:t>
            </a:r>
          </a:p>
          <a:p>
            <a:pPr lvl="1" eaLnBrk="1" hangingPunct="1"/>
            <a:r>
              <a:rPr lang="en-US" smtClean="0"/>
              <a:t>Bit strings                                         (0101 ... 1100)</a:t>
            </a:r>
          </a:p>
          <a:p>
            <a:pPr lvl="1" eaLnBrk="1" hangingPunct="1"/>
            <a:r>
              <a:rPr lang="en-US" smtClean="0"/>
              <a:t>Real numbers                     (43.2 -33.1 ... 0.0 89.2) </a:t>
            </a:r>
          </a:p>
          <a:p>
            <a:pPr lvl="1" eaLnBrk="1" hangingPunct="1"/>
            <a:r>
              <a:rPr lang="en-US" smtClean="0"/>
              <a:t>Permutations of element     (E11 E3 E7 ... E1 E15)</a:t>
            </a:r>
          </a:p>
          <a:p>
            <a:pPr lvl="1" eaLnBrk="1" hangingPunct="1"/>
            <a:r>
              <a:rPr lang="en-US" smtClean="0"/>
              <a:t>Lists of rules                       (R1 R2 R3 ... R22 R23)</a:t>
            </a:r>
          </a:p>
          <a:p>
            <a:pPr lvl="1" eaLnBrk="1" hangingPunct="1"/>
            <a:r>
              <a:rPr lang="en-US" smtClean="0"/>
              <a:t>Program elements               (genetic programming)</a:t>
            </a:r>
          </a:p>
          <a:p>
            <a:pPr lvl="1" eaLnBrk="1" hangingPunct="1"/>
            <a:r>
              <a:rPr lang="en-US" smtClean="0"/>
              <a:t>... any data structure ...</a:t>
            </a:r>
          </a:p>
          <a:p>
            <a:pPr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0"/>
            <a:ext cx="7772400" cy="1143000"/>
          </a:xfrm>
        </p:spPr>
        <p:txBody>
          <a:bodyPr/>
          <a:lstStyle/>
          <a:p>
            <a:pPr eaLnBrk="1" hangingPunct="1"/>
            <a:r>
              <a:rPr lang="en-US" smtClean="0"/>
              <a:t>GA Requirements</a:t>
            </a:r>
          </a:p>
        </p:txBody>
      </p:sp>
      <p:sp>
        <p:nvSpPr>
          <p:cNvPr id="13315" name="Rectangle 3"/>
          <p:cNvSpPr>
            <a:spLocks noGrp="1" noChangeArrowheads="1"/>
          </p:cNvSpPr>
          <p:nvPr>
            <p:ph type="body" idx="1"/>
          </p:nvPr>
        </p:nvSpPr>
        <p:spPr>
          <a:xfrm>
            <a:off x="381000" y="914400"/>
            <a:ext cx="8229600" cy="5257800"/>
          </a:xfrm>
        </p:spPr>
        <p:txBody>
          <a:bodyPr/>
          <a:lstStyle/>
          <a:p>
            <a:pPr eaLnBrk="1" hangingPunct="1">
              <a:lnSpc>
                <a:spcPct val="80000"/>
              </a:lnSpc>
            </a:pPr>
            <a:r>
              <a:rPr lang="en-US" sz="2400" dirty="0" smtClean="0"/>
              <a:t>The fitness function is defined over the genetic representation and measures the </a:t>
            </a:r>
            <a:r>
              <a:rPr lang="en-US" sz="2400" i="1" dirty="0" smtClean="0"/>
              <a:t>quality</a:t>
            </a:r>
            <a:r>
              <a:rPr lang="en-US" sz="2400" dirty="0" smtClean="0"/>
              <a:t> of the represented solution. </a:t>
            </a:r>
          </a:p>
          <a:p>
            <a:pPr eaLnBrk="1" hangingPunct="1">
              <a:lnSpc>
                <a:spcPct val="80000"/>
              </a:lnSpc>
            </a:pPr>
            <a:r>
              <a:rPr lang="en-US" sz="2400" dirty="0" smtClean="0"/>
              <a:t>The fitness function is always problem dependent. </a:t>
            </a:r>
          </a:p>
          <a:p>
            <a:pPr eaLnBrk="1" hangingPunct="1">
              <a:lnSpc>
                <a:spcPct val="80000"/>
              </a:lnSpc>
            </a:pPr>
            <a:r>
              <a:rPr lang="en-US" sz="2400" dirty="0" smtClean="0"/>
              <a:t>For instance, </a:t>
            </a:r>
            <a:r>
              <a:rPr lang="en-US" sz="2400" dirty="0" smtClean="0"/>
              <a:t>we </a:t>
            </a:r>
            <a:r>
              <a:rPr lang="en-US" sz="2400" dirty="0" smtClean="0"/>
              <a:t>want to maximize the total value of objects that we can put in a knapsack of some fixed capacity. </a:t>
            </a:r>
          </a:p>
          <a:p>
            <a:pPr eaLnBrk="1" hangingPunct="1">
              <a:lnSpc>
                <a:spcPct val="80000"/>
              </a:lnSpc>
            </a:pPr>
            <a:r>
              <a:rPr lang="en-US" sz="2400" dirty="0" smtClean="0"/>
              <a:t>A representation of a solution might be an array of bits, where each bit represents a different object, and the value of the bit (0 or 1) represents whether or not the object is in the knapsack. </a:t>
            </a:r>
          </a:p>
          <a:p>
            <a:pPr eaLnBrk="1" hangingPunct="1">
              <a:lnSpc>
                <a:spcPct val="80000"/>
              </a:lnSpc>
            </a:pPr>
            <a:r>
              <a:rPr lang="en-US" sz="2400" dirty="0" smtClean="0"/>
              <a:t>Not every such representation is valid, as the size of objects may exceed the capacity of the knapsack. </a:t>
            </a:r>
          </a:p>
          <a:p>
            <a:pPr eaLnBrk="1" hangingPunct="1">
              <a:lnSpc>
                <a:spcPct val="80000"/>
              </a:lnSpc>
            </a:pPr>
            <a:r>
              <a:rPr lang="en-US" sz="2400" dirty="0" smtClean="0"/>
              <a:t>The </a:t>
            </a:r>
            <a:r>
              <a:rPr lang="en-US" sz="2400" i="1" dirty="0" smtClean="0"/>
              <a:t>fitness</a:t>
            </a:r>
            <a:r>
              <a:rPr lang="en-US" sz="2400" dirty="0" smtClean="0"/>
              <a:t> of the solution is the sum of values of all objects in the knapsack if the representation is valid, or 0 otherwise. In some problems, it is hard or even impossible to define the fitness expression; in these cases, interactive genetic algorithms are used.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A fitness function</a:t>
            </a:r>
          </a:p>
        </p:txBody>
      </p:sp>
      <p:sp>
        <p:nvSpPr>
          <p:cNvPr id="14339" name="Rectangle 3"/>
          <p:cNvSpPr>
            <a:spLocks noGrp="1" noChangeArrowheads="1"/>
          </p:cNvSpPr>
          <p:nvPr>
            <p:ph type="body" idx="1"/>
          </p:nvPr>
        </p:nvSpPr>
        <p:spPr/>
        <p:txBody>
          <a:bodyPr/>
          <a:lstStyle/>
          <a:p>
            <a:pPr eaLnBrk="1" hangingPunct="1">
              <a:buFont typeface="Wingdings" pitchFamily="2" charset="2"/>
              <a:buNone/>
            </a:pPr>
            <a:endParaRPr lang="en-US" smtClean="0"/>
          </a:p>
        </p:txBody>
      </p:sp>
      <p:pic>
        <p:nvPicPr>
          <p:cNvPr id="14340" name="Picture 4"/>
          <p:cNvPicPr>
            <a:picLocks noChangeAspect="1" noChangeArrowheads="1"/>
          </p:cNvPicPr>
          <p:nvPr/>
        </p:nvPicPr>
        <p:blipFill>
          <a:blip r:embed="rId3" cstate="print"/>
          <a:srcRect/>
          <a:stretch>
            <a:fillRect/>
          </a:stretch>
        </p:blipFill>
        <p:spPr bwMode="auto">
          <a:xfrm>
            <a:off x="1600200" y="2209800"/>
            <a:ext cx="62484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Basics of GA</a:t>
            </a:r>
          </a:p>
        </p:txBody>
      </p:sp>
      <p:sp>
        <p:nvSpPr>
          <p:cNvPr id="70659" name="Rectangle 3"/>
          <p:cNvSpPr>
            <a:spLocks noGrp="1" noChangeArrowheads="1"/>
          </p:cNvSpPr>
          <p:nvPr>
            <p:ph type="body" idx="1"/>
          </p:nvPr>
        </p:nvSpPr>
        <p:spPr>
          <a:xfrm>
            <a:off x="457200" y="1600200"/>
            <a:ext cx="8229600" cy="5029200"/>
          </a:xfrm>
        </p:spPr>
        <p:txBody>
          <a:bodyPr>
            <a:noAutofit/>
          </a:bodyPr>
          <a:lstStyle/>
          <a:p>
            <a:pPr eaLnBrk="1" hangingPunct="1">
              <a:lnSpc>
                <a:spcPct val="80000"/>
              </a:lnSpc>
            </a:pPr>
            <a:r>
              <a:rPr lang="en-US" sz="2800" dirty="0" smtClean="0"/>
              <a:t>The most common type of genetic algorithm works like this: </a:t>
            </a:r>
          </a:p>
          <a:p>
            <a:pPr lvl="1">
              <a:lnSpc>
                <a:spcPct val="80000"/>
              </a:lnSpc>
            </a:pPr>
            <a:r>
              <a:rPr lang="en-US" sz="2000" dirty="0" smtClean="0"/>
              <a:t>a population is created with a group of individuals created randomly. </a:t>
            </a:r>
          </a:p>
          <a:p>
            <a:pPr lvl="1">
              <a:lnSpc>
                <a:spcPct val="80000"/>
              </a:lnSpc>
            </a:pPr>
            <a:r>
              <a:rPr lang="en-US" sz="2000" dirty="0" smtClean="0"/>
              <a:t>The individuals in the population are then evaluated. </a:t>
            </a:r>
          </a:p>
          <a:p>
            <a:pPr lvl="1">
              <a:lnSpc>
                <a:spcPct val="80000"/>
              </a:lnSpc>
            </a:pPr>
            <a:r>
              <a:rPr lang="en-US" sz="2000" dirty="0" smtClean="0"/>
              <a:t>The evaluation function is provided by the programmer and gives the individuals a score based on how well they perform at the given task. </a:t>
            </a:r>
          </a:p>
          <a:p>
            <a:pPr lvl="1">
              <a:lnSpc>
                <a:spcPct val="80000"/>
              </a:lnSpc>
            </a:pPr>
            <a:r>
              <a:rPr lang="en-US" sz="2000" dirty="0" smtClean="0"/>
              <a:t>Two individuals are then selected based on their fitness, the higher the fitness, the higher the chance of being selected. </a:t>
            </a:r>
          </a:p>
          <a:p>
            <a:pPr lvl="1">
              <a:lnSpc>
                <a:spcPct val="80000"/>
              </a:lnSpc>
            </a:pPr>
            <a:r>
              <a:rPr lang="en-US" sz="2000" dirty="0" smtClean="0"/>
              <a:t>These individuals then "reproduce" to create one or more offspring, after which the offspring are mutated randomly. </a:t>
            </a:r>
          </a:p>
          <a:p>
            <a:pPr lvl="1">
              <a:lnSpc>
                <a:spcPct val="80000"/>
              </a:lnSpc>
            </a:pPr>
            <a:r>
              <a:rPr lang="en-US" sz="2000" dirty="0" smtClean="0"/>
              <a:t>This continues until a suitable solution has been found or a certain number of generations have passed, depending on the needs of the programmer.</a:t>
            </a:r>
            <a:endParaRPr lang="en-US" sz="1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659">
                                            <p:txEl>
                                              <p:pRg st="1" end="1"/>
                                            </p:txEl>
                                          </p:spTgt>
                                        </p:tgtEl>
                                        <p:attrNameLst>
                                          <p:attrName>style.visibility</p:attrName>
                                        </p:attrNameLst>
                                      </p:cBhvr>
                                      <p:to>
                                        <p:strVal val="visible"/>
                                      </p:to>
                                    </p:set>
                                    <p:anim calcmode="lin" valueType="num">
                                      <p:cBhvr additive="base">
                                        <p:cTn id="7" dur="500" fill="hold"/>
                                        <p:tgtEl>
                                          <p:spTgt spid="7065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6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0659">
                                            <p:txEl>
                                              <p:pRg st="2" end="2"/>
                                            </p:txEl>
                                          </p:spTgt>
                                        </p:tgtEl>
                                        <p:attrNameLst>
                                          <p:attrName>style.visibility</p:attrName>
                                        </p:attrNameLst>
                                      </p:cBhvr>
                                      <p:to>
                                        <p:strVal val="visible"/>
                                      </p:to>
                                    </p:set>
                                    <p:anim calcmode="lin" valueType="num">
                                      <p:cBhvr additive="base">
                                        <p:cTn id="13" dur="500" fill="hold"/>
                                        <p:tgtEl>
                                          <p:spTgt spid="706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06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0659">
                                            <p:txEl>
                                              <p:pRg st="3" end="3"/>
                                            </p:txEl>
                                          </p:spTgt>
                                        </p:tgtEl>
                                        <p:attrNameLst>
                                          <p:attrName>style.visibility</p:attrName>
                                        </p:attrNameLst>
                                      </p:cBhvr>
                                      <p:to>
                                        <p:strVal val="visible"/>
                                      </p:to>
                                    </p:set>
                                    <p:anim calcmode="lin" valueType="num">
                                      <p:cBhvr additive="base">
                                        <p:cTn id="19" dur="500" fill="hold"/>
                                        <p:tgtEl>
                                          <p:spTgt spid="7065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6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0659">
                                            <p:txEl>
                                              <p:pRg st="4" end="4"/>
                                            </p:txEl>
                                          </p:spTgt>
                                        </p:tgtEl>
                                        <p:attrNameLst>
                                          <p:attrName>style.visibility</p:attrName>
                                        </p:attrNameLst>
                                      </p:cBhvr>
                                      <p:to>
                                        <p:strVal val="visible"/>
                                      </p:to>
                                    </p:set>
                                    <p:anim calcmode="lin" valueType="num">
                                      <p:cBhvr additive="base">
                                        <p:cTn id="25" dur="500" fill="hold"/>
                                        <p:tgtEl>
                                          <p:spTgt spid="706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06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0659">
                                            <p:txEl>
                                              <p:pRg st="5" end="5"/>
                                            </p:txEl>
                                          </p:spTgt>
                                        </p:tgtEl>
                                        <p:attrNameLst>
                                          <p:attrName>style.visibility</p:attrName>
                                        </p:attrNameLst>
                                      </p:cBhvr>
                                      <p:to>
                                        <p:strVal val="visible"/>
                                      </p:to>
                                    </p:set>
                                    <p:anim calcmode="lin" valueType="num">
                                      <p:cBhvr additive="base">
                                        <p:cTn id="31" dur="500" fill="hold"/>
                                        <p:tgtEl>
                                          <p:spTgt spid="7065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065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0659">
                                            <p:txEl>
                                              <p:pRg st="6" end="6"/>
                                            </p:txEl>
                                          </p:spTgt>
                                        </p:tgtEl>
                                        <p:attrNameLst>
                                          <p:attrName>style.visibility</p:attrName>
                                        </p:attrNameLst>
                                      </p:cBhvr>
                                      <p:to>
                                        <p:strVal val="visible"/>
                                      </p:to>
                                    </p:set>
                                    <p:anim calcmode="lin" valueType="num">
                                      <p:cBhvr additive="base">
                                        <p:cTn id="37" dur="500" fill="hold"/>
                                        <p:tgtEl>
                                          <p:spTgt spid="7065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065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685800" y="381000"/>
            <a:ext cx="7772400" cy="1143000"/>
          </a:xfrm>
        </p:spPr>
        <p:txBody>
          <a:bodyPr/>
          <a:lstStyle/>
          <a:p>
            <a:pPr eaLnBrk="1" hangingPunct="1"/>
            <a:r>
              <a:rPr lang="en-US" dirty="0" smtClean="0"/>
              <a:t>Theory of Evolution</a:t>
            </a:r>
          </a:p>
        </p:txBody>
      </p:sp>
      <p:sp>
        <p:nvSpPr>
          <p:cNvPr id="16388" name="Rectangle 3"/>
          <p:cNvSpPr>
            <a:spLocks noGrp="1" noChangeArrowheads="1"/>
          </p:cNvSpPr>
          <p:nvPr>
            <p:ph type="body" idx="1"/>
          </p:nvPr>
        </p:nvSpPr>
        <p:spPr/>
        <p:txBody>
          <a:bodyPr/>
          <a:lstStyle/>
          <a:p>
            <a:pPr eaLnBrk="1" hangingPunct="1"/>
            <a:r>
              <a:rPr lang="en-US" sz="2800" dirty="0" smtClean="0"/>
              <a:t>Every organism has unique attributes that can be transmitted to its offspring</a:t>
            </a:r>
          </a:p>
          <a:p>
            <a:pPr eaLnBrk="1" hangingPunct="1"/>
            <a:r>
              <a:rPr lang="en-US" sz="2800" dirty="0" smtClean="0"/>
              <a:t>Offspring are unique and have attributes from each parent</a:t>
            </a:r>
          </a:p>
          <a:p>
            <a:pPr eaLnBrk="1" hangingPunct="1"/>
            <a:r>
              <a:rPr lang="en-US" sz="2800" dirty="0" smtClean="0"/>
              <a:t>Selective breeding can be used to manage changes from one generation to the next</a:t>
            </a:r>
          </a:p>
          <a:p>
            <a:pPr eaLnBrk="1" hangingPunct="1"/>
            <a:r>
              <a:rPr lang="en-US" sz="2800" dirty="0" smtClean="0"/>
              <a:t>Nature applies certain </a:t>
            </a:r>
            <a:r>
              <a:rPr lang="en-US" sz="2800" dirty="0" smtClean="0"/>
              <a:t>pressures </a:t>
            </a:r>
            <a:r>
              <a:rPr lang="en-US" sz="2800" dirty="0" smtClean="0"/>
              <a:t>that cause individuals to evolve over time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685800" y="457200"/>
            <a:ext cx="7772400" cy="1143000"/>
          </a:xfrm>
        </p:spPr>
        <p:txBody>
          <a:bodyPr/>
          <a:lstStyle/>
          <a:p>
            <a:pPr eaLnBrk="1" hangingPunct="1"/>
            <a:r>
              <a:rPr lang="en-US" smtClean="0"/>
              <a:t>Evolutionary Pressures</a:t>
            </a:r>
          </a:p>
        </p:txBody>
      </p:sp>
      <p:sp>
        <p:nvSpPr>
          <p:cNvPr id="17412" name="Rectangle 3"/>
          <p:cNvSpPr>
            <a:spLocks noGrp="1" noChangeArrowheads="1"/>
          </p:cNvSpPr>
          <p:nvPr>
            <p:ph type="body" idx="1"/>
          </p:nvPr>
        </p:nvSpPr>
        <p:spPr/>
        <p:txBody>
          <a:bodyPr/>
          <a:lstStyle/>
          <a:p>
            <a:pPr eaLnBrk="1" hangingPunct="1">
              <a:lnSpc>
                <a:spcPct val="90000"/>
              </a:lnSpc>
            </a:pPr>
            <a:r>
              <a:rPr lang="en-US" sz="2800" smtClean="0"/>
              <a:t>Environment</a:t>
            </a:r>
          </a:p>
          <a:p>
            <a:pPr lvl="1" eaLnBrk="1" hangingPunct="1">
              <a:lnSpc>
                <a:spcPct val="90000"/>
              </a:lnSpc>
            </a:pPr>
            <a:r>
              <a:rPr lang="en-US" sz="2400" smtClean="0"/>
              <a:t>Creatures must work to survive by finding resources like food and water</a:t>
            </a:r>
          </a:p>
          <a:p>
            <a:pPr eaLnBrk="1" hangingPunct="1">
              <a:lnSpc>
                <a:spcPct val="90000"/>
              </a:lnSpc>
            </a:pPr>
            <a:r>
              <a:rPr lang="en-US" sz="2800" smtClean="0"/>
              <a:t>Competition</a:t>
            </a:r>
          </a:p>
          <a:p>
            <a:pPr lvl="1" eaLnBrk="1" hangingPunct="1">
              <a:lnSpc>
                <a:spcPct val="90000"/>
              </a:lnSpc>
            </a:pPr>
            <a:r>
              <a:rPr lang="en-US" sz="2400" smtClean="0"/>
              <a:t>Creatures within the same species compete with each other on similar tasks</a:t>
            </a:r>
          </a:p>
          <a:p>
            <a:pPr lvl="1" eaLnBrk="1" hangingPunct="1">
              <a:lnSpc>
                <a:spcPct val="90000"/>
              </a:lnSpc>
            </a:pPr>
            <a:r>
              <a:rPr lang="en-US" sz="2400" smtClean="0"/>
              <a:t>Rivalry</a:t>
            </a:r>
          </a:p>
          <a:p>
            <a:pPr lvl="1" eaLnBrk="1" hangingPunct="1">
              <a:lnSpc>
                <a:spcPct val="90000"/>
              </a:lnSpc>
            </a:pPr>
            <a:r>
              <a:rPr lang="en-US" sz="2400" smtClean="0"/>
              <a:t>Different species affect each other by direct confrontation (e.g. hunting) or indirectly by fighting for the same resources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685800" y="381000"/>
            <a:ext cx="7772400" cy="1143000"/>
          </a:xfrm>
        </p:spPr>
        <p:txBody>
          <a:bodyPr/>
          <a:lstStyle/>
          <a:p>
            <a:pPr eaLnBrk="1" hangingPunct="1"/>
            <a:r>
              <a:rPr lang="en-US" smtClean="0"/>
              <a:t>Natural Selection</a:t>
            </a:r>
          </a:p>
        </p:txBody>
      </p:sp>
      <p:sp>
        <p:nvSpPr>
          <p:cNvPr id="18436" name="Rectangle 3"/>
          <p:cNvSpPr>
            <a:spLocks noGrp="1" noChangeArrowheads="1"/>
          </p:cNvSpPr>
          <p:nvPr>
            <p:ph type="body" idx="1"/>
          </p:nvPr>
        </p:nvSpPr>
        <p:spPr/>
        <p:txBody>
          <a:bodyPr/>
          <a:lstStyle/>
          <a:p>
            <a:pPr eaLnBrk="1" hangingPunct="1"/>
            <a:r>
              <a:rPr lang="en-US" sz="2800" smtClean="0"/>
              <a:t>Creatures that are not good at completing tasks like hunting have fewer chances of having offspring</a:t>
            </a:r>
          </a:p>
          <a:p>
            <a:pPr eaLnBrk="1" hangingPunct="1"/>
            <a:r>
              <a:rPr lang="en-US" sz="2800" smtClean="0"/>
              <a:t>Creatures that are successful in completing basic tasks are more likely to transmit their attributes to the next generation since there will be more creatures born that can survive and pass on these attributes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85800" y="304800"/>
            <a:ext cx="7772400" cy="1143000"/>
          </a:xfrm>
        </p:spPr>
        <p:txBody>
          <a:bodyPr/>
          <a:lstStyle/>
          <a:p>
            <a:pPr eaLnBrk="1" hangingPunct="1"/>
            <a:r>
              <a:rPr lang="en-US" smtClean="0"/>
              <a:t>Genetic Algorithmic Process</a:t>
            </a:r>
          </a:p>
        </p:txBody>
      </p:sp>
      <p:sp>
        <p:nvSpPr>
          <p:cNvPr id="20484" name="Rectangle 3"/>
          <p:cNvSpPr>
            <a:spLocks noGrp="1" noChangeArrowheads="1"/>
          </p:cNvSpPr>
          <p:nvPr>
            <p:ph type="body" idx="1"/>
          </p:nvPr>
        </p:nvSpPr>
        <p:spPr>
          <a:xfrm>
            <a:off x="685800" y="1676400"/>
            <a:ext cx="7772400" cy="4343400"/>
          </a:xfrm>
        </p:spPr>
        <p:txBody>
          <a:bodyPr/>
          <a:lstStyle/>
          <a:p>
            <a:pPr eaLnBrk="1" hangingPunct="1"/>
            <a:r>
              <a:rPr lang="en-US" sz="2800" smtClean="0"/>
              <a:t>Potential solution for problem domains are encoded using machine representation (e.g. bit strings) that supports variation and selection operations</a:t>
            </a:r>
          </a:p>
          <a:p>
            <a:pPr eaLnBrk="1" hangingPunct="1"/>
            <a:r>
              <a:rPr lang="en-US" sz="2800" smtClean="0"/>
              <a:t>Mating and mutation operations produce new generation of solutions from parent encodings</a:t>
            </a:r>
          </a:p>
          <a:p>
            <a:pPr eaLnBrk="1" hangingPunct="1"/>
            <a:r>
              <a:rPr lang="en-US" sz="2800" smtClean="0"/>
              <a:t>Fitness function judges the individuals that are “best” suited (e.g. most appropriate problem solution) for “survival”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685800" y="381000"/>
            <a:ext cx="7772400" cy="1143000"/>
          </a:xfrm>
        </p:spPr>
        <p:txBody>
          <a:bodyPr/>
          <a:lstStyle/>
          <a:p>
            <a:pPr eaLnBrk="1" hangingPunct="1"/>
            <a:r>
              <a:rPr lang="en-US" smtClean="0"/>
              <a:t>Initialization</a:t>
            </a:r>
          </a:p>
        </p:txBody>
      </p:sp>
      <p:sp>
        <p:nvSpPr>
          <p:cNvPr id="21508" name="Rectangle 3"/>
          <p:cNvSpPr>
            <a:spLocks noGrp="1" noChangeArrowheads="1"/>
          </p:cNvSpPr>
          <p:nvPr>
            <p:ph type="body" idx="1"/>
          </p:nvPr>
        </p:nvSpPr>
        <p:spPr/>
        <p:txBody>
          <a:bodyPr/>
          <a:lstStyle/>
          <a:p>
            <a:pPr eaLnBrk="1" hangingPunct="1"/>
            <a:r>
              <a:rPr lang="en-US" sz="2800" smtClean="0"/>
              <a:t>Initial population must be a representative sample of the search space</a:t>
            </a:r>
          </a:p>
          <a:p>
            <a:pPr eaLnBrk="1" hangingPunct="1"/>
            <a:r>
              <a:rPr lang="en-US" sz="2800" smtClean="0"/>
              <a:t>Random initialization can be a good idea (if the sample is large enough)</a:t>
            </a:r>
          </a:p>
          <a:p>
            <a:pPr eaLnBrk="1" hangingPunct="1"/>
            <a:r>
              <a:rPr lang="en-US" sz="2800" smtClean="0"/>
              <a:t>Random number generator can not be biased</a:t>
            </a:r>
          </a:p>
          <a:p>
            <a:pPr eaLnBrk="1" hangingPunct="1"/>
            <a:r>
              <a:rPr lang="en-US" sz="2800" smtClean="0"/>
              <a:t>Can reuse or seed population with existing genotypes based on algorithms or expert opinion or previous evolutionary cycles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685800" y="381000"/>
            <a:ext cx="7772400" cy="1143000"/>
          </a:xfrm>
        </p:spPr>
        <p:txBody>
          <a:bodyPr/>
          <a:lstStyle/>
          <a:p>
            <a:pPr eaLnBrk="1" hangingPunct="1"/>
            <a:r>
              <a:rPr lang="en-US" smtClean="0"/>
              <a:t>Evaluation</a:t>
            </a:r>
          </a:p>
        </p:txBody>
      </p:sp>
      <p:sp>
        <p:nvSpPr>
          <p:cNvPr id="22532" name="Rectangle 3"/>
          <p:cNvSpPr>
            <a:spLocks noGrp="1" noChangeArrowheads="1"/>
          </p:cNvSpPr>
          <p:nvPr>
            <p:ph type="body" idx="1"/>
          </p:nvPr>
        </p:nvSpPr>
        <p:spPr/>
        <p:txBody>
          <a:bodyPr/>
          <a:lstStyle/>
          <a:p>
            <a:pPr eaLnBrk="1" hangingPunct="1"/>
            <a:r>
              <a:rPr lang="en-US" sz="2800" smtClean="0"/>
              <a:t>Each member of the population can be seen as candidate solution to a problem</a:t>
            </a:r>
          </a:p>
          <a:p>
            <a:pPr eaLnBrk="1" hangingPunct="1"/>
            <a:r>
              <a:rPr lang="en-US" sz="2800" smtClean="0"/>
              <a:t>The fitness function determines the quality of each solution</a:t>
            </a:r>
          </a:p>
          <a:p>
            <a:pPr eaLnBrk="1" hangingPunct="1"/>
            <a:r>
              <a:rPr lang="en-US" sz="2800" smtClean="0"/>
              <a:t>The fitness function takes a phenotype and returns a floating point number as its score</a:t>
            </a:r>
          </a:p>
          <a:p>
            <a:pPr lvl="1" eaLnBrk="1" hangingPunct="1"/>
            <a:r>
              <a:rPr lang="en-US" sz="2400" smtClean="0"/>
              <a:t>It is problem dependent so can be very simple</a:t>
            </a:r>
          </a:p>
          <a:p>
            <a:pPr lvl="1" eaLnBrk="1" hangingPunct="1"/>
            <a:r>
              <a:rPr lang="en-US" sz="2400" smtClean="0"/>
              <a:t>It can be a bottleneck if it is not carefully thought out (there are magic ways to create them)</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685800" y="304800"/>
            <a:ext cx="7772400" cy="1143000"/>
          </a:xfrm>
        </p:spPr>
        <p:txBody>
          <a:bodyPr/>
          <a:lstStyle/>
          <a:p>
            <a:pPr eaLnBrk="1" hangingPunct="1"/>
            <a:r>
              <a:rPr lang="en-US" smtClean="0"/>
              <a:t>Selection</a:t>
            </a:r>
          </a:p>
        </p:txBody>
      </p:sp>
      <p:sp>
        <p:nvSpPr>
          <p:cNvPr id="23556" name="Rectangle 3"/>
          <p:cNvSpPr>
            <a:spLocks noGrp="1" noChangeArrowheads="1"/>
          </p:cNvSpPr>
          <p:nvPr>
            <p:ph type="body" idx="1"/>
          </p:nvPr>
        </p:nvSpPr>
        <p:spPr>
          <a:xfrm>
            <a:off x="685800" y="1676400"/>
            <a:ext cx="7772400" cy="4343400"/>
          </a:xfrm>
        </p:spPr>
        <p:txBody>
          <a:bodyPr/>
          <a:lstStyle/>
          <a:p>
            <a:pPr eaLnBrk="1" hangingPunct="1"/>
            <a:r>
              <a:rPr lang="en-US" sz="2800" smtClean="0"/>
              <a:t>Want to give preference to “better” individuals to add to mating pool</a:t>
            </a:r>
          </a:p>
          <a:p>
            <a:pPr eaLnBrk="1" hangingPunct="1"/>
            <a:r>
              <a:rPr lang="en-US" sz="2800" smtClean="0"/>
              <a:t>If entire population ends up being selected it may be desirable to conduct a tournament to order individuals in population</a:t>
            </a:r>
          </a:p>
          <a:p>
            <a:pPr eaLnBrk="1" hangingPunct="1"/>
            <a:r>
              <a:rPr lang="en-US" sz="2800" smtClean="0"/>
              <a:t>Would like to keep the best in the mating pool and drop the worst (elitism)</a:t>
            </a:r>
          </a:p>
          <a:p>
            <a:pPr eaLnBrk="1" hangingPunct="1"/>
            <a:r>
              <a:rPr lang="en-US" sz="2800" smtClean="0"/>
              <a:t>Elitism is trade-off with search space completeness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685800" y="304800"/>
            <a:ext cx="7772400" cy="1143000"/>
          </a:xfrm>
        </p:spPr>
        <p:txBody>
          <a:bodyPr/>
          <a:lstStyle/>
          <a:p>
            <a:pPr eaLnBrk="1" hangingPunct="1"/>
            <a:r>
              <a:rPr lang="en-US" smtClean="0"/>
              <a:t>Crossover</a:t>
            </a:r>
          </a:p>
        </p:txBody>
      </p:sp>
      <p:sp>
        <p:nvSpPr>
          <p:cNvPr id="24580" name="Rectangle 3"/>
          <p:cNvSpPr>
            <a:spLocks noGrp="1" noChangeArrowheads="1"/>
          </p:cNvSpPr>
          <p:nvPr>
            <p:ph type="body" idx="1"/>
          </p:nvPr>
        </p:nvSpPr>
        <p:spPr/>
        <p:txBody>
          <a:bodyPr/>
          <a:lstStyle/>
          <a:p>
            <a:pPr eaLnBrk="1" hangingPunct="1"/>
            <a:r>
              <a:rPr lang="en-US" sz="2800" smtClean="0"/>
              <a:t>In reproduction the genetic codes of both parents are combined to create offspring</a:t>
            </a:r>
          </a:p>
          <a:p>
            <a:pPr eaLnBrk="1" hangingPunct="1"/>
            <a:r>
              <a:rPr lang="en-US" sz="2800" smtClean="0"/>
              <a:t>A crossover has no impact on the mating pool</a:t>
            </a:r>
          </a:p>
          <a:p>
            <a:pPr eaLnBrk="1" hangingPunct="1"/>
            <a:r>
              <a:rPr lang="en-US" sz="2800" smtClean="0"/>
              <a:t>Would like to keep 60/40 split between parent contributions</a:t>
            </a:r>
          </a:p>
          <a:p>
            <a:pPr eaLnBrk="1" hangingPunct="1"/>
            <a:r>
              <a:rPr lang="en-US" sz="2800" smtClean="0"/>
              <a:t>95/5 splits negate the benefits of crossover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685800" y="228600"/>
            <a:ext cx="7772400" cy="1143000"/>
          </a:xfrm>
        </p:spPr>
        <p:txBody>
          <a:bodyPr/>
          <a:lstStyle/>
          <a:p>
            <a:pPr eaLnBrk="1" hangingPunct="1"/>
            <a:r>
              <a:rPr lang="en-US" smtClean="0"/>
              <a:t>Crossover</a:t>
            </a:r>
          </a:p>
        </p:txBody>
      </p:sp>
      <p:sp>
        <p:nvSpPr>
          <p:cNvPr id="25604" name="Rectangle 3"/>
          <p:cNvSpPr>
            <a:spLocks noGrp="1" noChangeArrowheads="1"/>
          </p:cNvSpPr>
          <p:nvPr>
            <p:ph type="body" idx="1"/>
          </p:nvPr>
        </p:nvSpPr>
        <p:spPr/>
        <p:txBody>
          <a:bodyPr/>
          <a:lstStyle/>
          <a:p>
            <a:pPr eaLnBrk="1" hangingPunct="1"/>
            <a:r>
              <a:rPr lang="en-US" sz="2800" smtClean="0"/>
              <a:t>If we have selected two strings</a:t>
            </a:r>
          </a:p>
          <a:p>
            <a:pPr eaLnBrk="1" hangingPunct="1">
              <a:buFontTx/>
              <a:buNone/>
            </a:pPr>
            <a:r>
              <a:rPr lang="en-US" sz="2800" smtClean="0"/>
              <a:t>		A = 11111 and B = 00000</a:t>
            </a:r>
          </a:p>
          <a:p>
            <a:pPr eaLnBrk="1" hangingPunct="1"/>
            <a:r>
              <a:rPr lang="en-US" sz="2800" smtClean="0"/>
              <a:t>We might choose a uniformly random site (e.g. position 3) and trade bits</a:t>
            </a:r>
          </a:p>
          <a:p>
            <a:pPr eaLnBrk="1" hangingPunct="1"/>
            <a:r>
              <a:rPr lang="en-US" sz="2800" smtClean="0"/>
              <a:t>This would create two new strings</a:t>
            </a:r>
          </a:p>
          <a:p>
            <a:pPr eaLnBrk="1" hangingPunct="1">
              <a:buFontTx/>
              <a:buNone/>
            </a:pPr>
            <a:r>
              <a:rPr lang="en-US" sz="2800" smtClean="0"/>
              <a:t>		A’ =11100 and B’ = 00011</a:t>
            </a:r>
          </a:p>
          <a:p>
            <a:pPr eaLnBrk="1" hangingPunct="1"/>
            <a:r>
              <a:rPr lang="en-US" sz="2800" smtClean="0"/>
              <a:t>These new strings might then be added to the mating pool if they are “fit”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685800" y="228600"/>
            <a:ext cx="7772400" cy="1143000"/>
          </a:xfrm>
        </p:spPr>
        <p:txBody>
          <a:bodyPr/>
          <a:lstStyle/>
          <a:p>
            <a:pPr eaLnBrk="1" hangingPunct="1"/>
            <a:r>
              <a:rPr lang="en-US" smtClean="0"/>
              <a:t>Mutation</a:t>
            </a:r>
          </a:p>
        </p:txBody>
      </p:sp>
      <p:sp>
        <p:nvSpPr>
          <p:cNvPr id="26628" name="Rectangle 3"/>
          <p:cNvSpPr>
            <a:spLocks noGrp="1" noChangeArrowheads="1"/>
          </p:cNvSpPr>
          <p:nvPr>
            <p:ph type="body" idx="1"/>
          </p:nvPr>
        </p:nvSpPr>
        <p:spPr>
          <a:xfrm>
            <a:off x="685800" y="1676400"/>
            <a:ext cx="7772400" cy="4343400"/>
          </a:xfrm>
        </p:spPr>
        <p:txBody>
          <a:bodyPr/>
          <a:lstStyle/>
          <a:p>
            <a:pPr eaLnBrk="1" hangingPunct="1"/>
            <a:r>
              <a:rPr lang="en-US" sz="2800" smtClean="0"/>
              <a:t>Mutations happen at the genome level (rarely and not good) and the genotype level (better for the GA process)</a:t>
            </a:r>
          </a:p>
          <a:p>
            <a:pPr eaLnBrk="1" hangingPunct="1"/>
            <a:r>
              <a:rPr lang="en-US" sz="2800" smtClean="0"/>
              <a:t>Mutation is important for maintaining diversity in the genetic code</a:t>
            </a:r>
          </a:p>
          <a:p>
            <a:pPr eaLnBrk="1" hangingPunct="1"/>
            <a:r>
              <a:rPr lang="en-US" sz="2800" smtClean="0"/>
              <a:t>In humans, mutation was responsible for the evolution of intelligence</a:t>
            </a:r>
          </a:p>
          <a:p>
            <a:pPr eaLnBrk="1" hangingPunct="1"/>
            <a:r>
              <a:rPr lang="en-US" sz="2800" smtClean="0"/>
              <a:t>Example: The occasional (low probably) alteration of a bit position in a string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85800" y="228600"/>
            <a:ext cx="7772400" cy="1143000"/>
          </a:xfrm>
        </p:spPr>
        <p:txBody>
          <a:bodyPr/>
          <a:lstStyle/>
          <a:p>
            <a:pPr eaLnBrk="1" hangingPunct="1"/>
            <a:r>
              <a:rPr lang="en-US" smtClean="0"/>
              <a:t>Operators</a:t>
            </a:r>
          </a:p>
        </p:txBody>
      </p:sp>
      <p:sp>
        <p:nvSpPr>
          <p:cNvPr id="27652" name="Rectangle 3"/>
          <p:cNvSpPr>
            <a:spLocks noGrp="1" noChangeArrowheads="1"/>
          </p:cNvSpPr>
          <p:nvPr>
            <p:ph type="body" idx="1"/>
          </p:nvPr>
        </p:nvSpPr>
        <p:spPr/>
        <p:txBody>
          <a:bodyPr/>
          <a:lstStyle/>
          <a:p>
            <a:pPr eaLnBrk="1" hangingPunct="1"/>
            <a:r>
              <a:rPr lang="en-US" sz="2800" smtClean="0"/>
              <a:t>Selection and mutation</a:t>
            </a:r>
          </a:p>
          <a:p>
            <a:pPr lvl="1" eaLnBrk="1" hangingPunct="1"/>
            <a:r>
              <a:rPr lang="en-US" sz="2400" smtClean="0"/>
              <a:t>When used together give us a genetic algorithm equivalent of to parallel, noise tolerant, hill climbing algorithm</a:t>
            </a:r>
          </a:p>
          <a:p>
            <a:pPr eaLnBrk="1" hangingPunct="1"/>
            <a:r>
              <a:rPr lang="en-US" sz="2800" smtClean="0"/>
              <a:t>Selection, crossover, and mutation</a:t>
            </a:r>
          </a:p>
          <a:p>
            <a:pPr lvl="1" eaLnBrk="1" hangingPunct="1"/>
            <a:r>
              <a:rPr lang="en-US" sz="2400" smtClean="0"/>
              <a:t>Provide an insurance policy against losing population diversity and avoiding some of the pitfalls of ordinary “hill climbing”</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609600" y="228600"/>
            <a:ext cx="7772400" cy="1143000"/>
          </a:xfrm>
        </p:spPr>
        <p:txBody>
          <a:bodyPr/>
          <a:lstStyle/>
          <a:p>
            <a:pPr eaLnBrk="1" hangingPunct="1"/>
            <a:r>
              <a:rPr lang="en-US" smtClean="0"/>
              <a:t>Replacement</a:t>
            </a:r>
          </a:p>
        </p:txBody>
      </p:sp>
      <p:sp>
        <p:nvSpPr>
          <p:cNvPr id="28676" name="Rectangle 3"/>
          <p:cNvSpPr>
            <a:spLocks noGrp="1" noChangeArrowheads="1"/>
          </p:cNvSpPr>
          <p:nvPr>
            <p:ph type="body" idx="1"/>
          </p:nvPr>
        </p:nvSpPr>
        <p:spPr/>
        <p:txBody>
          <a:bodyPr/>
          <a:lstStyle/>
          <a:p>
            <a:pPr eaLnBrk="1" hangingPunct="1">
              <a:lnSpc>
                <a:spcPct val="90000"/>
              </a:lnSpc>
            </a:pPr>
            <a:r>
              <a:rPr lang="en-US" sz="2800" smtClean="0"/>
              <a:t>Determine when to insert new offspring into the mating pool and which individuals to drop out based on fitness</a:t>
            </a:r>
          </a:p>
          <a:p>
            <a:pPr eaLnBrk="1" hangingPunct="1">
              <a:lnSpc>
                <a:spcPct val="90000"/>
              </a:lnSpc>
            </a:pPr>
            <a:r>
              <a:rPr lang="en-US" sz="2800" smtClean="0"/>
              <a:t>Steady state evolution calls for the same number of individuals in the population, so each new offspring processed one at a time so fit individuals can remain a long time</a:t>
            </a:r>
          </a:p>
          <a:p>
            <a:pPr eaLnBrk="1" hangingPunct="1">
              <a:lnSpc>
                <a:spcPct val="90000"/>
              </a:lnSpc>
            </a:pPr>
            <a:r>
              <a:rPr lang="en-US" sz="2800" smtClean="0"/>
              <a:t>In generational evolution, the offspring are placed into a new population with all other offspring (genetic code only survives in kids)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685800" y="228600"/>
            <a:ext cx="7772400" cy="1143000"/>
          </a:xfrm>
        </p:spPr>
        <p:txBody>
          <a:bodyPr/>
          <a:lstStyle/>
          <a:p>
            <a:pPr eaLnBrk="1" hangingPunct="1"/>
            <a:r>
              <a:rPr lang="en-US" smtClean="0"/>
              <a:t>Genetic Algorithm</a:t>
            </a:r>
          </a:p>
        </p:txBody>
      </p:sp>
      <p:sp>
        <p:nvSpPr>
          <p:cNvPr id="29700" name="Rectangle 3"/>
          <p:cNvSpPr>
            <a:spLocks noGrp="1" noChangeArrowheads="1"/>
          </p:cNvSpPr>
          <p:nvPr>
            <p:ph type="body" idx="1"/>
          </p:nvPr>
        </p:nvSpPr>
        <p:spPr/>
        <p:txBody>
          <a:bodyPr/>
          <a:lstStyle/>
          <a:p>
            <a:pPr marL="609600" indent="-609600" eaLnBrk="1" hangingPunct="1">
              <a:buFontTx/>
              <a:buNone/>
            </a:pPr>
            <a:r>
              <a:rPr lang="en-US" sz="2400" smtClean="0"/>
              <a:t>Set time t = 0</a:t>
            </a:r>
          </a:p>
          <a:p>
            <a:pPr marL="609600" indent="-609600" eaLnBrk="1" hangingPunct="1">
              <a:buFontTx/>
              <a:buNone/>
            </a:pPr>
            <a:r>
              <a:rPr lang="en-US" sz="2400" smtClean="0"/>
              <a:t>Initialize population P(t)</a:t>
            </a:r>
          </a:p>
          <a:p>
            <a:pPr marL="609600" indent="-609600" eaLnBrk="1" hangingPunct="1">
              <a:buFontTx/>
              <a:buNone/>
            </a:pPr>
            <a:r>
              <a:rPr lang="en-US" sz="2400" smtClean="0"/>
              <a:t>While termination condition not met</a:t>
            </a:r>
          </a:p>
          <a:p>
            <a:pPr marL="609600" indent="-609600" eaLnBrk="1" hangingPunct="1">
              <a:buFontTx/>
              <a:buNone/>
            </a:pPr>
            <a:r>
              <a:rPr lang="en-US" sz="2400" smtClean="0"/>
              <a:t>	Evaluate fitness of each member of P(t)</a:t>
            </a:r>
          </a:p>
          <a:p>
            <a:pPr marL="609600" indent="-609600" eaLnBrk="1" hangingPunct="1">
              <a:buFontTx/>
              <a:buNone/>
            </a:pPr>
            <a:r>
              <a:rPr lang="en-US" sz="2400" smtClean="0"/>
              <a:t>	Select members from P(t) based on fitness</a:t>
            </a:r>
          </a:p>
          <a:p>
            <a:pPr marL="609600" indent="-609600" eaLnBrk="1" hangingPunct="1">
              <a:buFontTx/>
              <a:buNone/>
            </a:pPr>
            <a:r>
              <a:rPr lang="en-US" sz="2400" smtClean="0"/>
              <a:t>	Produce offspring from the selected pairs</a:t>
            </a:r>
          </a:p>
          <a:p>
            <a:pPr marL="609600" indent="-609600" eaLnBrk="1" hangingPunct="1">
              <a:buFontTx/>
              <a:buNone/>
            </a:pPr>
            <a:r>
              <a:rPr lang="en-US" sz="2400" smtClean="0"/>
              <a:t>	Replace members of P(t) with better offspring</a:t>
            </a:r>
          </a:p>
          <a:p>
            <a:pPr marL="609600" indent="-609600" eaLnBrk="1" hangingPunct="1">
              <a:buFontTx/>
              <a:buNone/>
            </a:pPr>
            <a:r>
              <a:rPr lang="en-US" sz="2400" smtClean="0"/>
              <a:t>	Set time t = t + 1</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762000" y="228600"/>
            <a:ext cx="7772400" cy="1143000"/>
          </a:xfrm>
        </p:spPr>
        <p:txBody>
          <a:bodyPr/>
          <a:lstStyle/>
          <a:p>
            <a:pPr eaLnBrk="1" hangingPunct="1"/>
            <a:r>
              <a:rPr lang="en-US" sz="4000" smtClean="0"/>
              <a:t>Why use genetic algorithms?</a:t>
            </a:r>
          </a:p>
        </p:txBody>
      </p:sp>
      <p:sp>
        <p:nvSpPr>
          <p:cNvPr id="30724" name="Rectangle 3"/>
          <p:cNvSpPr>
            <a:spLocks noGrp="1" noChangeArrowheads="1"/>
          </p:cNvSpPr>
          <p:nvPr>
            <p:ph type="body" idx="1"/>
          </p:nvPr>
        </p:nvSpPr>
        <p:spPr>
          <a:xfrm>
            <a:off x="685800" y="1600200"/>
            <a:ext cx="7772400" cy="4419600"/>
          </a:xfrm>
        </p:spPr>
        <p:txBody>
          <a:bodyPr/>
          <a:lstStyle/>
          <a:p>
            <a:pPr eaLnBrk="1" hangingPunct="1"/>
            <a:r>
              <a:rPr lang="en-US" sz="2800" dirty="0" smtClean="0"/>
              <a:t>They can solve hard problems</a:t>
            </a:r>
          </a:p>
          <a:p>
            <a:pPr eaLnBrk="1" hangingPunct="1"/>
            <a:r>
              <a:rPr lang="en-US" sz="2800" dirty="0" smtClean="0"/>
              <a:t>Easy to interface genetic algorithms to existing simulations and models</a:t>
            </a:r>
          </a:p>
          <a:p>
            <a:pPr eaLnBrk="1" hangingPunct="1"/>
            <a:r>
              <a:rPr lang="en-US" sz="2800" dirty="0" smtClean="0"/>
              <a:t>GA’s are </a:t>
            </a:r>
            <a:r>
              <a:rPr lang="en-US" sz="2800" dirty="0" smtClean="0"/>
              <a:t>extensible </a:t>
            </a:r>
            <a:endParaRPr lang="en-US" sz="2800" dirty="0" smtClean="0"/>
          </a:p>
          <a:p>
            <a:pPr eaLnBrk="1" hangingPunct="1"/>
            <a:r>
              <a:rPr lang="en-US" sz="2800" dirty="0" smtClean="0"/>
              <a:t>GA’s are easy to hybridize</a:t>
            </a:r>
          </a:p>
          <a:p>
            <a:pPr eaLnBrk="1" hangingPunct="1"/>
            <a:r>
              <a:rPr lang="en-US" sz="2800" dirty="0" smtClean="0"/>
              <a:t>GA’s work by sampling, so populations can be sized to detect differences with specified error rates</a:t>
            </a:r>
          </a:p>
          <a:p>
            <a:pPr eaLnBrk="1" hangingPunct="1"/>
            <a:r>
              <a:rPr lang="en-US" sz="2800" dirty="0" smtClean="0"/>
              <a:t>Use little problem specific code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685800" y="228600"/>
            <a:ext cx="7772400" cy="1143000"/>
          </a:xfrm>
        </p:spPr>
        <p:txBody>
          <a:bodyPr/>
          <a:lstStyle/>
          <a:p>
            <a:pPr eaLnBrk="1" hangingPunct="1"/>
            <a:r>
              <a:rPr lang="en-US" smtClean="0"/>
              <a:t>Traveling Salesman Problem</a:t>
            </a:r>
          </a:p>
        </p:txBody>
      </p:sp>
      <p:sp>
        <p:nvSpPr>
          <p:cNvPr id="31748" name="Rectangle 3"/>
          <p:cNvSpPr>
            <a:spLocks noGrp="1" noChangeArrowheads="1"/>
          </p:cNvSpPr>
          <p:nvPr>
            <p:ph type="body" idx="1"/>
          </p:nvPr>
        </p:nvSpPr>
        <p:spPr>
          <a:xfrm>
            <a:off x="533400" y="1752600"/>
            <a:ext cx="8305800" cy="4114800"/>
          </a:xfrm>
        </p:spPr>
        <p:txBody>
          <a:bodyPr/>
          <a:lstStyle/>
          <a:p>
            <a:pPr eaLnBrk="1" hangingPunct="1">
              <a:lnSpc>
                <a:spcPct val="90000"/>
              </a:lnSpc>
            </a:pPr>
            <a:r>
              <a:rPr lang="en-US" sz="2800" smtClean="0"/>
              <a:t>To use a genetic algorithm to solve the traveling salesman problem we could begin by creating a population of candidate solutions</a:t>
            </a:r>
          </a:p>
          <a:p>
            <a:pPr eaLnBrk="1" hangingPunct="1">
              <a:lnSpc>
                <a:spcPct val="90000"/>
              </a:lnSpc>
            </a:pPr>
            <a:r>
              <a:rPr lang="en-US" sz="2800" smtClean="0"/>
              <a:t>We need to define mutation, crossover, and selection methods to aid in evolving a solution from this population</a:t>
            </a:r>
          </a:p>
          <a:p>
            <a:pPr>
              <a:lnSpc>
                <a:spcPct val="90000"/>
              </a:lnSpc>
              <a:spcBef>
                <a:spcPts val="1500"/>
              </a:spcBef>
              <a:buClr>
                <a:srgbClr val="003366"/>
              </a:buClr>
            </a:pPr>
            <a:r>
              <a:rPr lang="en-GB" sz="2800" smtClean="0"/>
              <a:t>At random pick two solutions and combine them to create a child solution, then a fitness function is used to rank the solutions</a:t>
            </a:r>
            <a:endParaRPr lang="en-US" sz="28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762000" y="228600"/>
            <a:ext cx="7772400" cy="1143000"/>
          </a:xfrm>
        </p:spPr>
        <p:txBody>
          <a:bodyPr/>
          <a:lstStyle/>
          <a:p>
            <a:pPr eaLnBrk="1" hangingPunct="1"/>
            <a:r>
              <a:rPr lang="en-US" smtClean="0"/>
              <a:t>Traveling Salesman Problem</a:t>
            </a:r>
          </a:p>
        </p:txBody>
      </p:sp>
      <p:sp>
        <p:nvSpPr>
          <p:cNvPr id="32772" name="Rectangle 3"/>
          <p:cNvSpPr>
            <a:spLocks noGrp="1" noChangeArrowheads="1"/>
          </p:cNvSpPr>
          <p:nvPr>
            <p:ph type="body" idx="1"/>
          </p:nvPr>
        </p:nvSpPr>
        <p:spPr/>
        <p:txBody>
          <a:bodyPr/>
          <a:lstStyle/>
          <a:p>
            <a:pPr eaLnBrk="1" hangingPunct="1"/>
            <a:r>
              <a:rPr lang="en-US" sz="2800" smtClean="0"/>
              <a:t>For </a:t>
            </a:r>
            <a:r>
              <a:rPr lang="en-US" sz="2800" u="sng" smtClean="0"/>
              <a:t>crossover</a:t>
            </a:r>
            <a:r>
              <a:rPr lang="en-US" sz="2800" smtClean="0"/>
              <a:t> we might take two paths (P1 and P2) break them at arbitrary points and define new solutions Left1+Right2 and Left2+Right1</a:t>
            </a:r>
          </a:p>
          <a:p>
            <a:pPr eaLnBrk="1" hangingPunct="1"/>
            <a:r>
              <a:rPr lang="en-US" sz="2800" smtClean="0"/>
              <a:t>For </a:t>
            </a:r>
            <a:r>
              <a:rPr lang="en-US" sz="2800" u="sng" smtClean="0"/>
              <a:t>mutation</a:t>
            </a:r>
            <a:r>
              <a:rPr lang="en-US" sz="2800" smtClean="0"/>
              <a:t> we might randomly switch two cites in an existing path</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685800" y="228600"/>
            <a:ext cx="7772400" cy="1143000"/>
          </a:xfrm>
        </p:spPr>
        <p:txBody>
          <a:bodyPr/>
          <a:lstStyle/>
          <a:p>
            <a:pPr eaLnBrk="1" hangingPunct="1"/>
            <a:r>
              <a:rPr lang="en-US" smtClean="0"/>
              <a:t>Evolve Algorithm for TSP</a:t>
            </a:r>
          </a:p>
        </p:txBody>
      </p:sp>
      <p:sp>
        <p:nvSpPr>
          <p:cNvPr id="33796" name="Rectangle 3"/>
          <p:cNvSpPr>
            <a:spLocks noGrp="1" noChangeArrowheads="1"/>
          </p:cNvSpPr>
          <p:nvPr>
            <p:ph type="body" idx="1"/>
          </p:nvPr>
        </p:nvSpPr>
        <p:spPr>
          <a:xfrm>
            <a:off x="457200" y="1828800"/>
            <a:ext cx="8305800" cy="4114800"/>
          </a:xfrm>
        </p:spPr>
        <p:txBody>
          <a:bodyPr/>
          <a:lstStyle/>
          <a:p>
            <a:pPr eaLnBrk="1" hangingPunct="1"/>
            <a:r>
              <a:rPr lang="en-US" sz="2800" smtClean="0"/>
              <a:t>Set up initial population</a:t>
            </a:r>
          </a:p>
          <a:p>
            <a:pPr eaLnBrk="1" hangingPunct="1"/>
            <a:r>
              <a:rPr lang="en-US" sz="2800" smtClean="0"/>
              <a:t>For G generations</a:t>
            </a:r>
          </a:p>
          <a:p>
            <a:pPr lvl="1" eaLnBrk="1" hangingPunct="1"/>
            <a:r>
              <a:rPr lang="en-US" sz="2400" smtClean="0"/>
              <a:t>Create M mutations and add them to the population</a:t>
            </a:r>
          </a:p>
          <a:p>
            <a:pPr lvl="1" eaLnBrk="1" hangingPunct="1"/>
            <a:r>
              <a:rPr lang="en-US" sz="2400" smtClean="0"/>
              <a:t>Subject mutations to population constraints and determine their relative fitness</a:t>
            </a:r>
          </a:p>
          <a:p>
            <a:pPr lvl="1" eaLnBrk="1" hangingPunct="1"/>
            <a:r>
              <a:rPr lang="en-US" sz="2400" smtClean="0"/>
              <a:t>Create C crossovers and add them to the population</a:t>
            </a:r>
          </a:p>
          <a:p>
            <a:pPr lvl="1" eaLnBrk="1" hangingPunct="1"/>
            <a:r>
              <a:rPr lang="en-US" sz="2400" smtClean="0"/>
              <a:t>Subject crossovers to population constraints and determine their relative fitness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762000" y="228600"/>
            <a:ext cx="7772400" cy="1143000"/>
          </a:xfrm>
        </p:spPr>
        <p:txBody>
          <a:bodyPr/>
          <a:lstStyle/>
          <a:p>
            <a:pPr eaLnBrk="1" hangingPunct="1"/>
            <a:r>
              <a:rPr lang="en-US" smtClean="0"/>
              <a:t>Solving TSP using GA</a:t>
            </a:r>
          </a:p>
        </p:txBody>
      </p:sp>
      <p:sp>
        <p:nvSpPr>
          <p:cNvPr id="1029" name="Rectangle 3"/>
          <p:cNvSpPr>
            <a:spLocks noGrp="1" noChangeArrowheads="1"/>
          </p:cNvSpPr>
          <p:nvPr>
            <p:ph type="body" idx="1"/>
          </p:nvPr>
        </p:nvSpPr>
        <p:spPr>
          <a:xfrm>
            <a:off x="457200" y="1219200"/>
            <a:ext cx="8153400" cy="2819400"/>
          </a:xfrm>
        </p:spPr>
        <p:txBody>
          <a:bodyPr/>
          <a:lstStyle/>
          <a:p>
            <a:pPr marL="609600" indent="-609600" eaLnBrk="1" hangingPunct="1">
              <a:buFontTx/>
              <a:buNone/>
            </a:pPr>
            <a:r>
              <a:rPr lang="en-US" smtClean="0"/>
              <a:t>Steps:</a:t>
            </a:r>
          </a:p>
          <a:p>
            <a:pPr marL="990600" lvl="1" indent="-533400" eaLnBrk="1" hangingPunct="1">
              <a:buFontTx/>
              <a:buAutoNum type="arabicPeriod"/>
            </a:pPr>
            <a:r>
              <a:rPr lang="en-US" smtClean="0"/>
              <a:t>Create group of random tours</a:t>
            </a:r>
          </a:p>
          <a:p>
            <a:pPr marL="1371600" lvl="2" indent="-457200" eaLnBrk="1" hangingPunct="1"/>
            <a:r>
              <a:rPr lang="en-US" smtClean="0"/>
              <a:t>Stored as sequence of numbers (parents)</a:t>
            </a:r>
          </a:p>
          <a:p>
            <a:pPr marL="990600" lvl="1" indent="-533400" eaLnBrk="1" hangingPunct="1">
              <a:buFontTx/>
              <a:buAutoNum type="arabicPeriod"/>
            </a:pPr>
            <a:r>
              <a:rPr lang="en-US" smtClean="0"/>
              <a:t>Choose 2 of the better solutions</a:t>
            </a:r>
          </a:p>
          <a:p>
            <a:pPr marL="1371600" lvl="2" indent="-457200" eaLnBrk="1" hangingPunct="1"/>
            <a:r>
              <a:rPr lang="en-US" smtClean="0"/>
              <a:t>Combine and create new sequences (children)</a:t>
            </a:r>
          </a:p>
          <a:p>
            <a:pPr marL="990600" lvl="1" indent="-533400" eaLnBrk="1" hangingPunct="1">
              <a:buFontTx/>
              <a:buAutoNum type="arabicPeriod"/>
            </a:pPr>
            <a:endParaRPr lang="en-US" smtClean="0"/>
          </a:p>
        </p:txBody>
      </p:sp>
      <p:sp>
        <p:nvSpPr>
          <p:cNvPr id="1030" name="Text Box 4"/>
          <p:cNvSpPr txBox="1">
            <a:spLocks noChangeArrowheads="1"/>
          </p:cNvSpPr>
          <p:nvPr/>
        </p:nvSpPr>
        <p:spPr bwMode="auto">
          <a:xfrm>
            <a:off x="1143000" y="4343400"/>
            <a:ext cx="3810000" cy="1371600"/>
          </a:xfrm>
          <a:prstGeom prst="rect">
            <a:avLst/>
          </a:prstGeom>
          <a:noFill/>
          <a:ln w="9525">
            <a:noFill/>
            <a:miter lim="800000"/>
            <a:headEnd/>
            <a:tailEnd/>
          </a:ln>
        </p:spPr>
        <p:txBody>
          <a:bodyPr>
            <a:spAutoFit/>
          </a:bodyPr>
          <a:lstStyle/>
          <a:p>
            <a:pPr>
              <a:spcBef>
                <a:spcPct val="50000"/>
              </a:spcBef>
            </a:pPr>
            <a:r>
              <a:rPr lang="en-US">
                <a:latin typeface="Arial" pitchFamily="34" charset="0"/>
              </a:rPr>
              <a:t>Problems here:</a:t>
            </a:r>
          </a:p>
          <a:p>
            <a:pPr>
              <a:spcBef>
                <a:spcPct val="50000"/>
              </a:spcBef>
              <a:buFont typeface="Wingdings" pitchFamily="2" charset="2"/>
              <a:buChar char="Ø"/>
            </a:pPr>
            <a:r>
              <a:rPr lang="en-US" sz="2000">
                <a:latin typeface="Arial" pitchFamily="34" charset="0"/>
              </a:rPr>
              <a:t>City 1 repeated in Child 1</a:t>
            </a:r>
          </a:p>
          <a:p>
            <a:pPr>
              <a:spcBef>
                <a:spcPct val="50000"/>
              </a:spcBef>
              <a:buFont typeface="Wingdings" pitchFamily="2" charset="2"/>
              <a:buChar char="Ø"/>
            </a:pPr>
            <a:r>
              <a:rPr lang="en-US" sz="2000">
                <a:latin typeface="Arial" pitchFamily="34" charset="0"/>
              </a:rPr>
              <a:t>City 5 repeated in Child 2</a:t>
            </a:r>
          </a:p>
        </p:txBody>
      </p:sp>
      <p:graphicFrame>
        <p:nvGraphicFramePr>
          <p:cNvPr id="1026" name="Object 5"/>
          <p:cNvGraphicFramePr>
            <a:graphicFrameLocks noChangeAspect="1"/>
          </p:cNvGraphicFramePr>
          <p:nvPr/>
        </p:nvGraphicFramePr>
        <p:xfrm>
          <a:off x="4876800" y="4038600"/>
          <a:ext cx="2133600" cy="2024063"/>
        </p:xfrm>
        <a:graphic>
          <a:graphicData uri="http://schemas.openxmlformats.org/presentationml/2006/ole">
            <p:oleObj spid="_x0000_s1026" name="Bitmap Image" r:id="rId3" imgW="1676634" imgH="1590897" progId="PBrush">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685800" y="304800"/>
            <a:ext cx="7772400" cy="762000"/>
          </a:xfrm>
        </p:spPr>
        <p:txBody>
          <a:bodyPr/>
          <a:lstStyle/>
          <a:p>
            <a:pPr eaLnBrk="1" hangingPunct="1"/>
            <a:r>
              <a:rPr lang="en-US" smtClean="0"/>
              <a:t>Modifications Needed</a:t>
            </a:r>
          </a:p>
        </p:txBody>
      </p:sp>
      <p:sp>
        <p:nvSpPr>
          <p:cNvPr id="34820" name="Rectangle 3"/>
          <p:cNvSpPr>
            <a:spLocks noGrp="1" noChangeArrowheads="1"/>
          </p:cNvSpPr>
          <p:nvPr>
            <p:ph type="body" idx="1"/>
          </p:nvPr>
        </p:nvSpPr>
        <p:spPr>
          <a:xfrm>
            <a:off x="533400" y="1447800"/>
            <a:ext cx="8229600" cy="4114800"/>
          </a:xfrm>
        </p:spPr>
        <p:txBody>
          <a:bodyPr/>
          <a:lstStyle/>
          <a:p>
            <a:pPr eaLnBrk="1" hangingPunct="1"/>
            <a:r>
              <a:rPr lang="en-US" smtClean="0"/>
              <a:t>Algorithm must not allow repeated cities</a:t>
            </a:r>
          </a:p>
          <a:p>
            <a:pPr eaLnBrk="1" hangingPunct="1"/>
            <a:r>
              <a:rPr lang="en-US" smtClean="0"/>
              <a:t>Also, order must be considered</a:t>
            </a:r>
          </a:p>
          <a:p>
            <a:pPr lvl="1" eaLnBrk="1" hangingPunct="1"/>
            <a:r>
              <a:rPr lang="en-US" smtClean="0"/>
              <a:t>12345 is same as 32154</a:t>
            </a:r>
          </a:p>
          <a:p>
            <a:pPr eaLnBrk="1" hangingPunct="1"/>
            <a:r>
              <a:rPr lang="en-US" smtClean="0"/>
              <a:t>Based upon these considerations, a computer model for N cities can be created</a:t>
            </a:r>
          </a:p>
          <a:p>
            <a:pPr eaLnBrk="1" hangingPunct="1"/>
            <a:r>
              <a:rPr lang="en-US" smtClean="0"/>
              <a:t>Gets quite detailed</a:t>
            </a:r>
          </a:p>
        </p:txBody>
      </p:sp>
      <p:sp>
        <p:nvSpPr>
          <p:cNvPr id="34821" name="Rectangle 5"/>
          <p:cNvSpPr>
            <a:spLocks noChangeArrowheads="1"/>
          </p:cNvSpPr>
          <p:nvPr/>
        </p:nvSpPr>
        <p:spPr bwMode="auto">
          <a:xfrm>
            <a:off x="-984250" y="2063750"/>
            <a:ext cx="9144000" cy="0"/>
          </a:xfrm>
          <a:prstGeom prst="rect">
            <a:avLst/>
          </a:prstGeom>
          <a:noFill/>
          <a:ln w="9525">
            <a:noFill/>
            <a:miter lim="800000"/>
            <a:headEnd/>
            <a:tailEnd/>
          </a:ln>
        </p:spPr>
        <p:txBody>
          <a:bodyPr>
            <a:spAutoFit/>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990600" y="457200"/>
            <a:ext cx="7162800" cy="581025"/>
          </a:xfrm>
          <a:prstGeom prst="rect">
            <a:avLst/>
          </a:prstGeom>
          <a:noFill/>
          <a:ln w="9525">
            <a:noFill/>
            <a:round/>
            <a:headEnd/>
            <a:tailEnd/>
          </a:ln>
        </p:spPr>
        <p:txBody>
          <a:bodyPr lIns="90000" tIns="46800" rIns="90000" bIns="46800">
            <a:spAutoFit/>
          </a:bodyPr>
          <a:lstStyle/>
          <a:p>
            <a:pPr algn="ctr" defTabSz="457200" eaLnBrk="0" hangingPunct="0">
              <a:spcBef>
                <a:spcPts val="200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latin typeface="Arial" pitchFamily="34" charset="0"/>
              </a:rPr>
              <a:t>Genetic Algorithm Example</a:t>
            </a:r>
          </a:p>
        </p:txBody>
      </p:sp>
      <p:sp>
        <p:nvSpPr>
          <p:cNvPr id="35843" name="Rectangle 3"/>
          <p:cNvSpPr>
            <a:spLocks noChangeArrowheads="1"/>
          </p:cNvSpPr>
          <p:nvPr/>
        </p:nvSpPr>
        <p:spPr bwMode="auto">
          <a:xfrm>
            <a:off x="1600200" y="2743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44" name="Rectangle 4"/>
          <p:cNvSpPr>
            <a:spLocks noChangeArrowheads="1"/>
          </p:cNvSpPr>
          <p:nvPr/>
        </p:nvSpPr>
        <p:spPr bwMode="auto">
          <a:xfrm>
            <a:off x="2971800" y="2743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45" name="Rectangle 5"/>
          <p:cNvSpPr>
            <a:spLocks noChangeArrowheads="1"/>
          </p:cNvSpPr>
          <p:nvPr/>
        </p:nvSpPr>
        <p:spPr bwMode="auto">
          <a:xfrm>
            <a:off x="3429000" y="3733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46" name="Rectangle 6"/>
          <p:cNvSpPr>
            <a:spLocks noChangeArrowheads="1"/>
          </p:cNvSpPr>
          <p:nvPr/>
        </p:nvSpPr>
        <p:spPr bwMode="auto">
          <a:xfrm>
            <a:off x="1143000" y="3733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47" name="Rectangle 7"/>
          <p:cNvSpPr>
            <a:spLocks noChangeArrowheads="1"/>
          </p:cNvSpPr>
          <p:nvPr/>
        </p:nvSpPr>
        <p:spPr bwMode="auto">
          <a:xfrm>
            <a:off x="2286000" y="4495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48" name="Rectangle 8"/>
          <p:cNvSpPr>
            <a:spLocks noChangeArrowheads="1"/>
          </p:cNvSpPr>
          <p:nvPr/>
        </p:nvSpPr>
        <p:spPr bwMode="auto">
          <a:xfrm>
            <a:off x="5791200" y="2743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49" name="Rectangle 9"/>
          <p:cNvSpPr>
            <a:spLocks noChangeArrowheads="1"/>
          </p:cNvSpPr>
          <p:nvPr/>
        </p:nvSpPr>
        <p:spPr bwMode="auto">
          <a:xfrm>
            <a:off x="7162800" y="2743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50" name="Rectangle 10"/>
          <p:cNvSpPr>
            <a:spLocks noChangeArrowheads="1"/>
          </p:cNvSpPr>
          <p:nvPr/>
        </p:nvSpPr>
        <p:spPr bwMode="auto">
          <a:xfrm>
            <a:off x="7620000" y="3733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51" name="Rectangle 11"/>
          <p:cNvSpPr>
            <a:spLocks noChangeArrowheads="1"/>
          </p:cNvSpPr>
          <p:nvPr/>
        </p:nvSpPr>
        <p:spPr bwMode="auto">
          <a:xfrm>
            <a:off x="5334000" y="3733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52" name="Rectangle 12"/>
          <p:cNvSpPr>
            <a:spLocks noChangeArrowheads="1"/>
          </p:cNvSpPr>
          <p:nvPr/>
        </p:nvSpPr>
        <p:spPr bwMode="auto">
          <a:xfrm>
            <a:off x="6477000" y="4495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5853" name="Text Box 13"/>
          <p:cNvSpPr txBox="1">
            <a:spLocks noChangeArrowheads="1"/>
          </p:cNvSpPr>
          <p:nvPr/>
        </p:nvSpPr>
        <p:spPr bwMode="auto">
          <a:xfrm>
            <a:off x="1600200" y="2743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A</a:t>
            </a:r>
          </a:p>
        </p:txBody>
      </p:sp>
      <p:sp>
        <p:nvSpPr>
          <p:cNvPr id="35854" name="Text Box 14"/>
          <p:cNvSpPr txBox="1">
            <a:spLocks noChangeArrowheads="1"/>
          </p:cNvSpPr>
          <p:nvPr/>
        </p:nvSpPr>
        <p:spPr bwMode="auto">
          <a:xfrm>
            <a:off x="5791200" y="2743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A</a:t>
            </a:r>
          </a:p>
        </p:txBody>
      </p:sp>
      <p:sp>
        <p:nvSpPr>
          <p:cNvPr id="35855" name="Text Box 15"/>
          <p:cNvSpPr txBox="1">
            <a:spLocks noChangeArrowheads="1"/>
          </p:cNvSpPr>
          <p:nvPr/>
        </p:nvSpPr>
        <p:spPr bwMode="auto">
          <a:xfrm>
            <a:off x="2971800" y="2743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B</a:t>
            </a:r>
          </a:p>
        </p:txBody>
      </p:sp>
      <p:sp>
        <p:nvSpPr>
          <p:cNvPr id="35856" name="Text Box 16"/>
          <p:cNvSpPr txBox="1">
            <a:spLocks noChangeArrowheads="1"/>
          </p:cNvSpPr>
          <p:nvPr/>
        </p:nvSpPr>
        <p:spPr bwMode="auto">
          <a:xfrm>
            <a:off x="7162800" y="2743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B</a:t>
            </a:r>
          </a:p>
        </p:txBody>
      </p:sp>
      <p:sp>
        <p:nvSpPr>
          <p:cNvPr id="35857" name="Text Box 17"/>
          <p:cNvSpPr txBox="1">
            <a:spLocks noChangeArrowheads="1"/>
          </p:cNvSpPr>
          <p:nvPr/>
        </p:nvSpPr>
        <p:spPr bwMode="auto">
          <a:xfrm>
            <a:off x="3429000" y="3748088"/>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C</a:t>
            </a:r>
          </a:p>
        </p:txBody>
      </p:sp>
      <p:sp>
        <p:nvSpPr>
          <p:cNvPr id="35858" name="Text Box 18"/>
          <p:cNvSpPr txBox="1">
            <a:spLocks noChangeArrowheads="1"/>
          </p:cNvSpPr>
          <p:nvPr/>
        </p:nvSpPr>
        <p:spPr bwMode="auto">
          <a:xfrm>
            <a:off x="7620000" y="37338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C</a:t>
            </a:r>
          </a:p>
        </p:txBody>
      </p:sp>
      <p:sp>
        <p:nvSpPr>
          <p:cNvPr id="35859" name="Text Box 19"/>
          <p:cNvSpPr txBox="1">
            <a:spLocks noChangeArrowheads="1"/>
          </p:cNvSpPr>
          <p:nvPr/>
        </p:nvSpPr>
        <p:spPr bwMode="auto">
          <a:xfrm>
            <a:off x="2286000" y="4510088"/>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D</a:t>
            </a:r>
          </a:p>
        </p:txBody>
      </p:sp>
      <p:sp>
        <p:nvSpPr>
          <p:cNvPr id="35860" name="Text Box 20"/>
          <p:cNvSpPr txBox="1">
            <a:spLocks noChangeArrowheads="1"/>
          </p:cNvSpPr>
          <p:nvPr/>
        </p:nvSpPr>
        <p:spPr bwMode="auto">
          <a:xfrm>
            <a:off x="6477000" y="44958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D</a:t>
            </a:r>
          </a:p>
        </p:txBody>
      </p:sp>
      <p:sp>
        <p:nvSpPr>
          <p:cNvPr id="35861" name="Text Box 21"/>
          <p:cNvSpPr txBox="1">
            <a:spLocks noChangeArrowheads="1"/>
          </p:cNvSpPr>
          <p:nvPr/>
        </p:nvSpPr>
        <p:spPr bwMode="auto">
          <a:xfrm>
            <a:off x="1143000" y="37338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E</a:t>
            </a:r>
          </a:p>
        </p:txBody>
      </p:sp>
      <p:sp>
        <p:nvSpPr>
          <p:cNvPr id="35862" name="Text Box 22"/>
          <p:cNvSpPr txBox="1">
            <a:spLocks noChangeArrowheads="1"/>
          </p:cNvSpPr>
          <p:nvPr/>
        </p:nvSpPr>
        <p:spPr bwMode="auto">
          <a:xfrm>
            <a:off x="5334000" y="37338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E</a:t>
            </a:r>
          </a:p>
        </p:txBody>
      </p:sp>
      <p:sp>
        <p:nvSpPr>
          <p:cNvPr id="35863" name="Line 23"/>
          <p:cNvSpPr>
            <a:spLocks noChangeShapeType="1"/>
          </p:cNvSpPr>
          <p:nvPr/>
        </p:nvSpPr>
        <p:spPr bwMode="auto">
          <a:xfrm>
            <a:off x="2057400" y="3048000"/>
            <a:ext cx="1295400" cy="914400"/>
          </a:xfrm>
          <a:prstGeom prst="line">
            <a:avLst/>
          </a:prstGeom>
          <a:noFill/>
          <a:ln w="9360">
            <a:solidFill>
              <a:srgbClr val="003366"/>
            </a:solidFill>
            <a:miter lim="800000"/>
            <a:headEnd/>
            <a:tailEnd type="triangle" w="med" len="med"/>
          </a:ln>
        </p:spPr>
        <p:txBody>
          <a:bodyPr/>
          <a:lstStyle/>
          <a:p>
            <a:endParaRPr lang="en-US"/>
          </a:p>
        </p:txBody>
      </p:sp>
      <p:sp>
        <p:nvSpPr>
          <p:cNvPr id="35864" name="Line 24"/>
          <p:cNvSpPr>
            <a:spLocks noChangeShapeType="1"/>
          </p:cNvSpPr>
          <p:nvPr/>
        </p:nvSpPr>
        <p:spPr bwMode="auto">
          <a:xfrm flipH="1">
            <a:off x="2738438" y="4038600"/>
            <a:ext cx="619125" cy="381000"/>
          </a:xfrm>
          <a:prstGeom prst="line">
            <a:avLst/>
          </a:prstGeom>
          <a:noFill/>
          <a:ln w="9360">
            <a:solidFill>
              <a:srgbClr val="003366"/>
            </a:solidFill>
            <a:miter lim="800000"/>
            <a:headEnd/>
            <a:tailEnd type="triangle" w="med" len="med"/>
          </a:ln>
        </p:spPr>
        <p:txBody>
          <a:bodyPr/>
          <a:lstStyle/>
          <a:p>
            <a:endParaRPr lang="en-US"/>
          </a:p>
        </p:txBody>
      </p:sp>
      <p:sp>
        <p:nvSpPr>
          <p:cNvPr id="35865" name="Line 25"/>
          <p:cNvSpPr>
            <a:spLocks noChangeShapeType="1"/>
          </p:cNvSpPr>
          <p:nvPr/>
        </p:nvSpPr>
        <p:spPr bwMode="auto">
          <a:xfrm flipV="1">
            <a:off x="2438400" y="3195638"/>
            <a:ext cx="762000" cy="1228725"/>
          </a:xfrm>
          <a:prstGeom prst="line">
            <a:avLst/>
          </a:prstGeom>
          <a:noFill/>
          <a:ln w="9360">
            <a:solidFill>
              <a:srgbClr val="003366"/>
            </a:solidFill>
            <a:miter lim="800000"/>
            <a:headEnd/>
            <a:tailEnd type="triangle" w="med" len="med"/>
          </a:ln>
        </p:spPr>
        <p:txBody>
          <a:bodyPr/>
          <a:lstStyle/>
          <a:p>
            <a:endParaRPr lang="en-US"/>
          </a:p>
        </p:txBody>
      </p:sp>
      <p:sp>
        <p:nvSpPr>
          <p:cNvPr id="35866" name="Line 26"/>
          <p:cNvSpPr>
            <a:spLocks noChangeShapeType="1"/>
          </p:cNvSpPr>
          <p:nvPr/>
        </p:nvSpPr>
        <p:spPr bwMode="auto">
          <a:xfrm flipH="1">
            <a:off x="1595438" y="2971800"/>
            <a:ext cx="1381125" cy="838200"/>
          </a:xfrm>
          <a:prstGeom prst="line">
            <a:avLst/>
          </a:prstGeom>
          <a:noFill/>
          <a:ln w="9360">
            <a:solidFill>
              <a:srgbClr val="003366"/>
            </a:solidFill>
            <a:miter lim="800000"/>
            <a:headEnd/>
            <a:tailEnd type="triangle" w="med" len="med"/>
          </a:ln>
        </p:spPr>
        <p:txBody>
          <a:bodyPr/>
          <a:lstStyle/>
          <a:p>
            <a:endParaRPr lang="en-US"/>
          </a:p>
        </p:txBody>
      </p:sp>
      <p:sp>
        <p:nvSpPr>
          <p:cNvPr id="35867" name="Line 27"/>
          <p:cNvSpPr>
            <a:spLocks noChangeShapeType="1"/>
          </p:cNvSpPr>
          <p:nvPr/>
        </p:nvSpPr>
        <p:spPr bwMode="auto">
          <a:xfrm flipV="1">
            <a:off x="1295400" y="3195638"/>
            <a:ext cx="304800" cy="466725"/>
          </a:xfrm>
          <a:prstGeom prst="line">
            <a:avLst/>
          </a:prstGeom>
          <a:noFill/>
          <a:ln w="9360">
            <a:solidFill>
              <a:srgbClr val="003366"/>
            </a:solidFill>
            <a:miter lim="800000"/>
            <a:headEnd/>
            <a:tailEnd type="triangle" w="med" len="med"/>
          </a:ln>
        </p:spPr>
        <p:txBody>
          <a:bodyPr/>
          <a:lstStyle/>
          <a:p>
            <a:endParaRPr lang="en-US"/>
          </a:p>
        </p:txBody>
      </p:sp>
      <p:sp>
        <p:nvSpPr>
          <p:cNvPr id="35868" name="Line 28"/>
          <p:cNvSpPr>
            <a:spLocks noChangeShapeType="1"/>
          </p:cNvSpPr>
          <p:nvPr/>
        </p:nvSpPr>
        <p:spPr bwMode="auto">
          <a:xfrm>
            <a:off x="6172200" y="2971800"/>
            <a:ext cx="838200" cy="1588"/>
          </a:xfrm>
          <a:prstGeom prst="line">
            <a:avLst/>
          </a:prstGeom>
          <a:noFill/>
          <a:ln w="9360">
            <a:solidFill>
              <a:srgbClr val="003366"/>
            </a:solidFill>
            <a:miter lim="800000"/>
            <a:headEnd/>
            <a:tailEnd type="triangle" w="med" len="med"/>
          </a:ln>
        </p:spPr>
        <p:txBody>
          <a:bodyPr/>
          <a:lstStyle/>
          <a:p>
            <a:endParaRPr lang="en-US"/>
          </a:p>
        </p:txBody>
      </p:sp>
      <p:sp>
        <p:nvSpPr>
          <p:cNvPr id="35869" name="Line 29"/>
          <p:cNvSpPr>
            <a:spLocks noChangeShapeType="1"/>
          </p:cNvSpPr>
          <p:nvPr/>
        </p:nvSpPr>
        <p:spPr bwMode="auto">
          <a:xfrm flipH="1">
            <a:off x="6700838" y="3200400"/>
            <a:ext cx="619125" cy="1219200"/>
          </a:xfrm>
          <a:prstGeom prst="line">
            <a:avLst/>
          </a:prstGeom>
          <a:noFill/>
          <a:ln w="9360">
            <a:solidFill>
              <a:srgbClr val="003366"/>
            </a:solidFill>
            <a:miter lim="800000"/>
            <a:headEnd/>
            <a:tailEnd type="triangle" w="med" len="med"/>
          </a:ln>
        </p:spPr>
        <p:txBody>
          <a:bodyPr/>
          <a:lstStyle/>
          <a:p>
            <a:endParaRPr lang="en-US"/>
          </a:p>
        </p:txBody>
      </p:sp>
      <p:sp>
        <p:nvSpPr>
          <p:cNvPr id="35870" name="Line 30"/>
          <p:cNvSpPr>
            <a:spLocks noChangeShapeType="1"/>
          </p:cNvSpPr>
          <p:nvPr/>
        </p:nvSpPr>
        <p:spPr bwMode="auto">
          <a:xfrm flipH="1" flipV="1">
            <a:off x="5786438" y="4033838"/>
            <a:ext cx="542925" cy="542925"/>
          </a:xfrm>
          <a:prstGeom prst="line">
            <a:avLst/>
          </a:prstGeom>
          <a:noFill/>
          <a:ln w="9360">
            <a:solidFill>
              <a:srgbClr val="003366"/>
            </a:solidFill>
            <a:miter lim="800000"/>
            <a:headEnd/>
            <a:tailEnd type="triangle" w="med" len="med"/>
          </a:ln>
        </p:spPr>
        <p:txBody>
          <a:bodyPr/>
          <a:lstStyle/>
          <a:p>
            <a:endParaRPr lang="en-US"/>
          </a:p>
        </p:txBody>
      </p:sp>
      <p:sp>
        <p:nvSpPr>
          <p:cNvPr id="35871" name="Line 31"/>
          <p:cNvSpPr>
            <a:spLocks noChangeShapeType="1"/>
          </p:cNvSpPr>
          <p:nvPr/>
        </p:nvSpPr>
        <p:spPr bwMode="auto">
          <a:xfrm>
            <a:off x="5791200" y="3886200"/>
            <a:ext cx="1752600" cy="1588"/>
          </a:xfrm>
          <a:prstGeom prst="line">
            <a:avLst/>
          </a:prstGeom>
          <a:noFill/>
          <a:ln w="9360">
            <a:solidFill>
              <a:srgbClr val="003366"/>
            </a:solidFill>
            <a:miter lim="800000"/>
            <a:headEnd/>
            <a:tailEnd type="triangle" w="med" len="med"/>
          </a:ln>
        </p:spPr>
        <p:txBody>
          <a:bodyPr/>
          <a:lstStyle/>
          <a:p>
            <a:endParaRPr lang="en-US"/>
          </a:p>
        </p:txBody>
      </p:sp>
      <p:sp>
        <p:nvSpPr>
          <p:cNvPr id="35872" name="Line 32"/>
          <p:cNvSpPr>
            <a:spLocks noChangeShapeType="1"/>
          </p:cNvSpPr>
          <p:nvPr/>
        </p:nvSpPr>
        <p:spPr bwMode="auto">
          <a:xfrm flipH="1" flipV="1">
            <a:off x="6243638" y="3119438"/>
            <a:ext cx="1304925" cy="619125"/>
          </a:xfrm>
          <a:prstGeom prst="line">
            <a:avLst/>
          </a:prstGeom>
          <a:noFill/>
          <a:ln w="9360">
            <a:solidFill>
              <a:srgbClr val="003366"/>
            </a:solidFill>
            <a:miter lim="800000"/>
            <a:headEnd/>
            <a:tailEnd type="triangle" w="med" len="med"/>
          </a:ln>
        </p:spPr>
        <p:txBody>
          <a:bodyPr/>
          <a:lstStyle/>
          <a:p>
            <a:endParaRPr lang="en-US"/>
          </a:p>
        </p:txBody>
      </p:sp>
      <p:sp>
        <p:nvSpPr>
          <p:cNvPr id="35873" name="Text Box 33"/>
          <p:cNvSpPr txBox="1">
            <a:spLocks noChangeArrowheads="1"/>
          </p:cNvSpPr>
          <p:nvPr/>
        </p:nvSpPr>
        <p:spPr bwMode="auto">
          <a:xfrm>
            <a:off x="1524000" y="2133600"/>
            <a:ext cx="1828800" cy="368300"/>
          </a:xfrm>
          <a:prstGeom prst="rect">
            <a:avLst/>
          </a:prstGeom>
          <a:noFill/>
          <a:ln w="9525">
            <a:noFill/>
            <a:round/>
            <a:headEnd/>
            <a:tailEnd/>
          </a:ln>
        </p:spPr>
        <p:txBody>
          <a:bodyPr lIns="90000" tIns="46800" rIns="90000" bIns="46800">
            <a:spAutoFit/>
          </a:bodyPr>
          <a:lstStyle/>
          <a:p>
            <a:pPr algn="ct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Parent A</a:t>
            </a:r>
          </a:p>
        </p:txBody>
      </p:sp>
      <p:sp>
        <p:nvSpPr>
          <p:cNvPr id="35874" name="Text Box 34"/>
          <p:cNvSpPr txBox="1">
            <a:spLocks noChangeArrowheads="1"/>
          </p:cNvSpPr>
          <p:nvPr/>
        </p:nvSpPr>
        <p:spPr bwMode="auto">
          <a:xfrm>
            <a:off x="5715000" y="2133600"/>
            <a:ext cx="1828800" cy="368300"/>
          </a:xfrm>
          <a:prstGeom prst="rect">
            <a:avLst/>
          </a:prstGeom>
          <a:noFill/>
          <a:ln w="9525">
            <a:noFill/>
            <a:round/>
            <a:headEnd/>
            <a:tailEnd/>
          </a:ln>
        </p:spPr>
        <p:txBody>
          <a:bodyPr lIns="90000" tIns="46800" rIns="90000" bIns="46800">
            <a:spAutoFit/>
          </a:bodyPr>
          <a:lstStyle/>
          <a:p>
            <a:pPr algn="ct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Parent B</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276600" y="2590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6867" name="Rectangle 3"/>
          <p:cNvSpPr>
            <a:spLocks noChangeArrowheads="1"/>
          </p:cNvSpPr>
          <p:nvPr/>
        </p:nvSpPr>
        <p:spPr bwMode="auto">
          <a:xfrm>
            <a:off x="5257800" y="2590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6868" name="Rectangle 4"/>
          <p:cNvSpPr>
            <a:spLocks noChangeArrowheads="1"/>
          </p:cNvSpPr>
          <p:nvPr/>
        </p:nvSpPr>
        <p:spPr bwMode="auto">
          <a:xfrm>
            <a:off x="5715000" y="41910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6869" name="Rectangle 5"/>
          <p:cNvSpPr>
            <a:spLocks noChangeArrowheads="1"/>
          </p:cNvSpPr>
          <p:nvPr/>
        </p:nvSpPr>
        <p:spPr bwMode="auto">
          <a:xfrm>
            <a:off x="2819400" y="41910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6870" name="Rectangle 6"/>
          <p:cNvSpPr>
            <a:spLocks noChangeArrowheads="1"/>
          </p:cNvSpPr>
          <p:nvPr/>
        </p:nvSpPr>
        <p:spPr bwMode="auto">
          <a:xfrm>
            <a:off x="4267200" y="52578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6871" name="Text Box 7"/>
          <p:cNvSpPr txBox="1">
            <a:spLocks noChangeArrowheads="1"/>
          </p:cNvSpPr>
          <p:nvPr/>
        </p:nvSpPr>
        <p:spPr bwMode="auto">
          <a:xfrm>
            <a:off x="3276600" y="25908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A</a:t>
            </a:r>
          </a:p>
        </p:txBody>
      </p:sp>
      <p:sp>
        <p:nvSpPr>
          <p:cNvPr id="36872" name="Text Box 8"/>
          <p:cNvSpPr txBox="1">
            <a:spLocks noChangeArrowheads="1"/>
          </p:cNvSpPr>
          <p:nvPr/>
        </p:nvSpPr>
        <p:spPr bwMode="auto">
          <a:xfrm>
            <a:off x="5257800" y="25908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B</a:t>
            </a:r>
          </a:p>
        </p:txBody>
      </p:sp>
      <p:sp>
        <p:nvSpPr>
          <p:cNvPr id="36873" name="Text Box 9"/>
          <p:cNvSpPr txBox="1">
            <a:spLocks noChangeArrowheads="1"/>
          </p:cNvSpPr>
          <p:nvPr/>
        </p:nvSpPr>
        <p:spPr bwMode="auto">
          <a:xfrm>
            <a:off x="5715000" y="4205288"/>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C</a:t>
            </a:r>
          </a:p>
        </p:txBody>
      </p:sp>
      <p:sp>
        <p:nvSpPr>
          <p:cNvPr id="36874" name="Text Box 10"/>
          <p:cNvSpPr txBox="1">
            <a:spLocks noChangeArrowheads="1"/>
          </p:cNvSpPr>
          <p:nvPr/>
        </p:nvSpPr>
        <p:spPr bwMode="auto">
          <a:xfrm>
            <a:off x="4267200" y="5272088"/>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D</a:t>
            </a:r>
          </a:p>
        </p:txBody>
      </p:sp>
      <p:sp>
        <p:nvSpPr>
          <p:cNvPr id="36875" name="Text Box 11"/>
          <p:cNvSpPr txBox="1">
            <a:spLocks noChangeArrowheads="1"/>
          </p:cNvSpPr>
          <p:nvPr/>
        </p:nvSpPr>
        <p:spPr bwMode="auto">
          <a:xfrm>
            <a:off x="2819400" y="41910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E</a:t>
            </a:r>
          </a:p>
        </p:txBody>
      </p:sp>
      <p:sp>
        <p:nvSpPr>
          <p:cNvPr id="36876" name="Line 12"/>
          <p:cNvSpPr>
            <a:spLocks noChangeShapeType="1"/>
          </p:cNvSpPr>
          <p:nvPr/>
        </p:nvSpPr>
        <p:spPr bwMode="auto">
          <a:xfrm>
            <a:off x="3733800" y="2895600"/>
            <a:ext cx="1981200" cy="1219200"/>
          </a:xfrm>
          <a:prstGeom prst="line">
            <a:avLst/>
          </a:prstGeom>
          <a:noFill/>
          <a:ln w="9360">
            <a:solidFill>
              <a:srgbClr val="003366"/>
            </a:solidFill>
            <a:miter lim="800000"/>
            <a:headEnd/>
            <a:tailEnd type="triangle" w="med" len="med"/>
          </a:ln>
        </p:spPr>
        <p:txBody>
          <a:bodyPr/>
          <a:lstStyle/>
          <a:p>
            <a:endParaRPr lang="en-US"/>
          </a:p>
        </p:txBody>
      </p:sp>
      <p:sp>
        <p:nvSpPr>
          <p:cNvPr id="36877" name="Line 13"/>
          <p:cNvSpPr>
            <a:spLocks noChangeShapeType="1"/>
          </p:cNvSpPr>
          <p:nvPr/>
        </p:nvSpPr>
        <p:spPr bwMode="auto">
          <a:xfrm flipH="1">
            <a:off x="4719638" y="4648200"/>
            <a:ext cx="1000125" cy="685800"/>
          </a:xfrm>
          <a:prstGeom prst="line">
            <a:avLst/>
          </a:prstGeom>
          <a:noFill/>
          <a:ln w="9360">
            <a:solidFill>
              <a:srgbClr val="003366"/>
            </a:solidFill>
            <a:miter lim="800000"/>
            <a:headEnd/>
            <a:tailEnd type="triangle" w="med" len="med"/>
          </a:ln>
        </p:spPr>
        <p:txBody>
          <a:bodyPr/>
          <a:lstStyle/>
          <a:p>
            <a:endParaRPr lang="en-US"/>
          </a:p>
        </p:txBody>
      </p:sp>
      <p:sp>
        <p:nvSpPr>
          <p:cNvPr id="36878" name="Line 14"/>
          <p:cNvSpPr>
            <a:spLocks noChangeShapeType="1"/>
          </p:cNvSpPr>
          <p:nvPr/>
        </p:nvSpPr>
        <p:spPr bwMode="auto">
          <a:xfrm flipV="1">
            <a:off x="4648200" y="3043238"/>
            <a:ext cx="838200" cy="2066925"/>
          </a:xfrm>
          <a:prstGeom prst="line">
            <a:avLst/>
          </a:prstGeom>
          <a:noFill/>
          <a:ln w="9360">
            <a:solidFill>
              <a:srgbClr val="003366"/>
            </a:solidFill>
            <a:miter lim="800000"/>
            <a:headEnd/>
            <a:tailEnd type="triangle" w="med" len="med"/>
          </a:ln>
        </p:spPr>
        <p:txBody>
          <a:bodyPr/>
          <a:lstStyle/>
          <a:p>
            <a:endParaRPr lang="en-US"/>
          </a:p>
        </p:txBody>
      </p:sp>
      <p:sp>
        <p:nvSpPr>
          <p:cNvPr id="36879" name="Line 15"/>
          <p:cNvSpPr>
            <a:spLocks noChangeShapeType="1"/>
          </p:cNvSpPr>
          <p:nvPr/>
        </p:nvSpPr>
        <p:spPr bwMode="auto">
          <a:xfrm flipH="1">
            <a:off x="3271838" y="2895600"/>
            <a:ext cx="1914525" cy="1219200"/>
          </a:xfrm>
          <a:prstGeom prst="line">
            <a:avLst/>
          </a:prstGeom>
          <a:noFill/>
          <a:ln w="9360">
            <a:solidFill>
              <a:srgbClr val="003366"/>
            </a:solidFill>
            <a:miter lim="800000"/>
            <a:headEnd/>
            <a:tailEnd type="triangle" w="med" len="med"/>
          </a:ln>
        </p:spPr>
        <p:txBody>
          <a:bodyPr/>
          <a:lstStyle/>
          <a:p>
            <a:endParaRPr lang="en-US"/>
          </a:p>
        </p:txBody>
      </p:sp>
      <p:sp>
        <p:nvSpPr>
          <p:cNvPr id="36880" name="Line 16"/>
          <p:cNvSpPr>
            <a:spLocks noChangeShapeType="1"/>
          </p:cNvSpPr>
          <p:nvPr/>
        </p:nvSpPr>
        <p:spPr bwMode="auto">
          <a:xfrm flipV="1">
            <a:off x="2971800" y="3043238"/>
            <a:ext cx="381000" cy="1000125"/>
          </a:xfrm>
          <a:prstGeom prst="line">
            <a:avLst/>
          </a:prstGeom>
          <a:noFill/>
          <a:ln w="9360">
            <a:solidFill>
              <a:srgbClr val="003366"/>
            </a:solidFill>
            <a:miter lim="800000"/>
            <a:headEnd/>
            <a:tailEnd type="triangle" w="med" len="med"/>
          </a:ln>
        </p:spPr>
        <p:txBody>
          <a:bodyPr/>
          <a:lstStyle/>
          <a:p>
            <a:endParaRPr lang="en-US"/>
          </a:p>
        </p:txBody>
      </p:sp>
      <p:sp>
        <p:nvSpPr>
          <p:cNvPr id="36881" name="Text Box 17"/>
          <p:cNvSpPr txBox="1">
            <a:spLocks noChangeArrowheads="1"/>
          </p:cNvSpPr>
          <p:nvPr/>
        </p:nvSpPr>
        <p:spPr bwMode="auto">
          <a:xfrm>
            <a:off x="990600" y="533400"/>
            <a:ext cx="7162800" cy="581025"/>
          </a:xfrm>
          <a:prstGeom prst="rect">
            <a:avLst/>
          </a:prstGeom>
          <a:noFill/>
          <a:ln w="9525">
            <a:noFill/>
            <a:round/>
            <a:headEnd/>
            <a:tailEnd/>
          </a:ln>
        </p:spPr>
        <p:txBody>
          <a:bodyPr lIns="90000" tIns="46800" rIns="90000" bIns="46800">
            <a:spAutoFit/>
          </a:bodyPr>
          <a:lstStyle/>
          <a:p>
            <a:pPr algn="ctr" defTabSz="457200" eaLnBrk="0" hangingPunct="0">
              <a:spcBef>
                <a:spcPts val="200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latin typeface="Arial" pitchFamily="34" charset="0"/>
              </a:rPr>
              <a:t>Genetic Algorithm Example</a:t>
            </a:r>
          </a:p>
        </p:txBody>
      </p:sp>
      <p:sp>
        <p:nvSpPr>
          <p:cNvPr id="36882" name="Line 18"/>
          <p:cNvSpPr>
            <a:spLocks noChangeShapeType="1"/>
          </p:cNvSpPr>
          <p:nvPr/>
        </p:nvSpPr>
        <p:spPr bwMode="auto">
          <a:xfrm>
            <a:off x="3733800" y="2667000"/>
            <a:ext cx="1447800" cy="1588"/>
          </a:xfrm>
          <a:prstGeom prst="line">
            <a:avLst/>
          </a:prstGeom>
          <a:noFill/>
          <a:ln w="9360">
            <a:solidFill>
              <a:srgbClr val="003366"/>
            </a:solidFill>
            <a:miter lim="800000"/>
            <a:headEnd/>
            <a:tailEnd type="triangle" w="med" len="med"/>
          </a:ln>
        </p:spPr>
        <p:txBody>
          <a:bodyPr/>
          <a:lstStyle/>
          <a:p>
            <a:endParaRPr lang="en-US"/>
          </a:p>
        </p:txBody>
      </p:sp>
      <p:sp>
        <p:nvSpPr>
          <p:cNvPr id="36883" name="Line 19"/>
          <p:cNvSpPr>
            <a:spLocks noChangeShapeType="1"/>
          </p:cNvSpPr>
          <p:nvPr/>
        </p:nvSpPr>
        <p:spPr bwMode="auto">
          <a:xfrm flipH="1">
            <a:off x="4491038" y="3048000"/>
            <a:ext cx="847725" cy="1981200"/>
          </a:xfrm>
          <a:prstGeom prst="line">
            <a:avLst/>
          </a:prstGeom>
          <a:noFill/>
          <a:ln w="9360">
            <a:solidFill>
              <a:srgbClr val="003366"/>
            </a:solidFill>
            <a:miter lim="800000"/>
            <a:headEnd/>
            <a:tailEnd type="triangle" w="med" len="med"/>
          </a:ln>
        </p:spPr>
        <p:txBody>
          <a:bodyPr/>
          <a:lstStyle/>
          <a:p>
            <a:endParaRPr lang="en-US"/>
          </a:p>
        </p:txBody>
      </p:sp>
      <p:sp>
        <p:nvSpPr>
          <p:cNvPr id="36884" name="Line 20"/>
          <p:cNvSpPr>
            <a:spLocks noChangeShapeType="1"/>
          </p:cNvSpPr>
          <p:nvPr/>
        </p:nvSpPr>
        <p:spPr bwMode="auto">
          <a:xfrm flipH="1" flipV="1">
            <a:off x="3271838" y="4567238"/>
            <a:ext cx="923925" cy="695325"/>
          </a:xfrm>
          <a:prstGeom prst="line">
            <a:avLst/>
          </a:prstGeom>
          <a:noFill/>
          <a:ln w="9360">
            <a:solidFill>
              <a:srgbClr val="003366"/>
            </a:solidFill>
            <a:miter lim="800000"/>
            <a:headEnd/>
            <a:tailEnd type="triangle" w="med" len="med"/>
          </a:ln>
        </p:spPr>
        <p:txBody>
          <a:bodyPr/>
          <a:lstStyle/>
          <a:p>
            <a:endParaRPr lang="en-US"/>
          </a:p>
        </p:txBody>
      </p:sp>
      <p:sp>
        <p:nvSpPr>
          <p:cNvPr id="36885" name="Line 21"/>
          <p:cNvSpPr>
            <a:spLocks noChangeShapeType="1"/>
          </p:cNvSpPr>
          <p:nvPr/>
        </p:nvSpPr>
        <p:spPr bwMode="auto">
          <a:xfrm>
            <a:off x="3276600" y="4419600"/>
            <a:ext cx="2362200" cy="1588"/>
          </a:xfrm>
          <a:prstGeom prst="line">
            <a:avLst/>
          </a:prstGeom>
          <a:noFill/>
          <a:ln w="9360">
            <a:solidFill>
              <a:srgbClr val="003366"/>
            </a:solidFill>
            <a:miter lim="800000"/>
            <a:headEnd/>
            <a:tailEnd type="triangle" w="med" len="med"/>
          </a:ln>
        </p:spPr>
        <p:txBody>
          <a:bodyPr/>
          <a:lstStyle/>
          <a:p>
            <a:endParaRPr lang="en-US"/>
          </a:p>
        </p:txBody>
      </p:sp>
      <p:sp>
        <p:nvSpPr>
          <p:cNvPr id="36886" name="Line 22"/>
          <p:cNvSpPr>
            <a:spLocks noChangeShapeType="1"/>
          </p:cNvSpPr>
          <p:nvPr/>
        </p:nvSpPr>
        <p:spPr bwMode="auto">
          <a:xfrm flipH="1" flipV="1">
            <a:off x="3652838" y="3043238"/>
            <a:ext cx="1990725" cy="1228725"/>
          </a:xfrm>
          <a:prstGeom prst="line">
            <a:avLst/>
          </a:prstGeom>
          <a:noFill/>
          <a:ln w="9360">
            <a:solidFill>
              <a:srgbClr val="003366"/>
            </a:solidFill>
            <a:miter lim="800000"/>
            <a:headEnd/>
            <a:tailEnd type="triangle" w="med" len="med"/>
          </a:ln>
        </p:spPr>
        <p:txBody>
          <a:bodyPr/>
          <a:lstStyle/>
          <a:p>
            <a:endParaRPr lang="en-US"/>
          </a:p>
        </p:txBody>
      </p:sp>
      <p:sp>
        <p:nvSpPr>
          <p:cNvPr id="36887" name="Text Box 23"/>
          <p:cNvSpPr txBox="1">
            <a:spLocks noChangeArrowheads="1"/>
          </p:cNvSpPr>
          <p:nvPr/>
        </p:nvSpPr>
        <p:spPr bwMode="auto">
          <a:xfrm>
            <a:off x="2819400" y="3687763"/>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6888" name="Text Box 24"/>
          <p:cNvSpPr txBox="1">
            <a:spLocks noChangeArrowheads="1"/>
          </p:cNvSpPr>
          <p:nvPr/>
        </p:nvSpPr>
        <p:spPr bwMode="auto">
          <a:xfrm>
            <a:off x="3886200" y="27432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6889" name="Text Box 25"/>
          <p:cNvSpPr txBox="1">
            <a:spLocks noChangeArrowheads="1"/>
          </p:cNvSpPr>
          <p:nvPr/>
        </p:nvSpPr>
        <p:spPr bwMode="auto">
          <a:xfrm>
            <a:off x="4876800" y="2773363"/>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6890" name="Text Box 26"/>
          <p:cNvSpPr txBox="1">
            <a:spLocks noChangeArrowheads="1"/>
          </p:cNvSpPr>
          <p:nvPr/>
        </p:nvSpPr>
        <p:spPr bwMode="auto">
          <a:xfrm>
            <a:off x="4724400" y="47244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6891" name="Text Box 27"/>
          <p:cNvSpPr txBox="1">
            <a:spLocks noChangeArrowheads="1"/>
          </p:cNvSpPr>
          <p:nvPr/>
        </p:nvSpPr>
        <p:spPr bwMode="auto">
          <a:xfrm>
            <a:off x="5638800" y="45720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6892" name="Text Box 28"/>
          <p:cNvSpPr txBox="1">
            <a:spLocks noChangeArrowheads="1"/>
          </p:cNvSpPr>
          <p:nvPr/>
        </p:nvSpPr>
        <p:spPr bwMode="auto">
          <a:xfrm>
            <a:off x="4267200" y="24384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6893" name="Text Box 29"/>
          <p:cNvSpPr txBox="1">
            <a:spLocks noChangeArrowheads="1"/>
          </p:cNvSpPr>
          <p:nvPr/>
        </p:nvSpPr>
        <p:spPr bwMode="auto">
          <a:xfrm>
            <a:off x="3886200" y="5135563"/>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6894" name="Text Box 30"/>
          <p:cNvSpPr txBox="1">
            <a:spLocks noChangeArrowheads="1"/>
          </p:cNvSpPr>
          <p:nvPr/>
        </p:nvSpPr>
        <p:spPr bwMode="auto">
          <a:xfrm>
            <a:off x="4419600" y="35814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6895" name="Text Box 31"/>
          <p:cNvSpPr txBox="1">
            <a:spLocks noChangeArrowheads="1"/>
          </p:cNvSpPr>
          <p:nvPr/>
        </p:nvSpPr>
        <p:spPr bwMode="auto">
          <a:xfrm>
            <a:off x="3962400" y="41910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6896" name="Text Box 32"/>
          <p:cNvSpPr txBox="1">
            <a:spLocks noChangeArrowheads="1"/>
          </p:cNvSpPr>
          <p:nvPr/>
        </p:nvSpPr>
        <p:spPr bwMode="auto">
          <a:xfrm>
            <a:off x="4648200" y="3916363"/>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6897" name="Text Box 33"/>
          <p:cNvSpPr txBox="1">
            <a:spLocks noChangeArrowheads="1"/>
          </p:cNvSpPr>
          <p:nvPr/>
        </p:nvSpPr>
        <p:spPr bwMode="auto">
          <a:xfrm>
            <a:off x="3048000" y="1905000"/>
            <a:ext cx="2819400" cy="368300"/>
          </a:xfrm>
          <a:prstGeom prst="rect">
            <a:avLst/>
          </a:prstGeom>
          <a:noFill/>
          <a:ln w="9525">
            <a:noFill/>
            <a:round/>
            <a:headEnd/>
            <a:tailEnd/>
          </a:ln>
        </p:spPr>
        <p:txBody>
          <a:bodyPr lIns="90000" tIns="46800" rIns="90000" bIns="46800">
            <a:spAutoFit/>
          </a:bodyPr>
          <a:lstStyle/>
          <a:p>
            <a:pPr algn="ct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latin typeface="Arial" pitchFamily="34" charset="0"/>
              </a:rPr>
              <a:t>Combined Path</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990600" y="914400"/>
            <a:ext cx="7162800" cy="581025"/>
          </a:xfrm>
          <a:prstGeom prst="rect">
            <a:avLst/>
          </a:prstGeom>
          <a:noFill/>
          <a:ln w="9525">
            <a:noFill/>
            <a:round/>
            <a:headEnd/>
            <a:tailEnd/>
          </a:ln>
        </p:spPr>
        <p:txBody>
          <a:bodyPr lIns="90000" tIns="46800" rIns="90000" bIns="46800">
            <a:spAutoFit/>
          </a:bodyPr>
          <a:lstStyle/>
          <a:p>
            <a:pPr algn="ctr" defTabSz="457200" eaLnBrk="0" hangingPunct="0">
              <a:spcBef>
                <a:spcPts val="200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latin typeface="Arial" pitchFamily="34" charset="0"/>
              </a:rPr>
              <a:t>Genetic Algorithm Example</a:t>
            </a:r>
          </a:p>
        </p:txBody>
      </p:sp>
      <p:sp>
        <p:nvSpPr>
          <p:cNvPr id="37891" name="Text Box 3"/>
          <p:cNvSpPr txBox="1">
            <a:spLocks noChangeArrowheads="1"/>
          </p:cNvSpPr>
          <p:nvPr/>
        </p:nvSpPr>
        <p:spPr bwMode="auto">
          <a:xfrm>
            <a:off x="4191000" y="26670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7892" name="Rectangle 4"/>
          <p:cNvSpPr>
            <a:spLocks noChangeArrowheads="1"/>
          </p:cNvSpPr>
          <p:nvPr/>
        </p:nvSpPr>
        <p:spPr bwMode="auto">
          <a:xfrm>
            <a:off x="3200400" y="28194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7893" name="Rectangle 5"/>
          <p:cNvSpPr>
            <a:spLocks noChangeArrowheads="1"/>
          </p:cNvSpPr>
          <p:nvPr/>
        </p:nvSpPr>
        <p:spPr bwMode="auto">
          <a:xfrm>
            <a:off x="5181600" y="28194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7894" name="Rectangle 6"/>
          <p:cNvSpPr>
            <a:spLocks noChangeArrowheads="1"/>
          </p:cNvSpPr>
          <p:nvPr/>
        </p:nvSpPr>
        <p:spPr bwMode="auto">
          <a:xfrm>
            <a:off x="5638800" y="44196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7895" name="Rectangle 7"/>
          <p:cNvSpPr>
            <a:spLocks noChangeArrowheads="1"/>
          </p:cNvSpPr>
          <p:nvPr/>
        </p:nvSpPr>
        <p:spPr bwMode="auto">
          <a:xfrm>
            <a:off x="2743200" y="44196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7896" name="Rectangle 8"/>
          <p:cNvSpPr>
            <a:spLocks noChangeArrowheads="1"/>
          </p:cNvSpPr>
          <p:nvPr/>
        </p:nvSpPr>
        <p:spPr bwMode="auto">
          <a:xfrm>
            <a:off x="4191000" y="54864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7897" name="Text Box 9"/>
          <p:cNvSpPr txBox="1">
            <a:spLocks noChangeArrowheads="1"/>
          </p:cNvSpPr>
          <p:nvPr/>
        </p:nvSpPr>
        <p:spPr bwMode="auto">
          <a:xfrm>
            <a:off x="3200400" y="28194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A</a:t>
            </a:r>
          </a:p>
        </p:txBody>
      </p:sp>
      <p:sp>
        <p:nvSpPr>
          <p:cNvPr id="37898" name="Text Box 10"/>
          <p:cNvSpPr txBox="1">
            <a:spLocks noChangeArrowheads="1"/>
          </p:cNvSpPr>
          <p:nvPr/>
        </p:nvSpPr>
        <p:spPr bwMode="auto">
          <a:xfrm>
            <a:off x="5181600" y="28194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B</a:t>
            </a:r>
          </a:p>
        </p:txBody>
      </p:sp>
      <p:sp>
        <p:nvSpPr>
          <p:cNvPr id="37899" name="Text Box 11"/>
          <p:cNvSpPr txBox="1">
            <a:spLocks noChangeArrowheads="1"/>
          </p:cNvSpPr>
          <p:nvPr/>
        </p:nvSpPr>
        <p:spPr bwMode="auto">
          <a:xfrm>
            <a:off x="5638800" y="4433888"/>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C</a:t>
            </a:r>
          </a:p>
        </p:txBody>
      </p:sp>
      <p:sp>
        <p:nvSpPr>
          <p:cNvPr id="37900" name="Text Box 12"/>
          <p:cNvSpPr txBox="1">
            <a:spLocks noChangeArrowheads="1"/>
          </p:cNvSpPr>
          <p:nvPr/>
        </p:nvSpPr>
        <p:spPr bwMode="auto">
          <a:xfrm>
            <a:off x="4191000" y="5500688"/>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D</a:t>
            </a:r>
          </a:p>
        </p:txBody>
      </p:sp>
      <p:sp>
        <p:nvSpPr>
          <p:cNvPr id="37901" name="Text Box 13"/>
          <p:cNvSpPr txBox="1">
            <a:spLocks noChangeArrowheads="1"/>
          </p:cNvSpPr>
          <p:nvPr/>
        </p:nvSpPr>
        <p:spPr bwMode="auto">
          <a:xfrm>
            <a:off x="2743200" y="44196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E</a:t>
            </a:r>
          </a:p>
        </p:txBody>
      </p:sp>
      <p:sp>
        <p:nvSpPr>
          <p:cNvPr id="37902" name="Line 14"/>
          <p:cNvSpPr>
            <a:spLocks noChangeShapeType="1"/>
          </p:cNvSpPr>
          <p:nvPr/>
        </p:nvSpPr>
        <p:spPr bwMode="auto">
          <a:xfrm flipH="1">
            <a:off x="4643438" y="4876800"/>
            <a:ext cx="1000125" cy="685800"/>
          </a:xfrm>
          <a:prstGeom prst="line">
            <a:avLst/>
          </a:prstGeom>
          <a:noFill/>
          <a:ln w="9360">
            <a:solidFill>
              <a:srgbClr val="003366"/>
            </a:solidFill>
            <a:miter lim="800000"/>
            <a:headEnd type="triangle" w="med" len="med"/>
            <a:tailEnd/>
          </a:ln>
        </p:spPr>
        <p:txBody>
          <a:bodyPr/>
          <a:lstStyle/>
          <a:p>
            <a:endParaRPr lang="en-US"/>
          </a:p>
        </p:txBody>
      </p:sp>
      <p:sp>
        <p:nvSpPr>
          <p:cNvPr id="37903" name="Line 15"/>
          <p:cNvSpPr>
            <a:spLocks noChangeShapeType="1"/>
          </p:cNvSpPr>
          <p:nvPr/>
        </p:nvSpPr>
        <p:spPr bwMode="auto">
          <a:xfrm flipH="1">
            <a:off x="3195638" y="3124200"/>
            <a:ext cx="1914525" cy="1219200"/>
          </a:xfrm>
          <a:prstGeom prst="line">
            <a:avLst/>
          </a:prstGeom>
          <a:noFill/>
          <a:ln w="9360">
            <a:solidFill>
              <a:srgbClr val="003366"/>
            </a:solidFill>
            <a:miter lim="800000"/>
            <a:headEnd/>
            <a:tailEnd type="triangle" w="med" len="med"/>
          </a:ln>
        </p:spPr>
        <p:txBody>
          <a:bodyPr/>
          <a:lstStyle/>
          <a:p>
            <a:endParaRPr lang="en-US"/>
          </a:p>
        </p:txBody>
      </p:sp>
      <p:sp>
        <p:nvSpPr>
          <p:cNvPr id="37904" name="Line 16"/>
          <p:cNvSpPr>
            <a:spLocks noChangeShapeType="1"/>
          </p:cNvSpPr>
          <p:nvPr/>
        </p:nvSpPr>
        <p:spPr bwMode="auto">
          <a:xfrm>
            <a:off x="3657600" y="2895600"/>
            <a:ext cx="1447800" cy="1588"/>
          </a:xfrm>
          <a:prstGeom prst="line">
            <a:avLst/>
          </a:prstGeom>
          <a:noFill/>
          <a:ln w="9360">
            <a:solidFill>
              <a:srgbClr val="003366"/>
            </a:solidFill>
            <a:miter lim="800000"/>
            <a:headEnd/>
            <a:tailEnd type="triangle" w="med" len="med"/>
          </a:ln>
        </p:spPr>
        <p:txBody>
          <a:bodyPr/>
          <a:lstStyle/>
          <a:p>
            <a:endParaRPr lang="en-US"/>
          </a:p>
        </p:txBody>
      </p:sp>
      <p:sp>
        <p:nvSpPr>
          <p:cNvPr id="37905" name="Line 17"/>
          <p:cNvSpPr>
            <a:spLocks noChangeShapeType="1"/>
          </p:cNvSpPr>
          <p:nvPr/>
        </p:nvSpPr>
        <p:spPr bwMode="auto">
          <a:xfrm flipH="1" flipV="1">
            <a:off x="3195638" y="4795838"/>
            <a:ext cx="923925" cy="695325"/>
          </a:xfrm>
          <a:prstGeom prst="line">
            <a:avLst/>
          </a:prstGeom>
          <a:noFill/>
          <a:ln w="9360">
            <a:solidFill>
              <a:srgbClr val="003366"/>
            </a:solidFill>
            <a:miter lim="800000"/>
            <a:headEnd type="triangle" w="med" len="med"/>
            <a:tailEnd/>
          </a:ln>
        </p:spPr>
        <p:txBody>
          <a:bodyPr/>
          <a:lstStyle/>
          <a:p>
            <a:endParaRPr lang="en-US"/>
          </a:p>
        </p:txBody>
      </p:sp>
      <p:sp>
        <p:nvSpPr>
          <p:cNvPr id="37906" name="Line 18"/>
          <p:cNvSpPr>
            <a:spLocks noChangeShapeType="1"/>
          </p:cNvSpPr>
          <p:nvPr/>
        </p:nvSpPr>
        <p:spPr bwMode="auto">
          <a:xfrm flipH="1" flipV="1">
            <a:off x="3576638" y="3271838"/>
            <a:ext cx="1990725" cy="1228725"/>
          </a:xfrm>
          <a:prstGeom prst="line">
            <a:avLst/>
          </a:prstGeom>
          <a:noFill/>
          <a:ln w="9360">
            <a:solidFill>
              <a:srgbClr val="003366"/>
            </a:solidFill>
            <a:miter lim="800000"/>
            <a:headEnd/>
            <a:tailEnd type="triangle" w="med" len="med"/>
          </a:ln>
        </p:spPr>
        <p:txBody>
          <a:bodyPr/>
          <a:lstStyle/>
          <a:p>
            <a:endParaRPr lang="en-US"/>
          </a:p>
        </p:txBody>
      </p:sp>
      <p:sp>
        <p:nvSpPr>
          <p:cNvPr id="37907" name="Text Box 19"/>
          <p:cNvSpPr txBox="1">
            <a:spLocks noChangeArrowheads="1"/>
          </p:cNvSpPr>
          <p:nvPr/>
        </p:nvSpPr>
        <p:spPr bwMode="auto">
          <a:xfrm>
            <a:off x="4800600" y="3001963"/>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7908" name="Text Box 20"/>
          <p:cNvSpPr txBox="1">
            <a:spLocks noChangeArrowheads="1"/>
          </p:cNvSpPr>
          <p:nvPr/>
        </p:nvSpPr>
        <p:spPr bwMode="auto">
          <a:xfrm>
            <a:off x="5562600" y="48006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A</a:t>
            </a:r>
          </a:p>
        </p:txBody>
      </p:sp>
      <p:sp>
        <p:nvSpPr>
          <p:cNvPr id="37909" name="Text Box 21"/>
          <p:cNvSpPr txBox="1">
            <a:spLocks noChangeArrowheads="1"/>
          </p:cNvSpPr>
          <p:nvPr/>
        </p:nvSpPr>
        <p:spPr bwMode="auto">
          <a:xfrm>
            <a:off x="3810000" y="5364163"/>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7910" name="Text Box 22"/>
          <p:cNvSpPr txBox="1">
            <a:spLocks noChangeArrowheads="1"/>
          </p:cNvSpPr>
          <p:nvPr/>
        </p:nvSpPr>
        <p:spPr bwMode="auto">
          <a:xfrm>
            <a:off x="4343400" y="3810000"/>
            <a:ext cx="3048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B</a:t>
            </a:r>
          </a:p>
        </p:txBody>
      </p:sp>
      <p:sp>
        <p:nvSpPr>
          <p:cNvPr id="37911" name="Text Box 23"/>
          <p:cNvSpPr txBox="1">
            <a:spLocks noChangeArrowheads="1"/>
          </p:cNvSpPr>
          <p:nvPr/>
        </p:nvSpPr>
        <p:spPr bwMode="auto">
          <a:xfrm>
            <a:off x="2971800" y="2133600"/>
            <a:ext cx="2819400" cy="368300"/>
          </a:xfrm>
          <a:prstGeom prst="rect">
            <a:avLst/>
          </a:prstGeom>
          <a:noFill/>
          <a:ln w="9525">
            <a:noFill/>
            <a:round/>
            <a:headEnd/>
            <a:tailEnd/>
          </a:ln>
        </p:spPr>
        <p:txBody>
          <a:bodyPr lIns="90000" tIns="46800" rIns="90000" bIns="46800">
            <a:spAutoFit/>
          </a:bodyPr>
          <a:lstStyle/>
          <a:p>
            <a:pPr algn="ct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latin typeface="Arial" pitchFamily="34" charset="0"/>
              </a:rPr>
              <a:t>Child</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457200"/>
            <a:ext cx="7162800" cy="581025"/>
          </a:xfrm>
          <a:prstGeom prst="rect">
            <a:avLst/>
          </a:prstGeom>
          <a:noFill/>
          <a:ln w="9525">
            <a:noFill/>
            <a:round/>
            <a:headEnd/>
            <a:tailEnd/>
          </a:ln>
        </p:spPr>
        <p:txBody>
          <a:bodyPr lIns="90000" tIns="46800" rIns="90000" bIns="46800">
            <a:spAutoFit/>
          </a:bodyPr>
          <a:lstStyle/>
          <a:p>
            <a:pPr algn="ctr" defTabSz="457200" eaLnBrk="0" hangingPunct="0">
              <a:spcBef>
                <a:spcPts val="200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latin typeface="Arial" pitchFamily="34" charset="0"/>
              </a:rPr>
              <a:t>Mutations</a:t>
            </a:r>
          </a:p>
        </p:txBody>
      </p:sp>
      <p:sp>
        <p:nvSpPr>
          <p:cNvPr id="38915" name="Text Box 3"/>
          <p:cNvSpPr txBox="1">
            <a:spLocks noChangeArrowheads="1"/>
          </p:cNvSpPr>
          <p:nvPr/>
        </p:nvSpPr>
        <p:spPr bwMode="auto">
          <a:xfrm>
            <a:off x="685800" y="1600200"/>
            <a:ext cx="8001000" cy="1187450"/>
          </a:xfrm>
          <a:prstGeom prst="rect">
            <a:avLst/>
          </a:prstGeom>
          <a:noFill/>
          <a:ln w="9525">
            <a:noFill/>
            <a:round/>
            <a:headEnd/>
            <a:tailEnd/>
          </a:ln>
        </p:spPr>
        <p:txBody>
          <a:bodyPr lIns="90000" tIns="46800" rIns="90000" bIns="46800">
            <a:spAutoFit/>
          </a:bodyPr>
          <a:lstStyle/>
          <a:p>
            <a:pPr defTabSz="457200" eaLnBrk="0" hangingPunct="0">
              <a:spcBef>
                <a:spcPts val="150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atin typeface="Arial" pitchFamily="34" charset="0"/>
              </a:rPr>
              <a:t>Chance of 1 in 50 to introduce a mutation to the next generation (the child if it replaces a parent, or the first parent)</a:t>
            </a:r>
          </a:p>
        </p:txBody>
      </p:sp>
      <p:sp>
        <p:nvSpPr>
          <p:cNvPr id="38916" name="Rectangle 4"/>
          <p:cNvSpPr>
            <a:spLocks noChangeArrowheads="1"/>
          </p:cNvSpPr>
          <p:nvPr/>
        </p:nvSpPr>
        <p:spPr bwMode="auto">
          <a:xfrm>
            <a:off x="17526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17" name="Text Box 5"/>
          <p:cNvSpPr txBox="1">
            <a:spLocks noChangeArrowheads="1"/>
          </p:cNvSpPr>
          <p:nvPr/>
        </p:nvSpPr>
        <p:spPr bwMode="auto">
          <a:xfrm>
            <a:off x="17526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E</a:t>
            </a:r>
          </a:p>
        </p:txBody>
      </p:sp>
      <p:sp>
        <p:nvSpPr>
          <p:cNvPr id="38918" name="Rectangle 6"/>
          <p:cNvSpPr>
            <a:spLocks noChangeArrowheads="1"/>
          </p:cNvSpPr>
          <p:nvPr/>
        </p:nvSpPr>
        <p:spPr bwMode="auto">
          <a:xfrm>
            <a:off x="25908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19" name="Text Box 7"/>
          <p:cNvSpPr txBox="1">
            <a:spLocks noChangeArrowheads="1"/>
          </p:cNvSpPr>
          <p:nvPr/>
        </p:nvSpPr>
        <p:spPr bwMode="auto">
          <a:xfrm>
            <a:off x="25908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B</a:t>
            </a:r>
          </a:p>
        </p:txBody>
      </p:sp>
      <p:sp>
        <p:nvSpPr>
          <p:cNvPr id="38920" name="Rectangle 8"/>
          <p:cNvSpPr>
            <a:spLocks noChangeArrowheads="1"/>
          </p:cNvSpPr>
          <p:nvPr/>
        </p:nvSpPr>
        <p:spPr bwMode="auto">
          <a:xfrm>
            <a:off x="34290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21" name="Text Box 9"/>
          <p:cNvSpPr txBox="1">
            <a:spLocks noChangeArrowheads="1"/>
          </p:cNvSpPr>
          <p:nvPr/>
        </p:nvSpPr>
        <p:spPr bwMode="auto">
          <a:xfrm>
            <a:off x="34290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F</a:t>
            </a:r>
          </a:p>
        </p:txBody>
      </p:sp>
      <p:sp>
        <p:nvSpPr>
          <p:cNvPr id="38922" name="Rectangle 10"/>
          <p:cNvSpPr>
            <a:spLocks noChangeArrowheads="1"/>
          </p:cNvSpPr>
          <p:nvPr/>
        </p:nvSpPr>
        <p:spPr bwMode="auto">
          <a:xfrm>
            <a:off x="42672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23" name="Text Box 11"/>
          <p:cNvSpPr txBox="1">
            <a:spLocks noChangeArrowheads="1"/>
          </p:cNvSpPr>
          <p:nvPr/>
        </p:nvSpPr>
        <p:spPr bwMode="auto">
          <a:xfrm>
            <a:off x="42672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D</a:t>
            </a:r>
          </a:p>
        </p:txBody>
      </p:sp>
      <p:sp>
        <p:nvSpPr>
          <p:cNvPr id="38924" name="Rectangle 12"/>
          <p:cNvSpPr>
            <a:spLocks noChangeArrowheads="1"/>
          </p:cNvSpPr>
          <p:nvPr/>
        </p:nvSpPr>
        <p:spPr bwMode="auto">
          <a:xfrm>
            <a:off x="51054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25" name="Text Box 13"/>
          <p:cNvSpPr txBox="1">
            <a:spLocks noChangeArrowheads="1"/>
          </p:cNvSpPr>
          <p:nvPr/>
        </p:nvSpPr>
        <p:spPr bwMode="auto">
          <a:xfrm>
            <a:off x="51054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G</a:t>
            </a:r>
          </a:p>
        </p:txBody>
      </p:sp>
      <p:sp>
        <p:nvSpPr>
          <p:cNvPr id="38926" name="Rectangle 14"/>
          <p:cNvSpPr>
            <a:spLocks noChangeArrowheads="1"/>
          </p:cNvSpPr>
          <p:nvPr/>
        </p:nvSpPr>
        <p:spPr bwMode="auto">
          <a:xfrm>
            <a:off x="59436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27" name="Text Box 15"/>
          <p:cNvSpPr txBox="1">
            <a:spLocks noChangeArrowheads="1"/>
          </p:cNvSpPr>
          <p:nvPr/>
        </p:nvSpPr>
        <p:spPr bwMode="auto">
          <a:xfrm>
            <a:off x="59436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A</a:t>
            </a:r>
          </a:p>
        </p:txBody>
      </p:sp>
      <p:sp>
        <p:nvSpPr>
          <p:cNvPr id="38928" name="Rectangle 16"/>
          <p:cNvSpPr>
            <a:spLocks noChangeArrowheads="1"/>
          </p:cNvSpPr>
          <p:nvPr/>
        </p:nvSpPr>
        <p:spPr bwMode="auto">
          <a:xfrm>
            <a:off x="6781800" y="3886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29" name="Text Box 17"/>
          <p:cNvSpPr txBox="1">
            <a:spLocks noChangeArrowheads="1"/>
          </p:cNvSpPr>
          <p:nvPr/>
        </p:nvSpPr>
        <p:spPr bwMode="auto">
          <a:xfrm>
            <a:off x="6781800" y="3886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C</a:t>
            </a:r>
          </a:p>
        </p:txBody>
      </p:sp>
      <p:sp>
        <p:nvSpPr>
          <p:cNvPr id="38930" name="Line 18"/>
          <p:cNvSpPr>
            <a:spLocks noChangeShapeType="1"/>
          </p:cNvSpPr>
          <p:nvPr/>
        </p:nvSpPr>
        <p:spPr bwMode="auto">
          <a:xfrm flipH="1">
            <a:off x="2128838" y="4114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31" name="Line 19"/>
          <p:cNvSpPr>
            <a:spLocks noChangeShapeType="1"/>
          </p:cNvSpPr>
          <p:nvPr/>
        </p:nvSpPr>
        <p:spPr bwMode="auto">
          <a:xfrm flipH="1">
            <a:off x="2967038" y="4114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32" name="Line 20"/>
          <p:cNvSpPr>
            <a:spLocks noChangeShapeType="1"/>
          </p:cNvSpPr>
          <p:nvPr/>
        </p:nvSpPr>
        <p:spPr bwMode="auto">
          <a:xfrm flipH="1">
            <a:off x="3805238" y="4114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33" name="Line 21"/>
          <p:cNvSpPr>
            <a:spLocks noChangeShapeType="1"/>
          </p:cNvSpPr>
          <p:nvPr/>
        </p:nvSpPr>
        <p:spPr bwMode="auto">
          <a:xfrm flipH="1">
            <a:off x="4643438" y="4114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34" name="Line 22"/>
          <p:cNvSpPr>
            <a:spLocks noChangeShapeType="1"/>
          </p:cNvSpPr>
          <p:nvPr/>
        </p:nvSpPr>
        <p:spPr bwMode="auto">
          <a:xfrm flipH="1">
            <a:off x="5481638" y="4114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35" name="Line 23"/>
          <p:cNvSpPr>
            <a:spLocks noChangeShapeType="1"/>
          </p:cNvSpPr>
          <p:nvPr/>
        </p:nvSpPr>
        <p:spPr bwMode="auto">
          <a:xfrm flipH="1">
            <a:off x="6319838" y="4114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36" name="Line 24"/>
          <p:cNvSpPr>
            <a:spLocks noChangeShapeType="1"/>
          </p:cNvSpPr>
          <p:nvPr/>
        </p:nvSpPr>
        <p:spPr bwMode="auto">
          <a:xfrm flipV="1">
            <a:off x="1981200" y="3500438"/>
            <a:ext cx="1588" cy="314325"/>
          </a:xfrm>
          <a:prstGeom prst="line">
            <a:avLst/>
          </a:prstGeom>
          <a:noFill/>
          <a:ln w="9360">
            <a:solidFill>
              <a:srgbClr val="003366"/>
            </a:solidFill>
            <a:miter lim="800000"/>
            <a:headEnd type="triangle" w="med" len="med"/>
            <a:tailEnd/>
          </a:ln>
        </p:spPr>
        <p:txBody>
          <a:bodyPr/>
          <a:lstStyle/>
          <a:p>
            <a:endParaRPr lang="en-US"/>
          </a:p>
        </p:txBody>
      </p:sp>
      <p:sp>
        <p:nvSpPr>
          <p:cNvPr id="38937" name="Line 25"/>
          <p:cNvSpPr>
            <a:spLocks noChangeShapeType="1"/>
          </p:cNvSpPr>
          <p:nvPr/>
        </p:nvSpPr>
        <p:spPr bwMode="auto">
          <a:xfrm flipV="1">
            <a:off x="7010400" y="3500438"/>
            <a:ext cx="1588" cy="314325"/>
          </a:xfrm>
          <a:prstGeom prst="line">
            <a:avLst/>
          </a:prstGeom>
          <a:noFill/>
          <a:ln w="9360">
            <a:solidFill>
              <a:srgbClr val="003366"/>
            </a:solidFill>
            <a:miter lim="800000"/>
            <a:headEnd type="triangle" w="med" len="med"/>
            <a:tailEnd/>
          </a:ln>
        </p:spPr>
        <p:txBody>
          <a:bodyPr/>
          <a:lstStyle/>
          <a:p>
            <a:endParaRPr lang="en-US"/>
          </a:p>
        </p:txBody>
      </p:sp>
      <p:sp>
        <p:nvSpPr>
          <p:cNvPr id="38938" name="Text Box 26"/>
          <p:cNvSpPr txBox="1">
            <a:spLocks noChangeArrowheads="1"/>
          </p:cNvSpPr>
          <p:nvPr/>
        </p:nvSpPr>
        <p:spPr bwMode="auto">
          <a:xfrm>
            <a:off x="1828800" y="3200400"/>
            <a:ext cx="3810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R1</a:t>
            </a:r>
          </a:p>
        </p:txBody>
      </p:sp>
      <p:sp>
        <p:nvSpPr>
          <p:cNvPr id="38939" name="Text Box 27"/>
          <p:cNvSpPr txBox="1">
            <a:spLocks noChangeArrowheads="1"/>
          </p:cNvSpPr>
          <p:nvPr/>
        </p:nvSpPr>
        <p:spPr bwMode="auto">
          <a:xfrm>
            <a:off x="6858000" y="3200400"/>
            <a:ext cx="381000" cy="276225"/>
          </a:xfrm>
          <a:prstGeom prst="rect">
            <a:avLst/>
          </a:prstGeom>
          <a:noFill/>
          <a:ln w="9525">
            <a:noFill/>
            <a:round/>
            <a:headEnd/>
            <a:tailEnd/>
          </a:ln>
        </p:spPr>
        <p:txBody>
          <a:bodyPr lIns="90000" tIns="46800" rIns="90000" bIns="46800">
            <a:spAutoFit/>
          </a:bodyPr>
          <a:lstStyle/>
          <a:p>
            <a:pPr defTabSz="457200" eaLnBrk="0" hangingPunct="0">
              <a:spcBef>
                <a:spcPts val="750"/>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a:solidFill>
                  <a:srgbClr val="003366"/>
                </a:solidFill>
                <a:latin typeface="Arial" pitchFamily="34" charset="0"/>
              </a:rPr>
              <a:t>R2</a:t>
            </a:r>
          </a:p>
        </p:txBody>
      </p:sp>
      <p:sp>
        <p:nvSpPr>
          <p:cNvPr id="38940" name="Line 28"/>
          <p:cNvSpPr>
            <a:spLocks noChangeShapeType="1"/>
          </p:cNvSpPr>
          <p:nvPr/>
        </p:nvSpPr>
        <p:spPr bwMode="auto">
          <a:xfrm flipV="1">
            <a:off x="4495800" y="4567238"/>
            <a:ext cx="1588" cy="390525"/>
          </a:xfrm>
          <a:prstGeom prst="line">
            <a:avLst/>
          </a:prstGeom>
          <a:noFill/>
          <a:ln w="76320">
            <a:solidFill>
              <a:srgbClr val="003366"/>
            </a:solidFill>
            <a:miter lim="800000"/>
            <a:headEnd type="triangle" w="med" len="med"/>
            <a:tailEnd/>
          </a:ln>
        </p:spPr>
        <p:txBody>
          <a:bodyPr/>
          <a:lstStyle/>
          <a:p>
            <a:endParaRPr lang="en-US"/>
          </a:p>
        </p:txBody>
      </p:sp>
      <p:sp>
        <p:nvSpPr>
          <p:cNvPr id="38941" name="Rectangle 29"/>
          <p:cNvSpPr>
            <a:spLocks noChangeArrowheads="1"/>
          </p:cNvSpPr>
          <p:nvPr/>
        </p:nvSpPr>
        <p:spPr bwMode="auto">
          <a:xfrm>
            <a:off x="17526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42" name="Text Box 30"/>
          <p:cNvSpPr txBox="1">
            <a:spLocks noChangeArrowheads="1"/>
          </p:cNvSpPr>
          <p:nvPr/>
        </p:nvSpPr>
        <p:spPr bwMode="auto">
          <a:xfrm>
            <a:off x="17526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E</a:t>
            </a:r>
          </a:p>
        </p:txBody>
      </p:sp>
      <p:sp>
        <p:nvSpPr>
          <p:cNvPr id="38943" name="Rectangle 31"/>
          <p:cNvSpPr>
            <a:spLocks noChangeArrowheads="1"/>
          </p:cNvSpPr>
          <p:nvPr/>
        </p:nvSpPr>
        <p:spPr bwMode="auto">
          <a:xfrm>
            <a:off x="25908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44" name="Text Box 32"/>
          <p:cNvSpPr txBox="1">
            <a:spLocks noChangeArrowheads="1"/>
          </p:cNvSpPr>
          <p:nvPr/>
        </p:nvSpPr>
        <p:spPr bwMode="auto">
          <a:xfrm>
            <a:off x="25908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A</a:t>
            </a:r>
          </a:p>
        </p:txBody>
      </p:sp>
      <p:sp>
        <p:nvSpPr>
          <p:cNvPr id="38945" name="Rectangle 33"/>
          <p:cNvSpPr>
            <a:spLocks noChangeArrowheads="1"/>
          </p:cNvSpPr>
          <p:nvPr/>
        </p:nvSpPr>
        <p:spPr bwMode="auto">
          <a:xfrm>
            <a:off x="34290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46" name="Text Box 34"/>
          <p:cNvSpPr txBox="1">
            <a:spLocks noChangeArrowheads="1"/>
          </p:cNvSpPr>
          <p:nvPr/>
        </p:nvSpPr>
        <p:spPr bwMode="auto">
          <a:xfrm>
            <a:off x="34290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G</a:t>
            </a:r>
          </a:p>
        </p:txBody>
      </p:sp>
      <p:sp>
        <p:nvSpPr>
          <p:cNvPr id="38947" name="Rectangle 35"/>
          <p:cNvSpPr>
            <a:spLocks noChangeArrowheads="1"/>
          </p:cNvSpPr>
          <p:nvPr/>
        </p:nvSpPr>
        <p:spPr bwMode="auto">
          <a:xfrm>
            <a:off x="42672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48" name="Text Box 36"/>
          <p:cNvSpPr txBox="1">
            <a:spLocks noChangeArrowheads="1"/>
          </p:cNvSpPr>
          <p:nvPr/>
        </p:nvSpPr>
        <p:spPr bwMode="auto">
          <a:xfrm>
            <a:off x="42672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D</a:t>
            </a:r>
          </a:p>
        </p:txBody>
      </p:sp>
      <p:sp>
        <p:nvSpPr>
          <p:cNvPr id="38949" name="Rectangle 37"/>
          <p:cNvSpPr>
            <a:spLocks noChangeArrowheads="1"/>
          </p:cNvSpPr>
          <p:nvPr/>
        </p:nvSpPr>
        <p:spPr bwMode="auto">
          <a:xfrm>
            <a:off x="51054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50" name="Text Box 38"/>
          <p:cNvSpPr txBox="1">
            <a:spLocks noChangeArrowheads="1"/>
          </p:cNvSpPr>
          <p:nvPr/>
        </p:nvSpPr>
        <p:spPr bwMode="auto">
          <a:xfrm>
            <a:off x="51054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F</a:t>
            </a:r>
          </a:p>
        </p:txBody>
      </p:sp>
      <p:sp>
        <p:nvSpPr>
          <p:cNvPr id="38951" name="Rectangle 39"/>
          <p:cNvSpPr>
            <a:spLocks noChangeArrowheads="1"/>
          </p:cNvSpPr>
          <p:nvPr/>
        </p:nvSpPr>
        <p:spPr bwMode="auto">
          <a:xfrm>
            <a:off x="59436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52" name="Text Box 40"/>
          <p:cNvSpPr txBox="1">
            <a:spLocks noChangeArrowheads="1"/>
          </p:cNvSpPr>
          <p:nvPr/>
        </p:nvSpPr>
        <p:spPr bwMode="auto">
          <a:xfrm>
            <a:off x="59436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B</a:t>
            </a:r>
          </a:p>
        </p:txBody>
      </p:sp>
      <p:sp>
        <p:nvSpPr>
          <p:cNvPr id="38953" name="Rectangle 41"/>
          <p:cNvSpPr>
            <a:spLocks noChangeArrowheads="1"/>
          </p:cNvSpPr>
          <p:nvPr/>
        </p:nvSpPr>
        <p:spPr bwMode="auto">
          <a:xfrm>
            <a:off x="6781800" y="5410200"/>
            <a:ext cx="381000" cy="381000"/>
          </a:xfrm>
          <a:prstGeom prst="rect">
            <a:avLst/>
          </a:prstGeom>
          <a:solidFill>
            <a:srgbClr val="33CCCC"/>
          </a:solidFill>
          <a:ln w="9360">
            <a:solidFill>
              <a:srgbClr val="003366"/>
            </a:solidFill>
            <a:miter lim="800000"/>
            <a:headEnd/>
            <a:tailEnd/>
          </a:ln>
        </p:spPr>
        <p:txBody>
          <a:bodyPr wrap="none" anchor="ctr"/>
          <a:lstStyle/>
          <a:p>
            <a:endParaRPr lang="en-US"/>
          </a:p>
        </p:txBody>
      </p:sp>
      <p:sp>
        <p:nvSpPr>
          <p:cNvPr id="38954" name="Text Box 42"/>
          <p:cNvSpPr txBox="1">
            <a:spLocks noChangeArrowheads="1"/>
          </p:cNvSpPr>
          <p:nvPr/>
        </p:nvSpPr>
        <p:spPr bwMode="auto">
          <a:xfrm>
            <a:off x="6781800" y="5410200"/>
            <a:ext cx="381000" cy="368300"/>
          </a:xfrm>
          <a:prstGeom prst="rect">
            <a:avLst/>
          </a:prstGeom>
          <a:noFill/>
          <a:ln w="9525">
            <a:noFill/>
            <a:round/>
            <a:headEnd/>
            <a:tailEnd/>
          </a:ln>
        </p:spPr>
        <p:txBody>
          <a:bodyPr lIns="90000" tIns="46800" rIns="90000" bIns="46800">
            <a:spAutoFit/>
          </a:bodyPr>
          <a:lstStyle/>
          <a:p>
            <a:pPr defTabSz="457200" eaLnBrk="0" hangingPunct="0">
              <a:spcBef>
                <a:spcPts val="1125"/>
              </a:spcBef>
              <a:buClr>
                <a:srgbClr val="003366"/>
              </a:buClr>
              <a:buSzPct val="100000"/>
              <a:buFont typeface="Arial"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800">
                <a:solidFill>
                  <a:srgbClr val="003366"/>
                </a:solidFill>
                <a:latin typeface="Arial" pitchFamily="34" charset="0"/>
              </a:rPr>
              <a:t>C</a:t>
            </a:r>
          </a:p>
        </p:txBody>
      </p:sp>
      <p:sp>
        <p:nvSpPr>
          <p:cNvPr id="38955" name="Line 43"/>
          <p:cNvSpPr>
            <a:spLocks noChangeShapeType="1"/>
          </p:cNvSpPr>
          <p:nvPr/>
        </p:nvSpPr>
        <p:spPr bwMode="auto">
          <a:xfrm flipH="1">
            <a:off x="2128838" y="5638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56" name="Line 44"/>
          <p:cNvSpPr>
            <a:spLocks noChangeShapeType="1"/>
          </p:cNvSpPr>
          <p:nvPr/>
        </p:nvSpPr>
        <p:spPr bwMode="auto">
          <a:xfrm flipH="1">
            <a:off x="2967038" y="5638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57" name="Line 45"/>
          <p:cNvSpPr>
            <a:spLocks noChangeShapeType="1"/>
          </p:cNvSpPr>
          <p:nvPr/>
        </p:nvSpPr>
        <p:spPr bwMode="auto">
          <a:xfrm flipH="1">
            <a:off x="3805238" y="5638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58" name="Line 46"/>
          <p:cNvSpPr>
            <a:spLocks noChangeShapeType="1"/>
          </p:cNvSpPr>
          <p:nvPr/>
        </p:nvSpPr>
        <p:spPr bwMode="auto">
          <a:xfrm flipH="1">
            <a:off x="4643438" y="5638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59" name="Line 47"/>
          <p:cNvSpPr>
            <a:spLocks noChangeShapeType="1"/>
          </p:cNvSpPr>
          <p:nvPr/>
        </p:nvSpPr>
        <p:spPr bwMode="auto">
          <a:xfrm flipH="1">
            <a:off x="5481638" y="5638800"/>
            <a:ext cx="466725" cy="1588"/>
          </a:xfrm>
          <a:prstGeom prst="line">
            <a:avLst/>
          </a:prstGeom>
          <a:noFill/>
          <a:ln w="9360">
            <a:solidFill>
              <a:srgbClr val="003366"/>
            </a:solidFill>
            <a:miter lim="800000"/>
            <a:headEnd type="triangle" w="med" len="med"/>
            <a:tailEnd/>
          </a:ln>
        </p:spPr>
        <p:txBody>
          <a:bodyPr/>
          <a:lstStyle/>
          <a:p>
            <a:endParaRPr lang="en-US"/>
          </a:p>
        </p:txBody>
      </p:sp>
      <p:sp>
        <p:nvSpPr>
          <p:cNvPr id="38960" name="Line 48"/>
          <p:cNvSpPr>
            <a:spLocks noChangeShapeType="1"/>
          </p:cNvSpPr>
          <p:nvPr/>
        </p:nvSpPr>
        <p:spPr bwMode="auto">
          <a:xfrm flipH="1">
            <a:off x="6319838" y="5638800"/>
            <a:ext cx="466725" cy="1588"/>
          </a:xfrm>
          <a:prstGeom prst="line">
            <a:avLst/>
          </a:prstGeom>
          <a:noFill/>
          <a:ln w="9360">
            <a:solidFill>
              <a:srgbClr val="003366"/>
            </a:solidFill>
            <a:miter lim="800000"/>
            <a:headEnd type="triangle" w="med" len="med"/>
            <a:tailEnd/>
          </a:ln>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685800" y="304800"/>
            <a:ext cx="7772400" cy="1143000"/>
          </a:xfrm>
        </p:spPr>
        <p:txBody>
          <a:bodyPr/>
          <a:lstStyle/>
          <a:p>
            <a:pPr eaLnBrk="1" hangingPunct="1"/>
            <a:r>
              <a:rPr lang="en-US" dirty="0" smtClean="0"/>
              <a:t>GA Strengths</a:t>
            </a:r>
          </a:p>
        </p:txBody>
      </p:sp>
      <p:sp>
        <p:nvSpPr>
          <p:cNvPr id="45060" name="Rectangle 3"/>
          <p:cNvSpPr>
            <a:spLocks noGrp="1" noChangeArrowheads="1"/>
          </p:cNvSpPr>
          <p:nvPr>
            <p:ph type="body" idx="1"/>
          </p:nvPr>
        </p:nvSpPr>
        <p:spPr/>
        <p:txBody>
          <a:bodyPr/>
          <a:lstStyle/>
          <a:p>
            <a:pPr eaLnBrk="1" hangingPunct="1"/>
            <a:r>
              <a:rPr lang="en-US" sz="2800" dirty="0" smtClean="0"/>
              <a:t>Do well at avoiding local minima and can often times find near optimal solutions since search is not restricted to small search areas</a:t>
            </a:r>
          </a:p>
          <a:p>
            <a:pPr eaLnBrk="1" hangingPunct="1"/>
            <a:r>
              <a:rPr lang="en-US" sz="2800" dirty="0" smtClean="0"/>
              <a:t>Easy to extend by creating custom operators </a:t>
            </a:r>
          </a:p>
          <a:p>
            <a:pPr eaLnBrk="1" hangingPunct="1"/>
            <a:r>
              <a:rPr lang="en-US" sz="2800" dirty="0" smtClean="0"/>
              <a:t>Perform well for global optimizations</a:t>
            </a:r>
          </a:p>
          <a:p>
            <a:pPr eaLnBrk="1" hangingPunct="1"/>
            <a:r>
              <a:rPr lang="en-US" sz="2800" dirty="0" smtClean="0"/>
              <a:t>Work </a:t>
            </a:r>
            <a:r>
              <a:rPr lang="en-US" sz="2800" dirty="0" smtClean="0"/>
              <a:t>required </a:t>
            </a:r>
            <a:r>
              <a:rPr lang="en-US" sz="2800" dirty="0" smtClean="0"/>
              <a:t>to choose representations and conversion routines is acceptable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685800" y="228600"/>
            <a:ext cx="7772400" cy="1143000"/>
          </a:xfrm>
        </p:spPr>
        <p:txBody>
          <a:bodyPr/>
          <a:lstStyle/>
          <a:p>
            <a:pPr eaLnBrk="1" hangingPunct="1"/>
            <a:r>
              <a:rPr lang="en-US" dirty="0" smtClean="0"/>
              <a:t>GA Weaknesses</a:t>
            </a:r>
          </a:p>
        </p:txBody>
      </p:sp>
      <p:sp>
        <p:nvSpPr>
          <p:cNvPr id="46084" name="Rectangle 3"/>
          <p:cNvSpPr>
            <a:spLocks noGrp="1" noChangeArrowheads="1"/>
          </p:cNvSpPr>
          <p:nvPr>
            <p:ph type="body" idx="1"/>
          </p:nvPr>
        </p:nvSpPr>
        <p:spPr/>
        <p:txBody>
          <a:bodyPr/>
          <a:lstStyle/>
          <a:p>
            <a:pPr eaLnBrk="1" hangingPunct="1">
              <a:lnSpc>
                <a:spcPct val="90000"/>
              </a:lnSpc>
            </a:pPr>
            <a:r>
              <a:rPr lang="en-US" sz="2800" smtClean="0"/>
              <a:t>Do not take advantage of domain knowledge</a:t>
            </a:r>
          </a:p>
          <a:p>
            <a:pPr eaLnBrk="1" hangingPunct="1">
              <a:lnSpc>
                <a:spcPct val="90000"/>
              </a:lnSpc>
            </a:pPr>
            <a:r>
              <a:rPr lang="en-US" sz="2800" smtClean="0"/>
              <a:t>Not very efficient at local optimization (fine tuning solutions)</a:t>
            </a:r>
          </a:p>
          <a:p>
            <a:pPr eaLnBrk="1" hangingPunct="1">
              <a:lnSpc>
                <a:spcPct val="90000"/>
              </a:lnSpc>
            </a:pPr>
            <a:r>
              <a:rPr lang="en-US" sz="2800" smtClean="0"/>
              <a:t>Randomness inherent in GA make them hard to predict (solutions can take a long time to stumble upon)</a:t>
            </a:r>
          </a:p>
          <a:p>
            <a:pPr eaLnBrk="1" hangingPunct="1">
              <a:lnSpc>
                <a:spcPct val="90000"/>
              </a:lnSpc>
            </a:pPr>
            <a:r>
              <a:rPr lang="en-US" sz="2800" smtClean="0"/>
              <a:t>Require entire populations to work (takes lots of time and memory) and may not work well for real-time applications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2860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1600200"/>
            <a:ext cx="7848600" cy="4953000"/>
          </a:xfrm>
          <a:noFill/>
          <a:ln/>
        </p:spPr>
        <p:txBody>
          <a:bodyPr>
            <a:noAutofit/>
          </a:bodyPr>
          <a:lstStyle/>
          <a:p>
            <a:r>
              <a:rPr lang="en-US" dirty="0" smtClean="0"/>
              <a:t>Genetic algorithms</a:t>
            </a:r>
          </a:p>
          <a:p>
            <a:r>
              <a:rPr lang="en-US" dirty="0" smtClean="0"/>
              <a:t>GA Requirements</a:t>
            </a:r>
          </a:p>
          <a:p>
            <a:r>
              <a:rPr lang="en-US" dirty="0" smtClean="0"/>
              <a:t>Theory of Evolution</a:t>
            </a:r>
          </a:p>
          <a:p>
            <a:r>
              <a:rPr lang="en-US" dirty="0" smtClean="0"/>
              <a:t>GA Strengths</a:t>
            </a:r>
          </a:p>
          <a:p>
            <a:r>
              <a:rPr lang="en-US" dirty="0" smtClean="0"/>
              <a:t>GA Weaknesses</a:t>
            </a:r>
          </a:p>
          <a:p>
            <a:pPr>
              <a:buNone/>
            </a:pPr>
            <a:endParaRPr lang="en-US" dirty="0" smtClean="0"/>
          </a:p>
          <a:p>
            <a:pPr>
              <a:buNone/>
            </a:pP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12356</TotalTime>
  <Words>1963</Words>
  <Application>Microsoft Office PowerPoint</Application>
  <PresentationFormat>On-screen Show (4:3)</PresentationFormat>
  <Paragraphs>270</Paragraphs>
  <Slides>41</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Bitmap Image</vt:lpstr>
      <vt:lpstr>Artificial Intelligence Lecture No. 31</vt:lpstr>
      <vt:lpstr>Summary of Previous Lecture</vt:lpstr>
      <vt:lpstr>Today’s Lecture</vt:lpstr>
      <vt:lpstr>Genetic algorithms</vt:lpstr>
      <vt:lpstr>Genetic Algorithms</vt:lpstr>
      <vt:lpstr>What is GA</vt:lpstr>
      <vt:lpstr>What is GA</vt:lpstr>
      <vt:lpstr>What is GA</vt:lpstr>
      <vt:lpstr>Chromosome, Genes and Genomes</vt:lpstr>
      <vt:lpstr>Genotype and Phenotype</vt:lpstr>
      <vt:lpstr>GA Requirements</vt:lpstr>
      <vt:lpstr>Representation</vt:lpstr>
      <vt:lpstr>GA Requirements</vt:lpstr>
      <vt:lpstr>A fitness function</vt:lpstr>
      <vt:lpstr>Basics of GA</vt:lpstr>
      <vt:lpstr>Theory of Evolution</vt:lpstr>
      <vt:lpstr>Evolutionary Pressures</vt:lpstr>
      <vt:lpstr>Natural Selection</vt:lpstr>
      <vt:lpstr>Genetic Algorithmic Process</vt:lpstr>
      <vt:lpstr>Initialization</vt:lpstr>
      <vt:lpstr>Evaluation</vt:lpstr>
      <vt:lpstr>Selection</vt:lpstr>
      <vt:lpstr>Crossover</vt:lpstr>
      <vt:lpstr>Crossover</vt:lpstr>
      <vt:lpstr>Mutation</vt:lpstr>
      <vt:lpstr>Operators</vt:lpstr>
      <vt:lpstr>Replacement</vt:lpstr>
      <vt:lpstr>Genetic Algorithm</vt:lpstr>
      <vt:lpstr>Why use genetic algorithms?</vt:lpstr>
      <vt:lpstr>Traveling Salesman Problem</vt:lpstr>
      <vt:lpstr>Traveling Salesman Problem</vt:lpstr>
      <vt:lpstr>Evolve Algorithm for TSP</vt:lpstr>
      <vt:lpstr>Solving TSP using GA</vt:lpstr>
      <vt:lpstr>Modifications Needed</vt:lpstr>
      <vt:lpstr>Slide 35</vt:lpstr>
      <vt:lpstr>Slide 36</vt:lpstr>
      <vt:lpstr>Slide 37</vt:lpstr>
      <vt:lpstr>Slide 38</vt:lpstr>
      <vt:lpstr>GA Strengths</vt:lpstr>
      <vt:lpstr>GA Weaknesses</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562</cp:revision>
  <dcterms:created xsi:type="dcterms:W3CDTF">2012-02-27T05:45:45Z</dcterms:created>
  <dcterms:modified xsi:type="dcterms:W3CDTF">2013-12-18T15:53:56Z</dcterms:modified>
</cp:coreProperties>
</file>