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1" r:id="rId2"/>
    <p:sldId id="371" r:id="rId3"/>
    <p:sldId id="319" r:id="rId4"/>
    <p:sldId id="372" r:id="rId5"/>
    <p:sldId id="373" r:id="rId6"/>
    <p:sldId id="374" r:id="rId7"/>
    <p:sldId id="375" r:id="rId8"/>
    <p:sldId id="387" r:id="rId9"/>
    <p:sldId id="388" r:id="rId10"/>
    <p:sldId id="389" r:id="rId11"/>
    <p:sldId id="393" r:id="rId12"/>
    <p:sldId id="390" r:id="rId13"/>
    <p:sldId id="394" r:id="rId14"/>
    <p:sldId id="395" r:id="rId15"/>
    <p:sldId id="376" r:id="rId16"/>
    <p:sldId id="377" r:id="rId17"/>
    <p:sldId id="378" r:id="rId18"/>
    <p:sldId id="379" r:id="rId19"/>
    <p:sldId id="381" r:id="rId20"/>
    <p:sldId id="382" r:id="rId21"/>
    <p:sldId id="383" r:id="rId22"/>
    <p:sldId id="384" r:id="rId23"/>
    <p:sldId id="386" r:id="rId24"/>
    <p:sldId id="392" r:id="rId25"/>
    <p:sldId id="391" r:id="rId26"/>
    <p:sldId id="396" r:id="rId27"/>
    <p:sldId id="397" r:id="rId28"/>
    <p:sldId id="398" r:id="rId29"/>
    <p:sldId id="399" r:id="rId30"/>
    <p:sldId id="400" r:id="rId31"/>
    <p:sldId id="401" r:id="rId32"/>
    <p:sldId id="403" r:id="rId33"/>
    <p:sldId id="402"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472" autoAdjust="0"/>
    <p:restoredTop sz="79048" autoAdjust="0"/>
  </p:normalViewPr>
  <p:slideViewPr>
    <p:cSldViewPr>
      <p:cViewPr varScale="1">
        <p:scale>
          <a:sx n="51" d="100"/>
          <a:sy n="51" d="100"/>
        </p:scale>
        <p:origin x="-160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11/19/2013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dictionary.reference.com/browse/perceive"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smtClean="0"/>
          </a:p>
        </p:txBody>
      </p:sp>
      <p:sp>
        <p:nvSpPr>
          <p:cNvPr id="37892" name="Slide Number Placeholder 3"/>
          <p:cNvSpPr>
            <a:spLocks noGrp="1"/>
          </p:cNvSpPr>
          <p:nvPr>
            <p:ph type="sldNum" sz="quarter" idx="5"/>
          </p:nvPr>
        </p:nvSpPr>
        <p:spPr>
          <a:noFill/>
        </p:spPr>
        <p:txBody>
          <a:bodyPr/>
          <a:lstStyle/>
          <a:p>
            <a:fld id="{B98A5923-1D79-48C0-BAB4-81F673DB35DD}" type="slidenum">
              <a:rPr lang="en-US" smtClean="0">
                <a:latin typeface="Arial" pitchFamily="34" charset="0"/>
              </a:rPr>
              <a:pPr/>
              <a:t>9</a:t>
            </a:fld>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E3BACE-9753-4288-81BF-CA0AA97B45CA}" type="slidenum">
              <a:rPr lang="en-US" smtClean="0"/>
              <a:pPr/>
              <a:t>23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smtClean="0"/>
          </a:p>
        </p:txBody>
      </p:sp>
      <p:sp>
        <p:nvSpPr>
          <p:cNvPr id="37892" name="Slide Number Placeholder 3"/>
          <p:cNvSpPr>
            <a:spLocks noGrp="1"/>
          </p:cNvSpPr>
          <p:nvPr>
            <p:ph type="sldNum" sz="quarter" idx="5"/>
          </p:nvPr>
        </p:nvSpPr>
        <p:spPr>
          <a:noFill/>
        </p:spPr>
        <p:txBody>
          <a:bodyPr/>
          <a:lstStyle/>
          <a:p>
            <a:fld id="{B98A5923-1D79-48C0-BAB4-81F673DB35DD}" type="slidenum">
              <a:rPr lang="en-US" smtClean="0">
                <a:latin typeface="Arial" pitchFamily="34" charset="0"/>
              </a:rPr>
              <a:pPr/>
              <a:t>25</a:t>
            </a:fld>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Cognitive :</a:t>
            </a:r>
            <a:r>
              <a:rPr lang="en-US" sz="1200" b="0" i="0" kern="1200" dirty="0" smtClean="0">
                <a:solidFill>
                  <a:schemeClr val="tx1"/>
                </a:solidFill>
                <a:latin typeface="+mn-lt"/>
                <a:ea typeface="+mn-ea"/>
                <a:cs typeface="+mn-cs"/>
              </a:rPr>
              <a:t>o pertaining to the mental processes of perception, memory, judgment, and reasoning, as contrasted with emotional and volitional processes.</a:t>
            </a:r>
          </a:p>
          <a:p>
            <a:r>
              <a:rPr lang="en-US" sz="1200" b="0" i="0" kern="1200" dirty="0" smtClean="0">
                <a:solidFill>
                  <a:schemeClr val="tx1"/>
                </a:solidFill>
                <a:latin typeface="+mn-lt"/>
                <a:ea typeface="+mn-ea"/>
                <a:cs typeface="+mn-cs"/>
              </a:rPr>
              <a:t>the act or faculty of </a:t>
            </a:r>
            <a:r>
              <a:rPr lang="en-US" sz="1200" b="0" i="0" u="sng" kern="1200" dirty="0" smtClean="0">
                <a:solidFill>
                  <a:schemeClr val="tx1"/>
                </a:solidFill>
                <a:latin typeface="+mn-lt"/>
                <a:ea typeface="+mn-ea"/>
                <a:cs typeface="+mn-cs"/>
                <a:hlinkClick r:id="rId3"/>
              </a:rPr>
              <a:t>perceiving</a:t>
            </a:r>
            <a:r>
              <a:rPr lang="en-US" sz="1200" b="0" i="0" kern="1200" dirty="0" smtClean="0">
                <a:solidFill>
                  <a:schemeClr val="tx1"/>
                </a:solidFill>
                <a:latin typeface="+mn-lt"/>
                <a:ea typeface="+mn-ea"/>
                <a:cs typeface="+mn-cs"/>
              </a:rPr>
              <a:t>, or apprehending by means of the senses or of the mind; understanding.</a:t>
            </a:r>
            <a:endParaRPr lang="en-US" dirty="0"/>
          </a:p>
        </p:txBody>
      </p:sp>
      <p:sp>
        <p:nvSpPr>
          <p:cNvPr id="4" name="Slide Number Placeholder 3"/>
          <p:cNvSpPr>
            <a:spLocks noGrp="1"/>
          </p:cNvSpPr>
          <p:nvPr>
            <p:ph type="sldNum" sz="quarter" idx="10"/>
          </p:nvPr>
        </p:nvSpPr>
        <p:spPr/>
        <p:txBody>
          <a:bodyPr/>
          <a:lstStyle/>
          <a:p>
            <a:fld id="{554513EE-B63B-461A-B5AF-D70E97C6EB6F}" type="slidenum">
              <a:rPr lang="en-US" smtClean="0"/>
              <a:pPr/>
              <a:t>26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endParaRPr lang="en-US" smtClean="0"/>
          </a:p>
        </p:txBody>
      </p:sp>
      <p:sp>
        <p:nvSpPr>
          <p:cNvPr id="36868" name="Slide Number Placeholder 3"/>
          <p:cNvSpPr>
            <a:spLocks noGrp="1"/>
          </p:cNvSpPr>
          <p:nvPr>
            <p:ph type="sldNum" sz="quarter" idx="5"/>
          </p:nvPr>
        </p:nvSpPr>
        <p:spPr>
          <a:noFill/>
        </p:spPr>
        <p:txBody>
          <a:bodyPr/>
          <a:lstStyle/>
          <a:p>
            <a:fld id="{080424BB-542F-432C-8987-2FEC1AB3AB05}" type="slidenum">
              <a:rPr lang="en-US" smtClean="0">
                <a:latin typeface="Arial" pitchFamily="34" charset="0"/>
              </a:rPr>
              <a:pPr/>
              <a:t>27</a:t>
            </a:fld>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r>
              <a:rPr lang="en-US" sz="1200" b="0" i="0" kern="1200" dirty="0" smtClean="0">
                <a:solidFill>
                  <a:schemeClr val="tx1"/>
                </a:solidFill>
                <a:latin typeface="+mn-lt"/>
                <a:ea typeface="+mn-ea"/>
                <a:cs typeface="+mn-cs"/>
              </a:rPr>
              <a:t>A </a:t>
            </a:r>
            <a:r>
              <a:rPr lang="en-US" sz="1200" b="1" i="0" kern="1200" dirty="0" smtClean="0">
                <a:solidFill>
                  <a:schemeClr val="tx1"/>
                </a:solidFill>
                <a:latin typeface="+mn-lt"/>
                <a:ea typeface="+mn-ea"/>
                <a:cs typeface="+mn-cs"/>
              </a:rPr>
              <a:t>rational</a:t>
            </a:r>
            <a:r>
              <a:rPr lang="en-US" sz="1200" b="0" i="0" kern="1200" dirty="0" smtClean="0">
                <a:solidFill>
                  <a:schemeClr val="tx1"/>
                </a:solidFill>
                <a:latin typeface="+mn-lt"/>
                <a:ea typeface="+mn-ea"/>
                <a:cs typeface="+mn-cs"/>
              </a:rPr>
              <a:t> decision is one that is not just reasoned, but is also optimal for achieving a goal or solving a problem.</a:t>
            </a:r>
          </a:p>
          <a:p>
            <a:r>
              <a:rPr lang="en-US" dirty="0" smtClean="0"/>
              <a:t> </a:t>
            </a:r>
          </a:p>
          <a:p>
            <a:r>
              <a:rPr lang="en-US" dirty="0" smtClean="0"/>
              <a:t>uncertainty::</a:t>
            </a:r>
            <a:r>
              <a:rPr lang="en-US" sz="1200" b="0" i="0" kern="1200" dirty="0" smtClean="0">
                <a:solidFill>
                  <a:schemeClr val="tx1"/>
                </a:solidFill>
                <a:latin typeface="+mn-lt"/>
                <a:ea typeface="+mn-ea"/>
                <a:cs typeface="+mn-cs"/>
              </a:rPr>
              <a:t>doubt</a:t>
            </a:r>
            <a:r>
              <a:rPr lang="en-US" sz="1200" b="0" i="0" kern="1200" baseline="0" dirty="0" smtClean="0">
                <a:solidFill>
                  <a:schemeClr val="tx1"/>
                </a:solidFill>
                <a:latin typeface="+mn-lt"/>
                <a:ea typeface="+mn-ea"/>
                <a:cs typeface="+mn-cs"/>
              </a:rPr>
              <a:t> </a:t>
            </a:r>
            <a:endParaRPr lang="en-US" dirty="0" smtClean="0"/>
          </a:p>
        </p:txBody>
      </p:sp>
      <p:sp>
        <p:nvSpPr>
          <p:cNvPr id="39940" name="Slide Number Placeholder 3"/>
          <p:cNvSpPr>
            <a:spLocks noGrp="1"/>
          </p:cNvSpPr>
          <p:nvPr>
            <p:ph type="sldNum" sz="quarter" idx="5"/>
          </p:nvPr>
        </p:nvSpPr>
        <p:spPr>
          <a:noFill/>
        </p:spPr>
        <p:txBody>
          <a:bodyPr/>
          <a:lstStyle/>
          <a:p>
            <a:fld id="{79269AC5-6E01-4B62-B863-4B789F07BED7}" type="slidenum">
              <a:rPr lang="en-US" smtClean="0">
                <a:latin typeface="Arial" pitchFamily="34" charset="0"/>
              </a:rPr>
              <a:pPr/>
              <a:t>28</a:t>
            </a:fld>
            <a:endParaRPr 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smtClean="0"/>
          </a:p>
        </p:txBody>
      </p:sp>
      <p:sp>
        <p:nvSpPr>
          <p:cNvPr id="40964" name="Slide Number Placeholder 3"/>
          <p:cNvSpPr>
            <a:spLocks noGrp="1"/>
          </p:cNvSpPr>
          <p:nvPr>
            <p:ph type="sldNum" sz="quarter" idx="5"/>
          </p:nvPr>
        </p:nvSpPr>
        <p:spPr>
          <a:noFill/>
        </p:spPr>
        <p:txBody>
          <a:bodyPr/>
          <a:lstStyle/>
          <a:p>
            <a:fld id="{CA846566-71AB-4018-8E0E-12F77AFED267}" type="slidenum">
              <a:rPr lang="en-US" smtClean="0">
                <a:latin typeface="Arial" pitchFamily="34" charset="0"/>
              </a:rPr>
              <a:pPr/>
              <a:t>30</a:t>
            </a:fld>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11/19/2013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11/19/2013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11/19/2013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11/19/2013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formal.stanford.edu/jmc/whatisai/whatisai.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formal.stanford.edu/jmc/whatisai/whatisai.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formal.stanford.edu/jmc/whatisai/whatisai.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loebner.net/Prizef/TuringArticle.html"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Mind_(journal)" TargetMode="External"/><Relationship Id="rId2" Type="http://schemas.openxmlformats.org/officeDocument/2006/relationships/hyperlink" Target="http://en.wikipedia.org/wiki/Alan_Turing" TargetMode="External"/><Relationship Id="rId1" Type="http://schemas.openxmlformats.org/officeDocument/2006/relationships/slideLayout" Target="../slideLayouts/slideLayout2.xml"/><Relationship Id="rId5" Type="http://schemas.openxmlformats.org/officeDocument/2006/relationships/hyperlink" Target="http://en.wikipedia.org/wiki/Turing_test" TargetMode="External"/><Relationship Id="rId4" Type="http://schemas.openxmlformats.org/officeDocument/2006/relationships/hyperlink" Target="http://en.wikipedia.org/wiki/Artificial_intelligenc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3" Type="http://schemas.openxmlformats.org/officeDocument/2006/relationships/hyperlink" Target="http://alicebot.blogspot.com/" TargetMode="External"/><Relationship Id="rId2" Type="http://schemas.openxmlformats.org/officeDocument/2006/relationships/hyperlink" Target="http://www.loebner.net/Prizef/loebner-prize.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en.wikipedia.org/wiki/Chinese_room" TargetMode="External"/><Relationship Id="rId2" Type="http://schemas.openxmlformats.org/officeDocument/2006/relationships/hyperlink" Target="http://en.wikipedia.org/wiki/ELIZA"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1.wmf"/><Relationship Id="rId5" Type="http://schemas.openxmlformats.org/officeDocument/2006/relationships/oleObject" Target="../embeddings/oleObject2.bin"/><Relationship Id="rId4" Type="http://schemas.openxmlformats.org/officeDocument/2006/relationships/hyperlink" Target="http://plato.stanford.edu/archives/fall2004/entries/chinese-ro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formal.stanford.edu/jmc/whatisai/whatisai.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www.loebner.net/Prizef/TuringArticle.html"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3 </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sz="1800" dirty="0" smtClean="0"/>
              <a:t>AI </a:t>
            </a:r>
            <a:r>
              <a:rPr lang="en-US" sz="1800" dirty="0"/>
              <a:t>Applications</a:t>
            </a:r>
          </a:p>
          <a:p>
            <a:pPr lvl="1"/>
            <a:r>
              <a:rPr lang="en-US" sz="1800" dirty="0"/>
              <a:t>improvements in hardware and algorithms  </a:t>
            </a:r>
            <a:endParaRPr lang="en-US" sz="1800" dirty="0" smtClean="0"/>
          </a:p>
          <a:p>
            <a:pPr lvl="1"/>
            <a:r>
              <a:rPr lang="en-US" sz="1800" dirty="0" smtClean="0"/>
              <a:t>AI </a:t>
            </a:r>
            <a:r>
              <a:rPr lang="en-US" sz="1800" dirty="0"/>
              <a:t>applications  in industry, finance, medicine, and science</a:t>
            </a:r>
            <a:r>
              <a:rPr lang="en-US" sz="1800" dirty="0" smtClean="0"/>
              <a:t>.</a:t>
            </a:r>
          </a:p>
          <a:p>
            <a:r>
              <a:rPr lang="en-US" sz="1800" dirty="0" smtClean="0"/>
              <a:t>Human</a:t>
            </a:r>
            <a:r>
              <a:rPr lang="fr-FR" sz="1800" dirty="0" smtClean="0"/>
              <a:t> Intelligence VS </a:t>
            </a:r>
            <a:r>
              <a:rPr lang="fr-FR" sz="1800" dirty="0" err="1" smtClean="0"/>
              <a:t>Artificial</a:t>
            </a:r>
            <a:r>
              <a:rPr lang="fr-FR" sz="1800" dirty="0" smtClean="0"/>
              <a:t> Intelligence</a:t>
            </a:r>
          </a:p>
          <a:p>
            <a:pPr lvl="1"/>
            <a:r>
              <a:rPr lang="fr-FR" sz="1800" dirty="0" err="1" smtClean="0"/>
              <a:t>Artificial</a:t>
            </a:r>
            <a:r>
              <a:rPr lang="fr-FR" sz="1800" dirty="0" smtClean="0"/>
              <a:t> Intelligence VS </a:t>
            </a:r>
            <a:r>
              <a:rPr lang="fr-FR" sz="1800" dirty="0" err="1" smtClean="0"/>
              <a:t>Conventional</a:t>
            </a:r>
            <a:r>
              <a:rPr lang="fr-FR" sz="1800" dirty="0" smtClean="0"/>
              <a:t> </a:t>
            </a:r>
            <a:r>
              <a:rPr lang="fr-FR" sz="1800" dirty="0" err="1" smtClean="0"/>
              <a:t>Computing</a:t>
            </a:r>
            <a:endParaRPr lang="en-US" sz="1800" dirty="0" smtClean="0"/>
          </a:p>
          <a:p>
            <a:r>
              <a:rPr lang="en-US" sz="1800" dirty="0" smtClean="0"/>
              <a:t>Is AI dangerous?</a:t>
            </a:r>
            <a:endParaRPr lang="en-US" sz="2400" dirty="0" smtClean="0"/>
          </a:p>
          <a:p>
            <a:pPr lvl="1"/>
            <a:r>
              <a:rPr lang="en-US" sz="1800" dirty="0" smtClean="0"/>
              <a:t>Sentient AI</a:t>
            </a:r>
          </a:p>
          <a:p>
            <a:pPr>
              <a:buNone/>
            </a:pPr>
            <a:r>
              <a:rPr lang="en-US" sz="1800" dirty="0" smtClean="0"/>
              <a:t/>
            </a:r>
            <a:br>
              <a:rPr lang="en-US" sz="1800" dirty="0" smtClean="0"/>
            </a:br>
            <a:endParaRPr lang="en-US" sz="1800" dirty="0"/>
          </a:p>
        </p:txBody>
      </p:sp>
      <p:sp>
        <p:nvSpPr>
          <p:cNvPr id="5" name="Rectangle 2"/>
          <p:cNvSpPr>
            <a:spLocks noGrp="1" noChangeArrowheads="1"/>
          </p:cNvSpPr>
          <p:nvPr>
            <p:ph type="title"/>
          </p:nvPr>
        </p:nvSpPr>
        <p:spPr>
          <a:xfrm>
            <a:off x="457200" y="0"/>
            <a:ext cx="8229600" cy="1143000"/>
          </a:xfrm>
          <a:noFill/>
          <a:ln/>
        </p:spPr>
        <p:txBody>
          <a:bodyPr/>
          <a:lstStyle/>
          <a:p>
            <a:r>
              <a:rPr lang="en-US" dirty="0"/>
              <a:t>Summary of </a:t>
            </a:r>
            <a:r>
              <a:rPr lang="en-US" dirty="0" smtClean="0"/>
              <a:t>Previous </a:t>
            </a:r>
            <a:r>
              <a:rPr lang="en-US" dirty="0"/>
              <a:t>Lecture</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smtClean="0"/>
              <a:t>Today’s </a:t>
            </a:r>
            <a:r>
              <a:rPr lang="en-US" dirty="0"/>
              <a:t>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altLang="zh-TW" sz="2800" dirty="0" smtClean="0">
                <a:latin typeface="Arial" pitchFamily="34" charset="0"/>
                <a:cs typeface="Arial" pitchFamily="34" charset="0"/>
              </a:rPr>
              <a:t>Weak and Strong AI</a:t>
            </a:r>
          </a:p>
          <a:p>
            <a:r>
              <a:rPr lang="en-US" sz="2800" dirty="0" smtClean="0">
                <a:latin typeface="Arial" pitchFamily="34" charset="0"/>
                <a:cs typeface="Arial" pitchFamily="34" charset="0"/>
              </a:rPr>
              <a:t>Acting humanly</a:t>
            </a:r>
          </a:p>
          <a:p>
            <a:r>
              <a:rPr lang="en-US" altLang="zh-TW" sz="2800" dirty="0" smtClean="0">
                <a:latin typeface="Arial" pitchFamily="34" charset="0"/>
                <a:cs typeface="Arial" pitchFamily="34" charset="0"/>
              </a:rPr>
              <a:t>Think  like humans</a:t>
            </a:r>
          </a:p>
          <a:p>
            <a:r>
              <a:rPr lang="en-US" altLang="zh-TW" sz="2800" dirty="0" smtClean="0">
                <a:latin typeface="Arial" pitchFamily="34" charset="0"/>
                <a:cs typeface="Arial" pitchFamily="34" charset="0"/>
              </a:rPr>
              <a:t>think rationally</a:t>
            </a:r>
          </a:p>
          <a:p>
            <a:r>
              <a:rPr lang="en-US" altLang="zh-TW" sz="2800" dirty="0" smtClean="0">
                <a:latin typeface="Arial" pitchFamily="34" charset="0"/>
                <a:cs typeface="Arial" pitchFamily="34" charset="0"/>
              </a:rPr>
              <a:t>Acting rationally</a:t>
            </a:r>
          </a:p>
          <a:p>
            <a:r>
              <a:rPr lang="en-US" altLang="zh-TW" sz="2800" dirty="0" smtClean="0">
                <a:latin typeface="Arial" pitchFamily="34" charset="0"/>
                <a:cs typeface="Arial" pitchFamily="34" charset="0"/>
              </a:rPr>
              <a:t>Turing Test</a:t>
            </a:r>
          </a:p>
          <a:p>
            <a:r>
              <a:rPr lang="en-US" altLang="zh-TW" sz="2800" dirty="0" smtClean="0">
                <a:latin typeface="Arial" pitchFamily="34" charset="0"/>
                <a:cs typeface="Arial" pitchFamily="34" charset="0"/>
              </a:rPr>
              <a:t>Chinese Room Argument</a:t>
            </a:r>
          </a:p>
          <a:p>
            <a:pPr>
              <a:buNone/>
            </a:pPr>
            <a:endParaRPr lang="en-US" altLang="zh-TW" sz="2800" dirty="0" smtClean="0">
              <a:latin typeface="Arial" pitchFamily="34" charset="0"/>
              <a:cs typeface="Arial" pitchFamily="34" charset="0"/>
            </a:endParaRPr>
          </a:p>
          <a:p>
            <a:endParaRPr lang="en-US" altLang="zh-TW" sz="2800" dirty="0" smtClean="0"/>
          </a:p>
          <a:p>
            <a:pPr>
              <a:buNone/>
            </a:pP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ogo_new">
            <a:hlinkClick r:id="rId2"/>
          </p:cNvPr>
          <p:cNvPicPr>
            <a:picLocks noChangeAspect="1" noChangeArrowheads="1"/>
          </p:cNvPicPr>
          <p:nvPr/>
        </p:nvPicPr>
        <p:blipFill>
          <a:blip r:embed="rId3" cstate="print"/>
          <a:srcRect/>
          <a:stretch>
            <a:fillRect/>
          </a:stretch>
        </p:blipFill>
        <p:spPr bwMode="auto">
          <a:xfrm>
            <a:off x="6223000" y="44450"/>
            <a:ext cx="2381250" cy="1895475"/>
          </a:xfrm>
          <a:prstGeom prst="rect">
            <a:avLst/>
          </a:prstGeom>
          <a:noFill/>
        </p:spPr>
      </p:pic>
      <p:sp>
        <p:nvSpPr>
          <p:cNvPr id="5" name="AutoShape 3"/>
          <p:cNvSpPr>
            <a:spLocks noGrp="1" noChangeArrowheads="1"/>
          </p:cNvSpPr>
          <p:nvPr>
            <p:ph type="title"/>
          </p:nvPr>
        </p:nvSpPr>
        <p:spPr>
          <a:xfrm>
            <a:off x="762000" y="762000"/>
            <a:ext cx="7924800" cy="1143000"/>
          </a:xfrm>
        </p:spPr>
        <p:txBody>
          <a:bodyPr/>
          <a:lstStyle/>
          <a:p>
            <a:r>
              <a:rPr lang="en-US" altLang="zh-TW" sz="6600" dirty="0"/>
              <a:t>What is AI?</a:t>
            </a:r>
          </a:p>
        </p:txBody>
      </p:sp>
      <p:sp>
        <p:nvSpPr>
          <p:cNvPr id="6" name="Text Box 4"/>
          <p:cNvSpPr txBox="1">
            <a:spLocks noChangeArrowheads="1"/>
          </p:cNvSpPr>
          <p:nvPr/>
        </p:nvSpPr>
        <p:spPr bwMode="auto">
          <a:xfrm>
            <a:off x="949325" y="2597150"/>
            <a:ext cx="3694113" cy="1815882"/>
          </a:xfrm>
          <a:prstGeom prst="rect">
            <a:avLst/>
          </a:prstGeom>
          <a:noFill/>
          <a:ln w="9525">
            <a:solidFill>
              <a:srgbClr val="000000"/>
            </a:solidFill>
            <a:miter lim="800000"/>
            <a:headEnd/>
            <a:tailEnd/>
          </a:ln>
          <a:effectLst/>
        </p:spPr>
        <p:txBody>
          <a:bodyPr>
            <a:spAutoFit/>
          </a:bodyPr>
          <a:lstStyle/>
          <a:p>
            <a:pPr eaLnBrk="0" hangingPunct="0"/>
            <a:r>
              <a:rPr kumimoji="0" lang="en-US" altLang="zh-TW" sz="1400" dirty="0">
                <a:latin typeface="Comic Sans MS" pitchFamily="66" charset="0"/>
              </a:rPr>
              <a:t>The exciting new effort to make computers thinks … </a:t>
            </a:r>
            <a:r>
              <a:rPr kumimoji="0" lang="en-US" altLang="zh-TW" sz="1400" i="1" dirty="0">
                <a:solidFill>
                  <a:srgbClr val="CC3300"/>
                </a:solidFill>
                <a:latin typeface="Comic Sans MS" pitchFamily="66" charset="0"/>
              </a:rPr>
              <a:t>machine with minds</a:t>
            </a:r>
            <a:r>
              <a:rPr kumimoji="0" lang="en-US" altLang="zh-TW" sz="1400" dirty="0">
                <a:latin typeface="Comic Sans MS" pitchFamily="66" charset="0"/>
              </a:rPr>
              <a:t>, in the full and literal sense” </a:t>
            </a:r>
          </a:p>
          <a:p>
            <a:pPr eaLnBrk="0" hangingPunct="0"/>
            <a:r>
              <a:rPr kumimoji="0" lang="en-US" altLang="zh-TW" sz="1400" dirty="0">
                <a:latin typeface="Comic Sans MS" pitchFamily="66" charset="0"/>
              </a:rPr>
              <a:t>(</a:t>
            </a:r>
            <a:r>
              <a:rPr kumimoji="0" lang="en-US" altLang="zh-TW" sz="1400" dirty="0" err="1">
                <a:latin typeface="Comic Sans MS" pitchFamily="66" charset="0"/>
              </a:rPr>
              <a:t>Haugeland</a:t>
            </a:r>
            <a:r>
              <a:rPr kumimoji="0" lang="en-US" altLang="zh-TW" sz="1400" dirty="0">
                <a:latin typeface="Comic Sans MS" pitchFamily="66" charset="0"/>
              </a:rPr>
              <a:t> 1985</a:t>
            </a:r>
            <a:r>
              <a:rPr kumimoji="0" lang="en-US" altLang="zh-TW" sz="1400" dirty="0" smtClean="0">
                <a:latin typeface="Comic Sans MS" pitchFamily="66" charset="0"/>
              </a:rPr>
              <a:t>)</a:t>
            </a:r>
            <a:r>
              <a:rPr lang="en-US" sz="1400" dirty="0" smtClean="0">
                <a:latin typeface="Arial" pitchFamily="34" charset="0"/>
              </a:rPr>
              <a:t> </a:t>
            </a:r>
          </a:p>
          <a:p>
            <a:pPr eaLnBrk="0" hangingPunct="0"/>
            <a:r>
              <a:rPr lang="en-US" sz="1400" dirty="0" smtClean="0">
                <a:latin typeface="Arial" pitchFamily="34" charset="0"/>
              </a:rPr>
              <a:t>The automation of activities that we associate with human thinking, activities such as decision-making, problem solving, learning ...'' (Bellman, 1978)</a:t>
            </a:r>
            <a:endParaRPr kumimoji="0" lang="en-US" altLang="zh-TW" sz="1400" dirty="0">
              <a:latin typeface="Comic Sans MS" pitchFamily="66" charset="0"/>
            </a:endParaRPr>
          </a:p>
        </p:txBody>
      </p:sp>
      <p:sp>
        <p:nvSpPr>
          <p:cNvPr id="7" name="Text Box 5"/>
          <p:cNvSpPr txBox="1">
            <a:spLocks noChangeArrowheads="1"/>
          </p:cNvSpPr>
          <p:nvPr/>
        </p:nvSpPr>
        <p:spPr bwMode="auto">
          <a:xfrm>
            <a:off x="949325" y="4467225"/>
            <a:ext cx="3694113" cy="1600438"/>
          </a:xfrm>
          <a:prstGeom prst="rect">
            <a:avLst/>
          </a:prstGeom>
          <a:noFill/>
          <a:ln w="9525">
            <a:solidFill>
              <a:srgbClr val="000000"/>
            </a:solidFill>
            <a:miter lim="800000"/>
            <a:headEnd/>
            <a:tailEnd/>
          </a:ln>
          <a:effectLst/>
        </p:spPr>
        <p:txBody>
          <a:bodyPr>
            <a:spAutoFit/>
          </a:bodyPr>
          <a:lstStyle/>
          <a:p>
            <a:pPr eaLnBrk="0" hangingPunct="0"/>
            <a:r>
              <a:rPr kumimoji="0" lang="en-US" altLang="zh-TW" sz="1400" dirty="0">
                <a:latin typeface="Comic Sans MS" pitchFamily="66" charset="0"/>
              </a:rPr>
              <a:t>“The art of creating machines that </a:t>
            </a:r>
            <a:r>
              <a:rPr kumimoji="0" lang="en-US" altLang="zh-TW" sz="1400" dirty="0">
                <a:solidFill>
                  <a:srgbClr val="CC3300"/>
                </a:solidFill>
                <a:latin typeface="Comic Sans MS" pitchFamily="66" charset="0"/>
              </a:rPr>
              <a:t>perform functions</a:t>
            </a:r>
            <a:r>
              <a:rPr kumimoji="0" lang="en-US" altLang="zh-TW" sz="1400" dirty="0">
                <a:latin typeface="Comic Sans MS" pitchFamily="66" charset="0"/>
              </a:rPr>
              <a:t> that require intelligence when performed by </a:t>
            </a:r>
            <a:r>
              <a:rPr kumimoji="0" lang="en-US" altLang="zh-TW" sz="1400" dirty="0">
                <a:solidFill>
                  <a:srgbClr val="CC3300"/>
                </a:solidFill>
                <a:latin typeface="Comic Sans MS" pitchFamily="66" charset="0"/>
              </a:rPr>
              <a:t>people</a:t>
            </a:r>
            <a:r>
              <a:rPr kumimoji="0" lang="en-US" altLang="zh-TW" sz="1400" dirty="0">
                <a:latin typeface="Comic Sans MS" pitchFamily="66" charset="0"/>
              </a:rPr>
              <a:t>” (</a:t>
            </a:r>
            <a:r>
              <a:rPr kumimoji="0" lang="en-US" altLang="zh-TW" sz="1400" dirty="0" err="1">
                <a:latin typeface="Comic Sans MS" pitchFamily="66" charset="0"/>
              </a:rPr>
              <a:t>Kurzweil</a:t>
            </a:r>
            <a:r>
              <a:rPr kumimoji="0" lang="en-US" altLang="zh-TW" sz="1400" dirty="0">
                <a:latin typeface="Comic Sans MS" pitchFamily="66" charset="0"/>
              </a:rPr>
              <a:t>, 1990</a:t>
            </a:r>
            <a:r>
              <a:rPr kumimoji="0" lang="en-US" altLang="zh-TW" sz="1400" dirty="0" smtClean="0">
                <a:latin typeface="Comic Sans MS" pitchFamily="66" charset="0"/>
              </a:rPr>
              <a:t>)</a:t>
            </a:r>
          </a:p>
          <a:p>
            <a:pPr eaLnBrk="0" hangingPunct="0"/>
            <a:r>
              <a:rPr lang="en-US" sz="1400" dirty="0" smtClean="0"/>
              <a:t>The study of how to make computers do things at which, at the moment, people are better'' (Rich and Knight, 1991)</a:t>
            </a:r>
            <a:endParaRPr kumimoji="0" lang="en-US" altLang="zh-TW" sz="1400" dirty="0">
              <a:latin typeface="Comic Sans MS" pitchFamily="66" charset="0"/>
            </a:endParaRPr>
          </a:p>
        </p:txBody>
      </p:sp>
      <p:sp>
        <p:nvSpPr>
          <p:cNvPr id="8" name="Text Box 6"/>
          <p:cNvSpPr txBox="1">
            <a:spLocks noChangeArrowheads="1"/>
          </p:cNvSpPr>
          <p:nvPr/>
        </p:nvSpPr>
        <p:spPr bwMode="auto">
          <a:xfrm>
            <a:off x="4859338" y="2597150"/>
            <a:ext cx="3673475" cy="1815882"/>
          </a:xfrm>
          <a:prstGeom prst="rect">
            <a:avLst/>
          </a:prstGeom>
          <a:noFill/>
          <a:ln w="9525">
            <a:solidFill>
              <a:srgbClr val="000000"/>
            </a:solidFill>
            <a:miter lim="800000"/>
            <a:headEnd/>
            <a:tailEnd/>
          </a:ln>
          <a:effectLst/>
        </p:spPr>
        <p:txBody>
          <a:bodyPr>
            <a:spAutoFit/>
          </a:bodyPr>
          <a:lstStyle/>
          <a:p>
            <a:pPr eaLnBrk="0" hangingPunct="0"/>
            <a:r>
              <a:rPr kumimoji="0" lang="en-US" altLang="zh-TW" sz="1600" dirty="0">
                <a:latin typeface="Comic Sans MS" pitchFamily="66" charset="0"/>
              </a:rPr>
              <a:t>“The study of </a:t>
            </a:r>
            <a:r>
              <a:rPr kumimoji="0" lang="en-US" altLang="zh-TW" sz="1600" dirty="0">
                <a:solidFill>
                  <a:srgbClr val="CC3300"/>
                </a:solidFill>
                <a:latin typeface="Comic Sans MS" pitchFamily="66" charset="0"/>
              </a:rPr>
              <a:t>mental faculties</a:t>
            </a:r>
            <a:r>
              <a:rPr kumimoji="0" lang="en-US" altLang="zh-TW" sz="1600" dirty="0">
                <a:latin typeface="Comic Sans MS" pitchFamily="66" charset="0"/>
              </a:rPr>
              <a:t> through the use of </a:t>
            </a:r>
            <a:r>
              <a:rPr kumimoji="0" lang="en-US" altLang="zh-TW" sz="1600" dirty="0">
                <a:solidFill>
                  <a:srgbClr val="CC3300"/>
                </a:solidFill>
                <a:latin typeface="Comic Sans MS" pitchFamily="66" charset="0"/>
              </a:rPr>
              <a:t>computational models</a:t>
            </a:r>
            <a:r>
              <a:rPr kumimoji="0" lang="en-US" altLang="zh-TW" sz="1600" dirty="0">
                <a:latin typeface="Comic Sans MS" pitchFamily="66" charset="0"/>
              </a:rPr>
              <a:t>” </a:t>
            </a:r>
          </a:p>
          <a:p>
            <a:pPr eaLnBrk="0" hangingPunct="0"/>
            <a:r>
              <a:rPr kumimoji="0" lang="en-US" altLang="zh-TW" sz="1600" dirty="0">
                <a:latin typeface="Comic Sans MS" pitchFamily="66" charset="0"/>
              </a:rPr>
              <a:t>(</a:t>
            </a:r>
            <a:r>
              <a:rPr kumimoji="0" lang="en-US" altLang="zh-TW" sz="1600" dirty="0" err="1">
                <a:latin typeface="Comic Sans MS" pitchFamily="66" charset="0"/>
              </a:rPr>
              <a:t>Charniak</a:t>
            </a:r>
            <a:r>
              <a:rPr kumimoji="0" lang="en-US" altLang="zh-TW" sz="1600" dirty="0">
                <a:latin typeface="Comic Sans MS" pitchFamily="66" charset="0"/>
              </a:rPr>
              <a:t> et al. 1985</a:t>
            </a:r>
            <a:r>
              <a:rPr kumimoji="0" lang="en-US" altLang="zh-TW" sz="1600" dirty="0" smtClean="0">
                <a:latin typeface="Comic Sans MS" pitchFamily="66" charset="0"/>
              </a:rPr>
              <a:t>)</a:t>
            </a:r>
          </a:p>
          <a:p>
            <a:pPr eaLnBrk="0" hangingPunct="0"/>
            <a:r>
              <a:rPr lang="en-US" sz="1600" dirty="0" smtClean="0">
                <a:latin typeface="Arial" pitchFamily="34" charset="0"/>
              </a:rPr>
              <a:t>The study of the computations that make it possible to perceive, reason, and act'' (Winston, 1992) </a:t>
            </a:r>
            <a:endParaRPr kumimoji="0" lang="en-US" altLang="zh-TW" sz="2000" dirty="0">
              <a:latin typeface="Comic Sans MS" pitchFamily="66" charset="0"/>
            </a:endParaRPr>
          </a:p>
        </p:txBody>
      </p:sp>
      <p:sp>
        <p:nvSpPr>
          <p:cNvPr id="9" name="Text Box 7"/>
          <p:cNvSpPr txBox="1">
            <a:spLocks noChangeArrowheads="1"/>
          </p:cNvSpPr>
          <p:nvPr/>
        </p:nvSpPr>
        <p:spPr bwMode="auto">
          <a:xfrm>
            <a:off x="4859338" y="4467225"/>
            <a:ext cx="3656012" cy="1600438"/>
          </a:xfrm>
          <a:prstGeom prst="rect">
            <a:avLst/>
          </a:prstGeom>
          <a:noFill/>
          <a:ln w="9525">
            <a:solidFill>
              <a:srgbClr val="000000"/>
            </a:solidFill>
            <a:miter lim="800000"/>
            <a:headEnd/>
            <a:tailEnd/>
          </a:ln>
          <a:effectLst/>
        </p:spPr>
        <p:txBody>
          <a:bodyPr>
            <a:spAutoFit/>
          </a:bodyPr>
          <a:lstStyle/>
          <a:p>
            <a:pPr eaLnBrk="0" hangingPunct="0"/>
            <a:r>
              <a:rPr kumimoji="0" lang="en-US" altLang="zh-TW" sz="1400" dirty="0">
                <a:latin typeface="Comic Sans MS" pitchFamily="66" charset="0"/>
              </a:rPr>
              <a:t>A field of study that seeks to explain and </a:t>
            </a:r>
            <a:r>
              <a:rPr kumimoji="0" lang="en-US" altLang="zh-TW" sz="1400" dirty="0">
                <a:solidFill>
                  <a:srgbClr val="CC3300"/>
                </a:solidFill>
                <a:latin typeface="Comic Sans MS" pitchFamily="66" charset="0"/>
              </a:rPr>
              <a:t>emulate intelligent behavior</a:t>
            </a:r>
            <a:r>
              <a:rPr kumimoji="0" lang="en-US" altLang="zh-TW" sz="1400" dirty="0">
                <a:latin typeface="Comic Sans MS" pitchFamily="66" charset="0"/>
              </a:rPr>
              <a:t> in terms of </a:t>
            </a:r>
            <a:r>
              <a:rPr kumimoji="0" lang="en-US" altLang="zh-TW" sz="1400" dirty="0">
                <a:solidFill>
                  <a:srgbClr val="CC3300"/>
                </a:solidFill>
                <a:latin typeface="Comic Sans MS" pitchFamily="66" charset="0"/>
              </a:rPr>
              <a:t>computational processes</a:t>
            </a:r>
            <a:r>
              <a:rPr kumimoji="0" lang="en-US" altLang="zh-TW" sz="1400" dirty="0">
                <a:latin typeface="Comic Sans MS" pitchFamily="66" charset="0"/>
              </a:rPr>
              <a:t>” (</a:t>
            </a:r>
            <a:r>
              <a:rPr kumimoji="0" lang="en-US" altLang="zh-TW" sz="1400" dirty="0" err="1">
                <a:latin typeface="Comic Sans MS" pitchFamily="66" charset="0"/>
              </a:rPr>
              <a:t>Schalkol</a:t>
            </a:r>
            <a:r>
              <a:rPr kumimoji="0" lang="en-US" altLang="zh-TW" sz="1400" dirty="0">
                <a:latin typeface="Comic Sans MS" pitchFamily="66" charset="0"/>
              </a:rPr>
              <a:t>, 1990</a:t>
            </a:r>
            <a:r>
              <a:rPr kumimoji="0" lang="en-US" altLang="zh-TW" sz="1400" dirty="0" smtClean="0">
                <a:latin typeface="Comic Sans MS" pitchFamily="66" charset="0"/>
              </a:rPr>
              <a:t>)</a:t>
            </a:r>
            <a:r>
              <a:rPr lang="en-US" sz="1400" dirty="0" smtClean="0"/>
              <a:t> </a:t>
            </a:r>
          </a:p>
          <a:p>
            <a:pPr eaLnBrk="0" hangingPunct="0"/>
            <a:r>
              <a:rPr lang="en-US" sz="1400" dirty="0" smtClean="0"/>
              <a:t>The branch of computer science that is concerned with the automation of intelligent behavior'' (Luger and Stubblefield, 1993)</a:t>
            </a:r>
            <a:endParaRPr kumimoji="0" lang="en-US" altLang="zh-TW" sz="1400"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par>
                          <p:cTn id="11" fill="hold">
                            <p:stCondLst>
                              <p:cond delay="500"/>
                            </p:stCondLst>
                            <p:childTnLst>
                              <p:par>
                                <p:cTn id="12" presetID="3" presetClass="entr" presetSubtype="10" fill="hold" grpId="0" nodeType="afterEffect">
                                  <p:stCondLst>
                                    <p:cond delay="2000"/>
                                  </p:stCondLst>
                                  <p:childTnLst>
                                    <p:set>
                                      <p:cBhvr>
                                        <p:cTn id="13" dur="1" fill="hold">
                                          <p:stCondLst>
                                            <p:cond delay="0"/>
                                          </p:stCondLst>
                                        </p:cTn>
                                        <p:tgtEl>
                                          <p:spTgt spid="7"/>
                                        </p:tgtEl>
                                        <p:attrNameLst>
                                          <p:attrName>style.visibility</p:attrName>
                                        </p:attrNameLst>
                                      </p:cBhvr>
                                      <p:to>
                                        <p:strVal val="visible"/>
                                      </p:to>
                                    </p:set>
                                    <p:animEffect transition="in" filter="blinds(horizontal)">
                                      <p:cBhvr>
                                        <p:cTn id="14" dur="500"/>
                                        <p:tgtEl>
                                          <p:spTgt spid="7"/>
                                        </p:tgtEl>
                                      </p:cBhvr>
                                    </p:animEffect>
                                  </p:childTnLst>
                                </p:cTn>
                              </p:par>
                              <p:par>
                                <p:cTn id="15" presetID="3" presetClass="entr" presetSubtype="10" fill="hold" grpId="0" nodeType="withEffect">
                                  <p:stCondLst>
                                    <p:cond delay="200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ogo_new">
            <a:hlinkClick r:id="rId2"/>
          </p:cNvPr>
          <p:cNvPicPr>
            <a:picLocks noChangeAspect="1" noChangeArrowheads="1"/>
          </p:cNvPicPr>
          <p:nvPr/>
        </p:nvPicPr>
        <p:blipFill>
          <a:blip r:embed="rId3" cstate="print"/>
          <a:srcRect/>
          <a:stretch>
            <a:fillRect/>
          </a:stretch>
        </p:blipFill>
        <p:spPr bwMode="auto">
          <a:xfrm>
            <a:off x="6223000" y="44450"/>
            <a:ext cx="2381250" cy="1895475"/>
          </a:xfrm>
          <a:prstGeom prst="rect">
            <a:avLst/>
          </a:prstGeom>
          <a:noFill/>
        </p:spPr>
      </p:pic>
      <p:sp>
        <p:nvSpPr>
          <p:cNvPr id="5" name="AutoShape 3"/>
          <p:cNvSpPr>
            <a:spLocks noGrp="1" noChangeArrowheads="1"/>
          </p:cNvSpPr>
          <p:nvPr>
            <p:ph type="title"/>
          </p:nvPr>
        </p:nvSpPr>
        <p:spPr>
          <a:xfrm>
            <a:off x="762000" y="762000"/>
            <a:ext cx="7924800" cy="1143000"/>
          </a:xfrm>
        </p:spPr>
        <p:txBody>
          <a:bodyPr/>
          <a:lstStyle/>
          <a:p>
            <a:r>
              <a:rPr lang="en-US" altLang="zh-TW" sz="6600"/>
              <a:t>What is AI?</a:t>
            </a:r>
          </a:p>
        </p:txBody>
      </p:sp>
      <p:sp>
        <p:nvSpPr>
          <p:cNvPr id="6" name="Text Box 4"/>
          <p:cNvSpPr txBox="1">
            <a:spLocks noChangeArrowheads="1"/>
          </p:cNvSpPr>
          <p:nvPr/>
        </p:nvSpPr>
        <p:spPr bwMode="auto">
          <a:xfrm>
            <a:off x="949325" y="2597150"/>
            <a:ext cx="3694113"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latin typeface="Comic Sans MS" pitchFamily="66" charset="0"/>
              </a:rPr>
              <a:t>The exciting new effort to make computers thinks … </a:t>
            </a:r>
            <a:r>
              <a:rPr kumimoji="0" lang="en-US" altLang="zh-TW" sz="2000" i="1">
                <a:solidFill>
                  <a:srgbClr val="CC3300"/>
                </a:solidFill>
                <a:latin typeface="Comic Sans MS" pitchFamily="66" charset="0"/>
              </a:rPr>
              <a:t>machine with minds</a:t>
            </a:r>
            <a:r>
              <a:rPr kumimoji="0" lang="en-US" altLang="zh-TW" sz="2000">
                <a:latin typeface="Comic Sans MS" pitchFamily="66" charset="0"/>
              </a:rPr>
              <a:t>, in the full and literal sense” </a:t>
            </a:r>
          </a:p>
          <a:p>
            <a:pPr eaLnBrk="0" hangingPunct="0"/>
            <a:r>
              <a:rPr kumimoji="0" lang="en-US" altLang="zh-TW" sz="2000">
                <a:latin typeface="Comic Sans MS" pitchFamily="66" charset="0"/>
              </a:rPr>
              <a:t>(Haugeland 1985)</a:t>
            </a:r>
          </a:p>
        </p:txBody>
      </p:sp>
      <p:sp>
        <p:nvSpPr>
          <p:cNvPr id="7" name="Text Box 5"/>
          <p:cNvSpPr txBox="1">
            <a:spLocks noChangeArrowheads="1"/>
          </p:cNvSpPr>
          <p:nvPr/>
        </p:nvSpPr>
        <p:spPr bwMode="auto">
          <a:xfrm>
            <a:off x="949325" y="4467225"/>
            <a:ext cx="3694113"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latin typeface="Comic Sans MS" pitchFamily="66" charset="0"/>
              </a:rPr>
              <a:t>“The art of creating machines that </a:t>
            </a:r>
            <a:r>
              <a:rPr kumimoji="0" lang="en-US" altLang="zh-TW" sz="2000">
                <a:solidFill>
                  <a:srgbClr val="CC3300"/>
                </a:solidFill>
                <a:latin typeface="Comic Sans MS" pitchFamily="66" charset="0"/>
              </a:rPr>
              <a:t>perform functions</a:t>
            </a:r>
            <a:r>
              <a:rPr kumimoji="0" lang="en-US" altLang="zh-TW" sz="2000">
                <a:latin typeface="Comic Sans MS" pitchFamily="66" charset="0"/>
              </a:rPr>
              <a:t> that require intelligence when performed by </a:t>
            </a:r>
            <a:r>
              <a:rPr kumimoji="0" lang="en-US" altLang="zh-TW" sz="2000">
                <a:solidFill>
                  <a:srgbClr val="CC3300"/>
                </a:solidFill>
                <a:latin typeface="Comic Sans MS" pitchFamily="66" charset="0"/>
              </a:rPr>
              <a:t>people</a:t>
            </a:r>
            <a:r>
              <a:rPr kumimoji="0" lang="en-US" altLang="zh-TW" sz="2000">
                <a:latin typeface="Comic Sans MS" pitchFamily="66" charset="0"/>
              </a:rPr>
              <a:t>” (Kurzweil, 1990)</a:t>
            </a:r>
          </a:p>
        </p:txBody>
      </p:sp>
      <p:sp>
        <p:nvSpPr>
          <p:cNvPr id="8" name="Text Box 6"/>
          <p:cNvSpPr txBox="1">
            <a:spLocks noChangeArrowheads="1"/>
          </p:cNvSpPr>
          <p:nvPr/>
        </p:nvSpPr>
        <p:spPr bwMode="auto">
          <a:xfrm>
            <a:off x="4859338" y="2597150"/>
            <a:ext cx="3673475"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solidFill>
                  <a:srgbClr val="0033CC"/>
                </a:solidFill>
                <a:latin typeface="Comic Sans MS" pitchFamily="66" charset="0"/>
              </a:rPr>
              <a:t>“The study of mental faculties through the use of computational models” </a:t>
            </a:r>
          </a:p>
          <a:p>
            <a:pPr eaLnBrk="0" hangingPunct="0"/>
            <a:r>
              <a:rPr kumimoji="0" lang="en-US" altLang="zh-TW" sz="2000">
                <a:solidFill>
                  <a:srgbClr val="0033CC"/>
                </a:solidFill>
                <a:latin typeface="Comic Sans MS" pitchFamily="66" charset="0"/>
              </a:rPr>
              <a:t>(Charniak et al. 1985)</a:t>
            </a:r>
          </a:p>
          <a:p>
            <a:pPr eaLnBrk="0" hangingPunct="0"/>
            <a:endParaRPr kumimoji="0" lang="en-US" altLang="zh-TW" sz="2000">
              <a:solidFill>
                <a:srgbClr val="0033CC"/>
              </a:solidFill>
              <a:latin typeface="Comic Sans MS" pitchFamily="66" charset="0"/>
            </a:endParaRPr>
          </a:p>
        </p:txBody>
      </p:sp>
      <p:sp>
        <p:nvSpPr>
          <p:cNvPr id="9" name="Text Box 7"/>
          <p:cNvSpPr txBox="1">
            <a:spLocks noChangeArrowheads="1"/>
          </p:cNvSpPr>
          <p:nvPr/>
        </p:nvSpPr>
        <p:spPr bwMode="auto">
          <a:xfrm>
            <a:off x="4859338" y="4467225"/>
            <a:ext cx="3656012"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solidFill>
                  <a:srgbClr val="0033CC"/>
                </a:solidFill>
                <a:latin typeface="Comic Sans MS" pitchFamily="66" charset="0"/>
              </a:rPr>
              <a:t>A field of study that seeks to explain and emulate intelligent behavior in terms of computational processes” (Schalkol, 1990)</a:t>
            </a:r>
          </a:p>
        </p:txBody>
      </p:sp>
      <p:sp>
        <p:nvSpPr>
          <p:cNvPr id="10" name="Rectangle 12"/>
          <p:cNvSpPr>
            <a:spLocks noChangeArrowheads="1"/>
          </p:cNvSpPr>
          <p:nvPr/>
        </p:nvSpPr>
        <p:spPr bwMode="auto">
          <a:xfrm>
            <a:off x="911225" y="2565400"/>
            <a:ext cx="3732213" cy="1655763"/>
          </a:xfrm>
          <a:prstGeom prst="rect">
            <a:avLst/>
          </a:prstGeom>
          <a:solidFill>
            <a:srgbClr val="FFFF00"/>
          </a:solidFill>
          <a:ln w="9525">
            <a:solidFill>
              <a:schemeClr val="tx1"/>
            </a:solidFill>
            <a:miter lim="800000"/>
            <a:headEnd/>
            <a:tailEnd/>
          </a:ln>
          <a:effectLst/>
        </p:spPr>
        <p:txBody>
          <a:bodyPr wrap="none" anchor="ctr"/>
          <a:lstStyle/>
          <a:p>
            <a:pPr algn="ctr" eaLnBrk="0" hangingPunct="0"/>
            <a:r>
              <a:rPr kumimoji="0" lang="en-US" altLang="zh-TW">
                <a:solidFill>
                  <a:srgbClr val="CC3300"/>
                </a:solidFill>
                <a:latin typeface="Comic Sans MS" pitchFamily="66" charset="0"/>
              </a:rPr>
              <a:t>Systems that think like humans</a:t>
            </a:r>
            <a:endParaRPr lang="en-US" altLang="zh-TW"/>
          </a:p>
        </p:txBody>
      </p:sp>
      <p:sp>
        <p:nvSpPr>
          <p:cNvPr id="11" name="Rectangle 13"/>
          <p:cNvSpPr>
            <a:spLocks noChangeArrowheads="1"/>
          </p:cNvSpPr>
          <p:nvPr/>
        </p:nvSpPr>
        <p:spPr bwMode="auto">
          <a:xfrm>
            <a:off x="4859338" y="2565400"/>
            <a:ext cx="3732212" cy="1655763"/>
          </a:xfrm>
          <a:prstGeom prst="rect">
            <a:avLst/>
          </a:prstGeom>
          <a:solidFill>
            <a:srgbClr val="CCFFFF"/>
          </a:solidFill>
          <a:ln w="9525">
            <a:solidFill>
              <a:schemeClr val="tx1"/>
            </a:solidFill>
            <a:miter lim="800000"/>
            <a:headEnd/>
            <a:tailEnd/>
          </a:ln>
          <a:effectLst/>
        </p:spPr>
        <p:txBody>
          <a:bodyPr wrap="none" anchor="ctr"/>
          <a:lstStyle/>
          <a:p>
            <a:pPr algn="ctr" eaLnBrk="0" hangingPunct="0"/>
            <a:r>
              <a:rPr kumimoji="0" lang="en-US" altLang="zh-TW" dirty="0">
                <a:solidFill>
                  <a:srgbClr val="0033CC"/>
                </a:solidFill>
                <a:latin typeface="Comic Sans MS" pitchFamily="66" charset="0"/>
              </a:rPr>
              <a:t>Systems that think rationally</a:t>
            </a:r>
            <a:endParaRPr lang="en-US" altLang="zh-TW" dirty="0">
              <a:solidFill>
                <a:srgbClr val="0033CC"/>
              </a:solidFill>
            </a:endParaRPr>
          </a:p>
        </p:txBody>
      </p:sp>
      <p:sp>
        <p:nvSpPr>
          <p:cNvPr id="12" name="Rectangle 14"/>
          <p:cNvSpPr>
            <a:spLocks noChangeArrowheads="1"/>
          </p:cNvSpPr>
          <p:nvPr/>
        </p:nvSpPr>
        <p:spPr bwMode="auto">
          <a:xfrm>
            <a:off x="911225" y="4437063"/>
            <a:ext cx="3732213" cy="1655762"/>
          </a:xfrm>
          <a:prstGeom prst="rect">
            <a:avLst/>
          </a:prstGeom>
          <a:solidFill>
            <a:srgbClr val="FFCCFF"/>
          </a:solidFill>
          <a:ln w="9525">
            <a:solidFill>
              <a:schemeClr val="tx1"/>
            </a:solidFill>
            <a:miter lim="800000"/>
            <a:headEnd/>
            <a:tailEnd/>
          </a:ln>
          <a:effectLst/>
        </p:spPr>
        <p:txBody>
          <a:bodyPr wrap="none" anchor="ctr"/>
          <a:lstStyle/>
          <a:p>
            <a:pPr algn="ctr" eaLnBrk="0" hangingPunct="0"/>
            <a:r>
              <a:rPr kumimoji="0" lang="en-US" altLang="zh-TW">
                <a:solidFill>
                  <a:srgbClr val="CC3300"/>
                </a:solidFill>
                <a:latin typeface="Comic Sans MS" pitchFamily="66" charset="0"/>
              </a:rPr>
              <a:t>Systems that act like humans</a:t>
            </a:r>
            <a:endParaRPr lang="en-US" altLang="zh-TW"/>
          </a:p>
        </p:txBody>
      </p:sp>
      <p:sp>
        <p:nvSpPr>
          <p:cNvPr id="13" name="Rectangle 15"/>
          <p:cNvSpPr>
            <a:spLocks noChangeArrowheads="1"/>
          </p:cNvSpPr>
          <p:nvPr/>
        </p:nvSpPr>
        <p:spPr bwMode="auto">
          <a:xfrm>
            <a:off x="4848225" y="4437063"/>
            <a:ext cx="3732213" cy="1655762"/>
          </a:xfrm>
          <a:prstGeom prst="rect">
            <a:avLst/>
          </a:prstGeom>
          <a:solidFill>
            <a:srgbClr val="FF9966"/>
          </a:solidFill>
          <a:ln w="9525">
            <a:solidFill>
              <a:schemeClr val="tx1"/>
            </a:solidFill>
            <a:miter lim="800000"/>
            <a:headEnd/>
            <a:tailEnd/>
          </a:ln>
          <a:effectLst/>
        </p:spPr>
        <p:txBody>
          <a:bodyPr wrap="none" anchor="ctr"/>
          <a:lstStyle/>
          <a:p>
            <a:pPr algn="ctr" eaLnBrk="0" hangingPunct="0"/>
            <a:r>
              <a:rPr kumimoji="0" lang="en-US" altLang="zh-TW">
                <a:solidFill>
                  <a:srgbClr val="0033CC"/>
                </a:solidFill>
                <a:latin typeface="Comic Sans MS" pitchFamily="66" charset="0"/>
              </a:rPr>
              <a:t>Systems that act rationally</a:t>
            </a:r>
            <a:endParaRPr lang="en-US" altLang="zh-TW">
              <a:solidFill>
                <a:srgbClr val="0033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100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childTnLst>
                          </p:cTn>
                        </p:par>
                        <p:par>
                          <p:cTn id="9" fill="hold">
                            <p:stCondLst>
                              <p:cond delay="1500"/>
                            </p:stCondLst>
                            <p:childTnLst>
                              <p:par>
                                <p:cTn id="10" presetID="23" presetClass="entr" presetSubtype="288" fill="hold" grpId="0" nodeType="afterEffect">
                                  <p:stCondLst>
                                    <p:cond delay="10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strVal val="4/3*#ppt_w"/>
                                          </p:val>
                                        </p:tav>
                                        <p:tav tm="100000">
                                          <p:val>
                                            <p:strVal val="#ppt_w"/>
                                          </p:val>
                                        </p:tav>
                                      </p:tavLst>
                                    </p:anim>
                                    <p:anim calcmode="lin" valueType="num">
                                      <p:cBhvr>
                                        <p:cTn id="13" dur="500" fill="hold"/>
                                        <p:tgtEl>
                                          <p:spTgt spid="11"/>
                                        </p:tgtEl>
                                        <p:attrNameLst>
                                          <p:attrName>ppt_h</p:attrName>
                                        </p:attrNameLst>
                                      </p:cBhvr>
                                      <p:tavLst>
                                        <p:tav tm="0">
                                          <p:val>
                                            <p:strVal val="4/3*#ppt_h"/>
                                          </p:val>
                                        </p:tav>
                                        <p:tav tm="100000">
                                          <p:val>
                                            <p:strVal val="#ppt_h"/>
                                          </p:val>
                                        </p:tav>
                                      </p:tavLst>
                                    </p:anim>
                                  </p:childTnLst>
                                </p:cTn>
                              </p:par>
                            </p:childTnLst>
                          </p:cTn>
                        </p:par>
                        <p:par>
                          <p:cTn id="14" fill="hold">
                            <p:stCondLst>
                              <p:cond delay="3000"/>
                            </p:stCondLst>
                            <p:childTnLst>
                              <p:par>
                                <p:cTn id="15" presetID="23" presetClass="entr" presetSubtype="288"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strVal val="4/3*#ppt_w"/>
                                          </p:val>
                                        </p:tav>
                                        <p:tav tm="100000">
                                          <p:val>
                                            <p:strVal val="#ppt_w"/>
                                          </p:val>
                                        </p:tav>
                                      </p:tavLst>
                                    </p:anim>
                                    <p:anim calcmode="lin" valueType="num">
                                      <p:cBhvr>
                                        <p:cTn id="18" dur="500" fill="hold"/>
                                        <p:tgtEl>
                                          <p:spTgt spid="12"/>
                                        </p:tgtEl>
                                        <p:attrNameLst>
                                          <p:attrName>ppt_h</p:attrName>
                                        </p:attrNameLst>
                                      </p:cBhvr>
                                      <p:tavLst>
                                        <p:tav tm="0">
                                          <p:val>
                                            <p:strVal val="4/3*#ppt_h"/>
                                          </p:val>
                                        </p:tav>
                                        <p:tav tm="100000">
                                          <p:val>
                                            <p:strVal val="#ppt_h"/>
                                          </p:val>
                                        </p:tav>
                                      </p:tavLst>
                                    </p:anim>
                                  </p:childTnLst>
                                </p:cTn>
                              </p:par>
                            </p:childTnLst>
                          </p:cTn>
                        </p:par>
                        <p:par>
                          <p:cTn id="19" fill="hold">
                            <p:stCondLst>
                              <p:cond delay="4500"/>
                            </p:stCondLst>
                            <p:childTnLst>
                              <p:par>
                                <p:cTn id="20" presetID="23" presetClass="entr" presetSubtype="288" fill="hold" grpId="0" nodeType="afterEffect">
                                  <p:stCondLst>
                                    <p:cond delay="10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strVal val="4/3*#ppt_w"/>
                                          </p:val>
                                        </p:tav>
                                        <p:tav tm="100000">
                                          <p:val>
                                            <p:strVal val="#ppt_w"/>
                                          </p:val>
                                        </p:tav>
                                      </p:tavLst>
                                    </p:anim>
                                    <p:anim calcmode="lin" valueType="num">
                                      <p:cBhvr>
                                        <p:cTn id="23" dur="50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p:cNvSpPr>
            <a:spLocks noGrp="1" noChangeArrowheads="1"/>
          </p:cNvSpPr>
          <p:nvPr>
            <p:ph type="title"/>
          </p:nvPr>
        </p:nvSpPr>
        <p:spPr>
          <a:xfrm>
            <a:off x="762000" y="762000"/>
            <a:ext cx="7924800" cy="1143000"/>
          </a:xfrm>
        </p:spPr>
        <p:txBody>
          <a:bodyPr/>
          <a:lstStyle/>
          <a:p>
            <a:r>
              <a:rPr lang="en-US" altLang="zh-TW" sz="5400" dirty="0"/>
              <a:t>Weak and Strong AI</a:t>
            </a:r>
          </a:p>
        </p:txBody>
      </p:sp>
      <p:sp>
        <p:nvSpPr>
          <p:cNvPr id="5" name="Rectangle 3"/>
          <p:cNvSpPr txBox="1">
            <a:spLocks noChangeArrowheads="1"/>
          </p:cNvSpPr>
          <p:nvPr/>
        </p:nvSpPr>
        <p:spPr>
          <a:xfrm>
            <a:off x="838200" y="2362200"/>
            <a:ext cx="7693025" cy="2867025"/>
          </a:xfrm>
          <a:prstGeom prst="rect">
            <a:avLst/>
          </a:prstGeom>
        </p:spPr>
        <p:txBody>
          <a:bodyPr vert="horz">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altLang="zh-TW" sz="2400" b="0" i="0" u="none" strike="noStrike" kern="1200" cap="none" spc="0" normalizeH="0" baseline="0" noProof="0" dirty="0" smtClean="0">
                <a:ln>
                  <a:noFill/>
                </a:ln>
                <a:solidFill>
                  <a:schemeClr val="tx1"/>
                </a:solidFill>
                <a:effectLst/>
                <a:uLnTx/>
                <a:uFillTx/>
                <a:latin typeface="Comic Sans MS" pitchFamily="66" charset="0"/>
                <a:ea typeface="+mn-ea"/>
                <a:cs typeface="+mn-cs"/>
              </a:rPr>
              <a:t>Weak AI</a:t>
            </a:r>
          </a:p>
          <a:p>
            <a:pPr marL="640080" marR="0" lvl="1" indent="-274320"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altLang="zh-TW" sz="2100" b="0" i="0" u="none" strike="noStrike" kern="1200" cap="none" spc="0" normalizeH="0" baseline="0" noProof="0" dirty="0" smtClean="0">
                <a:ln>
                  <a:noFill/>
                </a:ln>
                <a:solidFill>
                  <a:schemeClr val="tx1"/>
                </a:solidFill>
                <a:effectLst/>
                <a:uLnTx/>
                <a:uFillTx/>
                <a:latin typeface="Comic Sans MS" pitchFamily="66" charset="0"/>
                <a:ea typeface="+mn-ea"/>
                <a:cs typeface="+mn-cs"/>
              </a:rPr>
              <a:t>Computers can be programmed to act </a:t>
            </a:r>
            <a:r>
              <a:rPr kumimoji="0" lang="en-US" altLang="zh-TW" sz="2100" b="0" i="0" u="none" strike="noStrike" kern="1200" cap="none" spc="0" normalizeH="0" baseline="0" noProof="0" dirty="0" smtClean="0">
                <a:ln>
                  <a:noFill/>
                </a:ln>
                <a:solidFill>
                  <a:srgbClr val="CC3300"/>
                </a:solidFill>
                <a:effectLst/>
                <a:uLnTx/>
                <a:uFillTx/>
                <a:latin typeface="Comic Sans MS" pitchFamily="66" charset="0"/>
                <a:ea typeface="+mn-ea"/>
                <a:cs typeface="+mn-cs"/>
              </a:rPr>
              <a:t>as if</a:t>
            </a:r>
            <a:r>
              <a:rPr kumimoji="0" lang="en-US" altLang="zh-TW" sz="2100" b="0" i="0" u="none" strike="noStrike" kern="1200" cap="none" spc="0" normalizeH="0" baseline="0" noProof="0" dirty="0" smtClean="0">
                <a:ln>
                  <a:noFill/>
                </a:ln>
                <a:solidFill>
                  <a:schemeClr val="tx1"/>
                </a:solidFill>
                <a:effectLst/>
                <a:uLnTx/>
                <a:uFillTx/>
                <a:latin typeface="Comic Sans MS" pitchFamily="66" charset="0"/>
                <a:ea typeface="+mn-ea"/>
                <a:cs typeface="+mn-cs"/>
              </a:rPr>
              <a:t> they were intelligent (as if they </a:t>
            </a:r>
            <a:r>
              <a:rPr kumimoji="0" lang="en-US" altLang="zh-TW" sz="2100" b="0" i="0" u="none" strike="noStrike" kern="1200" cap="none" spc="0" normalizeH="0" baseline="0" noProof="0" dirty="0" smtClean="0">
                <a:ln>
                  <a:noFill/>
                </a:ln>
                <a:solidFill>
                  <a:srgbClr val="CC3300"/>
                </a:solidFill>
                <a:effectLst/>
                <a:uLnTx/>
                <a:uFillTx/>
                <a:latin typeface="Comic Sans MS" pitchFamily="66" charset="0"/>
                <a:ea typeface="+mn-ea"/>
                <a:cs typeface="+mn-cs"/>
              </a:rPr>
              <a:t>were</a:t>
            </a:r>
            <a:r>
              <a:rPr kumimoji="0" lang="en-US" altLang="zh-TW" sz="2100" b="0" i="0" u="none" strike="noStrike" kern="1200" cap="none" spc="0" normalizeH="0" baseline="0" noProof="0" dirty="0" smtClean="0">
                <a:ln>
                  <a:noFill/>
                </a:ln>
                <a:solidFill>
                  <a:schemeClr val="tx1"/>
                </a:solidFill>
                <a:effectLst/>
                <a:uLnTx/>
                <a:uFillTx/>
                <a:latin typeface="Comic Sans MS" pitchFamily="66" charset="0"/>
                <a:ea typeface="+mn-ea"/>
                <a:cs typeface="+mn-cs"/>
              </a:rPr>
              <a:t> thinking)</a:t>
            </a: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altLang="zh-TW" sz="2400" b="0" i="0" u="none" strike="noStrike" kern="1200" cap="none" spc="0" normalizeH="0" baseline="0" noProof="0" dirty="0" smtClean="0">
                <a:ln>
                  <a:noFill/>
                </a:ln>
                <a:solidFill>
                  <a:schemeClr val="tx1"/>
                </a:solidFill>
                <a:effectLst/>
                <a:uLnTx/>
                <a:uFillTx/>
                <a:latin typeface="Comic Sans MS" pitchFamily="66" charset="0"/>
                <a:ea typeface="+mn-ea"/>
                <a:cs typeface="+mn-cs"/>
              </a:rPr>
              <a:t>Strong AI</a:t>
            </a:r>
          </a:p>
          <a:p>
            <a:pPr marL="640080" marR="0" lvl="1" indent="-274320"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altLang="zh-TW" sz="2100" b="0" i="0" u="none" strike="noStrike" kern="1200" cap="none" spc="0" normalizeH="0" baseline="0" noProof="0" dirty="0" smtClean="0">
                <a:ln>
                  <a:noFill/>
                </a:ln>
                <a:solidFill>
                  <a:schemeClr val="tx1"/>
                </a:solidFill>
                <a:effectLst/>
                <a:uLnTx/>
                <a:uFillTx/>
                <a:latin typeface="Comic Sans MS" pitchFamily="66" charset="0"/>
                <a:ea typeface="+mn-ea"/>
                <a:cs typeface="+mn-cs"/>
              </a:rPr>
              <a:t>Computers can be programmed to think (i.e. they </a:t>
            </a:r>
            <a:r>
              <a:rPr kumimoji="0" lang="en-US" altLang="zh-TW" sz="2100" b="0" i="0" u="none" strike="noStrike" kern="1200" cap="none" spc="0" normalizeH="0" baseline="0" noProof="0" dirty="0" smtClean="0">
                <a:ln>
                  <a:noFill/>
                </a:ln>
                <a:solidFill>
                  <a:srgbClr val="CC3300"/>
                </a:solidFill>
                <a:effectLst/>
                <a:uLnTx/>
                <a:uFillTx/>
                <a:latin typeface="Comic Sans MS" pitchFamily="66" charset="0"/>
                <a:ea typeface="+mn-ea"/>
                <a:cs typeface="+mn-cs"/>
              </a:rPr>
              <a:t>really</a:t>
            </a:r>
            <a:r>
              <a:rPr kumimoji="0" lang="en-US" altLang="zh-TW" sz="2100" b="0" i="0" u="none" strike="noStrike" kern="1200" cap="none" spc="0" normalizeH="0" baseline="0" noProof="0" dirty="0" smtClean="0">
                <a:ln>
                  <a:noFill/>
                </a:ln>
                <a:solidFill>
                  <a:schemeClr val="tx1"/>
                </a:solidFill>
                <a:effectLst/>
                <a:uLnTx/>
                <a:uFillTx/>
                <a:latin typeface="Comic Sans MS" pitchFamily="66" charset="0"/>
                <a:ea typeface="+mn-ea"/>
                <a:cs typeface="+mn-cs"/>
              </a:rPr>
              <a:t> are thinking)</a:t>
            </a:r>
            <a:endParaRPr kumimoji="0" lang="en-US" altLang="zh-TW" sz="2100" b="0" i="0" u="none" strike="noStrike" kern="1200" cap="none" spc="0" normalizeH="0" baseline="0" noProof="0" dirty="0">
              <a:ln>
                <a:noFill/>
              </a:ln>
              <a:solidFill>
                <a:schemeClr val="tx1"/>
              </a:solidFill>
              <a:effectLst/>
              <a:uLnTx/>
              <a:uFillTx/>
              <a:latin typeface="Comic Sans MS" pitchFamily="66"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150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50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additive="base">
                                        <p:cTn id="21"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smtClean="0"/>
              <a:t>Weak and Strong AI </a:t>
            </a:r>
            <a:endParaRPr lang="en-US" dirty="0"/>
          </a:p>
        </p:txBody>
      </p:sp>
      <p:sp>
        <p:nvSpPr>
          <p:cNvPr id="3" name="Content Placeholder 2"/>
          <p:cNvSpPr>
            <a:spLocks noGrp="1"/>
          </p:cNvSpPr>
          <p:nvPr>
            <p:ph sz="quarter" idx="1"/>
          </p:nvPr>
        </p:nvSpPr>
        <p:spPr>
          <a:xfrm>
            <a:off x="457200" y="1447800"/>
            <a:ext cx="8229600" cy="4525963"/>
          </a:xfrm>
        </p:spPr>
        <p:txBody>
          <a:bodyPr>
            <a:normAutofit fontScale="85000" lnSpcReduction="10000"/>
          </a:bodyPr>
          <a:lstStyle/>
          <a:p>
            <a:r>
              <a:rPr lang="en-US" dirty="0" smtClean="0"/>
              <a:t>Weak  AI is AI that can not 'think', i.e. a computer chess playing AI does not think about its next move, it is based on the programming it was given, and its moves depend on the moves of the human opponent. </a:t>
            </a:r>
          </a:p>
          <a:p>
            <a:r>
              <a:rPr lang="en-US" dirty="0" smtClean="0"/>
              <a:t>Strong  AI is the idea/concept that we will one day create AI that </a:t>
            </a:r>
            <a:r>
              <a:rPr lang="en-US" i="1" dirty="0" smtClean="0"/>
              <a:t>can</a:t>
            </a:r>
            <a:r>
              <a:rPr lang="en-US" dirty="0" smtClean="0"/>
              <a:t> 'think' i.e. be able to play a chess game that is not based on the moves of the human opponent or programming, but based on the AI's own 'thoughts' and feelings and such, which are all supposed to be exactly like a real humans thoughts and emotions and stuff.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ogo_new">
            <a:hlinkClick r:id="rId2"/>
          </p:cNvPr>
          <p:cNvPicPr>
            <a:picLocks noChangeAspect="1" noChangeArrowheads="1"/>
          </p:cNvPicPr>
          <p:nvPr/>
        </p:nvPicPr>
        <p:blipFill>
          <a:blip r:embed="rId3" cstate="print"/>
          <a:srcRect/>
          <a:stretch>
            <a:fillRect/>
          </a:stretch>
        </p:blipFill>
        <p:spPr bwMode="auto">
          <a:xfrm>
            <a:off x="6223000" y="44450"/>
            <a:ext cx="2381250" cy="1895475"/>
          </a:xfrm>
          <a:prstGeom prst="rect">
            <a:avLst/>
          </a:prstGeom>
          <a:noFill/>
        </p:spPr>
      </p:pic>
      <p:sp>
        <p:nvSpPr>
          <p:cNvPr id="5" name="AutoShape 3"/>
          <p:cNvSpPr>
            <a:spLocks noGrp="1" noChangeArrowheads="1"/>
          </p:cNvSpPr>
          <p:nvPr>
            <p:ph type="title"/>
          </p:nvPr>
        </p:nvSpPr>
        <p:spPr>
          <a:xfrm>
            <a:off x="762000" y="762000"/>
            <a:ext cx="7924800" cy="1143000"/>
          </a:xfrm>
        </p:spPr>
        <p:txBody>
          <a:bodyPr/>
          <a:lstStyle/>
          <a:p>
            <a:r>
              <a:rPr lang="en-US" altLang="zh-TW" sz="6600"/>
              <a:t>What is AI?</a:t>
            </a:r>
          </a:p>
        </p:txBody>
      </p:sp>
      <p:sp>
        <p:nvSpPr>
          <p:cNvPr id="6" name="Text Box 4"/>
          <p:cNvSpPr txBox="1">
            <a:spLocks noChangeArrowheads="1"/>
          </p:cNvSpPr>
          <p:nvPr/>
        </p:nvSpPr>
        <p:spPr bwMode="auto">
          <a:xfrm>
            <a:off x="949325" y="2597150"/>
            <a:ext cx="3694113"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latin typeface="Comic Sans MS" pitchFamily="66" charset="0"/>
              </a:rPr>
              <a:t>The exciting new effort to make computers thinks … </a:t>
            </a:r>
            <a:r>
              <a:rPr kumimoji="0" lang="en-US" altLang="zh-TW" sz="2000" i="1">
                <a:solidFill>
                  <a:srgbClr val="CC3300"/>
                </a:solidFill>
                <a:latin typeface="Comic Sans MS" pitchFamily="66" charset="0"/>
              </a:rPr>
              <a:t>machine with minds</a:t>
            </a:r>
            <a:r>
              <a:rPr kumimoji="0" lang="en-US" altLang="zh-TW" sz="2000">
                <a:latin typeface="Comic Sans MS" pitchFamily="66" charset="0"/>
              </a:rPr>
              <a:t>, in the full and literal sense” </a:t>
            </a:r>
          </a:p>
          <a:p>
            <a:pPr eaLnBrk="0" hangingPunct="0"/>
            <a:r>
              <a:rPr kumimoji="0" lang="en-US" altLang="zh-TW" sz="2000">
                <a:latin typeface="Comic Sans MS" pitchFamily="66" charset="0"/>
              </a:rPr>
              <a:t>(Haugeland 1985)</a:t>
            </a:r>
          </a:p>
        </p:txBody>
      </p:sp>
      <p:sp>
        <p:nvSpPr>
          <p:cNvPr id="7" name="Text Box 5"/>
          <p:cNvSpPr txBox="1">
            <a:spLocks noChangeArrowheads="1"/>
          </p:cNvSpPr>
          <p:nvPr/>
        </p:nvSpPr>
        <p:spPr bwMode="auto">
          <a:xfrm>
            <a:off x="949325" y="4467225"/>
            <a:ext cx="3694113"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latin typeface="Comic Sans MS" pitchFamily="66" charset="0"/>
              </a:rPr>
              <a:t>“The art of creating machines that </a:t>
            </a:r>
            <a:r>
              <a:rPr kumimoji="0" lang="en-US" altLang="zh-TW" sz="2000">
                <a:solidFill>
                  <a:srgbClr val="CC3300"/>
                </a:solidFill>
                <a:latin typeface="Comic Sans MS" pitchFamily="66" charset="0"/>
              </a:rPr>
              <a:t>perform functions</a:t>
            </a:r>
            <a:r>
              <a:rPr kumimoji="0" lang="en-US" altLang="zh-TW" sz="2000">
                <a:latin typeface="Comic Sans MS" pitchFamily="66" charset="0"/>
              </a:rPr>
              <a:t> that require intelligence when performed by </a:t>
            </a:r>
            <a:r>
              <a:rPr kumimoji="0" lang="en-US" altLang="zh-TW" sz="2000">
                <a:solidFill>
                  <a:srgbClr val="CC3300"/>
                </a:solidFill>
                <a:latin typeface="Comic Sans MS" pitchFamily="66" charset="0"/>
              </a:rPr>
              <a:t>people</a:t>
            </a:r>
            <a:r>
              <a:rPr kumimoji="0" lang="en-US" altLang="zh-TW" sz="2000">
                <a:latin typeface="Comic Sans MS" pitchFamily="66" charset="0"/>
              </a:rPr>
              <a:t>” (Kurzweil, 1990)</a:t>
            </a:r>
          </a:p>
        </p:txBody>
      </p:sp>
      <p:sp>
        <p:nvSpPr>
          <p:cNvPr id="8" name="Text Box 6"/>
          <p:cNvSpPr txBox="1">
            <a:spLocks noChangeArrowheads="1"/>
          </p:cNvSpPr>
          <p:nvPr/>
        </p:nvSpPr>
        <p:spPr bwMode="auto">
          <a:xfrm>
            <a:off x="4859338" y="2597150"/>
            <a:ext cx="3673475"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solidFill>
                  <a:srgbClr val="0033CC"/>
                </a:solidFill>
                <a:latin typeface="Comic Sans MS" pitchFamily="66" charset="0"/>
              </a:rPr>
              <a:t>“The study of mental faculties through the use of computational models” </a:t>
            </a:r>
          </a:p>
          <a:p>
            <a:pPr eaLnBrk="0" hangingPunct="0"/>
            <a:r>
              <a:rPr kumimoji="0" lang="en-US" altLang="zh-TW" sz="2000">
                <a:solidFill>
                  <a:srgbClr val="0033CC"/>
                </a:solidFill>
                <a:latin typeface="Comic Sans MS" pitchFamily="66" charset="0"/>
              </a:rPr>
              <a:t>(Charniak et al. 1985)</a:t>
            </a:r>
          </a:p>
          <a:p>
            <a:pPr eaLnBrk="0" hangingPunct="0"/>
            <a:endParaRPr kumimoji="0" lang="en-US" altLang="zh-TW" sz="2000">
              <a:solidFill>
                <a:srgbClr val="0033CC"/>
              </a:solidFill>
              <a:latin typeface="Comic Sans MS" pitchFamily="66" charset="0"/>
            </a:endParaRPr>
          </a:p>
        </p:txBody>
      </p:sp>
      <p:sp>
        <p:nvSpPr>
          <p:cNvPr id="9" name="Text Box 7"/>
          <p:cNvSpPr txBox="1">
            <a:spLocks noChangeArrowheads="1"/>
          </p:cNvSpPr>
          <p:nvPr/>
        </p:nvSpPr>
        <p:spPr bwMode="auto">
          <a:xfrm>
            <a:off x="4859338" y="4467225"/>
            <a:ext cx="3656012"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solidFill>
                  <a:srgbClr val="0033CC"/>
                </a:solidFill>
                <a:latin typeface="Comic Sans MS" pitchFamily="66" charset="0"/>
              </a:rPr>
              <a:t>A field of study that seeks to explain and emulate intelligent behavior in terms of computational processes” (Schalkol, 1990)</a:t>
            </a:r>
          </a:p>
        </p:txBody>
      </p:sp>
      <p:sp>
        <p:nvSpPr>
          <p:cNvPr id="10" name="Rectangle 12"/>
          <p:cNvSpPr>
            <a:spLocks noChangeArrowheads="1"/>
          </p:cNvSpPr>
          <p:nvPr/>
        </p:nvSpPr>
        <p:spPr bwMode="auto">
          <a:xfrm>
            <a:off x="911225" y="2565400"/>
            <a:ext cx="3732213" cy="1655763"/>
          </a:xfrm>
          <a:prstGeom prst="rect">
            <a:avLst/>
          </a:prstGeom>
          <a:solidFill>
            <a:srgbClr val="FFFF00"/>
          </a:solidFill>
          <a:ln w="9525">
            <a:solidFill>
              <a:schemeClr val="tx1"/>
            </a:solidFill>
            <a:miter lim="800000"/>
            <a:headEnd/>
            <a:tailEnd/>
          </a:ln>
          <a:effectLst/>
        </p:spPr>
        <p:txBody>
          <a:bodyPr wrap="none" anchor="ctr"/>
          <a:lstStyle/>
          <a:p>
            <a:pPr algn="ctr" eaLnBrk="0" hangingPunct="0"/>
            <a:r>
              <a:rPr kumimoji="0" lang="en-US" altLang="zh-TW">
                <a:solidFill>
                  <a:srgbClr val="CC3300"/>
                </a:solidFill>
                <a:latin typeface="Comic Sans MS" pitchFamily="66" charset="0"/>
              </a:rPr>
              <a:t>Systems that think like humans</a:t>
            </a:r>
            <a:endParaRPr lang="en-US" altLang="zh-TW"/>
          </a:p>
        </p:txBody>
      </p:sp>
      <p:sp>
        <p:nvSpPr>
          <p:cNvPr id="11" name="Rectangle 13"/>
          <p:cNvSpPr>
            <a:spLocks noChangeArrowheads="1"/>
          </p:cNvSpPr>
          <p:nvPr/>
        </p:nvSpPr>
        <p:spPr bwMode="auto">
          <a:xfrm>
            <a:off x="4859338" y="2565400"/>
            <a:ext cx="3732212" cy="1655763"/>
          </a:xfrm>
          <a:prstGeom prst="rect">
            <a:avLst/>
          </a:prstGeom>
          <a:solidFill>
            <a:srgbClr val="CCFFFF"/>
          </a:solidFill>
          <a:ln w="9525">
            <a:solidFill>
              <a:schemeClr val="tx1"/>
            </a:solidFill>
            <a:miter lim="800000"/>
            <a:headEnd/>
            <a:tailEnd/>
          </a:ln>
          <a:effectLst/>
        </p:spPr>
        <p:txBody>
          <a:bodyPr wrap="none" anchor="ctr"/>
          <a:lstStyle/>
          <a:p>
            <a:pPr algn="ctr" eaLnBrk="0" hangingPunct="0"/>
            <a:r>
              <a:rPr kumimoji="0" lang="en-US" altLang="zh-TW" dirty="0">
                <a:solidFill>
                  <a:srgbClr val="0033CC"/>
                </a:solidFill>
                <a:latin typeface="Comic Sans MS" pitchFamily="66" charset="0"/>
              </a:rPr>
              <a:t>Systems that think rationally</a:t>
            </a:r>
            <a:endParaRPr lang="en-US" altLang="zh-TW" dirty="0">
              <a:solidFill>
                <a:srgbClr val="0033CC"/>
              </a:solidFill>
            </a:endParaRPr>
          </a:p>
        </p:txBody>
      </p:sp>
      <p:sp>
        <p:nvSpPr>
          <p:cNvPr id="12" name="Rectangle 14"/>
          <p:cNvSpPr>
            <a:spLocks noChangeArrowheads="1"/>
          </p:cNvSpPr>
          <p:nvPr/>
        </p:nvSpPr>
        <p:spPr bwMode="auto">
          <a:xfrm>
            <a:off x="911225" y="4437063"/>
            <a:ext cx="3732213" cy="1655762"/>
          </a:xfrm>
          <a:prstGeom prst="rect">
            <a:avLst/>
          </a:prstGeom>
          <a:solidFill>
            <a:srgbClr val="FFCCFF"/>
          </a:solidFill>
          <a:ln w="9525">
            <a:solidFill>
              <a:schemeClr val="tx1"/>
            </a:solidFill>
            <a:miter lim="800000"/>
            <a:headEnd/>
            <a:tailEnd/>
          </a:ln>
          <a:effectLst/>
        </p:spPr>
        <p:txBody>
          <a:bodyPr wrap="none" anchor="ctr"/>
          <a:lstStyle/>
          <a:p>
            <a:pPr algn="ctr" eaLnBrk="0" hangingPunct="0"/>
            <a:r>
              <a:rPr kumimoji="0" lang="en-US" altLang="zh-TW">
                <a:solidFill>
                  <a:srgbClr val="CC3300"/>
                </a:solidFill>
                <a:latin typeface="Comic Sans MS" pitchFamily="66" charset="0"/>
              </a:rPr>
              <a:t>Systems that act like humans</a:t>
            </a:r>
            <a:endParaRPr lang="en-US" altLang="zh-TW"/>
          </a:p>
        </p:txBody>
      </p:sp>
      <p:sp>
        <p:nvSpPr>
          <p:cNvPr id="13" name="Rectangle 15"/>
          <p:cNvSpPr>
            <a:spLocks noChangeArrowheads="1"/>
          </p:cNvSpPr>
          <p:nvPr/>
        </p:nvSpPr>
        <p:spPr bwMode="auto">
          <a:xfrm>
            <a:off x="4848225" y="4437063"/>
            <a:ext cx="3732213" cy="1655762"/>
          </a:xfrm>
          <a:prstGeom prst="rect">
            <a:avLst/>
          </a:prstGeom>
          <a:solidFill>
            <a:srgbClr val="FF9966"/>
          </a:solidFill>
          <a:ln w="9525">
            <a:solidFill>
              <a:schemeClr val="tx1"/>
            </a:solidFill>
            <a:miter lim="800000"/>
            <a:headEnd/>
            <a:tailEnd/>
          </a:ln>
          <a:effectLst/>
        </p:spPr>
        <p:txBody>
          <a:bodyPr wrap="none" anchor="ctr"/>
          <a:lstStyle/>
          <a:p>
            <a:pPr algn="ctr" eaLnBrk="0" hangingPunct="0"/>
            <a:r>
              <a:rPr kumimoji="0" lang="en-US" altLang="zh-TW">
                <a:solidFill>
                  <a:srgbClr val="0033CC"/>
                </a:solidFill>
                <a:latin typeface="Comic Sans MS" pitchFamily="66" charset="0"/>
              </a:rPr>
              <a:t>Systems that act rationally</a:t>
            </a:r>
            <a:endParaRPr lang="en-US" altLang="zh-TW">
              <a:solidFill>
                <a:srgbClr val="0033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100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childTnLst>
                          </p:cTn>
                        </p:par>
                        <p:par>
                          <p:cTn id="9" fill="hold">
                            <p:stCondLst>
                              <p:cond delay="1500"/>
                            </p:stCondLst>
                            <p:childTnLst>
                              <p:par>
                                <p:cTn id="10" presetID="23" presetClass="entr" presetSubtype="288" fill="hold" grpId="0" nodeType="afterEffect">
                                  <p:stCondLst>
                                    <p:cond delay="10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strVal val="4/3*#ppt_w"/>
                                          </p:val>
                                        </p:tav>
                                        <p:tav tm="100000">
                                          <p:val>
                                            <p:strVal val="#ppt_w"/>
                                          </p:val>
                                        </p:tav>
                                      </p:tavLst>
                                    </p:anim>
                                    <p:anim calcmode="lin" valueType="num">
                                      <p:cBhvr>
                                        <p:cTn id="13" dur="500" fill="hold"/>
                                        <p:tgtEl>
                                          <p:spTgt spid="11"/>
                                        </p:tgtEl>
                                        <p:attrNameLst>
                                          <p:attrName>ppt_h</p:attrName>
                                        </p:attrNameLst>
                                      </p:cBhvr>
                                      <p:tavLst>
                                        <p:tav tm="0">
                                          <p:val>
                                            <p:strVal val="4/3*#ppt_h"/>
                                          </p:val>
                                        </p:tav>
                                        <p:tav tm="100000">
                                          <p:val>
                                            <p:strVal val="#ppt_h"/>
                                          </p:val>
                                        </p:tav>
                                      </p:tavLst>
                                    </p:anim>
                                  </p:childTnLst>
                                </p:cTn>
                              </p:par>
                            </p:childTnLst>
                          </p:cTn>
                        </p:par>
                        <p:par>
                          <p:cTn id="14" fill="hold">
                            <p:stCondLst>
                              <p:cond delay="3000"/>
                            </p:stCondLst>
                            <p:childTnLst>
                              <p:par>
                                <p:cTn id="15" presetID="23" presetClass="entr" presetSubtype="288"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strVal val="4/3*#ppt_w"/>
                                          </p:val>
                                        </p:tav>
                                        <p:tav tm="100000">
                                          <p:val>
                                            <p:strVal val="#ppt_w"/>
                                          </p:val>
                                        </p:tav>
                                      </p:tavLst>
                                    </p:anim>
                                    <p:anim calcmode="lin" valueType="num">
                                      <p:cBhvr>
                                        <p:cTn id="18" dur="500" fill="hold"/>
                                        <p:tgtEl>
                                          <p:spTgt spid="12"/>
                                        </p:tgtEl>
                                        <p:attrNameLst>
                                          <p:attrName>ppt_h</p:attrName>
                                        </p:attrNameLst>
                                      </p:cBhvr>
                                      <p:tavLst>
                                        <p:tav tm="0">
                                          <p:val>
                                            <p:strVal val="4/3*#ppt_h"/>
                                          </p:val>
                                        </p:tav>
                                        <p:tav tm="100000">
                                          <p:val>
                                            <p:strVal val="#ppt_h"/>
                                          </p:val>
                                        </p:tav>
                                      </p:tavLst>
                                    </p:anim>
                                  </p:childTnLst>
                                </p:cTn>
                              </p:par>
                            </p:childTnLst>
                          </p:cTn>
                        </p:par>
                        <p:par>
                          <p:cTn id="19" fill="hold">
                            <p:stCondLst>
                              <p:cond delay="4500"/>
                            </p:stCondLst>
                            <p:childTnLst>
                              <p:par>
                                <p:cTn id="20" presetID="23" presetClass="entr" presetSubtype="288" fill="hold" grpId="0" nodeType="afterEffect">
                                  <p:stCondLst>
                                    <p:cond delay="10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strVal val="4/3*#ppt_w"/>
                                          </p:val>
                                        </p:tav>
                                        <p:tav tm="100000">
                                          <p:val>
                                            <p:strVal val="#ppt_w"/>
                                          </p:val>
                                        </p:tav>
                                      </p:tavLst>
                                    </p:anim>
                                    <p:anim calcmode="lin" valueType="num">
                                      <p:cBhvr>
                                        <p:cTn id="23" dur="50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turing"/>
          <p:cNvPicPr>
            <a:picLocks noChangeAspect="1" noChangeArrowheads="1"/>
          </p:cNvPicPr>
          <p:nvPr/>
        </p:nvPicPr>
        <p:blipFill>
          <a:blip r:embed="rId3" cstate="print"/>
          <a:srcRect/>
          <a:stretch>
            <a:fillRect/>
          </a:stretch>
        </p:blipFill>
        <p:spPr bwMode="auto">
          <a:xfrm>
            <a:off x="2362200" y="2971800"/>
            <a:ext cx="3948113" cy="1368425"/>
          </a:xfrm>
          <a:prstGeom prst="rect">
            <a:avLst/>
          </a:prstGeom>
          <a:noFill/>
          <a:ln w="9525">
            <a:noFill/>
            <a:miter lim="800000"/>
            <a:headEnd/>
            <a:tailEnd/>
          </a:ln>
        </p:spPr>
      </p:pic>
      <p:sp>
        <p:nvSpPr>
          <p:cNvPr id="8195" name="Rectangle 3"/>
          <p:cNvSpPr>
            <a:spLocks noGrp="1" noChangeArrowheads="1"/>
          </p:cNvSpPr>
          <p:nvPr>
            <p:ph type="body" idx="1"/>
          </p:nvPr>
        </p:nvSpPr>
        <p:spPr>
          <a:xfrm>
            <a:off x="381000" y="2209800"/>
            <a:ext cx="8382000" cy="3048000"/>
          </a:xfrm>
        </p:spPr>
        <p:txBody>
          <a:bodyPr>
            <a:normAutofit/>
          </a:bodyPr>
          <a:lstStyle/>
          <a:p>
            <a:pPr>
              <a:buFontTx/>
              <a:buChar char="•"/>
            </a:pPr>
            <a:r>
              <a:rPr lang="en-US" sz="2400" dirty="0" smtClean="0"/>
              <a:t>Turing (1950) </a:t>
            </a:r>
            <a:r>
              <a:rPr lang="en-US" sz="2400" dirty="0" smtClean="0">
                <a:hlinkClick r:id="rId4"/>
              </a:rPr>
              <a:t>"Computing machinery and intelligence"</a:t>
            </a:r>
            <a:endParaRPr lang="en-US" sz="2400" dirty="0" smtClean="0"/>
          </a:p>
          <a:p>
            <a:pPr>
              <a:buFontTx/>
              <a:buChar char="•"/>
            </a:pPr>
            <a:r>
              <a:rPr lang="en-US" sz="2400" dirty="0" smtClean="0"/>
              <a:t>The Turing Test</a:t>
            </a:r>
            <a:br>
              <a:rPr lang="en-US" sz="2400" dirty="0" smtClean="0"/>
            </a:br>
            <a:endParaRPr lang="en-US" sz="2400" dirty="0" smtClean="0"/>
          </a:p>
          <a:p>
            <a:pPr>
              <a:buNone/>
            </a:pPr>
            <a:r>
              <a:rPr lang="en-US" sz="2400" dirty="0" smtClean="0"/>
              <a:t/>
            </a:r>
            <a:br>
              <a:rPr lang="en-US" sz="2400" dirty="0" smtClean="0"/>
            </a:br>
            <a:endParaRPr lang="en-US" sz="2400" dirty="0" smtClean="0"/>
          </a:p>
        </p:txBody>
      </p:sp>
      <p:sp>
        <p:nvSpPr>
          <p:cNvPr id="10244" name="Rectangle 2"/>
          <p:cNvSpPr>
            <a:spLocks noGrp="1" noChangeArrowheads="1"/>
          </p:cNvSpPr>
          <p:nvPr>
            <p:ph type="title"/>
          </p:nvPr>
        </p:nvSpPr>
        <p:spPr>
          <a:xfrm>
            <a:off x="457200" y="427038"/>
            <a:ext cx="7467600" cy="639762"/>
          </a:xfrm>
        </p:spPr>
        <p:txBody>
          <a:bodyPr>
            <a:noAutofit/>
          </a:bodyPr>
          <a:lstStyle/>
          <a:p>
            <a:r>
              <a:rPr lang="en-US" sz="3600" dirty="0" smtClean="0"/>
              <a:t>Acting humanly </a:t>
            </a:r>
            <a:br>
              <a:rPr lang="en-US" sz="3600" dirty="0" smtClean="0"/>
            </a:br>
            <a:r>
              <a:rPr lang="en-US" sz="3600" b="1" dirty="0" smtClean="0"/>
              <a:t>The Turing Test approach</a:t>
            </a:r>
            <a:endParaRPr lang="en-US" sz="3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4213" y="404813"/>
            <a:ext cx="7772400" cy="1470025"/>
          </a:xfrm>
        </p:spPr>
        <p:txBody>
          <a:bodyPr/>
          <a:lstStyle/>
          <a:p>
            <a:r>
              <a:rPr lang="en-US" dirty="0"/>
              <a:t>Alan Turing</a:t>
            </a:r>
          </a:p>
        </p:txBody>
      </p:sp>
      <p:pic>
        <p:nvPicPr>
          <p:cNvPr id="2052" name="Picture 4" descr="Turing"/>
          <p:cNvPicPr>
            <a:picLocks noChangeAspect="1" noChangeArrowheads="1"/>
          </p:cNvPicPr>
          <p:nvPr/>
        </p:nvPicPr>
        <p:blipFill>
          <a:blip r:embed="rId2" cstate="print"/>
          <a:srcRect/>
          <a:stretch>
            <a:fillRect/>
          </a:stretch>
        </p:blipFill>
        <p:spPr bwMode="auto">
          <a:xfrm>
            <a:off x="3276600" y="1916113"/>
            <a:ext cx="2589213" cy="3149600"/>
          </a:xfrm>
          <a:prstGeom prst="rect">
            <a:avLst/>
          </a:prstGeom>
          <a:noFill/>
        </p:spPr>
      </p:pic>
      <p:sp>
        <p:nvSpPr>
          <p:cNvPr id="6" name="Rectangle 5"/>
          <p:cNvSpPr/>
          <p:nvPr/>
        </p:nvSpPr>
        <p:spPr>
          <a:xfrm>
            <a:off x="533400" y="5562600"/>
            <a:ext cx="3745000" cy="341632"/>
          </a:xfrm>
          <a:prstGeom prst="rect">
            <a:avLst/>
          </a:prstGeom>
        </p:spPr>
        <p:txBody>
          <a:bodyPr wrap="none">
            <a:spAutoFit/>
          </a:bodyPr>
          <a:lstStyle/>
          <a:p>
            <a:pPr>
              <a:lnSpc>
                <a:spcPct val="90000"/>
              </a:lnSpc>
            </a:pPr>
            <a:r>
              <a:rPr lang="en-US" dirty="0" smtClean="0"/>
              <a:t>Alan Turing, born at 23</a:t>
            </a:r>
            <a:r>
              <a:rPr lang="en-US" baseline="30000" dirty="0" smtClean="0"/>
              <a:t>rd</a:t>
            </a:r>
            <a:r>
              <a:rPr lang="en-US" dirty="0" smtClean="0"/>
              <a:t> of </a:t>
            </a:r>
            <a:r>
              <a:rPr lang="en-US" dirty="0" err="1" smtClean="0"/>
              <a:t>june</a:t>
            </a:r>
            <a:r>
              <a:rPr lang="en-US" dirty="0" smtClean="0"/>
              <a:t>, 1912</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1447800" y="1981200"/>
            <a:ext cx="6329363" cy="3013075"/>
          </a:xfrm>
          <a:prstGeom prst="rect">
            <a:avLst/>
          </a:prstGeom>
          <a:noFill/>
          <a:ln w="9525">
            <a:noFill/>
            <a:miter lim="800000"/>
            <a:headEnd/>
            <a:tailEnd/>
          </a:ln>
          <a:effectLst/>
        </p:spPr>
        <p:txBody>
          <a:bodyPr wrap="none">
            <a:spAutoFit/>
          </a:bodyPr>
          <a:lstStyle/>
          <a:p>
            <a:r>
              <a:rPr lang="en-US" sz="2400" dirty="0">
                <a:latin typeface="Times New Roman" pitchFamily="18" charset="0"/>
              </a:rPr>
              <a:t>“I believe that in about fifty years’ time it will </a:t>
            </a:r>
          </a:p>
          <a:p>
            <a:r>
              <a:rPr lang="en-US" sz="2400" dirty="0">
                <a:latin typeface="Times New Roman" pitchFamily="18" charset="0"/>
              </a:rPr>
              <a:t>be possible to programme computers, with a</a:t>
            </a:r>
          </a:p>
          <a:p>
            <a:r>
              <a:rPr lang="en-US" sz="2400" dirty="0">
                <a:latin typeface="Times New Roman" pitchFamily="18" charset="0"/>
              </a:rPr>
              <a:t>storage capacity of about 10</a:t>
            </a:r>
            <a:r>
              <a:rPr lang="en-US" sz="2400" baseline="30000" dirty="0">
                <a:latin typeface="Times New Roman" pitchFamily="18" charset="0"/>
              </a:rPr>
              <a:t>9</a:t>
            </a:r>
            <a:r>
              <a:rPr lang="en-US" sz="2400" dirty="0">
                <a:latin typeface="Times New Roman" pitchFamily="18" charset="0"/>
              </a:rPr>
              <a:t>, to make them play</a:t>
            </a:r>
          </a:p>
          <a:p>
            <a:r>
              <a:rPr lang="en-US" sz="2400" dirty="0">
                <a:latin typeface="Times New Roman" pitchFamily="18" charset="0"/>
              </a:rPr>
              <a:t>the imitation game so well that an average</a:t>
            </a:r>
          </a:p>
          <a:p>
            <a:r>
              <a:rPr lang="en-US" sz="2400" dirty="0">
                <a:latin typeface="Times New Roman" pitchFamily="18" charset="0"/>
              </a:rPr>
              <a:t>interrogator will not have more than 70 per cent</a:t>
            </a:r>
          </a:p>
          <a:p>
            <a:r>
              <a:rPr lang="en-US" sz="2400" dirty="0">
                <a:latin typeface="Times New Roman" pitchFamily="18" charset="0"/>
              </a:rPr>
              <a:t>chance of making the right identification after</a:t>
            </a:r>
          </a:p>
          <a:p>
            <a:r>
              <a:rPr lang="en-US" sz="2400" dirty="0">
                <a:latin typeface="Times New Roman" pitchFamily="18" charset="0"/>
              </a:rPr>
              <a:t>5 minutes of questioning”</a:t>
            </a:r>
          </a:p>
          <a:p>
            <a:r>
              <a:rPr lang="en-US" sz="2400" dirty="0">
                <a:latin typeface="Times New Roman" pitchFamily="18" charset="0"/>
              </a:rPr>
              <a:t>				-Alan Turing (1950)</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Turing Test </a:t>
            </a:r>
          </a:p>
        </p:txBody>
      </p:sp>
      <p:sp>
        <p:nvSpPr>
          <p:cNvPr id="44035" name="Rectangle 3"/>
          <p:cNvSpPr>
            <a:spLocks noGrp="1" noChangeArrowheads="1"/>
          </p:cNvSpPr>
          <p:nvPr>
            <p:ph type="body" idx="1"/>
          </p:nvPr>
        </p:nvSpPr>
        <p:spPr/>
        <p:txBody>
          <a:bodyPr/>
          <a:lstStyle/>
          <a:p>
            <a:pPr>
              <a:lnSpc>
                <a:spcPct val="90000"/>
              </a:lnSpc>
            </a:pPr>
            <a:r>
              <a:rPr lang="en-US" sz="2800" dirty="0" smtClean="0"/>
              <a:t>“</a:t>
            </a:r>
            <a:r>
              <a:rPr lang="en-US" sz="2800" i="1" dirty="0"/>
              <a:t>Turing was convinced that if a computer could do all mathematical operations, it could also do anything a person can </a:t>
            </a:r>
            <a:r>
              <a:rPr lang="en-US" sz="2800" i="1" dirty="0" smtClean="0"/>
              <a:t>do</a:t>
            </a:r>
            <a:r>
              <a:rPr lang="en-US" sz="2800" dirty="0" smtClean="0"/>
              <a:t>“</a:t>
            </a:r>
          </a:p>
          <a:p>
            <a:pPr>
              <a:lnSpc>
                <a:spcPct val="90000"/>
              </a:lnSpc>
            </a:pPr>
            <a:r>
              <a:rPr lang="en-US" sz="2800" b="1" dirty="0" smtClean="0"/>
              <a:t>Computing Machinery and Intelligence</a:t>
            </a:r>
            <a:r>
              <a:rPr lang="en-US" sz="2800" dirty="0" smtClean="0"/>
              <a:t>, written by </a:t>
            </a:r>
            <a:r>
              <a:rPr lang="en-US" sz="2800" dirty="0" smtClean="0">
                <a:hlinkClick r:id="rId2" tooltip="Alan Turing"/>
              </a:rPr>
              <a:t>Alan Turing</a:t>
            </a:r>
            <a:r>
              <a:rPr lang="en-US" sz="2800" dirty="0" smtClean="0"/>
              <a:t> and published in 1950 in </a:t>
            </a:r>
            <a:r>
              <a:rPr lang="en-US" sz="2800" i="1" dirty="0" smtClean="0">
                <a:hlinkClick r:id="rId3" tooltip="Mind (journal)"/>
              </a:rPr>
              <a:t>Mind</a:t>
            </a:r>
            <a:r>
              <a:rPr lang="en-US" sz="2800" dirty="0" smtClean="0"/>
              <a:t>, is a paper on the topic of </a:t>
            </a:r>
            <a:r>
              <a:rPr lang="en-US" sz="2800" dirty="0" smtClean="0">
                <a:hlinkClick r:id="rId4" tooltip="Artificial intelligence"/>
              </a:rPr>
              <a:t>artificial intelligence</a:t>
            </a:r>
            <a:r>
              <a:rPr lang="en-US" sz="2800" dirty="0" smtClean="0"/>
              <a:t> in which the concept of what is now known as the </a:t>
            </a:r>
            <a:r>
              <a:rPr lang="en-US" sz="2800" dirty="0" smtClean="0">
                <a:hlinkClick r:id="rId5" tooltip="Turing test"/>
              </a:rPr>
              <a:t>Turing test</a:t>
            </a:r>
            <a:r>
              <a:rPr lang="en-US" sz="2800" dirty="0" smtClean="0"/>
              <a:t> was introduced to a wide audience.</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The Turing Test</a:t>
            </a:r>
          </a:p>
        </p:txBody>
      </p:sp>
      <p:sp>
        <p:nvSpPr>
          <p:cNvPr id="48131" name="Rectangle 3"/>
          <p:cNvSpPr>
            <a:spLocks noGrp="1" noChangeArrowheads="1"/>
          </p:cNvSpPr>
          <p:nvPr>
            <p:ph type="body" idx="1"/>
          </p:nvPr>
        </p:nvSpPr>
        <p:spPr/>
        <p:txBody>
          <a:bodyPr/>
          <a:lstStyle/>
          <a:p>
            <a:r>
              <a:rPr lang="en-US" dirty="0"/>
              <a:t>Today the </a:t>
            </a:r>
            <a:r>
              <a:rPr lang="en-US" dirty="0" smtClean="0"/>
              <a:t>Game </a:t>
            </a:r>
            <a:r>
              <a:rPr lang="en-US" dirty="0"/>
              <a:t>is usually referred to as the Turing Test.</a:t>
            </a:r>
          </a:p>
          <a:p>
            <a:r>
              <a:rPr lang="en-US" dirty="0"/>
              <a:t>If a computer can play the game just as well as a human, then the computer is said to ‘pass’ the ‘test’, and </a:t>
            </a:r>
            <a:r>
              <a:rPr lang="en-US" dirty="0" smtClean="0"/>
              <a:t>shall </a:t>
            </a:r>
            <a:r>
              <a:rPr lang="en-US" dirty="0"/>
              <a:t>be declared intelligent.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p:cNvSpPr txBox="1">
            <a:spLocks noChangeArrowheads="1"/>
          </p:cNvSpPr>
          <p:nvPr/>
        </p:nvSpPr>
        <p:spPr>
          <a:xfrm>
            <a:off x="838200" y="2362200"/>
            <a:ext cx="7693025" cy="2074863"/>
          </a:xfrm>
          <a:prstGeom prst="rect">
            <a:avLst/>
          </a:prstGeom>
        </p:spPr>
        <p:txBody>
          <a:bodyPr vert="horz" lIns="91440" tIns="45720" rIns="91440" bIns="45720" rtlCol="0">
            <a:normAutofit fontScale="850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TW" sz="3200" b="0" i="0" u="none" strike="noStrike" kern="1200" cap="none" spc="0" normalizeH="0" baseline="0" noProof="0" dirty="0" smtClean="0">
                <a:ln>
                  <a:noFill/>
                </a:ln>
                <a:solidFill>
                  <a:schemeClr val="tx1"/>
                </a:solidFill>
                <a:effectLst/>
                <a:uLnTx/>
                <a:uFillTx/>
                <a:latin typeface="Comic Sans MS" pitchFamily="66" charset="0"/>
                <a:ea typeface="+mn-ea"/>
                <a:cs typeface="+mn-cs"/>
              </a:rPr>
              <a:t>How can we evaluate intelligence?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TW" sz="2800" b="0" i="0" u="none" strike="noStrike" kern="1200" cap="none" spc="0" normalizeH="0" baseline="0" noProof="0" dirty="0" smtClean="0">
                <a:ln>
                  <a:noFill/>
                </a:ln>
                <a:solidFill>
                  <a:schemeClr val="tx1"/>
                </a:solidFill>
                <a:effectLst/>
                <a:uLnTx/>
                <a:uFillTx/>
                <a:latin typeface="Comic Sans MS" pitchFamily="66" charset="0"/>
                <a:ea typeface="+mn-ea"/>
                <a:cs typeface="+mn-cs"/>
              </a:rPr>
              <a:t>Turing [1950]:  a machine can be deemed intelligent when its responses to interrogation by a human are indistinguishable from those of a human being. </a:t>
            </a:r>
            <a:endParaRPr kumimoji="0" lang="en-US" altLang="zh-TW" sz="2800" b="0" i="0" u="none" strike="noStrike" kern="1200" cap="none" spc="0" normalizeH="0" baseline="0" noProof="0" dirty="0">
              <a:ln>
                <a:noFill/>
              </a:ln>
              <a:solidFill>
                <a:schemeClr val="tx1"/>
              </a:solidFill>
              <a:effectLst/>
              <a:uLnTx/>
              <a:uFillTx/>
              <a:latin typeface="Comic Sans MS" pitchFamily="66" charset="0"/>
              <a:ea typeface="+mn-ea"/>
              <a:cs typeface="+mn-cs"/>
            </a:endParaRPr>
          </a:p>
        </p:txBody>
      </p:sp>
      <p:sp>
        <p:nvSpPr>
          <p:cNvPr id="5" name="AutoShape 10"/>
          <p:cNvSpPr>
            <a:spLocks noGrp="1" noChangeArrowheads="1"/>
          </p:cNvSpPr>
          <p:nvPr>
            <p:ph type="title"/>
          </p:nvPr>
        </p:nvSpPr>
        <p:spPr/>
        <p:txBody>
          <a:bodyPr/>
          <a:lstStyle/>
          <a:p>
            <a:r>
              <a:rPr lang="en-US" altLang="zh-TW" sz="6600" dirty="0"/>
              <a:t>Turing Test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10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lide(fromLeft)">
                                      <p:cBhvr>
                                        <p:cTn id="7" dur="500"/>
                                        <p:tgtEl>
                                          <p:spTgt spid="4">
                                            <p:txEl>
                                              <p:pRg st="0" end="0"/>
                                            </p:txEl>
                                          </p:spTgt>
                                        </p:tgtEl>
                                      </p:cBhvr>
                                    </p:animEffect>
                                  </p:childTnLst>
                                </p:cTn>
                              </p:par>
                            </p:childTnLst>
                          </p:cTn>
                        </p:par>
                        <p:par>
                          <p:cTn id="8" fill="hold">
                            <p:stCondLst>
                              <p:cond delay="1500"/>
                            </p:stCondLst>
                            <p:childTnLst>
                              <p:par>
                                <p:cTn id="9" presetID="12" presetClass="entr" presetSubtype="8" fill="hold" grpId="0" nodeType="afterEffect">
                                  <p:stCondLst>
                                    <p:cond delay="300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slide(fromLeft)">
                                      <p:cBhvr>
                                        <p:cTn id="11"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ChangeArrowheads="1"/>
          </p:cNvSpPr>
          <p:nvPr/>
        </p:nvSpPr>
        <p:spPr bwMode="auto">
          <a:xfrm>
            <a:off x="5005388" y="4724400"/>
            <a:ext cx="719137" cy="1800225"/>
          </a:xfrm>
          <a:prstGeom prst="rect">
            <a:avLst/>
          </a:prstGeom>
          <a:solidFill>
            <a:srgbClr val="C0C0C0"/>
          </a:solidFill>
          <a:ln w="9525">
            <a:noFill/>
            <a:miter lim="800000"/>
            <a:headEnd/>
            <a:tailEnd/>
          </a:ln>
          <a:effectLst/>
        </p:spPr>
        <p:txBody>
          <a:bodyPr wrap="none" anchor="ctr"/>
          <a:lstStyle/>
          <a:p>
            <a:endParaRPr lang="en-US"/>
          </a:p>
        </p:txBody>
      </p:sp>
      <p:sp>
        <p:nvSpPr>
          <p:cNvPr id="60426" name="AutoShape 10"/>
          <p:cNvSpPr>
            <a:spLocks noGrp="1" noChangeArrowheads="1"/>
          </p:cNvSpPr>
          <p:nvPr>
            <p:ph type="title"/>
          </p:nvPr>
        </p:nvSpPr>
        <p:spPr/>
        <p:txBody>
          <a:bodyPr/>
          <a:lstStyle/>
          <a:p>
            <a:r>
              <a:rPr lang="en-US" altLang="zh-TW" sz="6600" dirty="0"/>
              <a:t>Turing Test</a:t>
            </a:r>
          </a:p>
        </p:txBody>
      </p:sp>
      <p:pic>
        <p:nvPicPr>
          <p:cNvPr id="60428" name="Picture 12" descr="manComputer"/>
          <p:cNvPicPr>
            <a:picLocks noChangeAspect="1" noChangeArrowheads="1"/>
          </p:cNvPicPr>
          <p:nvPr/>
        </p:nvPicPr>
        <p:blipFill>
          <a:blip r:embed="rId2" cstate="print"/>
          <a:srcRect/>
          <a:stretch>
            <a:fillRect/>
          </a:stretch>
        </p:blipFill>
        <p:spPr bwMode="auto">
          <a:xfrm>
            <a:off x="6762750" y="4076700"/>
            <a:ext cx="1439863" cy="1463675"/>
          </a:xfrm>
          <a:prstGeom prst="rect">
            <a:avLst/>
          </a:prstGeom>
          <a:noFill/>
        </p:spPr>
      </p:pic>
      <p:pic>
        <p:nvPicPr>
          <p:cNvPr id="60429" name="Picture 13" descr="interogator"/>
          <p:cNvPicPr>
            <a:picLocks noChangeAspect="1" noChangeArrowheads="1"/>
          </p:cNvPicPr>
          <p:nvPr/>
        </p:nvPicPr>
        <p:blipFill>
          <a:blip r:embed="rId3" cstate="print"/>
          <a:srcRect/>
          <a:stretch>
            <a:fillRect/>
          </a:stretch>
        </p:blipFill>
        <p:spPr bwMode="auto">
          <a:xfrm>
            <a:off x="2700338" y="4868863"/>
            <a:ext cx="1463675" cy="1463675"/>
          </a:xfrm>
          <a:prstGeom prst="rect">
            <a:avLst/>
          </a:prstGeom>
          <a:noFill/>
        </p:spPr>
      </p:pic>
      <p:pic>
        <p:nvPicPr>
          <p:cNvPr id="60430" name="Picture 14" descr="computer"/>
          <p:cNvPicPr>
            <a:picLocks noChangeAspect="1" noChangeArrowheads="1"/>
          </p:cNvPicPr>
          <p:nvPr/>
        </p:nvPicPr>
        <p:blipFill>
          <a:blip r:embed="rId4" cstate="print"/>
          <a:srcRect/>
          <a:stretch>
            <a:fillRect/>
          </a:stretch>
        </p:blipFill>
        <p:spPr bwMode="auto">
          <a:xfrm>
            <a:off x="6762750" y="5616575"/>
            <a:ext cx="1625600" cy="1168400"/>
          </a:xfrm>
          <a:prstGeom prst="rect">
            <a:avLst/>
          </a:prstGeom>
          <a:noFill/>
        </p:spPr>
      </p:pic>
      <p:grpSp>
        <p:nvGrpSpPr>
          <p:cNvPr id="2" name="Group 22"/>
          <p:cNvGrpSpPr>
            <a:grpSpLocks/>
          </p:cNvGrpSpPr>
          <p:nvPr/>
        </p:nvGrpSpPr>
        <p:grpSpPr bwMode="auto">
          <a:xfrm>
            <a:off x="4140200" y="4808538"/>
            <a:ext cx="2622550" cy="1392237"/>
            <a:chOff x="2608" y="3029"/>
            <a:chExt cx="1652" cy="877"/>
          </a:xfrm>
        </p:grpSpPr>
        <p:sp>
          <p:nvSpPr>
            <p:cNvPr id="60420" name="Rectangle 4"/>
            <p:cNvSpPr>
              <a:spLocks noChangeArrowheads="1"/>
            </p:cNvSpPr>
            <p:nvPr/>
          </p:nvSpPr>
          <p:spPr bwMode="auto">
            <a:xfrm>
              <a:off x="3153" y="3385"/>
              <a:ext cx="453" cy="317"/>
            </a:xfrm>
            <a:prstGeom prst="rect">
              <a:avLst/>
            </a:prstGeom>
            <a:solidFill>
              <a:schemeClr val="bg1"/>
            </a:solidFill>
            <a:ln w="9525">
              <a:solidFill>
                <a:schemeClr val="tx1"/>
              </a:solidFill>
              <a:miter lim="800000"/>
              <a:headEnd/>
              <a:tailEnd/>
            </a:ln>
            <a:effectLst/>
          </p:spPr>
          <p:txBody>
            <a:bodyPr wrap="none" anchor="ctr"/>
            <a:lstStyle/>
            <a:p>
              <a:endParaRPr lang="en-US"/>
            </a:p>
          </p:txBody>
        </p:sp>
        <p:sp>
          <p:nvSpPr>
            <p:cNvPr id="60421" name="Oval 5"/>
            <p:cNvSpPr>
              <a:spLocks noChangeArrowheads="1"/>
            </p:cNvSpPr>
            <p:nvPr/>
          </p:nvSpPr>
          <p:spPr bwMode="auto">
            <a:xfrm>
              <a:off x="3244" y="3520"/>
              <a:ext cx="45" cy="46"/>
            </a:xfrm>
            <a:prstGeom prst="ellipse">
              <a:avLst/>
            </a:prstGeom>
            <a:noFill/>
            <a:ln w="9525">
              <a:solidFill>
                <a:schemeClr val="tx1"/>
              </a:solidFill>
              <a:round/>
              <a:headEnd/>
              <a:tailEnd/>
            </a:ln>
            <a:effectLst/>
          </p:spPr>
          <p:txBody>
            <a:bodyPr wrap="none" anchor="ctr"/>
            <a:lstStyle/>
            <a:p>
              <a:endParaRPr lang="en-US"/>
            </a:p>
          </p:txBody>
        </p:sp>
        <p:sp>
          <p:nvSpPr>
            <p:cNvPr id="60422" name="Oval 6"/>
            <p:cNvSpPr>
              <a:spLocks noChangeArrowheads="1"/>
            </p:cNvSpPr>
            <p:nvPr/>
          </p:nvSpPr>
          <p:spPr bwMode="auto">
            <a:xfrm>
              <a:off x="3471" y="3611"/>
              <a:ext cx="45" cy="46"/>
            </a:xfrm>
            <a:prstGeom prst="ellipse">
              <a:avLst/>
            </a:prstGeom>
            <a:noFill/>
            <a:ln w="9525">
              <a:solidFill>
                <a:schemeClr val="tx1"/>
              </a:solidFill>
              <a:round/>
              <a:headEnd/>
              <a:tailEnd/>
            </a:ln>
            <a:effectLst/>
          </p:spPr>
          <p:txBody>
            <a:bodyPr wrap="none" anchor="ctr"/>
            <a:lstStyle/>
            <a:p>
              <a:endParaRPr lang="en-US"/>
            </a:p>
          </p:txBody>
        </p:sp>
        <p:sp>
          <p:nvSpPr>
            <p:cNvPr id="60423" name="Oval 7"/>
            <p:cNvSpPr>
              <a:spLocks noChangeArrowheads="1"/>
            </p:cNvSpPr>
            <p:nvPr/>
          </p:nvSpPr>
          <p:spPr bwMode="auto">
            <a:xfrm>
              <a:off x="3470" y="3430"/>
              <a:ext cx="45" cy="46"/>
            </a:xfrm>
            <a:prstGeom prst="ellipse">
              <a:avLst/>
            </a:prstGeom>
            <a:noFill/>
            <a:ln w="9525">
              <a:solidFill>
                <a:schemeClr val="tx1"/>
              </a:solidFill>
              <a:round/>
              <a:headEnd/>
              <a:tailEnd/>
            </a:ln>
            <a:effectLst/>
          </p:spPr>
          <p:txBody>
            <a:bodyPr wrap="none" anchor="ctr"/>
            <a:lstStyle/>
            <a:p>
              <a:endParaRPr lang="en-US"/>
            </a:p>
          </p:txBody>
        </p:sp>
        <p:cxnSp>
          <p:nvCxnSpPr>
            <p:cNvPr id="60424" name="AutoShape 8"/>
            <p:cNvCxnSpPr>
              <a:cxnSpLocks noChangeShapeType="1"/>
              <a:stCxn id="60421" idx="6"/>
              <a:endCxn id="60422" idx="2"/>
            </p:cNvCxnSpPr>
            <p:nvPr/>
          </p:nvCxnSpPr>
          <p:spPr bwMode="auto">
            <a:xfrm>
              <a:off x="3289" y="3543"/>
              <a:ext cx="182" cy="91"/>
            </a:xfrm>
            <a:prstGeom prst="straightConnector1">
              <a:avLst/>
            </a:prstGeom>
            <a:noFill/>
            <a:ln w="9525">
              <a:solidFill>
                <a:schemeClr val="tx1"/>
              </a:solidFill>
              <a:round/>
              <a:headEnd/>
              <a:tailEnd/>
            </a:ln>
            <a:effectLst/>
          </p:spPr>
        </p:cxnSp>
        <p:sp>
          <p:nvSpPr>
            <p:cNvPr id="60425" name="Arc 9"/>
            <p:cNvSpPr>
              <a:spLocks/>
            </p:cNvSpPr>
            <p:nvPr/>
          </p:nvSpPr>
          <p:spPr bwMode="auto">
            <a:xfrm>
              <a:off x="3198" y="3430"/>
              <a:ext cx="181" cy="237"/>
            </a:xfrm>
            <a:custGeom>
              <a:avLst/>
              <a:gdLst>
                <a:gd name="G0" fmla="+- 0 0 0"/>
                <a:gd name="G1" fmla="+- 14829 0 0"/>
                <a:gd name="G2" fmla="+- 21600 0 0"/>
                <a:gd name="T0" fmla="*/ 15705 w 21600"/>
                <a:gd name="T1" fmla="*/ 0 h 28362"/>
                <a:gd name="T2" fmla="*/ 16835 w 21600"/>
                <a:gd name="T3" fmla="*/ 28362 h 28362"/>
                <a:gd name="T4" fmla="*/ 0 w 21600"/>
                <a:gd name="T5" fmla="*/ 14829 h 28362"/>
              </a:gdLst>
              <a:ahLst/>
              <a:cxnLst>
                <a:cxn ang="0">
                  <a:pos x="T0" y="T1"/>
                </a:cxn>
                <a:cxn ang="0">
                  <a:pos x="T2" y="T3"/>
                </a:cxn>
                <a:cxn ang="0">
                  <a:pos x="T4" y="T5"/>
                </a:cxn>
              </a:cxnLst>
              <a:rect l="0" t="0" r="r" b="b"/>
              <a:pathLst>
                <a:path w="21600" h="28362" fill="none" extrusionOk="0">
                  <a:moveTo>
                    <a:pt x="15705" y="-1"/>
                  </a:moveTo>
                  <a:cubicBezTo>
                    <a:pt x="19491" y="4009"/>
                    <a:pt x="21600" y="9314"/>
                    <a:pt x="21600" y="14829"/>
                  </a:cubicBezTo>
                  <a:cubicBezTo>
                    <a:pt x="21600" y="19751"/>
                    <a:pt x="19918" y="24525"/>
                    <a:pt x="16835" y="28362"/>
                  </a:cubicBezTo>
                </a:path>
                <a:path w="21600" h="28362" stroke="0" extrusionOk="0">
                  <a:moveTo>
                    <a:pt x="15705" y="-1"/>
                  </a:moveTo>
                  <a:cubicBezTo>
                    <a:pt x="19491" y="4009"/>
                    <a:pt x="21600" y="9314"/>
                    <a:pt x="21600" y="14829"/>
                  </a:cubicBezTo>
                  <a:cubicBezTo>
                    <a:pt x="21600" y="19751"/>
                    <a:pt x="19918" y="24525"/>
                    <a:pt x="16835" y="28362"/>
                  </a:cubicBezTo>
                  <a:lnTo>
                    <a:pt x="0" y="14829"/>
                  </a:lnTo>
                  <a:close/>
                </a:path>
              </a:pathLst>
            </a:custGeom>
            <a:noFill/>
            <a:ln w="9525">
              <a:solidFill>
                <a:schemeClr val="tx1"/>
              </a:solidFill>
              <a:round/>
              <a:headEnd type="triangle" w="med" len="med"/>
              <a:tailEnd type="triangle" w="med" len="med"/>
            </a:ln>
            <a:effectLst/>
          </p:spPr>
          <p:txBody>
            <a:bodyPr wrap="none" anchor="ctr"/>
            <a:lstStyle/>
            <a:p>
              <a:endParaRPr lang="en-US"/>
            </a:p>
          </p:txBody>
        </p:sp>
        <p:grpSp>
          <p:nvGrpSpPr>
            <p:cNvPr id="3" name="Group 20"/>
            <p:cNvGrpSpPr>
              <a:grpSpLocks/>
            </p:cNvGrpSpPr>
            <p:nvPr/>
          </p:nvGrpSpPr>
          <p:grpSpPr bwMode="auto">
            <a:xfrm>
              <a:off x="2608" y="3029"/>
              <a:ext cx="1652" cy="877"/>
              <a:chOff x="2608" y="3029"/>
              <a:chExt cx="1652" cy="877"/>
            </a:xfrm>
          </p:grpSpPr>
          <p:cxnSp>
            <p:nvCxnSpPr>
              <p:cNvPr id="60431" name="AutoShape 15"/>
              <p:cNvCxnSpPr>
                <a:cxnSpLocks noChangeShapeType="1"/>
                <a:stCxn id="60421" idx="2"/>
                <a:endCxn id="60432" idx="6"/>
              </p:cNvCxnSpPr>
              <p:nvPr/>
            </p:nvCxnSpPr>
            <p:spPr bwMode="auto">
              <a:xfrm flipH="1">
                <a:off x="2653" y="3543"/>
                <a:ext cx="591" cy="1"/>
              </a:xfrm>
              <a:prstGeom prst="straightConnector1">
                <a:avLst/>
              </a:prstGeom>
              <a:noFill/>
              <a:ln w="9525">
                <a:solidFill>
                  <a:schemeClr val="tx1"/>
                </a:solidFill>
                <a:round/>
                <a:headEnd type="triangle" w="med" len="med"/>
                <a:tailEnd type="triangle" w="med" len="med"/>
              </a:ln>
              <a:effectLst/>
            </p:spPr>
          </p:cxnSp>
          <p:sp>
            <p:nvSpPr>
              <p:cNvPr id="60432" name="Oval 16"/>
              <p:cNvSpPr>
                <a:spLocks noChangeArrowheads="1"/>
              </p:cNvSpPr>
              <p:nvPr/>
            </p:nvSpPr>
            <p:spPr bwMode="auto">
              <a:xfrm>
                <a:off x="2608" y="3521"/>
                <a:ext cx="45" cy="46"/>
              </a:xfrm>
              <a:prstGeom prst="ellipse">
                <a:avLst/>
              </a:prstGeom>
              <a:noFill/>
              <a:ln w="9525">
                <a:noFill/>
                <a:round/>
                <a:headEnd/>
                <a:tailEnd/>
              </a:ln>
              <a:effectLst/>
            </p:spPr>
            <p:txBody>
              <a:bodyPr wrap="none" anchor="ctr"/>
              <a:lstStyle/>
              <a:p>
                <a:endParaRPr lang="en-US"/>
              </a:p>
            </p:txBody>
          </p:sp>
          <p:cxnSp>
            <p:nvCxnSpPr>
              <p:cNvPr id="60433" name="AutoShape 17"/>
              <p:cNvCxnSpPr>
                <a:cxnSpLocks noChangeShapeType="1"/>
                <a:stCxn id="60423" idx="6"/>
                <a:endCxn id="0" idx="1"/>
              </p:cNvCxnSpPr>
              <p:nvPr/>
            </p:nvCxnSpPr>
            <p:spPr bwMode="auto">
              <a:xfrm flipV="1">
                <a:off x="3515" y="3029"/>
                <a:ext cx="745" cy="424"/>
              </a:xfrm>
              <a:prstGeom prst="curvedConnector3">
                <a:avLst>
                  <a:gd name="adj1" fmla="val 49935"/>
                </a:avLst>
              </a:prstGeom>
              <a:noFill/>
              <a:ln w="9525">
                <a:solidFill>
                  <a:schemeClr val="tx1"/>
                </a:solidFill>
                <a:round/>
                <a:headEnd type="triangle" w="med" len="med"/>
                <a:tailEnd type="triangle" w="med" len="med"/>
              </a:ln>
              <a:effectLst/>
            </p:spPr>
          </p:cxnSp>
          <p:cxnSp>
            <p:nvCxnSpPr>
              <p:cNvPr id="60434" name="AutoShape 18"/>
              <p:cNvCxnSpPr>
                <a:cxnSpLocks noChangeShapeType="1"/>
                <a:stCxn id="60422" idx="6"/>
                <a:endCxn id="0" idx="1"/>
              </p:cNvCxnSpPr>
              <p:nvPr/>
            </p:nvCxnSpPr>
            <p:spPr bwMode="auto">
              <a:xfrm>
                <a:off x="3516" y="3634"/>
                <a:ext cx="744" cy="272"/>
              </a:xfrm>
              <a:prstGeom prst="curvedConnector3">
                <a:avLst>
                  <a:gd name="adj1" fmla="val 49866"/>
                </a:avLst>
              </a:prstGeom>
              <a:noFill/>
              <a:ln w="9525">
                <a:solidFill>
                  <a:schemeClr val="tx1"/>
                </a:solidFill>
                <a:round/>
                <a:headEnd type="triangle" w="med" len="med"/>
                <a:tailEnd type="triangle" w="med" len="med"/>
              </a:ln>
              <a:effectLst/>
            </p:spPr>
          </p:cxnSp>
        </p:grpSp>
      </p:grpSp>
      <p:sp>
        <p:nvSpPr>
          <p:cNvPr id="60435" name="Rectangle 19"/>
          <p:cNvSpPr>
            <a:spLocks noChangeArrowheads="1"/>
          </p:cNvSpPr>
          <p:nvPr/>
        </p:nvSpPr>
        <p:spPr bwMode="auto">
          <a:xfrm>
            <a:off x="1049338" y="5229225"/>
            <a:ext cx="1577975" cy="366713"/>
          </a:xfrm>
          <a:prstGeom prst="rect">
            <a:avLst/>
          </a:prstGeom>
          <a:noFill/>
          <a:ln w="9525">
            <a:noFill/>
            <a:miter lim="800000"/>
            <a:headEnd/>
            <a:tailEnd/>
          </a:ln>
          <a:effectLst/>
        </p:spPr>
        <p:txBody>
          <a:bodyPr wrap="none">
            <a:spAutoFit/>
          </a:bodyPr>
          <a:lstStyle/>
          <a:p>
            <a:r>
              <a:rPr kumimoji="0" lang="en-US" altLang="zh-TW">
                <a:latin typeface="Comic Sans MS" pitchFamily="66" charset="0"/>
              </a:rPr>
              <a:t>Interrogator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419"/>
                                        </p:tgtEl>
                                        <p:attrNameLst>
                                          <p:attrName>style.visibility</p:attrName>
                                        </p:attrNameLst>
                                      </p:cBhvr>
                                      <p:to>
                                        <p:strVal val="visible"/>
                                      </p:to>
                                    </p:set>
                                    <p:animEffect transition="in" filter="fade">
                                      <p:cBhvr>
                                        <p:cTn id="7" dur="2000"/>
                                        <p:tgtEl>
                                          <p:spTgt spid="60419"/>
                                        </p:tgtEl>
                                      </p:cBhvr>
                                    </p:animEffect>
                                  </p:childTnLst>
                                </p:cTn>
                              </p:par>
                            </p:childTnLst>
                          </p:cTn>
                        </p:par>
                        <p:par>
                          <p:cTn id="8" fill="hold">
                            <p:stCondLst>
                              <p:cond delay="2000"/>
                            </p:stCondLst>
                            <p:childTnLst>
                              <p:par>
                                <p:cTn id="9" presetID="12" presetClass="entr" presetSubtype="2" fill="hold" nodeType="afterEffect">
                                  <p:stCondLst>
                                    <p:cond delay="1000"/>
                                  </p:stCondLst>
                                  <p:childTnLst>
                                    <p:set>
                                      <p:cBhvr>
                                        <p:cTn id="10" dur="1" fill="hold">
                                          <p:stCondLst>
                                            <p:cond delay="0"/>
                                          </p:stCondLst>
                                        </p:cTn>
                                        <p:tgtEl>
                                          <p:spTgt spid="60429"/>
                                        </p:tgtEl>
                                        <p:attrNameLst>
                                          <p:attrName>style.visibility</p:attrName>
                                        </p:attrNameLst>
                                      </p:cBhvr>
                                      <p:to>
                                        <p:strVal val="visible"/>
                                      </p:to>
                                    </p:set>
                                    <p:animEffect transition="in" filter="slide(fromRight)">
                                      <p:cBhvr>
                                        <p:cTn id="11" dur="500"/>
                                        <p:tgtEl>
                                          <p:spTgt spid="60429"/>
                                        </p:tgtEl>
                                      </p:cBhvr>
                                    </p:animEffect>
                                  </p:childTnLst>
                                </p:cTn>
                              </p:par>
                              <p:par>
                                <p:cTn id="12" presetID="12" presetClass="entr" presetSubtype="2" fill="hold" grpId="0" nodeType="withEffect">
                                  <p:stCondLst>
                                    <p:cond delay="1000"/>
                                  </p:stCondLst>
                                  <p:childTnLst>
                                    <p:set>
                                      <p:cBhvr>
                                        <p:cTn id="13" dur="1" fill="hold">
                                          <p:stCondLst>
                                            <p:cond delay="0"/>
                                          </p:stCondLst>
                                        </p:cTn>
                                        <p:tgtEl>
                                          <p:spTgt spid="60435"/>
                                        </p:tgtEl>
                                        <p:attrNameLst>
                                          <p:attrName>style.visibility</p:attrName>
                                        </p:attrNameLst>
                                      </p:cBhvr>
                                      <p:to>
                                        <p:strVal val="visible"/>
                                      </p:to>
                                    </p:set>
                                    <p:animEffect transition="in" filter="slide(fromRight)">
                                      <p:cBhvr>
                                        <p:cTn id="14" dur="500"/>
                                        <p:tgtEl>
                                          <p:spTgt spid="60435"/>
                                        </p:tgtEl>
                                      </p:cBhvr>
                                    </p:animEffect>
                                  </p:childTnLst>
                                </p:cTn>
                              </p:par>
                              <p:par>
                                <p:cTn id="15" presetID="12" presetClass="entr" presetSubtype="8" fill="hold" nodeType="withEffect">
                                  <p:stCondLst>
                                    <p:cond delay="1000"/>
                                  </p:stCondLst>
                                  <p:childTnLst>
                                    <p:set>
                                      <p:cBhvr>
                                        <p:cTn id="16" dur="1" fill="hold">
                                          <p:stCondLst>
                                            <p:cond delay="0"/>
                                          </p:stCondLst>
                                        </p:cTn>
                                        <p:tgtEl>
                                          <p:spTgt spid="60428"/>
                                        </p:tgtEl>
                                        <p:attrNameLst>
                                          <p:attrName>style.visibility</p:attrName>
                                        </p:attrNameLst>
                                      </p:cBhvr>
                                      <p:to>
                                        <p:strVal val="visible"/>
                                      </p:to>
                                    </p:set>
                                    <p:animEffect transition="in" filter="slide(fromLeft)">
                                      <p:cBhvr>
                                        <p:cTn id="17" dur="500"/>
                                        <p:tgtEl>
                                          <p:spTgt spid="60428"/>
                                        </p:tgtEl>
                                      </p:cBhvr>
                                    </p:animEffect>
                                  </p:childTnLst>
                                </p:cTn>
                              </p:par>
                              <p:par>
                                <p:cTn id="18" presetID="12" presetClass="entr" presetSubtype="8" fill="hold" nodeType="withEffect">
                                  <p:stCondLst>
                                    <p:cond delay="1000"/>
                                  </p:stCondLst>
                                  <p:childTnLst>
                                    <p:set>
                                      <p:cBhvr>
                                        <p:cTn id="19" dur="1" fill="hold">
                                          <p:stCondLst>
                                            <p:cond delay="0"/>
                                          </p:stCondLst>
                                        </p:cTn>
                                        <p:tgtEl>
                                          <p:spTgt spid="60430"/>
                                        </p:tgtEl>
                                        <p:attrNameLst>
                                          <p:attrName>style.visibility</p:attrName>
                                        </p:attrNameLst>
                                      </p:cBhvr>
                                      <p:to>
                                        <p:strVal val="visible"/>
                                      </p:to>
                                    </p:set>
                                    <p:animEffect transition="in" filter="slide(fromLeft)">
                                      <p:cBhvr>
                                        <p:cTn id="20" dur="500"/>
                                        <p:tgtEl>
                                          <p:spTgt spid="60430"/>
                                        </p:tgtEl>
                                      </p:cBhvr>
                                    </p:animEffect>
                                  </p:childTnLst>
                                </p:cTn>
                              </p:par>
                            </p:childTnLst>
                          </p:cTn>
                        </p:par>
                        <p:par>
                          <p:cTn id="21" fill="hold">
                            <p:stCondLst>
                              <p:cond delay="3500"/>
                            </p:stCondLst>
                            <p:childTnLst>
                              <p:par>
                                <p:cTn id="22" presetID="22" presetClass="entr" presetSubtype="8" fill="hold" nodeType="afterEffect">
                                  <p:stCondLst>
                                    <p:cond delay="100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animBg="1"/>
      <p:bldP spid="604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a:grpSpLocks/>
          </p:cNvGrpSpPr>
          <p:nvPr/>
        </p:nvGrpSpPr>
        <p:grpSpPr bwMode="auto">
          <a:xfrm>
            <a:off x="5005388" y="4724400"/>
            <a:ext cx="719137" cy="1800225"/>
            <a:chOff x="2608" y="2976"/>
            <a:chExt cx="453" cy="1134"/>
          </a:xfrm>
        </p:grpSpPr>
        <p:sp>
          <p:nvSpPr>
            <p:cNvPr id="57363" name="Rectangle 19"/>
            <p:cNvSpPr>
              <a:spLocks noChangeArrowheads="1"/>
            </p:cNvSpPr>
            <p:nvPr/>
          </p:nvSpPr>
          <p:spPr bwMode="auto">
            <a:xfrm>
              <a:off x="2608" y="2976"/>
              <a:ext cx="453" cy="1134"/>
            </a:xfrm>
            <a:prstGeom prst="rect">
              <a:avLst/>
            </a:prstGeom>
            <a:solidFill>
              <a:srgbClr val="C0C0C0"/>
            </a:solidFill>
            <a:ln w="9525">
              <a:noFill/>
              <a:miter lim="800000"/>
              <a:headEnd/>
              <a:tailEnd/>
            </a:ln>
            <a:effectLst/>
          </p:spPr>
          <p:txBody>
            <a:bodyPr wrap="none" anchor="ctr"/>
            <a:lstStyle/>
            <a:p>
              <a:endParaRPr lang="en-US"/>
            </a:p>
          </p:txBody>
        </p:sp>
        <p:sp>
          <p:nvSpPr>
            <p:cNvPr id="57353" name="Rectangle 9"/>
            <p:cNvSpPr>
              <a:spLocks noChangeArrowheads="1"/>
            </p:cNvSpPr>
            <p:nvPr/>
          </p:nvSpPr>
          <p:spPr bwMode="auto">
            <a:xfrm>
              <a:off x="2608" y="3385"/>
              <a:ext cx="453" cy="317"/>
            </a:xfrm>
            <a:prstGeom prst="rect">
              <a:avLst/>
            </a:prstGeom>
            <a:solidFill>
              <a:schemeClr val="bg1"/>
            </a:solidFill>
            <a:ln w="9525">
              <a:solidFill>
                <a:schemeClr val="tx1"/>
              </a:solidFill>
              <a:miter lim="800000"/>
              <a:headEnd/>
              <a:tailEnd/>
            </a:ln>
            <a:effectLst/>
          </p:spPr>
          <p:txBody>
            <a:bodyPr wrap="none" anchor="ctr"/>
            <a:lstStyle/>
            <a:p>
              <a:endParaRPr lang="en-US"/>
            </a:p>
          </p:txBody>
        </p:sp>
        <p:sp>
          <p:nvSpPr>
            <p:cNvPr id="57354" name="Oval 10"/>
            <p:cNvSpPr>
              <a:spLocks noChangeArrowheads="1"/>
            </p:cNvSpPr>
            <p:nvPr/>
          </p:nvSpPr>
          <p:spPr bwMode="auto">
            <a:xfrm>
              <a:off x="2699" y="3520"/>
              <a:ext cx="45" cy="46"/>
            </a:xfrm>
            <a:prstGeom prst="ellipse">
              <a:avLst/>
            </a:prstGeom>
            <a:noFill/>
            <a:ln w="9525">
              <a:solidFill>
                <a:schemeClr val="tx1"/>
              </a:solidFill>
              <a:round/>
              <a:headEnd/>
              <a:tailEnd/>
            </a:ln>
            <a:effectLst/>
          </p:spPr>
          <p:txBody>
            <a:bodyPr wrap="none" anchor="ctr"/>
            <a:lstStyle/>
            <a:p>
              <a:endParaRPr lang="en-US"/>
            </a:p>
          </p:txBody>
        </p:sp>
        <p:sp>
          <p:nvSpPr>
            <p:cNvPr id="57355" name="Oval 11"/>
            <p:cNvSpPr>
              <a:spLocks noChangeArrowheads="1"/>
            </p:cNvSpPr>
            <p:nvPr/>
          </p:nvSpPr>
          <p:spPr bwMode="auto">
            <a:xfrm>
              <a:off x="2926" y="3611"/>
              <a:ext cx="45" cy="46"/>
            </a:xfrm>
            <a:prstGeom prst="ellipse">
              <a:avLst/>
            </a:prstGeom>
            <a:noFill/>
            <a:ln w="9525">
              <a:solidFill>
                <a:schemeClr val="tx1"/>
              </a:solidFill>
              <a:round/>
              <a:headEnd/>
              <a:tailEnd/>
            </a:ln>
            <a:effectLst/>
          </p:spPr>
          <p:txBody>
            <a:bodyPr wrap="none" anchor="ctr"/>
            <a:lstStyle/>
            <a:p>
              <a:endParaRPr lang="en-US"/>
            </a:p>
          </p:txBody>
        </p:sp>
        <p:sp>
          <p:nvSpPr>
            <p:cNvPr id="57356" name="Oval 12"/>
            <p:cNvSpPr>
              <a:spLocks noChangeArrowheads="1"/>
            </p:cNvSpPr>
            <p:nvPr/>
          </p:nvSpPr>
          <p:spPr bwMode="auto">
            <a:xfrm>
              <a:off x="2925" y="3430"/>
              <a:ext cx="45" cy="46"/>
            </a:xfrm>
            <a:prstGeom prst="ellipse">
              <a:avLst/>
            </a:prstGeom>
            <a:noFill/>
            <a:ln w="9525">
              <a:solidFill>
                <a:schemeClr val="tx1"/>
              </a:solidFill>
              <a:round/>
              <a:headEnd/>
              <a:tailEnd/>
            </a:ln>
            <a:effectLst/>
          </p:spPr>
          <p:txBody>
            <a:bodyPr wrap="none" anchor="ctr"/>
            <a:lstStyle/>
            <a:p>
              <a:endParaRPr lang="en-US"/>
            </a:p>
          </p:txBody>
        </p:sp>
        <p:cxnSp>
          <p:nvCxnSpPr>
            <p:cNvPr id="57361" name="AutoShape 17"/>
            <p:cNvCxnSpPr>
              <a:cxnSpLocks noChangeShapeType="1"/>
              <a:stCxn id="57354" idx="6"/>
            </p:cNvCxnSpPr>
            <p:nvPr/>
          </p:nvCxnSpPr>
          <p:spPr bwMode="auto">
            <a:xfrm flipV="1">
              <a:off x="2744" y="3456"/>
              <a:ext cx="215" cy="87"/>
            </a:xfrm>
            <a:prstGeom prst="straightConnector1">
              <a:avLst/>
            </a:prstGeom>
            <a:noFill/>
            <a:ln w="9525">
              <a:solidFill>
                <a:schemeClr val="tx1"/>
              </a:solidFill>
              <a:round/>
              <a:headEnd/>
              <a:tailEnd/>
            </a:ln>
            <a:effectLst/>
          </p:spPr>
        </p:cxnSp>
        <p:sp>
          <p:nvSpPr>
            <p:cNvPr id="57364" name="Arc 20"/>
            <p:cNvSpPr>
              <a:spLocks/>
            </p:cNvSpPr>
            <p:nvPr/>
          </p:nvSpPr>
          <p:spPr bwMode="auto">
            <a:xfrm>
              <a:off x="2653" y="3430"/>
              <a:ext cx="181" cy="237"/>
            </a:xfrm>
            <a:custGeom>
              <a:avLst/>
              <a:gdLst>
                <a:gd name="G0" fmla="+- 0 0 0"/>
                <a:gd name="G1" fmla="+- 14829 0 0"/>
                <a:gd name="G2" fmla="+- 21600 0 0"/>
                <a:gd name="T0" fmla="*/ 15705 w 21600"/>
                <a:gd name="T1" fmla="*/ 0 h 28362"/>
                <a:gd name="T2" fmla="*/ 16835 w 21600"/>
                <a:gd name="T3" fmla="*/ 28362 h 28362"/>
                <a:gd name="T4" fmla="*/ 0 w 21600"/>
                <a:gd name="T5" fmla="*/ 14829 h 28362"/>
              </a:gdLst>
              <a:ahLst/>
              <a:cxnLst>
                <a:cxn ang="0">
                  <a:pos x="T0" y="T1"/>
                </a:cxn>
                <a:cxn ang="0">
                  <a:pos x="T2" y="T3"/>
                </a:cxn>
                <a:cxn ang="0">
                  <a:pos x="T4" y="T5"/>
                </a:cxn>
              </a:cxnLst>
              <a:rect l="0" t="0" r="r" b="b"/>
              <a:pathLst>
                <a:path w="21600" h="28362" fill="none" extrusionOk="0">
                  <a:moveTo>
                    <a:pt x="15705" y="-1"/>
                  </a:moveTo>
                  <a:cubicBezTo>
                    <a:pt x="19491" y="4009"/>
                    <a:pt x="21600" y="9314"/>
                    <a:pt x="21600" y="14829"/>
                  </a:cubicBezTo>
                  <a:cubicBezTo>
                    <a:pt x="21600" y="19751"/>
                    <a:pt x="19918" y="24525"/>
                    <a:pt x="16835" y="28362"/>
                  </a:cubicBezTo>
                </a:path>
                <a:path w="21600" h="28362" stroke="0" extrusionOk="0">
                  <a:moveTo>
                    <a:pt x="15705" y="-1"/>
                  </a:moveTo>
                  <a:cubicBezTo>
                    <a:pt x="19491" y="4009"/>
                    <a:pt x="21600" y="9314"/>
                    <a:pt x="21600" y="14829"/>
                  </a:cubicBezTo>
                  <a:cubicBezTo>
                    <a:pt x="21600" y="19751"/>
                    <a:pt x="19918" y="24525"/>
                    <a:pt x="16835" y="28362"/>
                  </a:cubicBezTo>
                  <a:lnTo>
                    <a:pt x="0" y="14829"/>
                  </a:lnTo>
                  <a:close/>
                </a:path>
              </a:pathLst>
            </a:custGeom>
            <a:noFill/>
            <a:ln w="9525">
              <a:solidFill>
                <a:schemeClr val="tx1"/>
              </a:solidFill>
              <a:round/>
              <a:headEnd type="triangle" w="med" len="med"/>
              <a:tailEnd type="triangle" w="med" len="med"/>
            </a:ln>
            <a:effectLst/>
          </p:spPr>
          <p:txBody>
            <a:bodyPr wrap="none" anchor="ctr"/>
            <a:lstStyle/>
            <a:p>
              <a:endParaRPr lang="en-US"/>
            </a:p>
          </p:txBody>
        </p:sp>
      </p:grpSp>
      <p:sp>
        <p:nvSpPr>
          <p:cNvPr id="57346" name="AutoShape 2"/>
          <p:cNvSpPr>
            <a:spLocks noGrp="1" noChangeArrowheads="1"/>
          </p:cNvSpPr>
          <p:nvPr>
            <p:ph type="title"/>
          </p:nvPr>
        </p:nvSpPr>
        <p:spPr/>
        <p:txBody>
          <a:bodyPr/>
          <a:lstStyle/>
          <a:p>
            <a:r>
              <a:rPr lang="en-US" altLang="zh-TW" sz="6600"/>
              <a:t>Turing Test</a:t>
            </a:r>
          </a:p>
        </p:txBody>
      </p:sp>
      <p:pic>
        <p:nvPicPr>
          <p:cNvPr id="57348" name="Picture 4" descr="manComputer"/>
          <p:cNvPicPr>
            <a:picLocks noChangeAspect="1" noChangeArrowheads="1"/>
          </p:cNvPicPr>
          <p:nvPr/>
        </p:nvPicPr>
        <p:blipFill>
          <a:blip r:embed="rId2" cstate="print"/>
          <a:srcRect/>
          <a:stretch>
            <a:fillRect/>
          </a:stretch>
        </p:blipFill>
        <p:spPr bwMode="auto">
          <a:xfrm>
            <a:off x="6762750" y="4076700"/>
            <a:ext cx="1439863" cy="1463675"/>
          </a:xfrm>
          <a:prstGeom prst="rect">
            <a:avLst/>
          </a:prstGeom>
          <a:noFill/>
        </p:spPr>
      </p:pic>
      <p:pic>
        <p:nvPicPr>
          <p:cNvPr id="57349" name="Picture 5" descr="interogator"/>
          <p:cNvPicPr>
            <a:picLocks noChangeAspect="1" noChangeArrowheads="1"/>
          </p:cNvPicPr>
          <p:nvPr/>
        </p:nvPicPr>
        <p:blipFill>
          <a:blip r:embed="rId3" cstate="print"/>
          <a:srcRect/>
          <a:stretch>
            <a:fillRect/>
          </a:stretch>
        </p:blipFill>
        <p:spPr bwMode="auto">
          <a:xfrm>
            <a:off x="2700338" y="4868863"/>
            <a:ext cx="1463675" cy="1463675"/>
          </a:xfrm>
          <a:prstGeom prst="rect">
            <a:avLst/>
          </a:prstGeom>
          <a:noFill/>
        </p:spPr>
      </p:pic>
      <p:pic>
        <p:nvPicPr>
          <p:cNvPr id="57350" name="Picture 6" descr="computer"/>
          <p:cNvPicPr>
            <a:picLocks noChangeAspect="1" noChangeArrowheads="1"/>
          </p:cNvPicPr>
          <p:nvPr/>
        </p:nvPicPr>
        <p:blipFill>
          <a:blip r:embed="rId4" cstate="print"/>
          <a:srcRect/>
          <a:stretch>
            <a:fillRect/>
          </a:stretch>
        </p:blipFill>
        <p:spPr bwMode="auto">
          <a:xfrm>
            <a:off x="6762750" y="5616575"/>
            <a:ext cx="1625600" cy="1168400"/>
          </a:xfrm>
          <a:prstGeom prst="rect">
            <a:avLst/>
          </a:prstGeom>
          <a:noFill/>
        </p:spPr>
      </p:pic>
      <p:cxnSp>
        <p:nvCxnSpPr>
          <p:cNvPr id="57359" name="AutoShape 15"/>
          <p:cNvCxnSpPr>
            <a:cxnSpLocks noChangeShapeType="1"/>
            <a:stCxn id="57354" idx="2"/>
            <a:endCxn id="57360" idx="6"/>
          </p:cNvCxnSpPr>
          <p:nvPr/>
        </p:nvCxnSpPr>
        <p:spPr bwMode="auto">
          <a:xfrm flipH="1">
            <a:off x="4211638" y="5624513"/>
            <a:ext cx="938212" cy="1587"/>
          </a:xfrm>
          <a:prstGeom prst="straightConnector1">
            <a:avLst/>
          </a:prstGeom>
          <a:noFill/>
          <a:ln w="9525">
            <a:solidFill>
              <a:schemeClr val="tx1"/>
            </a:solidFill>
            <a:round/>
            <a:headEnd type="triangle" w="med" len="med"/>
            <a:tailEnd type="triangle" w="med" len="med"/>
          </a:ln>
          <a:effectLst/>
        </p:spPr>
      </p:cxnSp>
      <p:sp>
        <p:nvSpPr>
          <p:cNvPr id="57360" name="Oval 16"/>
          <p:cNvSpPr>
            <a:spLocks noChangeArrowheads="1"/>
          </p:cNvSpPr>
          <p:nvPr/>
        </p:nvSpPr>
        <p:spPr bwMode="auto">
          <a:xfrm>
            <a:off x="4140200" y="5589588"/>
            <a:ext cx="71438" cy="73025"/>
          </a:xfrm>
          <a:prstGeom prst="ellipse">
            <a:avLst/>
          </a:prstGeom>
          <a:noFill/>
          <a:ln w="9525">
            <a:noFill/>
            <a:round/>
            <a:headEnd/>
            <a:tailEnd/>
          </a:ln>
          <a:effectLst/>
        </p:spPr>
        <p:txBody>
          <a:bodyPr wrap="none" anchor="ctr"/>
          <a:lstStyle/>
          <a:p>
            <a:endParaRPr lang="en-US"/>
          </a:p>
        </p:txBody>
      </p:sp>
      <p:cxnSp>
        <p:nvCxnSpPr>
          <p:cNvPr id="57351" name="AutoShape 7"/>
          <p:cNvCxnSpPr>
            <a:cxnSpLocks noChangeShapeType="1"/>
            <a:stCxn id="57356" idx="6"/>
            <a:endCxn id="0" idx="1"/>
          </p:cNvCxnSpPr>
          <p:nvPr/>
        </p:nvCxnSpPr>
        <p:spPr bwMode="auto">
          <a:xfrm flipV="1">
            <a:off x="5580063" y="4808538"/>
            <a:ext cx="1182687" cy="673100"/>
          </a:xfrm>
          <a:prstGeom prst="curvedConnector3">
            <a:avLst>
              <a:gd name="adj1" fmla="val 49935"/>
            </a:avLst>
          </a:prstGeom>
          <a:noFill/>
          <a:ln w="9525">
            <a:solidFill>
              <a:schemeClr val="tx1"/>
            </a:solidFill>
            <a:round/>
            <a:headEnd type="triangle" w="med" len="med"/>
            <a:tailEnd type="triangle" w="med" len="med"/>
          </a:ln>
          <a:effectLst/>
        </p:spPr>
      </p:cxnSp>
      <p:cxnSp>
        <p:nvCxnSpPr>
          <p:cNvPr id="57352" name="AutoShape 8"/>
          <p:cNvCxnSpPr>
            <a:cxnSpLocks noChangeShapeType="1"/>
            <a:stCxn id="57355" idx="6"/>
            <a:endCxn id="0" idx="1"/>
          </p:cNvCxnSpPr>
          <p:nvPr/>
        </p:nvCxnSpPr>
        <p:spPr bwMode="auto">
          <a:xfrm>
            <a:off x="5581650" y="5768975"/>
            <a:ext cx="1181100" cy="431800"/>
          </a:xfrm>
          <a:prstGeom prst="curvedConnector3">
            <a:avLst>
              <a:gd name="adj1" fmla="val 49866"/>
            </a:avLst>
          </a:prstGeom>
          <a:noFill/>
          <a:ln w="9525">
            <a:solidFill>
              <a:schemeClr val="tx1"/>
            </a:solidFill>
            <a:round/>
            <a:headEnd type="triangle" w="med" len="med"/>
            <a:tailEnd type="triangle" w="med" len="med"/>
          </a:ln>
          <a:effectLst/>
        </p:spPr>
      </p:cxnSp>
      <p:sp>
        <p:nvSpPr>
          <p:cNvPr id="57366" name="Rectangle 22"/>
          <p:cNvSpPr>
            <a:spLocks noChangeArrowheads="1"/>
          </p:cNvSpPr>
          <p:nvPr/>
        </p:nvSpPr>
        <p:spPr bwMode="auto">
          <a:xfrm>
            <a:off x="1049338" y="5229225"/>
            <a:ext cx="1577975" cy="366713"/>
          </a:xfrm>
          <a:prstGeom prst="rect">
            <a:avLst/>
          </a:prstGeom>
          <a:noFill/>
          <a:ln w="9525">
            <a:noFill/>
            <a:miter lim="800000"/>
            <a:headEnd/>
            <a:tailEnd/>
          </a:ln>
          <a:effectLst/>
        </p:spPr>
        <p:txBody>
          <a:bodyPr wrap="none">
            <a:spAutoFit/>
          </a:bodyPr>
          <a:lstStyle/>
          <a:p>
            <a:r>
              <a:rPr kumimoji="0" lang="en-US" altLang="zh-TW">
                <a:latin typeface="Comic Sans MS" pitchFamily="66" charset="0"/>
              </a:rPr>
              <a:t>Interrogator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total Turing Test</a:t>
            </a:r>
            <a:endParaRPr lang="en-US" dirty="0"/>
          </a:p>
        </p:txBody>
      </p:sp>
      <p:sp>
        <p:nvSpPr>
          <p:cNvPr id="3" name="Content Placeholder 2"/>
          <p:cNvSpPr>
            <a:spLocks noGrp="1"/>
          </p:cNvSpPr>
          <p:nvPr>
            <p:ph sz="quarter" idx="1"/>
          </p:nvPr>
        </p:nvSpPr>
        <p:spPr/>
        <p:txBody>
          <a:bodyPr/>
          <a:lstStyle/>
          <a:p>
            <a:r>
              <a:rPr lang="en-US" dirty="0" smtClean="0"/>
              <a:t>includes a video signal so that the interrogator can test the subject's perceptual abilities, as well as the opportunity for the interrogator to pass physical objects ``through the hatch.'' </a:t>
            </a:r>
          </a:p>
          <a:p>
            <a:r>
              <a:rPr lang="en-US" dirty="0" smtClean="0"/>
              <a:t>To pass the total Turing Test, the computer will need</a:t>
            </a:r>
          </a:p>
          <a:p>
            <a:pPr lvl="1"/>
            <a:r>
              <a:rPr lang="en-US" b="1" dirty="0" smtClean="0"/>
              <a:t>computer vision</a:t>
            </a:r>
            <a:r>
              <a:rPr lang="en-US" dirty="0" smtClean="0"/>
              <a:t> to perceive objects, and</a:t>
            </a:r>
          </a:p>
          <a:p>
            <a:pPr lvl="1"/>
            <a:r>
              <a:rPr lang="en-US" b="1" dirty="0" smtClean="0"/>
              <a:t>robotics</a:t>
            </a:r>
            <a:r>
              <a:rPr lang="en-US" dirty="0" smtClean="0"/>
              <a:t> to move them about.</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6" name="AutoShape 10"/>
          <p:cNvSpPr>
            <a:spLocks noGrp="1" noChangeArrowheads="1"/>
          </p:cNvSpPr>
          <p:nvPr>
            <p:ph type="title"/>
          </p:nvPr>
        </p:nvSpPr>
        <p:spPr/>
        <p:txBody>
          <a:bodyPr/>
          <a:lstStyle/>
          <a:p>
            <a:r>
              <a:rPr lang="en-US" altLang="zh-TW" sz="6600"/>
              <a:t>Turing Test</a:t>
            </a:r>
          </a:p>
        </p:txBody>
      </p:sp>
      <p:pic>
        <p:nvPicPr>
          <p:cNvPr id="65556" name="Picture 20" descr="internetdog"/>
          <p:cNvPicPr>
            <a:picLocks noChangeAspect="1" noChangeArrowheads="1"/>
          </p:cNvPicPr>
          <p:nvPr/>
        </p:nvPicPr>
        <p:blipFill>
          <a:blip r:embed="rId3" cstate="print"/>
          <a:srcRect/>
          <a:stretch>
            <a:fillRect/>
          </a:stretch>
        </p:blipFill>
        <p:spPr bwMode="auto">
          <a:xfrm>
            <a:off x="2438400" y="2349500"/>
            <a:ext cx="3976688" cy="4462463"/>
          </a:xfrm>
          <a:prstGeom prst="rect">
            <a:avLst/>
          </a:prstGeom>
          <a:noFill/>
          <a:ln w="9525">
            <a:noFill/>
            <a:miter lim="800000"/>
            <a:headEnd/>
            <a:tailEnd/>
          </a:ln>
          <a:effectLst/>
        </p:spPr>
      </p:pic>
      <p:graphicFrame>
        <p:nvGraphicFramePr>
          <p:cNvPr id="65560" name="Object 24"/>
          <p:cNvGraphicFramePr>
            <a:graphicFrameLocks noChangeAspect="1"/>
          </p:cNvGraphicFramePr>
          <p:nvPr/>
        </p:nvGraphicFramePr>
        <p:xfrm>
          <a:off x="7308304" y="116632"/>
          <a:ext cx="1377950" cy="1873250"/>
        </p:xfrm>
        <a:graphic>
          <a:graphicData uri="http://schemas.openxmlformats.org/presentationml/2006/ole">
            <p:oleObj spid="_x0000_s3074" name="Clip" r:id="rId4" imgW="2152381" imgH="292381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5556"/>
                                        </p:tgtEl>
                                        <p:attrNameLst>
                                          <p:attrName>style.visibility</p:attrName>
                                        </p:attrNameLst>
                                      </p:cBhvr>
                                      <p:to>
                                        <p:strVal val="visible"/>
                                      </p:to>
                                    </p:set>
                                    <p:animEffect transition="in" filter="fade">
                                      <p:cBhvr>
                                        <p:cTn id="7" dur="2000"/>
                                        <p:tgtEl>
                                          <p:spTgt spid="65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How effective is this test?</a:t>
            </a:r>
            <a:endParaRPr lang="en-US" dirty="0"/>
          </a:p>
        </p:txBody>
      </p:sp>
      <p:sp>
        <p:nvSpPr>
          <p:cNvPr id="3" name="Content Placeholder 2"/>
          <p:cNvSpPr>
            <a:spLocks noGrp="1"/>
          </p:cNvSpPr>
          <p:nvPr>
            <p:ph sz="quarter" idx="1"/>
          </p:nvPr>
        </p:nvSpPr>
        <p:spPr/>
        <p:txBody>
          <a:bodyPr>
            <a:normAutofit/>
          </a:bodyPr>
          <a:lstStyle/>
          <a:p>
            <a:pPr>
              <a:lnSpc>
                <a:spcPct val="80000"/>
              </a:lnSpc>
            </a:pPr>
            <a:r>
              <a:rPr lang="en-US" sz="2500" dirty="0" smtClean="0"/>
              <a:t>Agent must:</a:t>
            </a:r>
          </a:p>
          <a:p>
            <a:pPr lvl="1">
              <a:lnSpc>
                <a:spcPct val="80000"/>
              </a:lnSpc>
            </a:pPr>
            <a:r>
              <a:rPr lang="en-US" sz="2200" dirty="0" smtClean="0"/>
              <a:t>Have command of language</a:t>
            </a:r>
          </a:p>
          <a:p>
            <a:pPr lvl="1">
              <a:lnSpc>
                <a:spcPct val="80000"/>
              </a:lnSpc>
            </a:pPr>
            <a:r>
              <a:rPr lang="en-US" sz="2200" dirty="0" smtClean="0"/>
              <a:t>Have wide range of knowledge</a:t>
            </a:r>
          </a:p>
          <a:p>
            <a:pPr lvl="1">
              <a:lnSpc>
                <a:spcPct val="80000"/>
              </a:lnSpc>
            </a:pPr>
            <a:r>
              <a:rPr lang="en-US" sz="2200" dirty="0" smtClean="0"/>
              <a:t>Demonstrate human behavior (humor, emotion)</a:t>
            </a:r>
          </a:p>
          <a:p>
            <a:pPr lvl="1">
              <a:lnSpc>
                <a:spcPct val="80000"/>
              </a:lnSpc>
            </a:pPr>
            <a:r>
              <a:rPr lang="en-US" sz="2200" dirty="0" smtClean="0"/>
              <a:t>Be able to reason</a:t>
            </a:r>
          </a:p>
          <a:p>
            <a:pPr lvl="1">
              <a:lnSpc>
                <a:spcPct val="80000"/>
              </a:lnSpc>
            </a:pPr>
            <a:r>
              <a:rPr lang="en-US" sz="2200" dirty="0" smtClean="0"/>
              <a:t>Be able to learn</a:t>
            </a:r>
          </a:p>
          <a:p>
            <a:pPr>
              <a:lnSpc>
                <a:spcPct val="80000"/>
              </a:lnSpc>
            </a:pPr>
            <a:r>
              <a:rPr lang="en-US" sz="2500" dirty="0" err="1" smtClean="0">
                <a:hlinkClick r:id="rId2"/>
              </a:rPr>
              <a:t>Loebner</a:t>
            </a:r>
            <a:r>
              <a:rPr lang="en-US" sz="2500" dirty="0" smtClean="0">
                <a:hlinkClick r:id="rId2"/>
              </a:rPr>
              <a:t> prize</a:t>
            </a:r>
            <a:r>
              <a:rPr lang="en-US" sz="2500" dirty="0" smtClean="0"/>
              <a:t> competition is modern version of Turing Test</a:t>
            </a:r>
          </a:p>
          <a:p>
            <a:pPr lvl="1">
              <a:lnSpc>
                <a:spcPct val="80000"/>
              </a:lnSpc>
            </a:pPr>
            <a:r>
              <a:rPr lang="en-US" sz="2200" dirty="0" smtClean="0"/>
              <a:t>(The </a:t>
            </a:r>
            <a:r>
              <a:rPr lang="en-US" sz="2200" b="1" dirty="0" err="1" smtClean="0"/>
              <a:t>Loebner</a:t>
            </a:r>
            <a:r>
              <a:rPr lang="en-US" sz="2200" b="1" dirty="0" smtClean="0"/>
              <a:t> Prize</a:t>
            </a:r>
            <a:r>
              <a:rPr lang="en-US" sz="2200" dirty="0" smtClean="0"/>
              <a:t> is an annual competition in artificial intelligence that awards prizes to the </a:t>
            </a:r>
            <a:r>
              <a:rPr lang="en-US" sz="2200" u="sng" dirty="0" err="1" smtClean="0"/>
              <a:t>chatterbot</a:t>
            </a:r>
            <a:r>
              <a:rPr lang="en-US" sz="2200" dirty="0" smtClean="0"/>
              <a:t> considered by the judges to be the most human-like.)</a:t>
            </a:r>
          </a:p>
          <a:p>
            <a:pPr lvl="1">
              <a:lnSpc>
                <a:spcPct val="80000"/>
              </a:lnSpc>
            </a:pPr>
            <a:r>
              <a:rPr lang="en-US" sz="2200" dirty="0" smtClean="0"/>
              <a:t>Example:  </a:t>
            </a:r>
            <a:r>
              <a:rPr lang="en-US" sz="2200" dirty="0" smtClean="0">
                <a:hlinkClick r:id="rId3"/>
              </a:rPr>
              <a:t>Alice</a:t>
            </a:r>
            <a:r>
              <a:rPr lang="en-US" sz="2200" dirty="0" smtClean="0"/>
              <a:t>, </a:t>
            </a:r>
            <a:r>
              <a:rPr lang="en-US" sz="2200" dirty="0" err="1" smtClean="0"/>
              <a:t>Loebner</a:t>
            </a:r>
            <a:r>
              <a:rPr lang="en-US" sz="2200" dirty="0" smtClean="0"/>
              <a:t> prize winner for 2000 and 2001</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Turing Test: Criticism</a:t>
            </a:r>
            <a:endParaRPr lang="en-US" dirty="0"/>
          </a:p>
        </p:txBody>
      </p:sp>
      <p:sp>
        <p:nvSpPr>
          <p:cNvPr id="3" name="Content Placeholder 2"/>
          <p:cNvSpPr>
            <a:spLocks noGrp="1"/>
          </p:cNvSpPr>
          <p:nvPr>
            <p:ph sz="quarter" idx="1"/>
          </p:nvPr>
        </p:nvSpPr>
        <p:spPr>
          <a:xfrm>
            <a:off x="457200" y="1600200"/>
            <a:ext cx="8229600" cy="5029200"/>
          </a:xfrm>
        </p:spPr>
        <p:txBody>
          <a:bodyPr>
            <a:normAutofit fontScale="92500" lnSpcReduction="20000"/>
          </a:bodyPr>
          <a:lstStyle/>
          <a:p>
            <a:pPr>
              <a:buFontTx/>
              <a:buChar char="•"/>
            </a:pPr>
            <a:r>
              <a:rPr lang="en-US" dirty="0" smtClean="0"/>
              <a:t>What are some potential problems with the Turing Test?</a:t>
            </a:r>
            <a:endParaRPr lang="en-US" sz="1600" dirty="0" smtClean="0"/>
          </a:p>
          <a:p>
            <a:pPr lvl="1"/>
            <a:r>
              <a:rPr lang="en-US" dirty="0" smtClean="0"/>
              <a:t>Some human behavior is not intelligent </a:t>
            </a:r>
          </a:p>
          <a:p>
            <a:pPr lvl="2"/>
            <a:r>
              <a:rPr lang="en-US" dirty="0" smtClean="0"/>
              <a:t>the temptation to lie, a high frequency of typing mistakes</a:t>
            </a:r>
          </a:p>
          <a:p>
            <a:pPr lvl="1"/>
            <a:r>
              <a:rPr lang="en-US" dirty="0" smtClean="0"/>
              <a:t>Some intelligent behavior may not be human</a:t>
            </a:r>
          </a:p>
          <a:p>
            <a:pPr lvl="2"/>
            <a:r>
              <a:rPr lang="en-US" dirty="0" smtClean="0"/>
              <a:t>If it were to solve a computational problem that is practically impossible for a human to solve</a:t>
            </a:r>
          </a:p>
          <a:p>
            <a:pPr lvl="1"/>
            <a:r>
              <a:rPr lang="en-US" dirty="0" smtClean="0"/>
              <a:t>Human observers may be easy to fool</a:t>
            </a:r>
          </a:p>
          <a:p>
            <a:pPr lvl="2">
              <a:buFont typeface="Arial" pitchFamily="34" charset="0"/>
              <a:buChar char="•"/>
            </a:pPr>
            <a:r>
              <a:rPr lang="en-US" dirty="0" smtClean="0"/>
              <a:t>A lot depends on </a:t>
            </a:r>
            <a:r>
              <a:rPr lang="en-US" dirty="0" smtClean="0"/>
              <a:t>expectations</a:t>
            </a:r>
            <a:endParaRPr lang="en-US" i="1" dirty="0" smtClean="0"/>
          </a:p>
          <a:p>
            <a:pPr lvl="2">
              <a:buFont typeface="Arial" pitchFamily="34" charset="0"/>
              <a:buChar char="•"/>
            </a:pPr>
            <a:r>
              <a:rPr lang="en-US" dirty="0" err="1" smtClean="0"/>
              <a:t>Chatbots</a:t>
            </a:r>
            <a:r>
              <a:rPr lang="en-US" dirty="0" smtClean="0"/>
              <a:t>, e.g., </a:t>
            </a:r>
            <a:r>
              <a:rPr lang="en-US" dirty="0" smtClean="0">
                <a:hlinkClick r:id="rId2"/>
              </a:rPr>
              <a:t>ELIZA</a:t>
            </a:r>
            <a:r>
              <a:rPr lang="en-US" dirty="0" smtClean="0"/>
              <a:t>, ALICE </a:t>
            </a:r>
          </a:p>
          <a:p>
            <a:pPr lvl="1"/>
            <a:r>
              <a:rPr lang="en-US" dirty="0" smtClean="0">
                <a:hlinkClick r:id="rId3"/>
              </a:rPr>
              <a:t>Chinese room argument</a:t>
            </a:r>
            <a:endParaRPr lang="en-US" dirty="0" smtClean="0"/>
          </a:p>
          <a:p>
            <a:pPr>
              <a:buFontTx/>
              <a:buChar char="•"/>
            </a:pPr>
            <a:r>
              <a:rPr lang="en-US" dirty="0" smtClean="0"/>
              <a:t>Is passing the Turing test a good scientific/engineering goal?</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0" name="Picture 10" descr="j0324192[1]"/>
          <p:cNvPicPr>
            <a:picLocks noChangeAspect="1" noChangeArrowheads="1"/>
          </p:cNvPicPr>
          <p:nvPr/>
        </p:nvPicPr>
        <p:blipFill>
          <a:blip r:embed="rId3" cstate="print"/>
          <a:srcRect/>
          <a:stretch>
            <a:fillRect/>
          </a:stretch>
        </p:blipFill>
        <p:spPr bwMode="auto">
          <a:xfrm flipH="1">
            <a:off x="7451725" y="87313"/>
            <a:ext cx="1643063" cy="1828800"/>
          </a:xfrm>
          <a:prstGeom prst="rect">
            <a:avLst/>
          </a:prstGeom>
          <a:noFill/>
        </p:spPr>
      </p:pic>
      <p:sp>
        <p:nvSpPr>
          <p:cNvPr id="61442" name="AutoShape 2"/>
          <p:cNvSpPr>
            <a:spLocks noGrp="1" noChangeArrowheads="1"/>
          </p:cNvSpPr>
          <p:nvPr>
            <p:ph type="title"/>
          </p:nvPr>
        </p:nvSpPr>
        <p:spPr/>
        <p:txBody>
          <a:bodyPr/>
          <a:lstStyle/>
          <a:p>
            <a:r>
              <a:rPr lang="en-US" altLang="zh-TW" sz="4800" dirty="0"/>
              <a:t>Chinese Room Argument</a:t>
            </a:r>
          </a:p>
        </p:txBody>
      </p:sp>
      <p:sp>
        <p:nvSpPr>
          <p:cNvPr id="61452" name="Rectangle 12"/>
          <p:cNvSpPr>
            <a:spLocks noGrp="1" noChangeArrowheads="1"/>
          </p:cNvSpPr>
          <p:nvPr>
            <p:ph type="body" idx="1"/>
          </p:nvPr>
        </p:nvSpPr>
        <p:spPr>
          <a:xfrm>
            <a:off x="838200" y="2362200"/>
            <a:ext cx="4310063" cy="3724275"/>
          </a:xfrm>
        </p:spPr>
        <p:txBody>
          <a:bodyPr/>
          <a:lstStyle/>
          <a:p>
            <a:pPr>
              <a:lnSpc>
                <a:spcPct val="130000"/>
              </a:lnSpc>
            </a:pPr>
            <a:r>
              <a:rPr lang="en-US" altLang="zh-TW" sz="2400">
                <a:latin typeface="Comic Sans MS" pitchFamily="66" charset="0"/>
              </a:rPr>
              <a:t>Devised by John Searle</a:t>
            </a:r>
          </a:p>
          <a:p>
            <a:pPr>
              <a:lnSpc>
                <a:spcPct val="130000"/>
              </a:lnSpc>
            </a:pPr>
            <a:r>
              <a:rPr lang="en-US" altLang="zh-TW" sz="2400">
                <a:latin typeface="Comic Sans MS" pitchFamily="66" charset="0"/>
              </a:rPr>
              <a:t>An argument against the possibility of </a:t>
            </a:r>
            <a:r>
              <a:rPr lang="en-US" altLang="zh-TW" sz="2400">
                <a:solidFill>
                  <a:srgbClr val="CC3300"/>
                </a:solidFill>
                <a:latin typeface="Comic Sans MS" pitchFamily="66" charset="0"/>
              </a:rPr>
              <a:t>true</a:t>
            </a:r>
            <a:r>
              <a:rPr lang="en-US" altLang="zh-TW" sz="2400">
                <a:latin typeface="Comic Sans MS" pitchFamily="66" charset="0"/>
              </a:rPr>
              <a:t> </a:t>
            </a:r>
            <a:r>
              <a:rPr lang="en-US" altLang="zh-TW" sz="2400">
                <a:solidFill>
                  <a:srgbClr val="0033CC"/>
                </a:solidFill>
                <a:latin typeface="Comic Sans MS" pitchFamily="66" charset="0"/>
              </a:rPr>
              <a:t>artificial intelligence</a:t>
            </a:r>
            <a:r>
              <a:rPr lang="en-US" altLang="zh-TW" sz="2400">
                <a:latin typeface="Comic Sans MS" pitchFamily="66" charset="0"/>
              </a:rPr>
              <a:t>. </a:t>
            </a:r>
          </a:p>
        </p:txBody>
      </p:sp>
      <p:graphicFrame>
        <p:nvGraphicFramePr>
          <p:cNvPr id="61447" name="Object 7">
            <a:hlinkClick r:id="rId4"/>
          </p:cNvPr>
          <p:cNvGraphicFramePr>
            <a:graphicFrameLocks noChangeAspect="1"/>
          </p:cNvGraphicFramePr>
          <p:nvPr>
            <p:ph idx="4294967295"/>
          </p:nvPr>
        </p:nvGraphicFramePr>
        <p:xfrm>
          <a:off x="5160963" y="2584450"/>
          <a:ext cx="3732212" cy="3724275"/>
        </p:xfrm>
        <a:graphic>
          <a:graphicData uri="http://schemas.openxmlformats.org/presentationml/2006/ole">
            <p:oleObj spid="_x0000_s5122" name="Clip" r:id="rId5" imgW="0" imgH="0" progId="">
              <p:embed/>
            </p:oleObj>
          </a:graphicData>
        </a:graphic>
      </p:graphicFrame>
      <p:pic>
        <p:nvPicPr>
          <p:cNvPr id="61449" name="Picture 9" descr="j0110702[1]">
            <a:hlinkClick r:id="rId4"/>
          </p:cNvPr>
          <p:cNvPicPr>
            <a:picLocks noChangeAspect="1" noChangeArrowheads="1"/>
          </p:cNvPicPr>
          <p:nvPr/>
        </p:nvPicPr>
        <p:blipFill>
          <a:blip r:embed="rId6" cstate="print"/>
          <a:srcRect/>
          <a:stretch>
            <a:fillRect/>
          </a:stretch>
        </p:blipFill>
        <p:spPr bwMode="auto">
          <a:xfrm>
            <a:off x="5167313" y="2601913"/>
            <a:ext cx="1074737" cy="2286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1450"/>
                                        </p:tgtEl>
                                        <p:attrNameLst>
                                          <p:attrName>style.visibility</p:attrName>
                                        </p:attrNameLst>
                                      </p:cBhvr>
                                      <p:to>
                                        <p:strVal val="visible"/>
                                      </p:to>
                                    </p:set>
                                    <p:animEffect transition="in" filter="fade">
                                      <p:cBhvr>
                                        <p:cTn id="7" dur="2000"/>
                                        <p:tgtEl>
                                          <p:spTgt spid="61450"/>
                                        </p:tgtEl>
                                      </p:cBhvr>
                                    </p:animEffect>
                                  </p:childTnLst>
                                </p:cTn>
                              </p:par>
                            </p:childTnLst>
                          </p:cTn>
                        </p:par>
                        <p:par>
                          <p:cTn id="8" fill="hold">
                            <p:stCondLst>
                              <p:cond delay="2000"/>
                            </p:stCondLst>
                            <p:childTnLst>
                              <p:par>
                                <p:cTn id="9" presetID="2" presetClass="entr" presetSubtype="8" fill="hold" grpId="0" nodeType="afterEffect">
                                  <p:stCondLst>
                                    <p:cond delay="1000"/>
                                  </p:stCondLst>
                                  <p:childTnLst>
                                    <p:set>
                                      <p:cBhvr>
                                        <p:cTn id="10" dur="1" fill="hold">
                                          <p:stCondLst>
                                            <p:cond delay="0"/>
                                          </p:stCondLst>
                                        </p:cTn>
                                        <p:tgtEl>
                                          <p:spTgt spid="61452">
                                            <p:txEl>
                                              <p:pRg st="0" end="0"/>
                                            </p:txEl>
                                          </p:spTgt>
                                        </p:tgtEl>
                                        <p:attrNameLst>
                                          <p:attrName>style.visibility</p:attrName>
                                        </p:attrNameLst>
                                      </p:cBhvr>
                                      <p:to>
                                        <p:strVal val="visible"/>
                                      </p:to>
                                    </p:set>
                                    <p:anim calcmode="lin" valueType="num">
                                      <p:cBhvr additive="base">
                                        <p:cTn id="11" dur="500" fill="hold"/>
                                        <p:tgtEl>
                                          <p:spTgt spid="61452">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1452">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3500"/>
                            </p:stCondLst>
                            <p:childTnLst>
                              <p:par>
                                <p:cTn id="14" presetID="2" presetClass="entr" presetSubtype="8" fill="hold" grpId="0" nodeType="afterEffect">
                                  <p:stCondLst>
                                    <p:cond delay="2000"/>
                                  </p:stCondLst>
                                  <p:childTnLst>
                                    <p:set>
                                      <p:cBhvr>
                                        <p:cTn id="15" dur="1" fill="hold">
                                          <p:stCondLst>
                                            <p:cond delay="0"/>
                                          </p:stCondLst>
                                        </p:cTn>
                                        <p:tgtEl>
                                          <p:spTgt spid="61452">
                                            <p:txEl>
                                              <p:pRg st="1" end="1"/>
                                            </p:txEl>
                                          </p:spTgt>
                                        </p:tgtEl>
                                        <p:attrNameLst>
                                          <p:attrName>style.visibility</p:attrName>
                                        </p:attrNameLst>
                                      </p:cBhvr>
                                      <p:to>
                                        <p:strVal val="visible"/>
                                      </p:to>
                                    </p:set>
                                    <p:anim calcmode="lin" valueType="num">
                                      <p:cBhvr additive="base">
                                        <p:cTn id="16" dur="500" fill="hold"/>
                                        <p:tgtEl>
                                          <p:spTgt spid="61452">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61452">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6000"/>
                            </p:stCondLst>
                            <p:childTnLst>
                              <p:par>
                                <p:cTn id="19" presetID="10" presetClass="entr" presetSubtype="0" fill="hold" nodeType="afterEffect">
                                  <p:stCondLst>
                                    <p:cond delay="0"/>
                                  </p:stCondLst>
                                  <p:childTnLst>
                                    <p:set>
                                      <p:cBhvr>
                                        <p:cTn id="20" dur="1" fill="hold">
                                          <p:stCondLst>
                                            <p:cond delay="0"/>
                                          </p:stCondLst>
                                        </p:cTn>
                                        <p:tgtEl>
                                          <p:spTgt spid="61447"/>
                                        </p:tgtEl>
                                        <p:attrNameLst>
                                          <p:attrName>style.visibility</p:attrName>
                                        </p:attrNameLst>
                                      </p:cBhvr>
                                      <p:to>
                                        <p:strVal val="visible"/>
                                      </p:to>
                                    </p:set>
                                    <p:animEffect transition="in" filter="fade">
                                      <p:cBhvr>
                                        <p:cTn id="21" dur="2000"/>
                                        <p:tgtEl>
                                          <p:spTgt spid="61447"/>
                                        </p:tgtEl>
                                      </p:cBhvr>
                                    </p:animEffect>
                                  </p:childTnLst>
                                </p:cTn>
                              </p:par>
                              <p:par>
                                <p:cTn id="22" presetID="10" presetClass="entr" presetSubtype="0" fill="hold" nodeType="withEffect">
                                  <p:stCondLst>
                                    <p:cond delay="0"/>
                                  </p:stCondLst>
                                  <p:childTnLst>
                                    <p:set>
                                      <p:cBhvr>
                                        <p:cTn id="23" dur="1" fill="hold">
                                          <p:stCondLst>
                                            <p:cond delay="0"/>
                                          </p:stCondLst>
                                        </p:cTn>
                                        <p:tgtEl>
                                          <p:spTgt spid="61449"/>
                                        </p:tgtEl>
                                        <p:attrNameLst>
                                          <p:attrName>style.visibility</p:attrName>
                                        </p:attrNameLst>
                                      </p:cBhvr>
                                      <p:to>
                                        <p:strVal val="visible"/>
                                      </p:to>
                                    </p:set>
                                    <p:animEffect transition="in" filter="fade">
                                      <p:cBhvr>
                                        <p:cTn id="24" dur="2000"/>
                                        <p:tgtEl>
                                          <p:spTgt spid="614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j0324192[1]"/>
          <p:cNvPicPr>
            <a:picLocks noChangeAspect="1" noChangeArrowheads="1"/>
          </p:cNvPicPr>
          <p:nvPr/>
        </p:nvPicPr>
        <p:blipFill>
          <a:blip r:embed="rId2" cstate="print"/>
          <a:srcRect/>
          <a:stretch>
            <a:fillRect/>
          </a:stretch>
        </p:blipFill>
        <p:spPr bwMode="auto">
          <a:xfrm flipH="1">
            <a:off x="7451725" y="87313"/>
            <a:ext cx="1643063" cy="1828800"/>
          </a:xfrm>
          <a:prstGeom prst="rect">
            <a:avLst/>
          </a:prstGeom>
          <a:noFill/>
        </p:spPr>
      </p:pic>
      <p:sp>
        <p:nvSpPr>
          <p:cNvPr id="77827" name="AutoShape 3"/>
          <p:cNvSpPr>
            <a:spLocks noGrp="1" noChangeArrowheads="1"/>
          </p:cNvSpPr>
          <p:nvPr>
            <p:ph type="title"/>
          </p:nvPr>
        </p:nvSpPr>
        <p:spPr/>
        <p:txBody>
          <a:bodyPr/>
          <a:lstStyle/>
          <a:p>
            <a:r>
              <a:rPr lang="en-US" altLang="zh-TW" sz="4800"/>
              <a:t>Chinese Room Argument</a:t>
            </a:r>
          </a:p>
        </p:txBody>
      </p:sp>
      <p:pic>
        <p:nvPicPr>
          <p:cNvPr id="77832" name="Picture 8" descr="CCTMap4ChineseRm"/>
          <p:cNvPicPr>
            <a:picLocks noChangeAspect="1" noChangeArrowheads="1"/>
          </p:cNvPicPr>
          <p:nvPr/>
        </p:nvPicPr>
        <p:blipFill>
          <a:blip r:embed="rId3" cstate="print"/>
          <a:srcRect/>
          <a:stretch>
            <a:fillRect/>
          </a:stretch>
        </p:blipFill>
        <p:spPr bwMode="auto">
          <a:xfrm>
            <a:off x="792163" y="1916113"/>
            <a:ext cx="8172450" cy="49371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7832"/>
                                        </p:tgtEl>
                                        <p:attrNameLst>
                                          <p:attrName>style.visibility</p:attrName>
                                        </p:attrNameLst>
                                      </p:cBhvr>
                                      <p:to>
                                        <p:strVal val="visible"/>
                                      </p:to>
                                    </p:set>
                                    <p:animEffect transition="in" filter="fade">
                                      <p:cBhvr>
                                        <p:cTn id="7" dur="2000"/>
                                        <p:tgtEl>
                                          <p:spTgt spid="778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AutoShape 3"/>
          <p:cNvSpPr>
            <a:spLocks noGrp="1" noChangeArrowheads="1"/>
          </p:cNvSpPr>
          <p:nvPr>
            <p:ph type="title"/>
          </p:nvPr>
        </p:nvSpPr>
        <p:spPr/>
        <p:txBody>
          <a:bodyPr/>
          <a:lstStyle/>
          <a:p>
            <a:r>
              <a:rPr lang="en-US" altLang="zh-TW" sz="4800"/>
              <a:t>Chinese Room Argument</a:t>
            </a:r>
          </a:p>
        </p:txBody>
      </p:sp>
      <p:sp>
        <p:nvSpPr>
          <p:cNvPr id="79879" name="Text Box 7"/>
          <p:cNvSpPr txBox="1">
            <a:spLocks noChangeArrowheads="1"/>
          </p:cNvSpPr>
          <p:nvPr/>
        </p:nvSpPr>
        <p:spPr bwMode="auto">
          <a:xfrm>
            <a:off x="683568" y="2060848"/>
            <a:ext cx="8064500" cy="2677656"/>
          </a:xfrm>
          <a:prstGeom prst="rect">
            <a:avLst/>
          </a:prstGeom>
          <a:noFill/>
          <a:ln w="9525">
            <a:noFill/>
            <a:miter lim="800000"/>
            <a:headEnd/>
            <a:tailEnd/>
          </a:ln>
          <a:effectLst/>
        </p:spPr>
        <p:txBody>
          <a:bodyPr>
            <a:spAutoFit/>
          </a:bodyPr>
          <a:lstStyle/>
          <a:p>
            <a:r>
              <a:rPr lang="en-US" altLang="zh-TW" sz="2800" dirty="0">
                <a:latin typeface="Arial" pitchFamily="34" charset="0"/>
                <a:cs typeface="Arial" pitchFamily="34" charset="0"/>
              </a:rPr>
              <a:t>“The reason that no computer program can ever be a mind is simply that a computer program is only syntactical, and minds are more than syntactical.  Minds are </a:t>
            </a:r>
            <a:r>
              <a:rPr lang="en-US" altLang="zh-TW" sz="2800" dirty="0" err="1">
                <a:latin typeface="Arial" pitchFamily="34" charset="0"/>
                <a:cs typeface="Arial" pitchFamily="34" charset="0"/>
              </a:rPr>
              <a:t>semantical</a:t>
            </a:r>
            <a:r>
              <a:rPr lang="en-US" altLang="zh-TW" sz="2800" dirty="0">
                <a:latin typeface="Arial" pitchFamily="34" charset="0"/>
                <a:cs typeface="Arial" pitchFamily="34" charset="0"/>
              </a:rPr>
              <a:t>, they have content.” - John Searle</a:t>
            </a:r>
          </a:p>
          <a:p>
            <a:endParaRPr lang="en-US" altLang="zh-TW" sz="2800" dirty="0">
              <a:latin typeface="Monotype Corsiva"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1000"/>
                                  </p:stCondLst>
                                  <p:childTnLst>
                                    <p:set>
                                      <p:cBhvr>
                                        <p:cTn id="6" dur="1" fill="hold">
                                          <p:stCondLst>
                                            <p:cond delay="0"/>
                                          </p:stCondLst>
                                        </p:cTn>
                                        <p:tgtEl>
                                          <p:spTgt spid="79879"/>
                                        </p:tgtEl>
                                        <p:attrNameLst>
                                          <p:attrName>style.visibility</p:attrName>
                                        </p:attrNameLst>
                                      </p:cBhvr>
                                      <p:to>
                                        <p:strVal val="visible"/>
                                      </p:to>
                                    </p:set>
                                    <p:animEffect transition="in" filter="slide(fromBottom)">
                                      <p:cBhvr>
                                        <p:cTn id="7" dur="500"/>
                                        <p:tgtEl>
                                          <p:spTgt spid="798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ogo_new">
            <a:hlinkClick r:id="rId2"/>
          </p:cNvPr>
          <p:cNvPicPr>
            <a:picLocks noChangeAspect="1" noChangeArrowheads="1"/>
          </p:cNvPicPr>
          <p:nvPr/>
        </p:nvPicPr>
        <p:blipFill>
          <a:blip r:embed="rId3" cstate="print"/>
          <a:srcRect/>
          <a:stretch>
            <a:fillRect/>
          </a:stretch>
        </p:blipFill>
        <p:spPr bwMode="auto">
          <a:xfrm>
            <a:off x="6223000" y="44450"/>
            <a:ext cx="2381250" cy="1895475"/>
          </a:xfrm>
          <a:prstGeom prst="rect">
            <a:avLst/>
          </a:prstGeom>
          <a:noFill/>
        </p:spPr>
      </p:pic>
      <p:sp>
        <p:nvSpPr>
          <p:cNvPr id="5" name="AutoShape 3"/>
          <p:cNvSpPr>
            <a:spLocks noGrp="1" noChangeArrowheads="1"/>
          </p:cNvSpPr>
          <p:nvPr>
            <p:ph type="title"/>
          </p:nvPr>
        </p:nvSpPr>
        <p:spPr>
          <a:xfrm>
            <a:off x="762000" y="762000"/>
            <a:ext cx="7924800" cy="1143000"/>
          </a:xfrm>
        </p:spPr>
        <p:txBody>
          <a:bodyPr/>
          <a:lstStyle/>
          <a:p>
            <a:r>
              <a:rPr lang="en-US" altLang="zh-TW" sz="6600"/>
              <a:t>What is AI?</a:t>
            </a:r>
          </a:p>
        </p:txBody>
      </p:sp>
      <p:sp>
        <p:nvSpPr>
          <p:cNvPr id="6" name="Text Box 4"/>
          <p:cNvSpPr txBox="1">
            <a:spLocks noChangeArrowheads="1"/>
          </p:cNvSpPr>
          <p:nvPr/>
        </p:nvSpPr>
        <p:spPr bwMode="auto">
          <a:xfrm>
            <a:off x="949325" y="2597150"/>
            <a:ext cx="3694113"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latin typeface="Comic Sans MS" pitchFamily="66" charset="0"/>
              </a:rPr>
              <a:t>The exciting new effort to make computers thinks … </a:t>
            </a:r>
            <a:r>
              <a:rPr kumimoji="0" lang="en-US" altLang="zh-TW" sz="2000" i="1">
                <a:solidFill>
                  <a:srgbClr val="CC3300"/>
                </a:solidFill>
                <a:latin typeface="Comic Sans MS" pitchFamily="66" charset="0"/>
              </a:rPr>
              <a:t>machine with minds</a:t>
            </a:r>
            <a:r>
              <a:rPr kumimoji="0" lang="en-US" altLang="zh-TW" sz="2000">
                <a:latin typeface="Comic Sans MS" pitchFamily="66" charset="0"/>
              </a:rPr>
              <a:t>, in the full and literal sense” </a:t>
            </a:r>
          </a:p>
          <a:p>
            <a:pPr eaLnBrk="0" hangingPunct="0"/>
            <a:r>
              <a:rPr kumimoji="0" lang="en-US" altLang="zh-TW" sz="2000">
                <a:latin typeface="Comic Sans MS" pitchFamily="66" charset="0"/>
              </a:rPr>
              <a:t>(Haugeland 1985)</a:t>
            </a:r>
          </a:p>
        </p:txBody>
      </p:sp>
      <p:sp>
        <p:nvSpPr>
          <p:cNvPr id="7" name="Text Box 5"/>
          <p:cNvSpPr txBox="1">
            <a:spLocks noChangeArrowheads="1"/>
          </p:cNvSpPr>
          <p:nvPr/>
        </p:nvSpPr>
        <p:spPr bwMode="auto">
          <a:xfrm>
            <a:off x="949325" y="4467225"/>
            <a:ext cx="3694113"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latin typeface="Comic Sans MS" pitchFamily="66" charset="0"/>
              </a:rPr>
              <a:t>“The art of creating machines that </a:t>
            </a:r>
            <a:r>
              <a:rPr kumimoji="0" lang="en-US" altLang="zh-TW" sz="2000">
                <a:solidFill>
                  <a:srgbClr val="CC3300"/>
                </a:solidFill>
                <a:latin typeface="Comic Sans MS" pitchFamily="66" charset="0"/>
              </a:rPr>
              <a:t>perform functions</a:t>
            </a:r>
            <a:r>
              <a:rPr kumimoji="0" lang="en-US" altLang="zh-TW" sz="2000">
                <a:latin typeface="Comic Sans MS" pitchFamily="66" charset="0"/>
              </a:rPr>
              <a:t> that require intelligence when performed by </a:t>
            </a:r>
            <a:r>
              <a:rPr kumimoji="0" lang="en-US" altLang="zh-TW" sz="2000">
                <a:solidFill>
                  <a:srgbClr val="CC3300"/>
                </a:solidFill>
                <a:latin typeface="Comic Sans MS" pitchFamily="66" charset="0"/>
              </a:rPr>
              <a:t>people</a:t>
            </a:r>
            <a:r>
              <a:rPr kumimoji="0" lang="en-US" altLang="zh-TW" sz="2000">
                <a:latin typeface="Comic Sans MS" pitchFamily="66" charset="0"/>
              </a:rPr>
              <a:t>” (Kurzweil, 1990)</a:t>
            </a:r>
          </a:p>
        </p:txBody>
      </p:sp>
      <p:sp>
        <p:nvSpPr>
          <p:cNvPr id="8" name="Text Box 6"/>
          <p:cNvSpPr txBox="1">
            <a:spLocks noChangeArrowheads="1"/>
          </p:cNvSpPr>
          <p:nvPr/>
        </p:nvSpPr>
        <p:spPr bwMode="auto">
          <a:xfrm>
            <a:off x="4859338" y="2597150"/>
            <a:ext cx="3673475"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solidFill>
                  <a:srgbClr val="0033CC"/>
                </a:solidFill>
                <a:latin typeface="Comic Sans MS" pitchFamily="66" charset="0"/>
              </a:rPr>
              <a:t>“The study of mental faculties through the use of computational models” </a:t>
            </a:r>
          </a:p>
          <a:p>
            <a:pPr eaLnBrk="0" hangingPunct="0"/>
            <a:r>
              <a:rPr kumimoji="0" lang="en-US" altLang="zh-TW" sz="2000">
                <a:solidFill>
                  <a:srgbClr val="0033CC"/>
                </a:solidFill>
                <a:latin typeface="Comic Sans MS" pitchFamily="66" charset="0"/>
              </a:rPr>
              <a:t>(Charniak et al. 1985)</a:t>
            </a:r>
          </a:p>
          <a:p>
            <a:pPr eaLnBrk="0" hangingPunct="0"/>
            <a:endParaRPr kumimoji="0" lang="en-US" altLang="zh-TW" sz="2000">
              <a:solidFill>
                <a:srgbClr val="0033CC"/>
              </a:solidFill>
              <a:latin typeface="Comic Sans MS" pitchFamily="66" charset="0"/>
            </a:endParaRPr>
          </a:p>
        </p:txBody>
      </p:sp>
      <p:sp>
        <p:nvSpPr>
          <p:cNvPr id="9" name="Text Box 7"/>
          <p:cNvSpPr txBox="1">
            <a:spLocks noChangeArrowheads="1"/>
          </p:cNvSpPr>
          <p:nvPr/>
        </p:nvSpPr>
        <p:spPr bwMode="auto">
          <a:xfrm>
            <a:off x="4859338" y="4467225"/>
            <a:ext cx="3656012"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solidFill>
                  <a:srgbClr val="0033CC"/>
                </a:solidFill>
                <a:latin typeface="Comic Sans MS" pitchFamily="66" charset="0"/>
              </a:rPr>
              <a:t>A field of study that seeks to explain and emulate intelligent behavior in terms of computational processes” (Schalkol, 1990)</a:t>
            </a:r>
          </a:p>
        </p:txBody>
      </p:sp>
      <p:sp>
        <p:nvSpPr>
          <p:cNvPr id="10" name="Rectangle 12"/>
          <p:cNvSpPr>
            <a:spLocks noChangeArrowheads="1"/>
          </p:cNvSpPr>
          <p:nvPr/>
        </p:nvSpPr>
        <p:spPr bwMode="auto">
          <a:xfrm>
            <a:off x="911225" y="2565400"/>
            <a:ext cx="3732213" cy="1655763"/>
          </a:xfrm>
          <a:prstGeom prst="rect">
            <a:avLst/>
          </a:prstGeom>
          <a:solidFill>
            <a:srgbClr val="FFFF00"/>
          </a:solidFill>
          <a:ln w="9525">
            <a:solidFill>
              <a:schemeClr val="tx1"/>
            </a:solidFill>
            <a:miter lim="800000"/>
            <a:headEnd/>
            <a:tailEnd/>
          </a:ln>
          <a:effectLst/>
        </p:spPr>
        <p:txBody>
          <a:bodyPr wrap="none" anchor="ctr"/>
          <a:lstStyle/>
          <a:p>
            <a:pPr algn="ctr" eaLnBrk="0" hangingPunct="0"/>
            <a:r>
              <a:rPr kumimoji="0" lang="en-US" altLang="zh-TW" dirty="0">
                <a:solidFill>
                  <a:srgbClr val="CC3300"/>
                </a:solidFill>
                <a:latin typeface="Comic Sans MS" pitchFamily="66" charset="0"/>
              </a:rPr>
              <a:t>Systems that think like humans</a:t>
            </a:r>
            <a:endParaRPr lang="en-US" altLang="zh-TW" dirty="0"/>
          </a:p>
        </p:txBody>
      </p:sp>
      <p:sp>
        <p:nvSpPr>
          <p:cNvPr id="11" name="Rectangle 13"/>
          <p:cNvSpPr>
            <a:spLocks noChangeArrowheads="1"/>
          </p:cNvSpPr>
          <p:nvPr/>
        </p:nvSpPr>
        <p:spPr bwMode="auto">
          <a:xfrm>
            <a:off x="4859338" y="2565400"/>
            <a:ext cx="3732212" cy="1655763"/>
          </a:xfrm>
          <a:prstGeom prst="rect">
            <a:avLst/>
          </a:prstGeom>
          <a:solidFill>
            <a:srgbClr val="CCFFFF"/>
          </a:solidFill>
          <a:ln w="9525">
            <a:solidFill>
              <a:schemeClr val="tx1"/>
            </a:solidFill>
            <a:miter lim="800000"/>
            <a:headEnd/>
            <a:tailEnd/>
          </a:ln>
          <a:effectLst/>
        </p:spPr>
        <p:txBody>
          <a:bodyPr wrap="none" anchor="ctr"/>
          <a:lstStyle/>
          <a:p>
            <a:pPr algn="ctr" eaLnBrk="0" hangingPunct="0"/>
            <a:r>
              <a:rPr kumimoji="0" lang="en-US" altLang="zh-TW" dirty="0">
                <a:solidFill>
                  <a:srgbClr val="0033CC"/>
                </a:solidFill>
                <a:latin typeface="Comic Sans MS" pitchFamily="66" charset="0"/>
              </a:rPr>
              <a:t>Systems that think rationally</a:t>
            </a:r>
            <a:endParaRPr lang="en-US" altLang="zh-TW" dirty="0">
              <a:solidFill>
                <a:srgbClr val="0033CC"/>
              </a:solidFill>
            </a:endParaRPr>
          </a:p>
        </p:txBody>
      </p:sp>
      <p:sp>
        <p:nvSpPr>
          <p:cNvPr id="12" name="Rectangle 14"/>
          <p:cNvSpPr>
            <a:spLocks noChangeArrowheads="1"/>
          </p:cNvSpPr>
          <p:nvPr/>
        </p:nvSpPr>
        <p:spPr bwMode="auto">
          <a:xfrm>
            <a:off x="911225" y="4437063"/>
            <a:ext cx="3732213" cy="1655762"/>
          </a:xfrm>
          <a:prstGeom prst="rect">
            <a:avLst/>
          </a:prstGeom>
          <a:solidFill>
            <a:srgbClr val="FFCCFF"/>
          </a:solidFill>
          <a:ln w="9525">
            <a:solidFill>
              <a:schemeClr val="tx1"/>
            </a:solidFill>
            <a:miter lim="800000"/>
            <a:headEnd/>
            <a:tailEnd/>
          </a:ln>
          <a:effectLst/>
        </p:spPr>
        <p:txBody>
          <a:bodyPr wrap="none" anchor="ctr"/>
          <a:lstStyle/>
          <a:p>
            <a:pPr algn="ctr" eaLnBrk="0" hangingPunct="0"/>
            <a:r>
              <a:rPr kumimoji="0" lang="en-US" altLang="zh-TW" dirty="0">
                <a:solidFill>
                  <a:srgbClr val="CC3300"/>
                </a:solidFill>
                <a:latin typeface="Comic Sans MS" pitchFamily="66" charset="0"/>
              </a:rPr>
              <a:t>Systems that act like humans</a:t>
            </a:r>
            <a:endParaRPr lang="en-US" altLang="zh-TW" dirty="0"/>
          </a:p>
        </p:txBody>
      </p:sp>
      <p:sp>
        <p:nvSpPr>
          <p:cNvPr id="13" name="Rectangle 15"/>
          <p:cNvSpPr>
            <a:spLocks noChangeArrowheads="1"/>
          </p:cNvSpPr>
          <p:nvPr/>
        </p:nvSpPr>
        <p:spPr bwMode="auto">
          <a:xfrm>
            <a:off x="4848225" y="4437063"/>
            <a:ext cx="3732213" cy="1655762"/>
          </a:xfrm>
          <a:prstGeom prst="rect">
            <a:avLst/>
          </a:prstGeom>
          <a:solidFill>
            <a:srgbClr val="FF9966"/>
          </a:solidFill>
          <a:ln w="9525">
            <a:solidFill>
              <a:schemeClr val="tx1"/>
            </a:solidFill>
            <a:miter lim="800000"/>
            <a:headEnd/>
            <a:tailEnd/>
          </a:ln>
          <a:effectLst/>
        </p:spPr>
        <p:txBody>
          <a:bodyPr wrap="none" anchor="ctr"/>
          <a:lstStyle/>
          <a:p>
            <a:pPr algn="ctr" eaLnBrk="0" hangingPunct="0"/>
            <a:r>
              <a:rPr kumimoji="0" lang="en-US" altLang="zh-TW">
                <a:solidFill>
                  <a:srgbClr val="0033CC"/>
                </a:solidFill>
                <a:latin typeface="Comic Sans MS" pitchFamily="66" charset="0"/>
              </a:rPr>
              <a:t>Systems that act rationally</a:t>
            </a:r>
            <a:endParaRPr lang="en-US" altLang="zh-TW">
              <a:solidFill>
                <a:srgbClr val="0033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100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childTnLst>
                          </p:cTn>
                        </p:par>
                        <p:par>
                          <p:cTn id="9" fill="hold">
                            <p:stCondLst>
                              <p:cond delay="1500"/>
                            </p:stCondLst>
                            <p:childTnLst>
                              <p:par>
                                <p:cTn id="10" presetID="23" presetClass="entr" presetSubtype="288" fill="hold" grpId="0" nodeType="afterEffect">
                                  <p:stCondLst>
                                    <p:cond delay="10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strVal val="4/3*#ppt_w"/>
                                          </p:val>
                                        </p:tav>
                                        <p:tav tm="100000">
                                          <p:val>
                                            <p:strVal val="#ppt_w"/>
                                          </p:val>
                                        </p:tav>
                                      </p:tavLst>
                                    </p:anim>
                                    <p:anim calcmode="lin" valueType="num">
                                      <p:cBhvr>
                                        <p:cTn id="13" dur="500" fill="hold"/>
                                        <p:tgtEl>
                                          <p:spTgt spid="11"/>
                                        </p:tgtEl>
                                        <p:attrNameLst>
                                          <p:attrName>ppt_h</p:attrName>
                                        </p:attrNameLst>
                                      </p:cBhvr>
                                      <p:tavLst>
                                        <p:tav tm="0">
                                          <p:val>
                                            <p:strVal val="4/3*#ppt_h"/>
                                          </p:val>
                                        </p:tav>
                                        <p:tav tm="100000">
                                          <p:val>
                                            <p:strVal val="#ppt_h"/>
                                          </p:val>
                                        </p:tav>
                                      </p:tavLst>
                                    </p:anim>
                                  </p:childTnLst>
                                </p:cTn>
                              </p:par>
                            </p:childTnLst>
                          </p:cTn>
                        </p:par>
                        <p:par>
                          <p:cTn id="14" fill="hold">
                            <p:stCondLst>
                              <p:cond delay="3000"/>
                            </p:stCondLst>
                            <p:childTnLst>
                              <p:par>
                                <p:cTn id="15" presetID="23" presetClass="entr" presetSubtype="288"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strVal val="4/3*#ppt_w"/>
                                          </p:val>
                                        </p:tav>
                                        <p:tav tm="100000">
                                          <p:val>
                                            <p:strVal val="#ppt_w"/>
                                          </p:val>
                                        </p:tav>
                                      </p:tavLst>
                                    </p:anim>
                                    <p:anim calcmode="lin" valueType="num">
                                      <p:cBhvr>
                                        <p:cTn id="18" dur="500" fill="hold"/>
                                        <p:tgtEl>
                                          <p:spTgt spid="12"/>
                                        </p:tgtEl>
                                        <p:attrNameLst>
                                          <p:attrName>ppt_h</p:attrName>
                                        </p:attrNameLst>
                                      </p:cBhvr>
                                      <p:tavLst>
                                        <p:tav tm="0">
                                          <p:val>
                                            <p:strVal val="4/3*#ppt_h"/>
                                          </p:val>
                                        </p:tav>
                                        <p:tav tm="100000">
                                          <p:val>
                                            <p:strVal val="#ppt_h"/>
                                          </p:val>
                                        </p:tav>
                                      </p:tavLst>
                                    </p:anim>
                                  </p:childTnLst>
                                </p:cTn>
                              </p:par>
                            </p:childTnLst>
                          </p:cTn>
                        </p:par>
                        <p:par>
                          <p:cTn id="19" fill="hold">
                            <p:stCondLst>
                              <p:cond delay="4500"/>
                            </p:stCondLst>
                            <p:childTnLst>
                              <p:par>
                                <p:cTn id="20" presetID="23" presetClass="entr" presetSubtype="288" fill="hold" grpId="0" nodeType="afterEffect">
                                  <p:stCondLst>
                                    <p:cond delay="10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strVal val="4/3*#ppt_w"/>
                                          </p:val>
                                        </p:tav>
                                        <p:tav tm="100000">
                                          <p:val>
                                            <p:strVal val="#ppt_w"/>
                                          </p:val>
                                        </p:tav>
                                      </p:tavLst>
                                    </p:anim>
                                    <p:anim calcmode="lin" valueType="num">
                                      <p:cBhvr>
                                        <p:cTn id="23" dur="50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turing"/>
          <p:cNvPicPr>
            <a:picLocks noChangeAspect="1" noChangeArrowheads="1"/>
          </p:cNvPicPr>
          <p:nvPr/>
        </p:nvPicPr>
        <p:blipFill>
          <a:blip r:embed="rId3" cstate="print"/>
          <a:srcRect/>
          <a:stretch>
            <a:fillRect/>
          </a:stretch>
        </p:blipFill>
        <p:spPr bwMode="auto">
          <a:xfrm>
            <a:off x="2590800" y="2057400"/>
            <a:ext cx="3948113" cy="1368425"/>
          </a:xfrm>
          <a:prstGeom prst="rect">
            <a:avLst/>
          </a:prstGeom>
          <a:noFill/>
          <a:ln w="9525">
            <a:noFill/>
            <a:miter lim="800000"/>
            <a:headEnd/>
            <a:tailEnd/>
          </a:ln>
        </p:spPr>
      </p:pic>
      <p:sp>
        <p:nvSpPr>
          <p:cNvPr id="8195" name="Rectangle 3"/>
          <p:cNvSpPr>
            <a:spLocks noGrp="1" noChangeArrowheads="1"/>
          </p:cNvSpPr>
          <p:nvPr>
            <p:ph type="body" idx="1"/>
          </p:nvPr>
        </p:nvSpPr>
        <p:spPr>
          <a:xfrm>
            <a:off x="304800" y="1295400"/>
            <a:ext cx="8382000" cy="5257800"/>
          </a:xfrm>
        </p:spPr>
        <p:txBody>
          <a:bodyPr>
            <a:normAutofit fontScale="92500" lnSpcReduction="10000"/>
          </a:bodyPr>
          <a:lstStyle/>
          <a:p>
            <a:pPr>
              <a:buFontTx/>
              <a:buChar char="•"/>
            </a:pPr>
            <a:r>
              <a:rPr lang="en-US" sz="2400" dirty="0" smtClean="0"/>
              <a:t>Turing (1950) </a:t>
            </a:r>
            <a:r>
              <a:rPr lang="en-US" sz="2400" dirty="0" smtClean="0">
                <a:hlinkClick r:id="rId4"/>
              </a:rPr>
              <a:t>"Computing machinery and intelligence"</a:t>
            </a:r>
            <a:endParaRPr lang="en-US" sz="2400" dirty="0" smtClean="0"/>
          </a:p>
          <a:p>
            <a:pPr>
              <a:buFontTx/>
              <a:buChar char="•"/>
            </a:pPr>
            <a:r>
              <a:rPr lang="en-US" sz="2400" dirty="0" smtClean="0"/>
              <a:t>The Turing Test</a:t>
            </a:r>
            <a:br>
              <a:rPr lang="en-US" sz="2400" dirty="0" smtClean="0"/>
            </a:br>
            <a:endParaRPr lang="en-US" sz="2400" dirty="0" smtClean="0"/>
          </a:p>
          <a:p>
            <a:pPr>
              <a:buFontTx/>
              <a:buChar char="•"/>
            </a:pPr>
            <a:endParaRPr lang="en-US" sz="2400" dirty="0" smtClean="0"/>
          </a:p>
          <a:p>
            <a:r>
              <a:rPr lang="en-US" sz="2400" dirty="0" smtClean="0"/>
              <a:t/>
            </a:r>
            <a:br>
              <a:rPr lang="en-US" sz="2400" dirty="0" smtClean="0"/>
            </a:br>
            <a:endParaRPr lang="en-US" sz="2400" dirty="0" smtClean="0"/>
          </a:p>
          <a:p>
            <a:pPr>
              <a:buFontTx/>
              <a:buChar char="•"/>
            </a:pPr>
            <a:r>
              <a:rPr lang="en-US" sz="2400" dirty="0" smtClean="0"/>
              <a:t>What capabilities would a computer need to have to pass the Turing Test?</a:t>
            </a:r>
          </a:p>
          <a:p>
            <a:pPr lvl="1"/>
            <a:r>
              <a:rPr lang="en-US" dirty="0" smtClean="0"/>
              <a:t>Natural language processing</a:t>
            </a:r>
          </a:p>
          <a:p>
            <a:pPr lvl="1"/>
            <a:r>
              <a:rPr lang="en-US" dirty="0" smtClean="0"/>
              <a:t>Knowledge representation</a:t>
            </a:r>
          </a:p>
          <a:p>
            <a:pPr lvl="1"/>
            <a:r>
              <a:rPr lang="en-US" dirty="0" smtClean="0"/>
              <a:t>Automated reasoning</a:t>
            </a:r>
          </a:p>
          <a:p>
            <a:pPr lvl="1"/>
            <a:r>
              <a:rPr lang="en-US" dirty="0" smtClean="0"/>
              <a:t>Machine learning</a:t>
            </a:r>
          </a:p>
          <a:p>
            <a:pPr>
              <a:buFontTx/>
              <a:buChar char="•"/>
            </a:pPr>
            <a:r>
              <a:rPr lang="en-US" sz="2400" dirty="0" smtClean="0"/>
              <a:t>Turing predicted that by the year 2000, machines would be able to fool 30% of human judges for five minutes</a:t>
            </a:r>
          </a:p>
        </p:txBody>
      </p:sp>
      <p:sp>
        <p:nvSpPr>
          <p:cNvPr id="10244" name="Rectangle 2"/>
          <p:cNvSpPr>
            <a:spLocks noGrp="1" noChangeArrowheads="1"/>
          </p:cNvSpPr>
          <p:nvPr>
            <p:ph type="title"/>
          </p:nvPr>
        </p:nvSpPr>
        <p:spPr>
          <a:xfrm>
            <a:off x="457200" y="152400"/>
            <a:ext cx="7467600" cy="639762"/>
          </a:xfrm>
        </p:spPr>
        <p:txBody>
          <a:bodyPr>
            <a:noAutofit/>
          </a:bodyPr>
          <a:lstStyle/>
          <a:p>
            <a:r>
              <a:rPr lang="en-US" sz="3600" dirty="0" smtClean="0"/>
              <a:t>Acting humanly </a:t>
            </a:r>
            <a:br>
              <a:rPr lang="en-US" sz="3600" dirty="0" smtClean="0"/>
            </a:br>
            <a:r>
              <a:rPr lang="en-US" sz="3600" b="1" dirty="0" smtClean="0"/>
              <a:t>The Turing Test approach</a:t>
            </a:r>
            <a:endParaRPr lang="en-US" sz="3600" dirty="0" smtClean="0"/>
          </a:p>
        </p:txBody>
      </p:sp>
      <p:pic>
        <p:nvPicPr>
          <p:cNvPr id="10245" name="Picture 3"/>
          <p:cNvPicPr>
            <a:picLocks noChangeAspect="1" noChangeArrowheads="1"/>
          </p:cNvPicPr>
          <p:nvPr/>
        </p:nvPicPr>
        <p:blipFill>
          <a:blip r:embed="rId5" cstate="print"/>
          <a:srcRect/>
          <a:stretch>
            <a:fillRect/>
          </a:stretch>
        </p:blipFill>
        <p:spPr bwMode="auto">
          <a:xfrm>
            <a:off x="7086600" y="1447800"/>
            <a:ext cx="1531938" cy="1905000"/>
          </a:xfrm>
          <a:prstGeom prst="rect">
            <a:avLst/>
          </a:prstGeom>
          <a:noFill/>
          <a:ln w="1905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19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19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19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1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Thinking humanly </a:t>
            </a:r>
            <a:br>
              <a:rPr lang="en-US" dirty="0" smtClean="0"/>
            </a:br>
            <a:r>
              <a:rPr lang="en-US" b="1" dirty="0" smtClean="0"/>
              <a:t>The cognitive modeling approach</a:t>
            </a:r>
            <a:endParaRPr lang="en-US" dirty="0"/>
          </a:p>
        </p:txBody>
      </p:sp>
      <p:sp>
        <p:nvSpPr>
          <p:cNvPr id="3" name="Content Placeholder 2"/>
          <p:cNvSpPr>
            <a:spLocks noGrp="1"/>
          </p:cNvSpPr>
          <p:nvPr>
            <p:ph sz="quarter" idx="1"/>
          </p:nvPr>
        </p:nvSpPr>
        <p:spPr>
          <a:xfrm>
            <a:off x="457200" y="1600200"/>
            <a:ext cx="8229600" cy="5105400"/>
          </a:xfrm>
        </p:spPr>
        <p:txBody>
          <a:bodyPr>
            <a:normAutofit lnSpcReduction="10000"/>
          </a:bodyPr>
          <a:lstStyle/>
          <a:p>
            <a:pPr>
              <a:lnSpc>
                <a:spcPct val="90000"/>
              </a:lnSpc>
            </a:pPr>
            <a:r>
              <a:rPr lang="en-US" dirty="0" smtClean="0"/>
              <a:t>Goal: Develop precise theories of human thinking</a:t>
            </a:r>
          </a:p>
          <a:p>
            <a:pPr>
              <a:lnSpc>
                <a:spcPct val="90000"/>
              </a:lnSpc>
            </a:pPr>
            <a:r>
              <a:rPr lang="en-US" dirty="0" smtClean="0"/>
              <a:t>Cognitive Architecture</a:t>
            </a:r>
          </a:p>
          <a:p>
            <a:pPr lvl="1">
              <a:lnSpc>
                <a:spcPct val="90000"/>
              </a:lnSpc>
            </a:pPr>
            <a:r>
              <a:rPr lang="en-US" sz="2400" dirty="0" smtClean="0"/>
              <a:t>Software Architecture for modeling human performance</a:t>
            </a:r>
          </a:p>
          <a:p>
            <a:pPr lvl="1">
              <a:lnSpc>
                <a:spcPct val="90000"/>
              </a:lnSpc>
            </a:pPr>
            <a:r>
              <a:rPr lang="en-US" sz="2400" dirty="0" smtClean="0"/>
              <a:t>Describe task, required knowledge, major sub-goals</a:t>
            </a:r>
          </a:p>
          <a:p>
            <a:pPr lvl="1">
              <a:lnSpc>
                <a:spcPct val="90000"/>
              </a:lnSpc>
            </a:pPr>
            <a:r>
              <a:rPr lang="en-US" sz="2400" dirty="0" smtClean="0"/>
              <a:t>Architecture follows human-like reasoning</a:t>
            </a:r>
          </a:p>
          <a:p>
            <a:pPr lvl="1">
              <a:lnSpc>
                <a:spcPct val="90000"/>
              </a:lnSpc>
            </a:pPr>
            <a:r>
              <a:rPr lang="en-US" sz="2400" dirty="0" smtClean="0"/>
              <a:t>Makes testable predictions: Time delays during problem solving, kinds of mistakes, eye movements, verbal protocols, learning rates, strategy shifts over time, etc.</a:t>
            </a:r>
          </a:p>
          <a:p>
            <a:pPr>
              <a:lnSpc>
                <a:spcPct val="90000"/>
              </a:lnSpc>
            </a:pPr>
            <a:r>
              <a:rPr lang="en-US" dirty="0" smtClean="0"/>
              <a:t>Problems:</a:t>
            </a:r>
          </a:p>
          <a:p>
            <a:pPr lvl="1">
              <a:lnSpc>
                <a:spcPct val="90000"/>
              </a:lnSpc>
            </a:pPr>
            <a:r>
              <a:rPr lang="en-US" sz="2400" dirty="0" smtClean="0"/>
              <a:t>It may be impossible to identify the detailed structure of human problem solving using only externally-available data.</a:t>
            </a:r>
            <a:endParaRPr lang="en-US" sz="3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7467600" cy="1096962"/>
          </a:xfrm>
        </p:spPr>
        <p:txBody>
          <a:bodyPr>
            <a:normAutofit fontScale="90000"/>
          </a:bodyPr>
          <a:lstStyle/>
          <a:p>
            <a:r>
              <a:rPr lang="en-US" dirty="0" smtClean="0"/>
              <a:t>Thinking humanly </a:t>
            </a:r>
            <a:br>
              <a:rPr lang="en-US" dirty="0" smtClean="0"/>
            </a:br>
            <a:r>
              <a:rPr lang="en-US" b="1" dirty="0" smtClean="0"/>
              <a:t>The cognitive </a:t>
            </a:r>
            <a:r>
              <a:rPr lang="en-US" b="1" dirty="0" err="1" smtClean="0"/>
              <a:t>modelling</a:t>
            </a:r>
            <a:r>
              <a:rPr lang="en-US" b="1" dirty="0" smtClean="0"/>
              <a:t> approach</a:t>
            </a:r>
            <a:endParaRPr lang="en-US" dirty="0" smtClean="0"/>
          </a:p>
        </p:txBody>
      </p:sp>
      <p:sp>
        <p:nvSpPr>
          <p:cNvPr id="4" name="Content Placeholder 3"/>
          <p:cNvSpPr>
            <a:spLocks noGrp="1"/>
          </p:cNvSpPr>
          <p:nvPr>
            <p:ph idx="1"/>
          </p:nvPr>
        </p:nvSpPr>
        <p:spPr>
          <a:xfrm>
            <a:off x="533400" y="1524000"/>
            <a:ext cx="8077200" cy="5257800"/>
          </a:xfrm>
        </p:spPr>
        <p:txBody>
          <a:bodyPr>
            <a:normAutofit fontScale="77500" lnSpcReduction="20000"/>
          </a:bodyPr>
          <a:lstStyle/>
          <a:p>
            <a:pPr>
              <a:buFontTx/>
              <a:buChar char="•"/>
            </a:pPr>
            <a:r>
              <a:rPr lang="en-US" dirty="0" smtClean="0"/>
              <a:t>We need to get </a:t>
            </a:r>
            <a:r>
              <a:rPr lang="en-US" i="1" dirty="0" smtClean="0"/>
              <a:t>inside</a:t>
            </a:r>
            <a:r>
              <a:rPr lang="en-US" dirty="0" smtClean="0"/>
              <a:t> the actual workings of human minds.</a:t>
            </a:r>
          </a:p>
          <a:p>
            <a:pPr>
              <a:buFontTx/>
              <a:buChar char="•"/>
            </a:pPr>
            <a:r>
              <a:rPr lang="en-US" dirty="0" smtClean="0"/>
              <a:t>There are two ways to do this: through </a:t>
            </a:r>
          </a:p>
          <a:p>
            <a:pPr lvl="1">
              <a:buFontTx/>
              <a:buChar char="•"/>
            </a:pPr>
            <a:r>
              <a:rPr lang="en-US" dirty="0" smtClean="0"/>
              <a:t>trying to catch our own thoughts as they go by</a:t>
            </a:r>
          </a:p>
          <a:p>
            <a:pPr lvl="1">
              <a:buFontTx/>
              <a:buChar char="•"/>
            </a:pPr>
            <a:r>
              <a:rPr lang="en-US" dirty="0" smtClean="0"/>
              <a:t>or through psychological experiments.</a:t>
            </a:r>
          </a:p>
          <a:p>
            <a:pPr>
              <a:buFontTx/>
              <a:buChar char="•"/>
            </a:pPr>
            <a:r>
              <a:rPr lang="en-US" dirty="0" smtClean="0"/>
              <a:t>Cognitive science: the brain as an information processing machine</a:t>
            </a:r>
          </a:p>
          <a:p>
            <a:pPr lvl="1"/>
            <a:r>
              <a:rPr lang="en-US" dirty="0" smtClean="0"/>
              <a:t>Requires scientific theories of how the brain works</a:t>
            </a:r>
          </a:p>
          <a:p>
            <a:pPr>
              <a:buFontTx/>
              <a:buChar char="•"/>
            </a:pPr>
            <a:r>
              <a:rPr lang="en-US" dirty="0" smtClean="0"/>
              <a:t>How to understand cognition as a computational process? </a:t>
            </a:r>
          </a:p>
          <a:p>
            <a:pPr lvl="1"/>
            <a:r>
              <a:rPr lang="en-US" dirty="0" smtClean="0"/>
              <a:t>try to think about how we think</a:t>
            </a:r>
          </a:p>
          <a:p>
            <a:pPr lvl="1"/>
            <a:r>
              <a:rPr lang="en-US" dirty="0" smtClean="0"/>
              <a:t>Predict and test behavior of human subjects </a:t>
            </a:r>
          </a:p>
          <a:p>
            <a:pPr lvl="1"/>
            <a:r>
              <a:rPr lang="en-US" dirty="0" smtClean="0"/>
              <a:t>Image the brain, record neurons</a:t>
            </a:r>
          </a:p>
          <a:p>
            <a:pPr>
              <a:buFontTx/>
              <a:buChar char="•"/>
            </a:pPr>
            <a:r>
              <a:rPr lang="en-US" dirty="0" smtClean="0"/>
              <a:t>The latter two methodologies are the domains of cognitive science and cognitive neuroscience</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274638"/>
            <a:ext cx="7467600" cy="715962"/>
          </a:xfrm>
        </p:spPr>
        <p:txBody>
          <a:bodyPr>
            <a:normAutofit fontScale="90000"/>
          </a:bodyPr>
          <a:lstStyle/>
          <a:p>
            <a:r>
              <a:rPr lang="en-US" dirty="0" smtClean="0"/>
              <a:t>Thinking rationally </a:t>
            </a:r>
            <a:br>
              <a:rPr lang="en-US" dirty="0" smtClean="0"/>
            </a:br>
            <a:r>
              <a:rPr lang="en-US" b="1" dirty="0" smtClean="0"/>
              <a:t>The laws of thought approach</a:t>
            </a:r>
            <a:endParaRPr lang="en-US" dirty="0" smtClean="0"/>
          </a:p>
        </p:txBody>
      </p:sp>
      <p:sp>
        <p:nvSpPr>
          <p:cNvPr id="3" name="Content Placeholder 2"/>
          <p:cNvSpPr>
            <a:spLocks noGrp="1"/>
          </p:cNvSpPr>
          <p:nvPr>
            <p:ph idx="1"/>
          </p:nvPr>
        </p:nvSpPr>
        <p:spPr>
          <a:xfrm>
            <a:off x="381000" y="1371600"/>
            <a:ext cx="8763000" cy="5257800"/>
          </a:xfrm>
        </p:spPr>
        <p:txBody>
          <a:bodyPr>
            <a:normAutofit fontScale="77500" lnSpcReduction="20000"/>
          </a:bodyPr>
          <a:lstStyle/>
          <a:p>
            <a:pPr>
              <a:buFontTx/>
              <a:buChar char="•"/>
            </a:pPr>
            <a:r>
              <a:rPr lang="en-US" sz="3100" dirty="0" smtClean="0"/>
              <a:t>Idealized or “right” way of thinking</a:t>
            </a:r>
          </a:p>
          <a:p>
            <a:pPr>
              <a:buFontTx/>
              <a:buChar char="•"/>
            </a:pPr>
            <a:r>
              <a:rPr lang="en-US" sz="3100" b="1" dirty="0" smtClean="0"/>
              <a:t>Logic:</a:t>
            </a:r>
            <a:r>
              <a:rPr lang="en-US" sz="3100" dirty="0" smtClean="0"/>
              <a:t> patterns of argument that always yield correct conclusions when supplied with correct premises</a:t>
            </a:r>
          </a:p>
          <a:p>
            <a:pPr lvl="1"/>
            <a:r>
              <a:rPr lang="en-US" sz="3600" dirty="0" smtClean="0"/>
              <a:t>“Tom is a man; all men are mortal; therefore Tom is mortal.”</a:t>
            </a:r>
          </a:p>
          <a:p>
            <a:pPr>
              <a:buFontTx/>
              <a:buChar char="•"/>
            </a:pPr>
            <a:r>
              <a:rPr lang="en-US" sz="3100" dirty="0" smtClean="0"/>
              <a:t>Beginning with Aristotle, philosophers and mathematicians have attempted to formalize the rules of logical thought</a:t>
            </a:r>
          </a:p>
          <a:p>
            <a:pPr>
              <a:buFontTx/>
              <a:buChar char="•"/>
            </a:pPr>
            <a:r>
              <a:rPr lang="en-US" sz="3100" b="1" i="1" dirty="0" smtClean="0"/>
              <a:t>Logicist</a:t>
            </a:r>
            <a:r>
              <a:rPr lang="en-US" sz="3100" b="1" dirty="0" smtClean="0"/>
              <a:t> approach to AI: </a:t>
            </a:r>
            <a:r>
              <a:rPr lang="en-US" sz="3100" dirty="0" smtClean="0"/>
              <a:t>describe problem in formal logical notation and apply general deduction procedures to solve it</a:t>
            </a:r>
          </a:p>
          <a:p>
            <a:pPr>
              <a:buFontTx/>
              <a:buChar char="•"/>
            </a:pPr>
            <a:r>
              <a:rPr lang="en-US" sz="3100" dirty="0" smtClean="0"/>
              <a:t>Problems with the logicist approach</a:t>
            </a:r>
          </a:p>
          <a:p>
            <a:pPr lvl="1"/>
            <a:r>
              <a:rPr lang="en-US" dirty="0" smtClean="0"/>
              <a:t>Computational complexity of finding the solution</a:t>
            </a:r>
          </a:p>
          <a:p>
            <a:pPr lvl="1"/>
            <a:r>
              <a:rPr lang="en-US" dirty="0" smtClean="0"/>
              <a:t>Describing real-world problems and knowledge in logical notation</a:t>
            </a:r>
          </a:p>
          <a:p>
            <a:pPr lvl="1"/>
            <a:r>
              <a:rPr lang="en-US" dirty="0" smtClean="0"/>
              <a:t>Dealing with uncertainty</a:t>
            </a:r>
          </a:p>
          <a:p>
            <a:pPr lvl="1"/>
            <a:r>
              <a:rPr lang="en-US" dirty="0" smtClean="0"/>
              <a:t>A lot of intelligent or “rational” behavior has nothing to do with logic</a:t>
            </a:r>
          </a:p>
          <a:p>
            <a:pPr lvl="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809625" y="1752600"/>
            <a:ext cx="7958138" cy="4572000"/>
          </a:xfrm>
          <a:prstGeom prst="rect">
            <a:avLst/>
          </a:prstGeom>
        </p:spPr>
        <p:txBody>
          <a:bodyPr vert="horz">
            <a:normAutofit/>
          </a:bodyPr>
          <a:lstStyle/>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Ensure that all actions performed by computer are justifiable (“rational”)</a:t>
            </a: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Rational = Conclusions are provable from inputs and prior knowledge</a:t>
            </a: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Problems:</a:t>
            </a:r>
          </a:p>
          <a:p>
            <a:pPr marL="640080" marR="0" lvl="1" indent="-274320" algn="l" defTabSz="914400" rtl="0" eaLnBrk="1" fontAlgn="auto" latinLnBrk="0" hangingPunct="1">
              <a:lnSpc>
                <a:spcPct val="80000"/>
              </a:lnSpc>
              <a:spcBef>
                <a:spcPct val="20000"/>
              </a:spcBef>
              <a:spcAft>
                <a:spcPts val="0"/>
              </a:spcAft>
              <a:buClr>
                <a:schemeClr val="accent1"/>
              </a:buClr>
              <a:buSzPct val="80000"/>
              <a:buFont typeface="Wingdings 2"/>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Representation of informal knowledge is difficulty</a:t>
            </a:r>
          </a:p>
          <a:p>
            <a:pPr marL="640080" marR="0" lvl="1" indent="-274320" algn="l" defTabSz="914400" rtl="0" eaLnBrk="1" fontAlgn="auto" latinLnBrk="0" hangingPunct="1">
              <a:lnSpc>
                <a:spcPct val="80000"/>
              </a:lnSpc>
              <a:spcBef>
                <a:spcPct val="20000"/>
              </a:spcBef>
              <a:spcAft>
                <a:spcPts val="0"/>
              </a:spcAft>
              <a:buClr>
                <a:schemeClr val="accent1"/>
              </a:buClr>
              <a:buSzPct val="80000"/>
              <a:buFont typeface="Wingdings 2"/>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Hard to define “provable” reasoning</a:t>
            </a:r>
          </a:p>
        </p:txBody>
      </p:sp>
      <p:sp>
        <p:nvSpPr>
          <p:cNvPr id="5" name="Text Box 4"/>
          <p:cNvSpPr txBox="1">
            <a:spLocks noChangeArrowheads="1"/>
          </p:cNvSpPr>
          <p:nvPr/>
        </p:nvSpPr>
        <p:spPr bwMode="auto">
          <a:xfrm>
            <a:off x="1676400" y="2667000"/>
            <a:ext cx="2590800" cy="831850"/>
          </a:xfrm>
          <a:prstGeom prst="rect">
            <a:avLst/>
          </a:prstGeom>
          <a:noFill/>
          <a:ln w="9525" algn="ctr">
            <a:solidFill>
              <a:schemeClr val="tx1"/>
            </a:solidFill>
            <a:miter lim="800000"/>
            <a:headEnd/>
            <a:tailEnd/>
          </a:ln>
          <a:effectLst/>
        </p:spPr>
        <p:txBody>
          <a:bodyPr>
            <a:spAutoFit/>
          </a:bodyPr>
          <a:lstStyle/>
          <a:p>
            <a:pPr>
              <a:spcBef>
                <a:spcPct val="50000"/>
              </a:spcBef>
              <a:buClrTx/>
              <a:buFontTx/>
              <a:buNone/>
            </a:pPr>
            <a:r>
              <a:rPr lang="en-US" sz="2400" dirty="0"/>
              <a:t>Facts and Rules in Formal Logic</a:t>
            </a:r>
          </a:p>
        </p:txBody>
      </p:sp>
      <p:sp>
        <p:nvSpPr>
          <p:cNvPr id="6" name="Text Box 5"/>
          <p:cNvSpPr txBox="1">
            <a:spLocks noChangeArrowheads="1"/>
          </p:cNvSpPr>
          <p:nvPr/>
        </p:nvSpPr>
        <p:spPr bwMode="auto">
          <a:xfrm>
            <a:off x="5486400" y="2819400"/>
            <a:ext cx="2590800" cy="466725"/>
          </a:xfrm>
          <a:prstGeom prst="rect">
            <a:avLst/>
          </a:prstGeom>
          <a:noFill/>
          <a:ln w="9525" algn="ctr">
            <a:solidFill>
              <a:schemeClr val="tx1"/>
            </a:solidFill>
            <a:miter lim="800000"/>
            <a:headEnd/>
            <a:tailEnd/>
          </a:ln>
          <a:effectLst/>
        </p:spPr>
        <p:txBody>
          <a:bodyPr>
            <a:spAutoFit/>
          </a:bodyPr>
          <a:lstStyle/>
          <a:p>
            <a:pPr>
              <a:spcBef>
                <a:spcPct val="50000"/>
              </a:spcBef>
              <a:buClrTx/>
              <a:buFontTx/>
              <a:buNone/>
            </a:pPr>
            <a:r>
              <a:rPr lang="en-US" sz="2400"/>
              <a:t>Theorem Prover</a:t>
            </a:r>
          </a:p>
        </p:txBody>
      </p:sp>
      <p:sp>
        <p:nvSpPr>
          <p:cNvPr id="7" name="Line 6"/>
          <p:cNvSpPr>
            <a:spLocks noChangeShapeType="1"/>
          </p:cNvSpPr>
          <p:nvPr/>
        </p:nvSpPr>
        <p:spPr bwMode="auto">
          <a:xfrm>
            <a:off x="4267200" y="3048000"/>
            <a:ext cx="1219200" cy="0"/>
          </a:xfrm>
          <a:prstGeom prst="line">
            <a:avLst/>
          </a:prstGeom>
          <a:noFill/>
          <a:ln w="9525">
            <a:solidFill>
              <a:schemeClr val="tx1"/>
            </a:solidFill>
            <a:round/>
            <a:headEnd type="triangle" w="med" len="med"/>
            <a:tailEnd type="triangle" w="med" len="med"/>
          </a:ln>
          <a:effectLst/>
        </p:spPr>
        <p:txBody>
          <a:bodyPr>
            <a:spAutoFit/>
          </a:bodyPr>
          <a:lstStyle/>
          <a:p>
            <a:endParaRPr lang="en-US"/>
          </a:p>
        </p:txBody>
      </p:sp>
      <p:sp>
        <p:nvSpPr>
          <p:cNvPr id="8" name="Rectangle 2"/>
          <p:cNvSpPr>
            <a:spLocks noGrp="1" noChangeArrowheads="1"/>
          </p:cNvSpPr>
          <p:nvPr>
            <p:ph type="title"/>
          </p:nvPr>
        </p:nvSpPr>
        <p:spPr/>
        <p:txBody>
          <a:bodyPr>
            <a:normAutofit fontScale="90000"/>
          </a:bodyPr>
          <a:lstStyle/>
          <a:p>
            <a:r>
              <a:rPr lang="en-US" sz="4000" dirty="0"/>
              <a:t>Thinking Rationally: </a:t>
            </a:r>
            <a:br>
              <a:rPr lang="en-US" sz="4000" dirty="0"/>
            </a:br>
            <a:r>
              <a:rPr lang="en-US" sz="4000" dirty="0"/>
              <a:t>The Logical Approach</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r>
              <a:rPr lang="en-US" dirty="0" smtClean="0"/>
              <a:t>Acting rationally </a:t>
            </a:r>
            <a:br>
              <a:rPr lang="en-US" dirty="0" smtClean="0"/>
            </a:br>
            <a:r>
              <a:rPr lang="en-US" b="1" dirty="0" smtClean="0"/>
              <a:t>Rational agent</a:t>
            </a:r>
          </a:p>
        </p:txBody>
      </p:sp>
      <p:sp>
        <p:nvSpPr>
          <p:cNvPr id="11267" name="Rectangle 3"/>
          <p:cNvSpPr>
            <a:spLocks noGrp="1" noChangeArrowheads="1"/>
          </p:cNvSpPr>
          <p:nvPr>
            <p:ph type="body" idx="1"/>
          </p:nvPr>
        </p:nvSpPr>
        <p:spPr>
          <a:xfrm>
            <a:off x="609600" y="1600200"/>
            <a:ext cx="7924800" cy="5257800"/>
          </a:xfrm>
        </p:spPr>
        <p:txBody>
          <a:bodyPr>
            <a:normAutofit/>
          </a:bodyPr>
          <a:lstStyle/>
          <a:p>
            <a:pPr>
              <a:buFont typeface="Arial" pitchFamily="34" charset="0"/>
              <a:buChar char="•"/>
              <a:defRPr/>
            </a:pPr>
            <a:r>
              <a:rPr lang="en-US" sz="2400" dirty="0" smtClean="0"/>
              <a:t>A rational agent is one that acts to achieve the best </a:t>
            </a:r>
            <a:r>
              <a:rPr lang="en-US" sz="2400" i="1" dirty="0" smtClean="0"/>
              <a:t>expected</a:t>
            </a:r>
            <a:r>
              <a:rPr lang="en-US" sz="2400" dirty="0" smtClean="0"/>
              <a:t> outcome</a:t>
            </a:r>
          </a:p>
          <a:p>
            <a:pPr lvl="1">
              <a:buFont typeface="Arial" pitchFamily="34" charset="0"/>
              <a:buChar char="•"/>
              <a:defRPr/>
            </a:pPr>
            <a:r>
              <a:rPr lang="en-US" dirty="0" smtClean="0">
                <a:ea typeface="+mn-ea"/>
                <a:cs typeface="+mn-cs"/>
              </a:rPr>
              <a:t>Goals are application-dependent and are expressed in terms of the </a:t>
            </a:r>
            <a:r>
              <a:rPr lang="en-US" b="1" dirty="0" smtClean="0">
                <a:ea typeface="+mn-ea"/>
                <a:cs typeface="+mn-cs"/>
              </a:rPr>
              <a:t>utility of outcomes</a:t>
            </a:r>
          </a:p>
          <a:p>
            <a:pPr lvl="1">
              <a:buFont typeface="Arial" pitchFamily="34" charset="0"/>
              <a:buChar char="•"/>
              <a:defRPr/>
            </a:pPr>
            <a:r>
              <a:rPr lang="en-US" dirty="0" smtClean="0">
                <a:ea typeface="+mn-ea"/>
                <a:cs typeface="+mn-cs"/>
              </a:rPr>
              <a:t>Being rational means </a:t>
            </a:r>
            <a:r>
              <a:rPr lang="en-US" b="1" dirty="0" smtClean="0">
                <a:ea typeface="+mn-ea"/>
                <a:cs typeface="+mn-cs"/>
              </a:rPr>
              <a:t>maximizing your expected utility</a:t>
            </a:r>
          </a:p>
          <a:p>
            <a:pPr lvl="1">
              <a:buFont typeface="Arial" pitchFamily="34" charset="0"/>
              <a:buChar char="•"/>
              <a:defRPr/>
            </a:pPr>
            <a:r>
              <a:rPr lang="en-US" dirty="0" smtClean="0">
                <a:ea typeface="+mn-ea"/>
                <a:cs typeface="+mn-cs"/>
              </a:rPr>
              <a:t>In practice, utility optimization is subject to the agent’s computational constraints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smtClean="0"/>
              <a:t>Acting Rationally</a:t>
            </a:r>
            <a:r>
              <a:rPr lang="en-US" sz="3200" dirty="0" smtClean="0"/>
              <a:t/>
            </a:r>
            <a:br>
              <a:rPr lang="en-US" sz="3200" dirty="0" smtClean="0"/>
            </a:br>
            <a:r>
              <a:rPr lang="en-US" sz="3200" b="1" dirty="0" smtClean="0"/>
              <a:t>Rational Agents</a:t>
            </a:r>
            <a:endParaRPr lang="en-US" b="1" dirty="0"/>
          </a:p>
        </p:txBody>
      </p:sp>
      <p:sp>
        <p:nvSpPr>
          <p:cNvPr id="6" name="Rectangle 3"/>
          <p:cNvSpPr txBox="1">
            <a:spLocks noChangeArrowheads="1"/>
          </p:cNvSpPr>
          <p:nvPr/>
        </p:nvSpPr>
        <p:spPr>
          <a:xfrm>
            <a:off x="809625" y="1752600"/>
            <a:ext cx="7958138" cy="2895600"/>
          </a:xfrm>
          <a:prstGeom prst="rect">
            <a:avLst/>
          </a:prstGeom>
        </p:spPr>
        <p:txBody>
          <a:bodyPr vert="horz">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Claim: “Rational” means more than just logically justified.  It also means “doing the right thing”</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 Box 5"/>
          <p:cNvSpPr txBox="1">
            <a:spLocks noChangeArrowheads="1"/>
          </p:cNvSpPr>
          <p:nvPr/>
        </p:nvSpPr>
        <p:spPr bwMode="auto">
          <a:xfrm>
            <a:off x="1295400" y="3500438"/>
            <a:ext cx="6858000" cy="1076325"/>
          </a:xfrm>
          <a:prstGeom prst="rect">
            <a:avLst/>
          </a:prstGeom>
          <a:noFill/>
          <a:ln w="9525" algn="ctr">
            <a:solidFill>
              <a:schemeClr val="tx1"/>
            </a:solidFill>
            <a:miter lim="800000"/>
            <a:headEnd/>
            <a:tailEnd/>
          </a:ln>
          <a:effectLst/>
        </p:spPr>
        <p:txBody>
          <a:bodyPr anchor="ctr">
            <a:spAutoFit/>
          </a:bodyPr>
          <a:lstStyle/>
          <a:p>
            <a:r>
              <a:rPr lang="en-US" dirty="0"/>
              <a:t>Rational agents do the best they can given their resources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p:cNvSpPr>
            <a:spLocks noGrp="1" noChangeArrowheads="1"/>
          </p:cNvSpPr>
          <p:nvPr>
            <p:ph type="title"/>
          </p:nvPr>
        </p:nvSpPr>
        <p:spPr>
          <a:xfrm>
            <a:off x="762000" y="762000"/>
            <a:ext cx="7924800" cy="1143000"/>
          </a:xfrm>
        </p:spPr>
        <p:txBody>
          <a:bodyPr/>
          <a:lstStyle/>
          <a:p>
            <a:r>
              <a:rPr lang="en-US" altLang="zh-TW" sz="5400" dirty="0"/>
              <a:t>Weak and Strong AI</a:t>
            </a:r>
          </a:p>
        </p:txBody>
      </p:sp>
      <p:sp>
        <p:nvSpPr>
          <p:cNvPr id="6" name="Text Box 4"/>
          <p:cNvSpPr txBox="1">
            <a:spLocks noChangeArrowheads="1"/>
          </p:cNvSpPr>
          <p:nvPr/>
        </p:nvSpPr>
        <p:spPr bwMode="auto">
          <a:xfrm>
            <a:off x="949325" y="2597150"/>
            <a:ext cx="3694113"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latin typeface="Comic Sans MS" pitchFamily="66" charset="0"/>
              </a:rPr>
              <a:t>The exciting new effort to make computers thinks … </a:t>
            </a:r>
            <a:r>
              <a:rPr kumimoji="0" lang="en-US" altLang="zh-TW" sz="2000" i="1">
                <a:solidFill>
                  <a:srgbClr val="CC3300"/>
                </a:solidFill>
                <a:latin typeface="Comic Sans MS" pitchFamily="66" charset="0"/>
              </a:rPr>
              <a:t>machine with minds</a:t>
            </a:r>
            <a:r>
              <a:rPr kumimoji="0" lang="en-US" altLang="zh-TW" sz="2000">
                <a:latin typeface="Comic Sans MS" pitchFamily="66" charset="0"/>
              </a:rPr>
              <a:t>, in the full and literal sense” </a:t>
            </a:r>
          </a:p>
          <a:p>
            <a:pPr eaLnBrk="0" hangingPunct="0"/>
            <a:r>
              <a:rPr kumimoji="0" lang="en-US" altLang="zh-TW" sz="2000">
                <a:latin typeface="Comic Sans MS" pitchFamily="66" charset="0"/>
              </a:rPr>
              <a:t>(Haugeland 1985)</a:t>
            </a:r>
          </a:p>
        </p:txBody>
      </p:sp>
      <p:sp>
        <p:nvSpPr>
          <p:cNvPr id="7" name="Text Box 5"/>
          <p:cNvSpPr txBox="1">
            <a:spLocks noChangeArrowheads="1"/>
          </p:cNvSpPr>
          <p:nvPr/>
        </p:nvSpPr>
        <p:spPr bwMode="auto">
          <a:xfrm>
            <a:off x="949325" y="4467225"/>
            <a:ext cx="3694113"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latin typeface="Comic Sans MS" pitchFamily="66" charset="0"/>
              </a:rPr>
              <a:t>“The art of creating machines that </a:t>
            </a:r>
            <a:r>
              <a:rPr kumimoji="0" lang="en-US" altLang="zh-TW" sz="2000">
                <a:solidFill>
                  <a:srgbClr val="CC3300"/>
                </a:solidFill>
                <a:latin typeface="Comic Sans MS" pitchFamily="66" charset="0"/>
              </a:rPr>
              <a:t>perform functions</a:t>
            </a:r>
            <a:r>
              <a:rPr kumimoji="0" lang="en-US" altLang="zh-TW" sz="2000">
                <a:latin typeface="Comic Sans MS" pitchFamily="66" charset="0"/>
              </a:rPr>
              <a:t> that require intelligence when performed by </a:t>
            </a:r>
            <a:r>
              <a:rPr kumimoji="0" lang="en-US" altLang="zh-TW" sz="2000">
                <a:solidFill>
                  <a:srgbClr val="CC3300"/>
                </a:solidFill>
                <a:latin typeface="Comic Sans MS" pitchFamily="66" charset="0"/>
              </a:rPr>
              <a:t>people</a:t>
            </a:r>
            <a:r>
              <a:rPr kumimoji="0" lang="en-US" altLang="zh-TW" sz="2000">
                <a:latin typeface="Comic Sans MS" pitchFamily="66" charset="0"/>
              </a:rPr>
              <a:t>” (Kurzweil, 1990)</a:t>
            </a:r>
          </a:p>
        </p:txBody>
      </p:sp>
      <p:sp>
        <p:nvSpPr>
          <p:cNvPr id="8" name="Text Box 6"/>
          <p:cNvSpPr txBox="1">
            <a:spLocks noChangeArrowheads="1"/>
          </p:cNvSpPr>
          <p:nvPr/>
        </p:nvSpPr>
        <p:spPr bwMode="auto">
          <a:xfrm>
            <a:off x="4859338" y="2597150"/>
            <a:ext cx="3673475"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solidFill>
                  <a:srgbClr val="0033CC"/>
                </a:solidFill>
                <a:latin typeface="Comic Sans MS" pitchFamily="66" charset="0"/>
              </a:rPr>
              <a:t>“The study of mental faculties through the use of computational models” </a:t>
            </a:r>
          </a:p>
          <a:p>
            <a:pPr eaLnBrk="0" hangingPunct="0"/>
            <a:r>
              <a:rPr kumimoji="0" lang="en-US" altLang="zh-TW" sz="2000">
                <a:solidFill>
                  <a:srgbClr val="0033CC"/>
                </a:solidFill>
                <a:latin typeface="Comic Sans MS" pitchFamily="66" charset="0"/>
              </a:rPr>
              <a:t>(Charniak et al. 1985)</a:t>
            </a:r>
          </a:p>
          <a:p>
            <a:pPr eaLnBrk="0" hangingPunct="0"/>
            <a:endParaRPr kumimoji="0" lang="en-US" altLang="zh-TW" sz="2000">
              <a:solidFill>
                <a:srgbClr val="0033CC"/>
              </a:solidFill>
              <a:latin typeface="Comic Sans MS" pitchFamily="66" charset="0"/>
            </a:endParaRPr>
          </a:p>
        </p:txBody>
      </p:sp>
      <p:sp>
        <p:nvSpPr>
          <p:cNvPr id="9" name="Text Box 7"/>
          <p:cNvSpPr txBox="1">
            <a:spLocks noChangeArrowheads="1"/>
          </p:cNvSpPr>
          <p:nvPr/>
        </p:nvSpPr>
        <p:spPr bwMode="auto">
          <a:xfrm>
            <a:off x="4859338" y="4467225"/>
            <a:ext cx="3656012" cy="1625600"/>
          </a:xfrm>
          <a:prstGeom prst="rect">
            <a:avLst/>
          </a:prstGeom>
          <a:noFill/>
          <a:ln w="9525">
            <a:solidFill>
              <a:srgbClr val="000000"/>
            </a:solidFill>
            <a:miter lim="800000"/>
            <a:headEnd/>
            <a:tailEnd/>
          </a:ln>
          <a:effectLst/>
        </p:spPr>
        <p:txBody>
          <a:bodyPr>
            <a:spAutoFit/>
          </a:bodyPr>
          <a:lstStyle/>
          <a:p>
            <a:pPr eaLnBrk="0" hangingPunct="0"/>
            <a:r>
              <a:rPr kumimoji="0" lang="en-US" altLang="zh-TW" sz="2000">
                <a:solidFill>
                  <a:srgbClr val="0033CC"/>
                </a:solidFill>
                <a:latin typeface="Comic Sans MS" pitchFamily="66" charset="0"/>
              </a:rPr>
              <a:t>A field of study that seeks to explain and emulate intelligent behavior in terms of computational processes” (Schalkol, 1990)</a:t>
            </a:r>
          </a:p>
        </p:txBody>
      </p:sp>
      <p:sp>
        <p:nvSpPr>
          <p:cNvPr id="10" name="Rectangle 12"/>
          <p:cNvSpPr>
            <a:spLocks noChangeArrowheads="1"/>
          </p:cNvSpPr>
          <p:nvPr/>
        </p:nvSpPr>
        <p:spPr bwMode="auto">
          <a:xfrm>
            <a:off x="911225" y="2565400"/>
            <a:ext cx="3732213" cy="1655763"/>
          </a:xfrm>
          <a:prstGeom prst="rect">
            <a:avLst/>
          </a:prstGeom>
          <a:solidFill>
            <a:srgbClr val="FFFF00"/>
          </a:solidFill>
          <a:ln w="9525">
            <a:solidFill>
              <a:schemeClr val="tx1"/>
            </a:solidFill>
            <a:miter lim="800000"/>
            <a:headEnd/>
            <a:tailEnd/>
          </a:ln>
          <a:effectLst/>
        </p:spPr>
        <p:txBody>
          <a:bodyPr wrap="none" anchor="ctr"/>
          <a:lstStyle/>
          <a:p>
            <a:pPr algn="ctr" eaLnBrk="0" hangingPunct="0"/>
            <a:r>
              <a:rPr kumimoji="0" lang="en-US" altLang="zh-TW" dirty="0">
                <a:solidFill>
                  <a:srgbClr val="CC3300"/>
                </a:solidFill>
                <a:latin typeface="Comic Sans MS" pitchFamily="66" charset="0"/>
              </a:rPr>
              <a:t>Systems that think like humans</a:t>
            </a:r>
            <a:endParaRPr lang="en-US" altLang="zh-TW" dirty="0"/>
          </a:p>
        </p:txBody>
      </p:sp>
      <p:sp>
        <p:nvSpPr>
          <p:cNvPr id="11" name="Rectangle 13"/>
          <p:cNvSpPr>
            <a:spLocks noChangeArrowheads="1"/>
          </p:cNvSpPr>
          <p:nvPr/>
        </p:nvSpPr>
        <p:spPr bwMode="auto">
          <a:xfrm>
            <a:off x="4859338" y="2565400"/>
            <a:ext cx="3732212" cy="1655763"/>
          </a:xfrm>
          <a:prstGeom prst="rect">
            <a:avLst/>
          </a:prstGeom>
          <a:solidFill>
            <a:srgbClr val="CCFFFF"/>
          </a:solidFill>
          <a:ln w="9525">
            <a:solidFill>
              <a:schemeClr val="tx1"/>
            </a:solidFill>
            <a:miter lim="800000"/>
            <a:headEnd/>
            <a:tailEnd/>
          </a:ln>
          <a:effectLst/>
        </p:spPr>
        <p:txBody>
          <a:bodyPr wrap="none" anchor="ctr"/>
          <a:lstStyle/>
          <a:p>
            <a:pPr algn="ctr" eaLnBrk="0" hangingPunct="0"/>
            <a:r>
              <a:rPr kumimoji="0" lang="en-US" altLang="zh-TW" dirty="0">
                <a:solidFill>
                  <a:srgbClr val="0033CC"/>
                </a:solidFill>
                <a:latin typeface="Comic Sans MS" pitchFamily="66" charset="0"/>
              </a:rPr>
              <a:t>Systems that think rationally</a:t>
            </a:r>
            <a:endParaRPr lang="en-US" altLang="zh-TW" dirty="0">
              <a:solidFill>
                <a:srgbClr val="0033CC"/>
              </a:solidFill>
            </a:endParaRPr>
          </a:p>
        </p:txBody>
      </p:sp>
      <p:sp>
        <p:nvSpPr>
          <p:cNvPr id="12" name="Rectangle 14"/>
          <p:cNvSpPr>
            <a:spLocks noChangeArrowheads="1"/>
          </p:cNvSpPr>
          <p:nvPr/>
        </p:nvSpPr>
        <p:spPr bwMode="auto">
          <a:xfrm>
            <a:off x="911225" y="4437063"/>
            <a:ext cx="3732213" cy="1655762"/>
          </a:xfrm>
          <a:prstGeom prst="rect">
            <a:avLst/>
          </a:prstGeom>
          <a:solidFill>
            <a:srgbClr val="FFCCFF"/>
          </a:solidFill>
          <a:ln w="9525">
            <a:solidFill>
              <a:schemeClr val="tx1"/>
            </a:solidFill>
            <a:miter lim="800000"/>
            <a:headEnd/>
            <a:tailEnd/>
          </a:ln>
          <a:effectLst/>
        </p:spPr>
        <p:txBody>
          <a:bodyPr wrap="none" anchor="ctr"/>
          <a:lstStyle/>
          <a:p>
            <a:pPr algn="ctr" eaLnBrk="0" hangingPunct="0"/>
            <a:r>
              <a:rPr kumimoji="0" lang="en-US" altLang="zh-TW" dirty="0">
                <a:solidFill>
                  <a:srgbClr val="CC3300"/>
                </a:solidFill>
                <a:latin typeface="Comic Sans MS" pitchFamily="66" charset="0"/>
              </a:rPr>
              <a:t>Systems that act like humans</a:t>
            </a:r>
            <a:endParaRPr lang="en-US" altLang="zh-TW" dirty="0"/>
          </a:p>
        </p:txBody>
      </p:sp>
      <p:sp>
        <p:nvSpPr>
          <p:cNvPr id="13" name="Rectangle 15"/>
          <p:cNvSpPr>
            <a:spLocks noChangeArrowheads="1"/>
          </p:cNvSpPr>
          <p:nvPr/>
        </p:nvSpPr>
        <p:spPr bwMode="auto">
          <a:xfrm>
            <a:off x="4848225" y="4437063"/>
            <a:ext cx="3732213" cy="1655762"/>
          </a:xfrm>
          <a:prstGeom prst="rect">
            <a:avLst/>
          </a:prstGeom>
          <a:solidFill>
            <a:srgbClr val="FF9966"/>
          </a:solidFill>
          <a:ln w="9525">
            <a:solidFill>
              <a:schemeClr val="tx1"/>
            </a:solidFill>
            <a:miter lim="800000"/>
            <a:headEnd/>
            <a:tailEnd/>
          </a:ln>
          <a:effectLst/>
        </p:spPr>
        <p:txBody>
          <a:bodyPr wrap="none" anchor="ctr"/>
          <a:lstStyle/>
          <a:p>
            <a:pPr algn="ctr" eaLnBrk="0" hangingPunct="0"/>
            <a:r>
              <a:rPr kumimoji="0" lang="en-US" altLang="zh-TW">
                <a:solidFill>
                  <a:srgbClr val="0033CC"/>
                </a:solidFill>
                <a:latin typeface="Comic Sans MS" pitchFamily="66" charset="0"/>
              </a:rPr>
              <a:t>Systems that act rationally</a:t>
            </a:r>
            <a:endParaRPr lang="en-US" altLang="zh-TW">
              <a:solidFill>
                <a:srgbClr val="0033CC"/>
              </a:solidFill>
            </a:endParaRPr>
          </a:p>
        </p:txBody>
      </p:sp>
      <p:sp>
        <p:nvSpPr>
          <p:cNvPr id="14" name="Rectangle 13"/>
          <p:cNvSpPr/>
          <p:nvPr/>
        </p:nvSpPr>
        <p:spPr>
          <a:xfrm>
            <a:off x="4996854" y="4038600"/>
            <a:ext cx="3461346"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274320" lvl="0" indent="-274320">
              <a:spcBef>
                <a:spcPts val="600"/>
              </a:spcBef>
              <a:buClr>
                <a:schemeClr val="accent1"/>
              </a:buClr>
              <a:buSzPct val="70000"/>
              <a:buFont typeface="Wingdings"/>
              <a:buChar char=""/>
              <a:defRPr/>
            </a:pPr>
            <a:r>
              <a:rPr lang="en-US" altLang="zh-TW" sz="3200" dirty="0" smtClean="0">
                <a:latin typeface="Comic Sans MS" pitchFamily="66" charset="0"/>
              </a:rPr>
              <a:t>Weak AI</a:t>
            </a:r>
          </a:p>
        </p:txBody>
      </p:sp>
      <p:sp>
        <p:nvSpPr>
          <p:cNvPr id="15" name="Rectangle 14"/>
          <p:cNvSpPr/>
          <p:nvPr/>
        </p:nvSpPr>
        <p:spPr>
          <a:xfrm>
            <a:off x="1066800" y="4038600"/>
            <a:ext cx="3461346"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274320" indent="-274320">
              <a:spcBef>
                <a:spcPts val="600"/>
              </a:spcBef>
              <a:buClr>
                <a:schemeClr val="accent1"/>
              </a:buClr>
              <a:buSzPct val="70000"/>
              <a:buFont typeface="Wingdings"/>
              <a:buChar char=""/>
              <a:defRPr/>
            </a:pPr>
            <a:r>
              <a:rPr lang="en-US" altLang="zh-TW" sz="3200" dirty="0" smtClean="0">
                <a:latin typeface="Comic Sans MS" pitchFamily="66" charset="0"/>
              </a:rPr>
              <a:t>Strong AI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100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childTnLst>
                          </p:cTn>
                        </p:par>
                        <p:par>
                          <p:cTn id="9" fill="hold">
                            <p:stCondLst>
                              <p:cond delay="1500"/>
                            </p:stCondLst>
                            <p:childTnLst>
                              <p:par>
                                <p:cTn id="10" presetID="23" presetClass="entr" presetSubtype="288" fill="hold" grpId="0" nodeType="afterEffect">
                                  <p:stCondLst>
                                    <p:cond delay="10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strVal val="4/3*#ppt_w"/>
                                          </p:val>
                                        </p:tav>
                                        <p:tav tm="100000">
                                          <p:val>
                                            <p:strVal val="#ppt_w"/>
                                          </p:val>
                                        </p:tav>
                                      </p:tavLst>
                                    </p:anim>
                                    <p:anim calcmode="lin" valueType="num">
                                      <p:cBhvr>
                                        <p:cTn id="13" dur="500" fill="hold"/>
                                        <p:tgtEl>
                                          <p:spTgt spid="11"/>
                                        </p:tgtEl>
                                        <p:attrNameLst>
                                          <p:attrName>ppt_h</p:attrName>
                                        </p:attrNameLst>
                                      </p:cBhvr>
                                      <p:tavLst>
                                        <p:tav tm="0">
                                          <p:val>
                                            <p:strVal val="4/3*#ppt_h"/>
                                          </p:val>
                                        </p:tav>
                                        <p:tav tm="100000">
                                          <p:val>
                                            <p:strVal val="#ppt_h"/>
                                          </p:val>
                                        </p:tav>
                                      </p:tavLst>
                                    </p:anim>
                                  </p:childTnLst>
                                </p:cTn>
                              </p:par>
                            </p:childTnLst>
                          </p:cTn>
                        </p:par>
                        <p:par>
                          <p:cTn id="14" fill="hold">
                            <p:stCondLst>
                              <p:cond delay="3000"/>
                            </p:stCondLst>
                            <p:childTnLst>
                              <p:par>
                                <p:cTn id="15" presetID="23" presetClass="entr" presetSubtype="288"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strVal val="4/3*#ppt_w"/>
                                          </p:val>
                                        </p:tav>
                                        <p:tav tm="100000">
                                          <p:val>
                                            <p:strVal val="#ppt_w"/>
                                          </p:val>
                                        </p:tav>
                                      </p:tavLst>
                                    </p:anim>
                                    <p:anim calcmode="lin" valueType="num">
                                      <p:cBhvr>
                                        <p:cTn id="18" dur="500" fill="hold"/>
                                        <p:tgtEl>
                                          <p:spTgt spid="12"/>
                                        </p:tgtEl>
                                        <p:attrNameLst>
                                          <p:attrName>ppt_h</p:attrName>
                                        </p:attrNameLst>
                                      </p:cBhvr>
                                      <p:tavLst>
                                        <p:tav tm="0">
                                          <p:val>
                                            <p:strVal val="4/3*#ppt_h"/>
                                          </p:val>
                                        </p:tav>
                                        <p:tav tm="100000">
                                          <p:val>
                                            <p:strVal val="#ppt_h"/>
                                          </p:val>
                                        </p:tav>
                                      </p:tavLst>
                                    </p:anim>
                                  </p:childTnLst>
                                </p:cTn>
                              </p:par>
                            </p:childTnLst>
                          </p:cTn>
                        </p:par>
                        <p:par>
                          <p:cTn id="19" fill="hold">
                            <p:stCondLst>
                              <p:cond delay="4500"/>
                            </p:stCondLst>
                            <p:childTnLst>
                              <p:par>
                                <p:cTn id="20" presetID="23" presetClass="entr" presetSubtype="288" fill="hold" grpId="0" nodeType="afterEffect">
                                  <p:stCondLst>
                                    <p:cond delay="10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strVal val="4/3*#ppt_w"/>
                                          </p:val>
                                        </p:tav>
                                        <p:tav tm="100000">
                                          <p:val>
                                            <p:strVal val="#ppt_w"/>
                                          </p:val>
                                        </p:tav>
                                      </p:tavLst>
                                    </p:anim>
                                    <p:anim calcmode="lin" valueType="num">
                                      <p:cBhvr>
                                        <p:cTn id="23" dur="50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altLang="zh-TW" sz="2800" dirty="0" smtClean="0">
                <a:latin typeface="Arial" pitchFamily="34" charset="0"/>
                <a:cs typeface="Arial" pitchFamily="34" charset="0"/>
              </a:rPr>
              <a:t>Weak and Strong AI</a:t>
            </a:r>
          </a:p>
          <a:p>
            <a:r>
              <a:rPr lang="en-US" sz="2800" dirty="0" smtClean="0">
                <a:latin typeface="Arial" pitchFamily="34" charset="0"/>
                <a:cs typeface="Arial" pitchFamily="34" charset="0"/>
              </a:rPr>
              <a:t>Acting humanly</a:t>
            </a:r>
          </a:p>
          <a:p>
            <a:r>
              <a:rPr lang="en-US" altLang="zh-TW" sz="2800" dirty="0" smtClean="0">
                <a:latin typeface="Arial" pitchFamily="34" charset="0"/>
                <a:cs typeface="Arial" pitchFamily="34" charset="0"/>
              </a:rPr>
              <a:t>Think  like humans</a:t>
            </a:r>
          </a:p>
          <a:p>
            <a:r>
              <a:rPr lang="en-US" altLang="zh-TW" sz="2800" dirty="0" smtClean="0">
                <a:latin typeface="Arial" pitchFamily="34" charset="0"/>
                <a:cs typeface="Arial" pitchFamily="34" charset="0"/>
              </a:rPr>
              <a:t>think rationally</a:t>
            </a:r>
          </a:p>
          <a:p>
            <a:r>
              <a:rPr lang="en-US" altLang="zh-TW" sz="2800" dirty="0" smtClean="0">
                <a:latin typeface="Arial" pitchFamily="34" charset="0"/>
                <a:cs typeface="Arial" pitchFamily="34" charset="0"/>
              </a:rPr>
              <a:t>Acting rationally</a:t>
            </a:r>
          </a:p>
          <a:p>
            <a:r>
              <a:rPr lang="en-US" altLang="zh-TW" sz="2800" dirty="0" smtClean="0">
                <a:latin typeface="Arial" pitchFamily="34" charset="0"/>
                <a:cs typeface="Arial" pitchFamily="34" charset="0"/>
              </a:rPr>
              <a:t>Turing Test</a:t>
            </a:r>
          </a:p>
          <a:p>
            <a:r>
              <a:rPr lang="en-US" altLang="zh-TW" sz="2800" dirty="0" smtClean="0">
                <a:latin typeface="Arial" pitchFamily="34" charset="0"/>
                <a:cs typeface="Arial" pitchFamily="34" charset="0"/>
              </a:rPr>
              <a:t>Chinese Room Argument</a:t>
            </a:r>
          </a:p>
          <a:p>
            <a:pPr>
              <a:buNone/>
            </a:pPr>
            <a:endParaRPr lang="en-US" altLang="zh-TW" sz="2800" dirty="0" smtClean="0">
              <a:latin typeface="Arial" pitchFamily="34" charset="0"/>
              <a:cs typeface="Arial" pitchFamily="34" charset="0"/>
            </a:endParaRPr>
          </a:p>
          <a:p>
            <a:endParaRPr lang="en-US" altLang="zh-TW" sz="2800" dirty="0" smtClean="0"/>
          </a:p>
          <a:p>
            <a:pPr>
              <a:buNone/>
            </a:pP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2689</TotalTime>
  <Words>1600</Words>
  <Application>Microsoft Office PowerPoint</Application>
  <PresentationFormat>On-screen Show (4:3)</PresentationFormat>
  <Paragraphs>237</Paragraphs>
  <Slides>33</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Office Theme</vt:lpstr>
      <vt:lpstr>Clip</vt:lpstr>
      <vt:lpstr>Artificial Intelligence Lecture No. 3 </vt:lpstr>
      <vt:lpstr>Summary of Previous Lecture</vt:lpstr>
      <vt:lpstr>Today’s Lecture</vt:lpstr>
      <vt:lpstr>What is AI?</vt:lpstr>
      <vt:lpstr>What is AI?</vt:lpstr>
      <vt:lpstr>Weak and Strong AI</vt:lpstr>
      <vt:lpstr>Weak and Strong AI </vt:lpstr>
      <vt:lpstr>What is AI?</vt:lpstr>
      <vt:lpstr>Acting humanly  The Turing Test approach</vt:lpstr>
      <vt:lpstr>Alan Turing</vt:lpstr>
      <vt:lpstr>Slide 11</vt:lpstr>
      <vt:lpstr>Turing Test </vt:lpstr>
      <vt:lpstr>The Turing Test</vt:lpstr>
      <vt:lpstr>Turing Test</vt:lpstr>
      <vt:lpstr>Turing Test</vt:lpstr>
      <vt:lpstr>Turing Test</vt:lpstr>
      <vt:lpstr>total Turing Test</vt:lpstr>
      <vt:lpstr>Turing Test</vt:lpstr>
      <vt:lpstr>How effective is this test?</vt:lpstr>
      <vt:lpstr>Turing Test: Criticism</vt:lpstr>
      <vt:lpstr>Chinese Room Argument</vt:lpstr>
      <vt:lpstr>Chinese Room Argument</vt:lpstr>
      <vt:lpstr>Chinese Room Argument</vt:lpstr>
      <vt:lpstr>What is AI?</vt:lpstr>
      <vt:lpstr>Acting humanly  The Turing Test approach</vt:lpstr>
      <vt:lpstr>Thinking humanly  The cognitive modeling approach</vt:lpstr>
      <vt:lpstr>Thinking humanly  The cognitive modelling approach</vt:lpstr>
      <vt:lpstr>Thinking rationally  The laws of thought approach</vt:lpstr>
      <vt:lpstr>Thinking Rationally:  The Logical Approach</vt:lpstr>
      <vt:lpstr>Acting rationally  Rational agent</vt:lpstr>
      <vt:lpstr>Acting Rationally Rational Agents</vt:lpstr>
      <vt:lpstr>Weak and Strong AI</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92</cp:revision>
  <dcterms:created xsi:type="dcterms:W3CDTF">2012-02-27T05:45:45Z</dcterms:created>
  <dcterms:modified xsi:type="dcterms:W3CDTF">2013-11-19T05:49:13Z</dcterms:modified>
</cp:coreProperties>
</file>