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61" r:id="rId2"/>
    <p:sldId id="440" r:id="rId3"/>
    <p:sldId id="488" r:id="rId4"/>
    <p:sldId id="496" r:id="rId5"/>
    <p:sldId id="497" r:id="rId6"/>
    <p:sldId id="498" r:id="rId7"/>
    <p:sldId id="499" r:id="rId8"/>
    <p:sldId id="500" r:id="rId9"/>
    <p:sldId id="501" r:id="rId10"/>
    <p:sldId id="503" r:id="rId11"/>
    <p:sldId id="504" r:id="rId12"/>
    <p:sldId id="506" r:id="rId13"/>
    <p:sldId id="507" r:id="rId14"/>
    <p:sldId id="508" r:id="rId15"/>
    <p:sldId id="513" r:id="rId16"/>
    <p:sldId id="509" r:id="rId17"/>
    <p:sldId id="510" r:id="rId18"/>
    <p:sldId id="511" r:id="rId19"/>
    <p:sldId id="512" r:id="rId20"/>
    <p:sldId id="514" r:id="rId21"/>
    <p:sldId id="515" r:id="rId22"/>
    <p:sldId id="516" r:id="rId23"/>
    <p:sldId id="402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0" autoAdjust="0"/>
    <p:restoredTop sz="90833" autoAdjust="0"/>
  </p:normalViewPr>
  <p:slideViewPr>
    <p:cSldViewPr>
      <p:cViewPr>
        <p:scale>
          <a:sx n="90" d="100"/>
          <a:sy n="90" d="100"/>
        </p:scale>
        <p:origin x="-73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A4C36-0174-4F91-AD6C-BB28D87E0BA3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3BACE-9753-4288-81BF-CA0AA97B45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4473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7648" y="692453"/>
            <a:ext cx="4484192" cy="3415393"/>
          </a:xfrm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68C27D-A28A-419E-86CF-E4DC3BF91654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AA536B-DA30-4F36-BF55-52CC391C15E8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D167B-3407-434A-A0C1-E6AAC192EF34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E8F88-BB52-450B-99DE-9DBE4D69B97C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FCD0C-EA0E-4C12-B17C-5F93C176E630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DFFD8-ED0F-4A62-8EAA-2846C77EDAA6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9BB17-FF4F-4561-A7AD-168AEB27A612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F2A1-6DBA-49EA-9F16-2217F72F907A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E7FD5-1962-4B00-AE16-0F9AC1898666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257-8A54-4E02-B857-2901099E2061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42A21-30DE-41A0-9591-8757E6DB91F9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1E570-9604-46FA-8946-4E505701EAA9}" type="datetime1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Artificial Intelligence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Lecture No. 29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Dr. Asad Ali Safi</a:t>
            </a:r>
          </a:p>
          <a:p>
            <a:r>
              <a:rPr lang="en-US" b="0" dirty="0" smtClean="0">
                <a:solidFill>
                  <a:schemeClr val="tx1"/>
                </a:solidFill>
              </a:rPr>
              <a:t>​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Assistant Professor,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Department of Computer Science, 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COMSATS Institute of Information Technology (CIIT) Islamabad, Pakistan.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Supervised</a:t>
            </a:r>
          </a:p>
          <a:p>
            <a:r>
              <a:rPr lang="en-US" sz="2800" dirty="0" smtClean="0"/>
              <a:t>Artificial Neural Networks</a:t>
            </a:r>
          </a:p>
          <a:p>
            <a:r>
              <a:rPr lang="en-US" altLang="ko-KR" sz="2800" dirty="0" err="1" smtClean="0">
                <a:ea typeface="굴림" charset="-127"/>
              </a:rPr>
              <a:t>Perceptrons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>
                <a:ea typeface="ＭＳ Ｐゴシック" pitchFamily="34" charset="-128"/>
              </a:rPr>
              <a:t>Single Layer Perceptron</a:t>
            </a:r>
          </a:p>
          <a:p>
            <a:r>
              <a:rPr lang="en-US" altLang="ja-JP" dirty="0" smtClean="0">
                <a:ea typeface="ＭＳ Ｐゴシック" pitchFamily="34" charset="-128"/>
              </a:rPr>
              <a:t>Multi-Layer Networks</a:t>
            </a:r>
          </a:p>
          <a:p>
            <a:r>
              <a:rPr lang="en-US" altLang="ko-KR" dirty="0" smtClean="0">
                <a:ea typeface="굴림" charset="-127"/>
              </a:rPr>
              <a:t>Example </a:t>
            </a:r>
          </a:p>
          <a:p>
            <a:r>
              <a:rPr lang="en-US" altLang="ja-JP" smtClean="0">
                <a:ea typeface="ＭＳ Ｐゴシック" pitchFamily="34" charset="-128"/>
              </a:rPr>
              <a:t>Training Multilayer Perceptron</a:t>
            </a:r>
            <a:r>
              <a:rPr lang="en-US" altLang="ko-KR" smtClean="0">
                <a:ea typeface="굴림" charset="-127"/>
              </a:rPr>
              <a:t>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52400" y="762000"/>
            <a:ext cx="7793037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dirty="0" smtClean="0"/>
              <a:t>The Parts of a Neuron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 smtClean="0"/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93713" y="2017713"/>
            <a:ext cx="8650287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endParaRPr lang="en-US" sz="2400" smtClean="0"/>
          </a:p>
          <a:p>
            <a:pPr eaLnBrk="1" hangingPunct="1"/>
            <a:endParaRPr lang="en-US" sz="2400" smtClean="0"/>
          </a:p>
        </p:txBody>
      </p:sp>
      <p:pic>
        <p:nvPicPr>
          <p:cNvPr id="17410" name="Picture 2" descr="http://www.helcohi.com/sse/images/body/1-4ci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2057400"/>
            <a:ext cx="6172200" cy="41970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b="1" dirty="0" err="1" smtClean="0">
                <a:ea typeface="ＭＳ Ｐゴシック" pitchFamily="34" charset="-128"/>
              </a:rPr>
              <a:t>Perceptrons</a:t>
            </a:r>
            <a:endParaRPr lang="ja-JP" altLang="en-US" smtClean="0">
              <a:ea typeface="ＭＳ Ｐゴシック" pitchFamily="34" charset="-128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286000"/>
            <a:ext cx="7924800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533400"/>
            <a:ext cx="7793037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ja-JP" sz="4000" b="1" dirty="0" smtClean="0">
                <a:ea typeface="ＭＳ Ｐゴシック" pitchFamily="34" charset="-128"/>
              </a:rPr>
              <a:t>Representational Power of </a:t>
            </a:r>
            <a:r>
              <a:rPr lang="en-US" altLang="ja-JP" sz="4000" b="1" dirty="0" err="1" smtClean="0">
                <a:ea typeface="ＭＳ Ｐゴシック" pitchFamily="34" charset="-128"/>
              </a:rPr>
              <a:t>Perceptrons</a:t>
            </a:r>
            <a:r>
              <a:rPr lang="en-US" altLang="ja-JP" sz="4000" dirty="0" smtClean="0">
                <a:ea typeface="ＭＳ Ｐゴシック" pitchFamily="34" charset="-128"/>
              </a:rPr>
              <a:t/>
            </a:r>
            <a:br>
              <a:rPr lang="en-US" altLang="ja-JP" sz="4000" dirty="0" smtClean="0">
                <a:ea typeface="ＭＳ Ｐゴシック" pitchFamily="34" charset="-128"/>
              </a:rPr>
            </a:br>
            <a:endParaRPr lang="en-US" sz="4000" dirty="0" smtClean="0"/>
          </a:p>
        </p:txBody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371600"/>
            <a:ext cx="7278687" cy="4840287"/>
          </a:xfrm>
        </p:spPr>
        <p:txBody>
          <a:bodyPr/>
          <a:lstStyle/>
          <a:p>
            <a:pPr eaLnBrk="1" hangingPunct="1"/>
            <a:r>
              <a:rPr lang="en-US" altLang="ja-JP" dirty="0" err="1" smtClean="0">
                <a:ea typeface="ＭＳ Ｐゴシック" pitchFamily="34" charset="-128"/>
              </a:rPr>
              <a:t>Perceptrons</a:t>
            </a:r>
            <a:r>
              <a:rPr lang="en-US" altLang="ja-JP" dirty="0" smtClean="0">
                <a:ea typeface="ＭＳ Ｐゴシック" pitchFamily="34" charset="-128"/>
              </a:rPr>
              <a:t> can represent the logical AND, OR, and NOT functions as above.</a:t>
            </a:r>
          </a:p>
          <a:p>
            <a:pPr eaLnBrk="1" hangingPunct="1"/>
            <a:r>
              <a:rPr lang="en-US" altLang="ja-JP" dirty="0" smtClean="0">
                <a:ea typeface="ＭＳ Ｐゴシック" pitchFamily="34" charset="-128"/>
              </a:rPr>
              <a:t>we consider 1 to represent True and </a:t>
            </a:r>
            <a:r>
              <a:rPr lang="en-US" altLang="ja-JP" dirty="0" smtClean="0">
                <a:latin typeface="Times New Roman" pitchFamily="18" charset="0"/>
                <a:ea typeface="ＭＳ Ｐゴシック" pitchFamily="34" charset="-128"/>
              </a:rPr>
              <a:t>–</a:t>
            </a:r>
            <a:r>
              <a:rPr lang="en-US" altLang="ja-JP" dirty="0" smtClean="0">
                <a:ea typeface="ＭＳ Ｐゴシック" pitchFamily="34" charset="-128"/>
              </a:rPr>
              <a:t>1 to represent False.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2"/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10000" y="457200"/>
            <a:ext cx="5334000" cy="6400800"/>
          </a:xfrm>
        </p:spPr>
      </p:pic>
      <p:sp>
        <p:nvSpPr>
          <p:cNvPr id="2765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52400" y="1066800"/>
            <a:ext cx="4876800" cy="28956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Here there is no way to draw a single line that separates the "+" (true) values from the "-"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2800" dirty="0" smtClean="0"/>
              <a:t>  (false) values.</a:t>
            </a:r>
          </a:p>
          <a:p>
            <a:pPr eaLnBrk="1" hangingPunct="1"/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8258175" cy="1143000"/>
          </a:xfrm>
        </p:spPr>
        <p:txBody>
          <a:bodyPr/>
          <a:lstStyle/>
          <a:p>
            <a:pPr eaLnBrk="1" hangingPunct="1"/>
            <a:r>
              <a:rPr lang="en-US" altLang="ja-JP" sz="4000" b="1" dirty="0" smtClean="0">
                <a:ea typeface="ＭＳ Ｐゴシック" pitchFamily="34" charset="-128"/>
              </a:rPr>
              <a:t>Train a </a:t>
            </a:r>
            <a:r>
              <a:rPr lang="en-US" altLang="ja-JP" sz="4000" b="1" dirty="0" err="1" smtClean="0">
                <a:ea typeface="ＭＳ Ｐゴシック" pitchFamily="34" charset="-128"/>
              </a:rPr>
              <a:t>perceptron</a:t>
            </a:r>
            <a:endParaRPr lang="en-US" sz="4000" b="1" dirty="0" smtClean="0"/>
          </a:p>
        </p:txBody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defTabSz="762000" eaLnBrk="1" hangingPunct="1">
              <a:lnSpc>
                <a:spcPct val="80000"/>
              </a:lnSpc>
            </a:pPr>
            <a:r>
              <a:rPr lang="en-US" altLang="ja-JP" sz="2800" dirty="0" smtClean="0">
                <a:ea typeface="ＭＳ Ｐゴシック" pitchFamily="34" charset="-128"/>
              </a:rPr>
              <a:t>At start of the experimenter the W random values</a:t>
            </a:r>
          </a:p>
          <a:p>
            <a:pPr defTabSz="762000" eaLnBrk="1" hangingPunct="1">
              <a:lnSpc>
                <a:spcPct val="80000"/>
              </a:lnSpc>
            </a:pPr>
            <a:r>
              <a:rPr lang="en-US" altLang="ja-JP" sz="2800" dirty="0" smtClean="0">
                <a:ea typeface="ＭＳ Ｐゴシック" pitchFamily="34" charset="-128"/>
              </a:rPr>
              <a:t>Than the train begin with objective of teaching it to differentiate two classes of inputs I and II</a:t>
            </a:r>
          </a:p>
          <a:p>
            <a:pPr defTabSz="762000" eaLnBrk="1" hangingPunct="1">
              <a:lnSpc>
                <a:spcPct val="80000"/>
              </a:lnSpc>
            </a:pPr>
            <a:r>
              <a:rPr lang="en-US" altLang="ja-JP" sz="2800" dirty="0" smtClean="0">
                <a:ea typeface="ＭＳ Ｐゴシック" pitchFamily="34" charset="-128"/>
              </a:rPr>
              <a:t>The goal is to have the nodes output o = 1 if the input is of class I , and to have </a:t>
            </a:r>
          </a:p>
          <a:p>
            <a:pPr defTabSz="762000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de-DE" altLang="ja-JP" sz="2800" dirty="0" smtClean="0">
                <a:ea typeface="ＭＳ Ｐゴシック" pitchFamily="34" charset="-128"/>
              </a:rPr>
              <a:t>     o</a:t>
            </a:r>
            <a:r>
              <a:rPr lang="en-US" altLang="ja-JP" sz="2800" dirty="0" smtClean="0">
                <a:ea typeface="ＭＳ Ｐゴシック" pitchFamily="34" charset="-128"/>
              </a:rPr>
              <a:t>= -1 if the input is of class II</a:t>
            </a:r>
          </a:p>
          <a:p>
            <a:pPr defTabSz="762000" eaLnBrk="1" hangingPunct="1">
              <a:lnSpc>
                <a:spcPct val="80000"/>
              </a:lnSpc>
            </a:pPr>
            <a:r>
              <a:rPr lang="en-US" altLang="ja-JP" sz="2800" dirty="0" smtClean="0">
                <a:ea typeface="ＭＳ Ｐゴシック" pitchFamily="34" charset="-128"/>
              </a:rPr>
              <a:t>You can free to choose any inputs (X</a:t>
            </a:r>
            <a:r>
              <a:rPr lang="en-US" altLang="ja-JP" sz="1800" b="1" dirty="0" smtClean="0">
                <a:ea typeface="ＭＳ Ｐゴシック" pitchFamily="34" charset="-128"/>
              </a:rPr>
              <a:t>i</a:t>
            </a:r>
            <a:r>
              <a:rPr lang="en-US" altLang="ja-JP" sz="2800" dirty="0" smtClean="0">
                <a:ea typeface="ＭＳ Ｐゴシック" pitchFamily="34" charset="-128"/>
              </a:rPr>
              <a:t>) and to designate them as being of class I or II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z="4000" b="1" dirty="0" smtClean="0">
                <a:ea typeface="ＭＳ Ｐゴシック" pitchFamily="34" charset="-128"/>
              </a:rPr>
              <a:t>Train a </a:t>
            </a:r>
            <a:r>
              <a:rPr lang="en-US" altLang="ja-JP" sz="4000" b="1" dirty="0" err="1" smtClean="0">
                <a:ea typeface="ＭＳ Ｐゴシック" pitchFamily="34" charset="-128"/>
              </a:rPr>
              <a:t>perceptron</a:t>
            </a:r>
            <a:endParaRPr lang="en-US" sz="4000" b="1" dirty="0" smtClean="0"/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defTabSz="762000" eaLnBrk="1" hangingPunct="1"/>
            <a:r>
              <a:rPr lang="en-US" altLang="ja-JP" dirty="0" smtClean="0">
                <a:ea typeface="ＭＳ Ｐゴシック" pitchFamily="34" charset="-128"/>
              </a:rPr>
              <a:t>If the node happened to output 1 signal when given  a class II input or output -1 signal when given  a class I input the weight </a:t>
            </a:r>
            <a:r>
              <a:rPr lang="en-US" altLang="ja-JP" dirty="0" err="1" smtClean="0">
                <a:ea typeface="ＭＳ Ｐゴシック" pitchFamily="34" charset="-128"/>
              </a:rPr>
              <a:t>Wi</a:t>
            </a:r>
            <a:r>
              <a:rPr lang="en-US" altLang="ja-JP" dirty="0" smtClean="0">
                <a:ea typeface="ＭＳ Ｐゴシック" pitchFamily="34" charset="-128"/>
              </a:rPr>
              <a:t> no change </a:t>
            </a:r>
          </a:p>
          <a:p>
            <a:pPr defTabSz="762000" eaLnBrk="1" hangingPunct="1"/>
            <a:r>
              <a:rPr lang="en-US" altLang="ja-JP" dirty="0" smtClean="0">
                <a:ea typeface="ＭＳ Ｐゴシック" pitchFamily="34" charset="-128"/>
              </a:rPr>
              <a:t>Then the training is complete</a:t>
            </a:r>
          </a:p>
          <a:p>
            <a:pPr defTabSz="762000" eaLnBrk="1" hangingPunct="1"/>
            <a:r>
              <a:rPr lang="en-US" altLang="ja-JP" dirty="0" smtClean="0">
                <a:ea typeface="ＭＳ Ｐゴシック" pitchFamily="34" charset="-128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>
                <a:ea typeface="ＭＳ Ｐゴシック" pitchFamily="34" charset="-128"/>
              </a:rPr>
              <a:t>Single Layer Perceptron</a:t>
            </a:r>
          </a:p>
        </p:txBody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ja-JP" smtClean="0">
                <a:ea typeface="ＭＳ Ｐゴシック" pitchFamily="34" charset="-128"/>
              </a:rPr>
              <a:t>For a problem which calls for more then 2 classes, several perceptrons can be combined into a network.</a:t>
            </a:r>
          </a:p>
          <a:p>
            <a:pPr eaLnBrk="1" hangingPunct="1"/>
            <a:endParaRPr lang="en-US" altLang="ja-JP" smtClean="0">
              <a:ea typeface="ＭＳ Ｐゴシック" pitchFamily="34" charset="-128"/>
            </a:endParaRPr>
          </a:p>
          <a:p>
            <a:pPr eaLnBrk="1" hangingPunct="1"/>
            <a:r>
              <a:rPr lang="en-US" altLang="ja-JP" smtClean="0">
                <a:ea typeface="ＭＳ Ｐゴシック" pitchFamily="34" charset="-128"/>
              </a:rPr>
              <a:t>Can distinguish only linear separable functions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>
                <a:ea typeface="ＭＳ Ｐゴシック" pitchFamily="34" charset="-128"/>
              </a:rPr>
              <a:t>Single Layer Perceptron</a:t>
            </a:r>
          </a:p>
        </p:txBody>
      </p:sp>
      <p:pic>
        <p:nvPicPr>
          <p:cNvPr id="45061" name="Picture 4" descr="D:\danny_resume\סמסטר3\סמינר\singleLayer.bmp"/>
          <p:cNvPicPr>
            <a:picLocks noChangeAspect="1" noChangeArrowheads="1"/>
          </p:cNvPicPr>
          <p:nvPr/>
        </p:nvPicPr>
        <p:blipFill>
          <a:blip r:embed="rId2" cstate="print"/>
          <a:srcRect t="12601" r="51974" b="44099"/>
          <a:stretch>
            <a:fillRect/>
          </a:stretch>
        </p:blipFill>
        <p:spPr bwMode="auto">
          <a:xfrm>
            <a:off x="0" y="2971800"/>
            <a:ext cx="4391025" cy="296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2" name="Picture 5" descr="D:\danny_resume\סמסטר3\סמינר\three linear classes.bmp"/>
          <p:cNvPicPr>
            <a:picLocks noChangeAspect="1" noChangeArrowheads="1"/>
          </p:cNvPicPr>
          <p:nvPr/>
        </p:nvPicPr>
        <p:blipFill>
          <a:blip r:embed="rId3" cstate="print"/>
          <a:srcRect t="12601" r="59062" b="49139"/>
          <a:stretch>
            <a:fillRect/>
          </a:stretch>
        </p:blipFill>
        <p:spPr bwMode="auto">
          <a:xfrm>
            <a:off x="5167313" y="2819400"/>
            <a:ext cx="3900487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3" name="AutoShape 6"/>
          <p:cNvSpPr>
            <a:spLocks noChangeArrowheads="1"/>
          </p:cNvSpPr>
          <p:nvPr/>
        </p:nvSpPr>
        <p:spPr bwMode="auto">
          <a:xfrm>
            <a:off x="4343400" y="4114800"/>
            <a:ext cx="685800" cy="381000"/>
          </a:xfrm>
          <a:prstGeom prst="rightArrow">
            <a:avLst>
              <a:gd name="adj1" fmla="val 50000"/>
              <a:gd name="adj2" fmla="val 45000"/>
            </a:avLst>
          </a:prstGeom>
          <a:solidFill>
            <a:schemeClr val="accent2">
              <a:alpha val="50195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4" name="Text Box 7"/>
          <p:cNvSpPr txBox="1">
            <a:spLocks noChangeArrowheads="1"/>
          </p:cNvSpPr>
          <p:nvPr/>
        </p:nvSpPr>
        <p:spPr bwMode="auto">
          <a:xfrm>
            <a:off x="990600" y="2057400"/>
            <a:ext cx="2590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Single layer, five nodes. 2 inputs and 3 outputs</a:t>
            </a:r>
          </a:p>
        </p:txBody>
      </p:sp>
      <p:sp>
        <p:nvSpPr>
          <p:cNvPr id="45065" name="Text Box 8"/>
          <p:cNvSpPr txBox="1">
            <a:spLocks noChangeArrowheads="1"/>
          </p:cNvSpPr>
          <p:nvPr/>
        </p:nvSpPr>
        <p:spPr bwMode="auto">
          <a:xfrm>
            <a:off x="4724400" y="2057400"/>
            <a:ext cx="4114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Recognizes 3 linear separate classes, by means of 2 features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ja-JP" smtClean="0">
                <a:ea typeface="ＭＳ Ｐゴシック" pitchFamily="34" charset="-128"/>
              </a:rPr>
              <a:t>Multi-Layer Networks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>
                <a:ea typeface="ＭＳ Ｐゴシック" pitchFamily="34" charset="-128"/>
              </a:rPr>
              <a:t>Multi-Layer Networks</a:t>
            </a:r>
          </a:p>
        </p:txBody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>
                <a:ea typeface="ＭＳ Ｐゴシック" pitchFamily="34" charset="-128"/>
              </a:rPr>
              <a:t>A Multi layer </a:t>
            </a:r>
            <a:r>
              <a:rPr lang="en-US" altLang="ja-JP" dirty="0" err="1" smtClean="0">
                <a:ea typeface="ＭＳ Ｐゴシック" pitchFamily="34" charset="-128"/>
              </a:rPr>
              <a:t>perceptron</a:t>
            </a:r>
            <a:r>
              <a:rPr lang="en-US" altLang="ja-JP" dirty="0" smtClean="0">
                <a:ea typeface="ＭＳ Ｐゴシック" pitchFamily="34" charset="-128"/>
              </a:rPr>
              <a:t> can classify non linear separable problems.</a:t>
            </a:r>
          </a:p>
          <a:p>
            <a:pPr eaLnBrk="1" hangingPunct="1"/>
            <a:r>
              <a:rPr lang="en-US" altLang="ja-JP" dirty="0" smtClean="0">
                <a:ea typeface="ＭＳ Ｐゴシック" pitchFamily="34" charset="-128"/>
              </a:rPr>
              <a:t>A Multilayer network has one or more hidden layers.</a:t>
            </a:r>
          </a:p>
          <a:p>
            <a:pPr eaLnBrk="1" hangingPunct="1"/>
            <a:endParaRPr lang="ja-JP" altLang="en-US" smtClean="0">
              <a:ea typeface="ＭＳ Ｐゴシック" pitchFamily="34" charset="-128"/>
            </a:endParaRPr>
          </a:p>
        </p:txBody>
      </p:sp>
      <p:pic>
        <p:nvPicPr>
          <p:cNvPr id="55298" name="Picture 2" descr="https://encrypted-tbn0.gstatic.com/images?q=tbn:ANd9GcRMXEyX5KNzGaeaJtz90aBmzArUn3XGo3oqSnpnQZYKfImJJrXU8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962400"/>
            <a:ext cx="5925089" cy="23336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7" name="Line 3"/>
          <p:cNvSpPr>
            <a:spLocks noChangeShapeType="1"/>
          </p:cNvSpPr>
          <p:nvPr/>
        </p:nvSpPr>
        <p:spPr bwMode="auto">
          <a:xfrm>
            <a:off x="6662738" y="3214688"/>
            <a:ext cx="720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9158" name="Rectangle 4"/>
          <p:cNvSpPr>
            <a:spLocks noChangeArrowheads="1"/>
          </p:cNvSpPr>
          <p:nvPr/>
        </p:nvSpPr>
        <p:spPr bwMode="auto">
          <a:xfrm>
            <a:off x="1536700" y="5029200"/>
            <a:ext cx="4349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en-GB">
                <a:latin typeface="Times New Roman" pitchFamily="18" charset="0"/>
              </a:rPr>
              <a:t>x</a:t>
            </a:r>
            <a:r>
              <a:rPr lang="en-GB" baseline="-25000">
                <a:latin typeface="Times New Roman" pitchFamily="18" charset="0"/>
              </a:rPr>
              <a:t>n</a:t>
            </a:r>
          </a:p>
        </p:txBody>
      </p:sp>
      <p:sp>
        <p:nvSpPr>
          <p:cNvPr id="49159" name="Rectangle 5"/>
          <p:cNvSpPr>
            <a:spLocks noChangeArrowheads="1"/>
          </p:cNvSpPr>
          <p:nvPr/>
        </p:nvSpPr>
        <p:spPr bwMode="auto">
          <a:xfrm>
            <a:off x="1406525" y="838200"/>
            <a:ext cx="4349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en-GB" dirty="0">
                <a:latin typeface="Times New Roman" pitchFamily="18" charset="0"/>
              </a:rPr>
              <a:t>x</a:t>
            </a:r>
            <a:r>
              <a:rPr lang="en-GB" baseline="-25000" dirty="0">
                <a:latin typeface="Times New Roman" pitchFamily="18" charset="0"/>
              </a:rPr>
              <a:t>1</a:t>
            </a:r>
          </a:p>
        </p:txBody>
      </p:sp>
      <p:sp>
        <p:nvSpPr>
          <p:cNvPr id="49160" name="Rectangle 6"/>
          <p:cNvSpPr>
            <a:spLocks noChangeArrowheads="1"/>
          </p:cNvSpPr>
          <p:nvPr/>
        </p:nvSpPr>
        <p:spPr bwMode="auto">
          <a:xfrm>
            <a:off x="1406525" y="1447800"/>
            <a:ext cx="43497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en-GB">
                <a:latin typeface="Times New Roman" pitchFamily="18" charset="0"/>
              </a:rPr>
              <a:t>x</a:t>
            </a:r>
            <a:r>
              <a:rPr lang="en-GB" baseline="-25000">
                <a:latin typeface="Times New Roman" pitchFamily="18" charset="0"/>
              </a:rPr>
              <a:t>2</a:t>
            </a:r>
          </a:p>
        </p:txBody>
      </p:sp>
      <p:sp>
        <p:nvSpPr>
          <p:cNvPr id="49161" name="Rectangle 7"/>
          <p:cNvSpPr>
            <a:spLocks noChangeArrowheads="1"/>
          </p:cNvSpPr>
          <p:nvPr/>
        </p:nvSpPr>
        <p:spPr bwMode="auto">
          <a:xfrm>
            <a:off x="946150" y="1370013"/>
            <a:ext cx="436563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62" name="Rectangle 8"/>
          <p:cNvSpPr>
            <a:spLocks noChangeArrowheads="1"/>
          </p:cNvSpPr>
          <p:nvPr/>
        </p:nvSpPr>
        <p:spPr bwMode="auto">
          <a:xfrm>
            <a:off x="1077913" y="455613"/>
            <a:ext cx="4349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63" name="Rectangle 9"/>
          <p:cNvSpPr>
            <a:spLocks noChangeArrowheads="1"/>
          </p:cNvSpPr>
          <p:nvPr/>
        </p:nvSpPr>
        <p:spPr bwMode="auto">
          <a:xfrm>
            <a:off x="881063" y="4418013"/>
            <a:ext cx="434975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64" name="Rectangle 10"/>
          <p:cNvSpPr>
            <a:spLocks noChangeArrowheads="1"/>
          </p:cNvSpPr>
          <p:nvPr/>
        </p:nvSpPr>
        <p:spPr bwMode="auto">
          <a:xfrm>
            <a:off x="685800" y="2895600"/>
            <a:ext cx="1917700" cy="3009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en-GB">
                <a:latin typeface="Times New Roman" pitchFamily="18" charset="0"/>
              </a:rPr>
              <a:t>Input</a:t>
            </a:r>
          </a:p>
          <a:p>
            <a:pPr defTabSz="762000" eaLnBrk="0" hangingPunct="0"/>
            <a:endParaRPr lang="en-GB">
              <a:latin typeface="Times New Roman" pitchFamily="18" charset="0"/>
            </a:endParaRPr>
          </a:p>
          <a:p>
            <a:pPr defTabSz="762000" eaLnBrk="0" hangingPunct="0"/>
            <a:endParaRPr lang="en-GB">
              <a:latin typeface="Times New Roman" pitchFamily="18" charset="0"/>
            </a:endParaRPr>
          </a:p>
          <a:p>
            <a:pPr defTabSz="762000" eaLnBrk="0" hangingPunct="0"/>
            <a:endParaRPr lang="en-GB">
              <a:latin typeface="Times New Roman" pitchFamily="18" charset="0"/>
            </a:endParaRPr>
          </a:p>
          <a:p>
            <a:pPr defTabSz="762000" eaLnBrk="0" hangingPunct="0"/>
            <a:endParaRPr lang="en-GB">
              <a:latin typeface="Times New Roman" pitchFamily="18" charset="0"/>
            </a:endParaRPr>
          </a:p>
          <a:p>
            <a:pPr defTabSz="762000" eaLnBrk="0" hangingPunct="0"/>
            <a:endParaRPr lang="en-GB">
              <a:latin typeface="Times New Roman" pitchFamily="18" charset="0"/>
            </a:endParaRPr>
          </a:p>
          <a:p>
            <a:pPr defTabSz="762000" eaLnBrk="0" hangingPunct="0"/>
            <a:endParaRPr lang="en-GB">
              <a:latin typeface="Times New Roman" pitchFamily="18" charset="0"/>
            </a:endParaRPr>
          </a:p>
          <a:p>
            <a:pPr defTabSz="762000" eaLnBrk="0" hangingPunct="0"/>
            <a:r>
              <a:rPr lang="en-GB" b="1">
                <a:latin typeface="Times New Roman" pitchFamily="18" charset="0"/>
              </a:rPr>
              <a:t>(visual input)</a:t>
            </a:r>
          </a:p>
        </p:txBody>
      </p:sp>
      <p:sp>
        <p:nvSpPr>
          <p:cNvPr id="49165" name="Rectangle 11"/>
          <p:cNvSpPr>
            <a:spLocks noChangeArrowheads="1"/>
          </p:cNvSpPr>
          <p:nvPr/>
        </p:nvSpPr>
        <p:spPr bwMode="auto">
          <a:xfrm>
            <a:off x="6402388" y="3048000"/>
            <a:ext cx="2055812" cy="26447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>
            <a:spAutoFit/>
          </a:bodyPr>
          <a:lstStyle/>
          <a:p>
            <a:pPr defTabSz="762000" eaLnBrk="0" hangingPunct="0"/>
            <a:r>
              <a:rPr lang="en-GB">
                <a:latin typeface="Times New Roman" pitchFamily="18" charset="0"/>
              </a:rPr>
              <a:t>                 Output</a:t>
            </a:r>
          </a:p>
          <a:p>
            <a:pPr defTabSz="762000" eaLnBrk="0" hangingPunct="0"/>
            <a:endParaRPr lang="en-GB">
              <a:latin typeface="Times New Roman" pitchFamily="18" charset="0"/>
            </a:endParaRPr>
          </a:p>
          <a:p>
            <a:pPr defTabSz="762000" eaLnBrk="0" hangingPunct="0"/>
            <a:endParaRPr lang="en-GB">
              <a:latin typeface="Times New Roman" pitchFamily="18" charset="0"/>
            </a:endParaRPr>
          </a:p>
          <a:p>
            <a:pPr defTabSz="762000" eaLnBrk="0" hangingPunct="0"/>
            <a:endParaRPr lang="en-GB">
              <a:latin typeface="Times New Roman" pitchFamily="18" charset="0"/>
            </a:endParaRPr>
          </a:p>
          <a:p>
            <a:pPr defTabSz="762000" eaLnBrk="0" hangingPunct="0"/>
            <a:r>
              <a:rPr lang="en-GB">
                <a:latin typeface="Times New Roman" pitchFamily="18" charset="0"/>
              </a:rPr>
              <a:t>(</a:t>
            </a:r>
            <a:r>
              <a:rPr lang="en-GB" b="1">
                <a:latin typeface="Times New Roman" pitchFamily="18" charset="0"/>
              </a:rPr>
              <a:t>Motor output)</a:t>
            </a:r>
          </a:p>
        </p:txBody>
      </p:sp>
      <p:sp>
        <p:nvSpPr>
          <p:cNvPr id="49166" name="Rectangle 12"/>
          <p:cNvSpPr>
            <a:spLocks noChangeArrowheads="1"/>
          </p:cNvSpPr>
          <p:nvPr/>
        </p:nvSpPr>
        <p:spPr bwMode="auto">
          <a:xfrm>
            <a:off x="4683125" y="5484813"/>
            <a:ext cx="776288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67" name="Line 13"/>
          <p:cNvSpPr>
            <a:spLocks noChangeShapeType="1"/>
          </p:cNvSpPr>
          <p:nvPr/>
        </p:nvSpPr>
        <p:spPr bwMode="auto">
          <a:xfrm>
            <a:off x="6597650" y="2224088"/>
            <a:ext cx="720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9168" name="Line 14"/>
          <p:cNvSpPr>
            <a:spLocks noChangeShapeType="1"/>
          </p:cNvSpPr>
          <p:nvPr/>
        </p:nvSpPr>
        <p:spPr bwMode="auto">
          <a:xfrm>
            <a:off x="6662738" y="4205288"/>
            <a:ext cx="7207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1981200" y="838200"/>
            <a:ext cx="1497013" cy="4483100"/>
            <a:chOff x="1269" y="541"/>
            <a:chExt cx="943" cy="2824"/>
          </a:xfrm>
        </p:grpSpPr>
        <p:sp>
          <p:nvSpPr>
            <p:cNvPr id="49218" name="Oval 16"/>
            <p:cNvSpPr>
              <a:spLocks noChangeArrowheads="1"/>
            </p:cNvSpPr>
            <p:nvPr/>
          </p:nvSpPr>
          <p:spPr bwMode="auto">
            <a:xfrm>
              <a:off x="1269" y="541"/>
              <a:ext cx="158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219" name="Oval 17"/>
            <p:cNvSpPr>
              <a:spLocks noChangeArrowheads="1"/>
            </p:cNvSpPr>
            <p:nvPr/>
          </p:nvSpPr>
          <p:spPr bwMode="auto">
            <a:xfrm>
              <a:off x="1269" y="973"/>
              <a:ext cx="158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220" name="Oval 18"/>
            <p:cNvSpPr>
              <a:spLocks noChangeArrowheads="1"/>
            </p:cNvSpPr>
            <p:nvPr/>
          </p:nvSpPr>
          <p:spPr bwMode="auto">
            <a:xfrm>
              <a:off x="1269" y="3181"/>
              <a:ext cx="158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221" name="Line 19"/>
            <p:cNvSpPr>
              <a:spLocks noChangeShapeType="1"/>
            </p:cNvSpPr>
            <p:nvPr/>
          </p:nvSpPr>
          <p:spPr bwMode="auto">
            <a:xfrm>
              <a:off x="1389" y="2121"/>
              <a:ext cx="0" cy="816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22" name="Oval 20"/>
            <p:cNvSpPr>
              <a:spLocks noChangeArrowheads="1"/>
            </p:cNvSpPr>
            <p:nvPr/>
          </p:nvSpPr>
          <p:spPr bwMode="auto">
            <a:xfrm>
              <a:off x="1269" y="1453"/>
              <a:ext cx="158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223" name="Rectangle 21"/>
            <p:cNvSpPr>
              <a:spLocks noChangeArrowheads="1"/>
            </p:cNvSpPr>
            <p:nvPr/>
          </p:nvSpPr>
          <p:spPr bwMode="auto">
            <a:xfrm>
              <a:off x="2012" y="541"/>
              <a:ext cx="158" cy="18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224" name="Rectangle 22"/>
            <p:cNvSpPr>
              <a:spLocks noChangeArrowheads="1"/>
            </p:cNvSpPr>
            <p:nvPr/>
          </p:nvSpPr>
          <p:spPr bwMode="auto">
            <a:xfrm>
              <a:off x="2012" y="1453"/>
              <a:ext cx="158" cy="18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225" name="Rectangle 23"/>
            <p:cNvSpPr>
              <a:spLocks noChangeArrowheads="1"/>
            </p:cNvSpPr>
            <p:nvPr/>
          </p:nvSpPr>
          <p:spPr bwMode="auto">
            <a:xfrm>
              <a:off x="2012" y="973"/>
              <a:ext cx="158" cy="18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226" name="Rectangle 24"/>
            <p:cNvSpPr>
              <a:spLocks noChangeArrowheads="1"/>
            </p:cNvSpPr>
            <p:nvPr/>
          </p:nvSpPr>
          <p:spPr bwMode="auto">
            <a:xfrm>
              <a:off x="2053" y="3181"/>
              <a:ext cx="159" cy="18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227" name="Line 25"/>
            <p:cNvSpPr>
              <a:spLocks noChangeShapeType="1"/>
            </p:cNvSpPr>
            <p:nvPr/>
          </p:nvSpPr>
          <p:spPr bwMode="auto">
            <a:xfrm>
              <a:off x="1431" y="585"/>
              <a:ext cx="57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28" name="Line 26"/>
            <p:cNvSpPr>
              <a:spLocks noChangeShapeType="1"/>
            </p:cNvSpPr>
            <p:nvPr/>
          </p:nvSpPr>
          <p:spPr bwMode="auto">
            <a:xfrm flipV="1">
              <a:off x="1431" y="585"/>
              <a:ext cx="578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29" name="Line 27"/>
            <p:cNvSpPr>
              <a:spLocks noChangeShapeType="1"/>
            </p:cNvSpPr>
            <p:nvPr/>
          </p:nvSpPr>
          <p:spPr bwMode="auto">
            <a:xfrm flipV="1">
              <a:off x="1431" y="633"/>
              <a:ext cx="536" cy="9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0" name="Line 28"/>
            <p:cNvSpPr>
              <a:spLocks noChangeShapeType="1"/>
            </p:cNvSpPr>
            <p:nvPr/>
          </p:nvSpPr>
          <p:spPr bwMode="auto">
            <a:xfrm flipV="1">
              <a:off x="1431" y="585"/>
              <a:ext cx="578" cy="26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1" name="Line 29"/>
            <p:cNvSpPr>
              <a:spLocks noChangeShapeType="1"/>
            </p:cNvSpPr>
            <p:nvPr/>
          </p:nvSpPr>
          <p:spPr bwMode="auto">
            <a:xfrm>
              <a:off x="1431" y="585"/>
              <a:ext cx="578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2" name="Line 30"/>
            <p:cNvSpPr>
              <a:spLocks noChangeShapeType="1"/>
            </p:cNvSpPr>
            <p:nvPr/>
          </p:nvSpPr>
          <p:spPr bwMode="auto">
            <a:xfrm>
              <a:off x="1389" y="1065"/>
              <a:ext cx="57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3" name="Line 31"/>
            <p:cNvSpPr>
              <a:spLocks noChangeShapeType="1"/>
            </p:cNvSpPr>
            <p:nvPr/>
          </p:nvSpPr>
          <p:spPr bwMode="auto">
            <a:xfrm flipV="1">
              <a:off x="1431" y="1065"/>
              <a:ext cx="578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4" name="Line 32"/>
            <p:cNvSpPr>
              <a:spLocks noChangeShapeType="1"/>
            </p:cNvSpPr>
            <p:nvPr/>
          </p:nvSpPr>
          <p:spPr bwMode="auto">
            <a:xfrm flipV="1">
              <a:off x="1431" y="1065"/>
              <a:ext cx="578" cy="220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5" name="Line 33"/>
            <p:cNvSpPr>
              <a:spLocks noChangeShapeType="1"/>
            </p:cNvSpPr>
            <p:nvPr/>
          </p:nvSpPr>
          <p:spPr bwMode="auto">
            <a:xfrm>
              <a:off x="1431" y="585"/>
              <a:ext cx="578" cy="96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6" name="Line 34"/>
            <p:cNvSpPr>
              <a:spLocks noChangeShapeType="1"/>
            </p:cNvSpPr>
            <p:nvPr/>
          </p:nvSpPr>
          <p:spPr bwMode="auto">
            <a:xfrm>
              <a:off x="1431" y="1065"/>
              <a:ext cx="578" cy="4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7" name="Line 35"/>
            <p:cNvSpPr>
              <a:spLocks noChangeShapeType="1"/>
            </p:cNvSpPr>
            <p:nvPr/>
          </p:nvSpPr>
          <p:spPr bwMode="auto">
            <a:xfrm>
              <a:off x="1431" y="1545"/>
              <a:ext cx="578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8" name="Line 36"/>
            <p:cNvSpPr>
              <a:spLocks noChangeShapeType="1"/>
            </p:cNvSpPr>
            <p:nvPr/>
          </p:nvSpPr>
          <p:spPr bwMode="auto">
            <a:xfrm flipV="1">
              <a:off x="1431" y="1545"/>
              <a:ext cx="578" cy="17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39" name="Line 37"/>
            <p:cNvSpPr>
              <a:spLocks noChangeShapeType="1"/>
            </p:cNvSpPr>
            <p:nvPr/>
          </p:nvSpPr>
          <p:spPr bwMode="auto">
            <a:xfrm>
              <a:off x="1431" y="585"/>
              <a:ext cx="619" cy="26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40" name="Line 38"/>
            <p:cNvSpPr>
              <a:spLocks noChangeShapeType="1"/>
            </p:cNvSpPr>
            <p:nvPr/>
          </p:nvSpPr>
          <p:spPr bwMode="auto">
            <a:xfrm>
              <a:off x="1431" y="1113"/>
              <a:ext cx="619" cy="2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41" name="Line 39"/>
            <p:cNvSpPr>
              <a:spLocks noChangeShapeType="1"/>
            </p:cNvSpPr>
            <p:nvPr/>
          </p:nvSpPr>
          <p:spPr bwMode="auto">
            <a:xfrm>
              <a:off x="1389" y="1545"/>
              <a:ext cx="661" cy="172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42" name="Line 40"/>
            <p:cNvSpPr>
              <a:spLocks noChangeShapeType="1"/>
            </p:cNvSpPr>
            <p:nvPr/>
          </p:nvSpPr>
          <p:spPr bwMode="auto">
            <a:xfrm>
              <a:off x="1431" y="3273"/>
              <a:ext cx="61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43" name="Line 41"/>
            <p:cNvSpPr>
              <a:spLocks noChangeShapeType="1"/>
            </p:cNvSpPr>
            <p:nvPr/>
          </p:nvSpPr>
          <p:spPr bwMode="auto">
            <a:xfrm>
              <a:off x="2133" y="2121"/>
              <a:ext cx="0" cy="816"/>
            </a:xfrm>
            <a:prstGeom prst="line">
              <a:avLst/>
            </a:prstGeom>
            <a:noFill/>
            <a:ln w="50800">
              <a:solidFill>
                <a:schemeClr val="tx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42"/>
          <p:cNvGrpSpPr>
            <a:grpSpLocks/>
          </p:cNvGrpSpPr>
          <p:nvPr/>
        </p:nvGrpSpPr>
        <p:grpSpPr bwMode="auto">
          <a:xfrm>
            <a:off x="4343400" y="838200"/>
            <a:ext cx="2282825" cy="4406900"/>
            <a:chOff x="2755" y="541"/>
            <a:chExt cx="1438" cy="2776"/>
          </a:xfrm>
        </p:grpSpPr>
        <p:sp>
          <p:nvSpPr>
            <p:cNvPr id="49198" name="Rectangle 43"/>
            <p:cNvSpPr>
              <a:spLocks noChangeArrowheads="1"/>
            </p:cNvSpPr>
            <p:nvPr/>
          </p:nvSpPr>
          <p:spPr bwMode="auto">
            <a:xfrm>
              <a:off x="2755" y="541"/>
              <a:ext cx="159" cy="18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99" name="Rectangle 44"/>
            <p:cNvSpPr>
              <a:spLocks noChangeArrowheads="1"/>
            </p:cNvSpPr>
            <p:nvPr/>
          </p:nvSpPr>
          <p:spPr bwMode="auto">
            <a:xfrm>
              <a:off x="2755" y="973"/>
              <a:ext cx="159" cy="18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200" name="Rectangle 45"/>
            <p:cNvSpPr>
              <a:spLocks noChangeArrowheads="1"/>
            </p:cNvSpPr>
            <p:nvPr/>
          </p:nvSpPr>
          <p:spPr bwMode="auto">
            <a:xfrm>
              <a:off x="2755" y="1453"/>
              <a:ext cx="159" cy="18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201" name="Rectangle 46"/>
            <p:cNvSpPr>
              <a:spLocks noChangeArrowheads="1"/>
            </p:cNvSpPr>
            <p:nvPr/>
          </p:nvSpPr>
          <p:spPr bwMode="auto">
            <a:xfrm>
              <a:off x="2797" y="3133"/>
              <a:ext cx="158" cy="184"/>
            </a:xfrm>
            <a:prstGeom prst="rect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202" name="Oval 47"/>
            <p:cNvSpPr>
              <a:spLocks noChangeArrowheads="1"/>
            </p:cNvSpPr>
            <p:nvPr/>
          </p:nvSpPr>
          <p:spPr bwMode="auto">
            <a:xfrm>
              <a:off x="4035" y="2557"/>
              <a:ext cx="158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203" name="Oval 48"/>
            <p:cNvSpPr>
              <a:spLocks noChangeArrowheads="1"/>
            </p:cNvSpPr>
            <p:nvPr/>
          </p:nvSpPr>
          <p:spPr bwMode="auto">
            <a:xfrm>
              <a:off x="4035" y="1933"/>
              <a:ext cx="158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204" name="Oval 49"/>
            <p:cNvSpPr>
              <a:spLocks noChangeArrowheads="1"/>
            </p:cNvSpPr>
            <p:nvPr/>
          </p:nvSpPr>
          <p:spPr bwMode="auto">
            <a:xfrm>
              <a:off x="3994" y="1309"/>
              <a:ext cx="158" cy="184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205" name="Line 50"/>
            <p:cNvSpPr>
              <a:spLocks noChangeShapeType="1"/>
            </p:cNvSpPr>
            <p:nvPr/>
          </p:nvSpPr>
          <p:spPr bwMode="auto">
            <a:xfrm>
              <a:off x="2917" y="585"/>
              <a:ext cx="1073" cy="76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06" name="Line 51"/>
            <p:cNvSpPr>
              <a:spLocks noChangeShapeType="1"/>
            </p:cNvSpPr>
            <p:nvPr/>
          </p:nvSpPr>
          <p:spPr bwMode="auto">
            <a:xfrm>
              <a:off x="2917" y="1065"/>
              <a:ext cx="1073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07" name="Line 52"/>
            <p:cNvSpPr>
              <a:spLocks noChangeShapeType="1"/>
            </p:cNvSpPr>
            <p:nvPr/>
          </p:nvSpPr>
          <p:spPr bwMode="auto">
            <a:xfrm>
              <a:off x="2917" y="585"/>
              <a:ext cx="1115" cy="13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08" name="Line 53"/>
            <p:cNvSpPr>
              <a:spLocks noChangeShapeType="1"/>
            </p:cNvSpPr>
            <p:nvPr/>
          </p:nvSpPr>
          <p:spPr bwMode="auto">
            <a:xfrm flipV="1">
              <a:off x="2917" y="1401"/>
              <a:ext cx="1073" cy="1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09" name="Line 54"/>
            <p:cNvSpPr>
              <a:spLocks noChangeShapeType="1"/>
            </p:cNvSpPr>
            <p:nvPr/>
          </p:nvSpPr>
          <p:spPr bwMode="auto">
            <a:xfrm flipV="1">
              <a:off x="3000" y="1353"/>
              <a:ext cx="949" cy="19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10" name="Line 55"/>
            <p:cNvSpPr>
              <a:spLocks noChangeShapeType="1"/>
            </p:cNvSpPr>
            <p:nvPr/>
          </p:nvSpPr>
          <p:spPr bwMode="auto">
            <a:xfrm>
              <a:off x="2917" y="1065"/>
              <a:ext cx="1115" cy="9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11" name="Line 56"/>
            <p:cNvSpPr>
              <a:spLocks noChangeShapeType="1"/>
            </p:cNvSpPr>
            <p:nvPr/>
          </p:nvSpPr>
          <p:spPr bwMode="auto">
            <a:xfrm>
              <a:off x="2917" y="1545"/>
              <a:ext cx="1115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12" name="Line 57"/>
            <p:cNvSpPr>
              <a:spLocks noChangeShapeType="1"/>
            </p:cNvSpPr>
            <p:nvPr/>
          </p:nvSpPr>
          <p:spPr bwMode="auto">
            <a:xfrm flipV="1">
              <a:off x="3000" y="2025"/>
              <a:ext cx="1032" cy="1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13" name="Line 58"/>
            <p:cNvSpPr>
              <a:spLocks noChangeShapeType="1"/>
            </p:cNvSpPr>
            <p:nvPr/>
          </p:nvSpPr>
          <p:spPr bwMode="auto">
            <a:xfrm>
              <a:off x="2917" y="585"/>
              <a:ext cx="1115" cy="201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14" name="Line 59"/>
            <p:cNvSpPr>
              <a:spLocks noChangeShapeType="1"/>
            </p:cNvSpPr>
            <p:nvPr/>
          </p:nvSpPr>
          <p:spPr bwMode="auto">
            <a:xfrm>
              <a:off x="2917" y="1065"/>
              <a:ext cx="1115" cy="15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15" name="Line 60"/>
            <p:cNvSpPr>
              <a:spLocks noChangeShapeType="1"/>
            </p:cNvSpPr>
            <p:nvPr/>
          </p:nvSpPr>
          <p:spPr bwMode="auto">
            <a:xfrm>
              <a:off x="2917" y="1545"/>
              <a:ext cx="1115" cy="11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16" name="Line 61"/>
            <p:cNvSpPr>
              <a:spLocks noChangeShapeType="1"/>
            </p:cNvSpPr>
            <p:nvPr/>
          </p:nvSpPr>
          <p:spPr bwMode="auto">
            <a:xfrm flipV="1">
              <a:off x="3000" y="2649"/>
              <a:ext cx="990" cy="5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217" name="Line 62"/>
            <p:cNvSpPr>
              <a:spLocks noChangeShapeType="1"/>
            </p:cNvSpPr>
            <p:nvPr/>
          </p:nvSpPr>
          <p:spPr bwMode="auto">
            <a:xfrm>
              <a:off x="2834" y="2073"/>
              <a:ext cx="0" cy="816"/>
            </a:xfrm>
            <a:prstGeom prst="line">
              <a:avLst/>
            </a:prstGeom>
            <a:noFill/>
            <a:ln w="50800">
              <a:solidFill>
                <a:schemeClr val="tx2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9171" name="Rectangle 63"/>
          <p:cNvSpPr>
            <a:spLocks noChangeArrowheads="1"/>
          </p:cNvSpPr>
          <p:nvPr/>
        </p:nvSpPr>
        <p:spPr bwMode="auto">
          <a:xfrm>
            <a:off x="2895600" y="228600"/>
            <a:ext cx="2760663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en-GB">
                <a:latin typeface="Times New Roman" pitchFamily="18" charset="0"/>
              </a:rPr>
              <a:t>Multi-layer networks</a:t>
            </a:r>
          </a:p>
        </p:txBody>
      </p:sp>
      <p:sp>
        <p:nvSpPr>
          <p:cNvPr id="49172" name="Rectangle 64"/>
          <p:cNvSpPr>
            <a:spLocks noChangeArrowheads="1"/>
          </p:cNvSpPr>
          <p:nvPr/>
        </p:nvSpPr>
        <p:spPr bwMode="auto">
          <a:xfrm>
            <a:off x="3109913" y="5867400"/>
            <a:ext cx="1931987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en-GB" b="1" i="1" u="sng">
                <a:solidFill>
                  <a:srgbClr val="FF3300"/>
                </a:solidFill>
                <a:latin typeface="Times New Roman" pitchFamily="18" charset="0"/>
              </a:rPr>
              <a:t>Hidden layers</a:t>
            </a:r>
          </a:p>
        </p:txBody>
      </p:sp>
      <p:grpSp>
        <p:nvGrpSpPr>
          <p:cNvPr id="4" name="Group 65"/>
          <p:cNvGrpSpPr>
            <a:grpSpLocks/>
          </p:cNvGrpSpPr>
          <p:nvPr/>
        </p:nvGrpSpPr>
        <p:grpSpPr bwMode="auto">
          <a:xfrm>
            <a:off x="3124200" y="838200"/>
            <a:ext cx="1600200" cy="4495800"/>
            <a:chOff x="1968" y="528"/>
            <a:chExt cx="1008" cy="2832"/>
          </a:xfrm>
        </p:grpSpPr>
        <p:sp>
          <p:nvSpPr>
            <p:cNvPr id="49174" name="Line 66"/>
            <p:cNvSpPr>
              <a:spLocks noChangeShapeType="1"/>
            </p:cNvSpPr>
            <p:nvPr/>
          </p:nvSpPr>
          <p:spPr bwMode="auto">
            <a:xfrm>
              <a:off x="2174" y="585"/>
              <a:ext cx="578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75" name="Line 67"/>
            <p:cNvSpPr>
              <a:spLocks noChangeShapeType="1"/>
            </p:cNvSpPr>
            <p:nvPr/>
          </p:nvSpPr>
          <p:spPr bwMode="auto">
            <a:xfrm flipV="1">
              <a:off x="2174" y="585"/>
              <a:ext cx="578" cy="48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76" name="Line 68"/>
            <p:cNvSpPr>
              <a:spLocks noChangeShapeType="1"/>
            </p:cNvSpPr>
            <p:nvPr/>
          </p:nvSpPr>
          <p:spPr bwMode="auto">
            <a:xfrm flipV="1">
              <a:off x="2174" y="633"/>
              <a:ext cx="537" cy="912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77" name="Line 69"/>
            <p:cNvSpPr>
              <a:spLocks noChangeShapeType="1"/>
            </p:cNvSpPr>
            <p:nvPr/>
          </p:nvSpPr>
          <p:spPr bwMode="auto">
            <a:xfrm flipV="1">
              <a:off x="2174" y="585"/>
              <a:ext cx="578" cy="268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78" name="Line 70"/>
            <p:cNvSpPr>
              <a:spLocks noChangeShapeType="1"/>
            </p:cNvSpPr>
            <p:nvPr/>
          </p:nvSpPr>
          <p:spPr bwMode="auto">
            <a:xfrm>
              <a:off x="2174" y="585"/>
              <a:ext cx="578" cy="48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prstDash val="lg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79" name="Line 71"/>
            <p:cNvSpPr>
              <a:spLocks noChangeShapeType="1"/>
            </p:cNvSpPr>
            <p:nvPr/>
          </p:nvSpPr>
          <p:spPr bwMode="auto">
            <a:xfrm>
              <a:off x="2133" y="1065"/>
              <a:ext cx="578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prstDash val="lg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80" name="Line 72"/>
            <p:cNvSpPr>
              <a:spLocks noChangeShapeType="1"/>
            </p:cNvSpPr>
            <p:nvPr/>
          </p:nvSpPr>
          <p:spPr bwMode="auto">
            <a:xfrm flipV="1">
              <a:off x="2174" y="1065"/>
              <a:ext cx="578" cy="48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prstDash val="lg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81" name="Line 73"/>
            <p:cNvSpPr>
              <a:spLocks noChangeShapeType="1"/>
            </p:cNvSpPr>
            <p:nvPr/>
          </p:nvSpPr>
          <p:spPr bwMode="auto">
            <a:xfrm flipV="1">
              <a:off x="2174" y="1065"/>
              <a:ext cx="578" cy="220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prstDash val="lg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82" name="Line 74"/>
            <p:cNvSpPr>
              <a:spLocks noChangeShapeType="1"/>
            </p:cNvSpPr>
            <p:nvPr/>
          </p:nvSpPr>
          <p:spPr bwMode="auto">
            <a:xfrm>
              <a:off x="2174" y="585"/>
              <a:ext cx="578" cy="960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83" name="Line 75"/>
            <p:cNvSpPr>
              <a:spLocks noChangeShapeType="1"/>
            </p:cNvSpPr>
            <p:nvPr/>
          </p:nvSpPr>
          <p:spPr bwMode="auto">
            <a:xfrm>
              <a:off x="2174" y="1065"/>
              <a:ext cx="578" cy="480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84" name="Line 76"/>
            <p:cNvSpPr>
              <a:spLocks noChangeShapeType="1"/>
            </p:cNvSpPr>
            <p:nvPr/>
          </p:nvSpPr>
          <p:spPr bwMode="auto">
            <a:xfrm>
              <a:off x="2174" y="1545"/>
              <a:ext cx="578" cy="0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85" name="Line 77"/>
            <p:cNvSpPr>
              <a:spLocks noChangeShapeType="1"/>
            </p:cNvSpPr>
            <p:nvPr/>
          </p:nvSpPr>
          <p:spPr bwMode="auto">
            <a:xfrm flipV="1">
              <a:off x="2174" y="1545"/>
              <a:ext cx="578" cy="1728"/>
            </a:xfrm>
            <a:prstGeom prst="line">
              <a:avLst/>
            </a:prstGeom>
            <a:noFill/>
            <a:ln w="254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86" name="Line 78"/>
            <p:cNvSpPr>
              <a:spLocks noChangeShapeType="1"/>
            </p:cNvSpPr>
            <p:nvPr/>
          </p:nvSpPr>
          <p:spPr bwMode="auto">
            <a:xfrm>
              <a:off x="2174" y="585"/>
              <a:ext cx="619" cy="268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prstDash val="sysDot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87" name="Line 79"/>
            <p:cNvSpPr>
              <a:spLocks noChangeShapeType="1"/>
            </p:cNvSpPr>
            <p:nvPr/>
          </p:nvSpPr>
          <p:spPr bwMode="auto">
            <a:xfrm>
              <a:off x="2174" y="1113"/>
              <a:ext cx="619" cy="2112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88" name="Line 80"/>
            <p:cNvSpPr>
              <a:spLocks noChangeShapeType="1"/>
            </p:cNvSpPr>
            <p:nvPr/>
          </p:nvSpPr>
          <p:spPr bwMode="auto">
            <a:xfrm>
              <a:off x="2133" y="1545"/>
              <a:ext cx="660" cy="1728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89" name="Line 81"/>
            <p:cNvSpPr>
              <a:spLocks noChangeShapeType="1"/>
            </p:cNvSpPr>
            <p:nvPr/>
          </p:nvSpPr>
          <p:spPr bwMode="auto">
            <a:xfrm>
              <a:off x="2174" y="3273"/>
              <a:ext cx="619" cy="0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prstDash val="sysDot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9190" name="Rectangle 82"/>
            <p:cNvSpPr>
              <a:spLocks noChangeArrowheads="1"/>
            </p:cNvSpPr>
            <p:nvPr/>
          </p:nvSpPr>
          <p:spPr bwMode="auto">
            <a:xfrm>
              <a:off x="2016" y="316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91" name="Rectangle 83"/>
            <p:cNvSpPr>
              <a:spLocks noChangeArrowheads="1"/>
            </p:cNvSpPr>
            <p:nvPr/>
          </p:nvSpPr>
          <p:spPr bwMode="auto">
            <a:xfrm>
              <a:off x="1968" y="1440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92" name="Rectangle 84"/>
            <p:cNvSpPr>
              <a:spLocks noChangeArrowheads="1"/>
            </p:cNvSpPr>
            <p:nvPr/>
          </p:nvSpPr>
          <p:spPr bwMode="auto">
            <a:xfrm>
              <a:off x="1968" y="960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93" name="Rectangle 85"/>
            <p:cNvSpPr>
              <a:spLocks noChangeArrowheads="1"/>
            </p:cNvSpPr>
            <p:nvPr/>
          </p:nvSpPr>
          <p:spPr bwMode="auto">
            <a:xfrm>
              <a:off x="1968" y="52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94" name="Rectangle 86"/>
            <p:cNvSpPr>
              <a:spLocks noChangeArrowheads="1"/>
            </p:cNvSpPr>
            <p:nvPr/>
          </p:nvSpPr>
          <p:spPr bwMode="auto">
            <a:xfrm>
              <a:off x="2736" y="528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95" name="Rectangle 87"/>
            <p:cNvSpPr>
              <a:spLocks noChangeArrowheads="1"/>
            </p:cNvSpPr>
            <p:nvPr/>
          </p:nvSpPr>
          <p:spPr bwMode="auto">
            <a:xfrm>
              <a:off x="2784" y="3120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96" name="Rectangle 88"/>
            <p:cNvSpPr>
              <a:spLocks noChangeArrowheads="1"/>
            </p:cNvSpPr>
            <p:nvPr/>
          </p:nvSpPr>
          <p:spPr bwMode="auto">
            <a:xfrm>
              <a:off x="2736" y="960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9197" name="Rectangle 89"/>
            <p:cNvSpPr>
              <a:spLocks noChangeArrowheads="1"/>
            </p:cNvSpPr>
            <p:nvPr/>
          </p:nvSpPr>
          <p:spPr bwMode="auto">
            <a:xfrm>
              <a:off x="2736" y="1440"/>
              <a:ext cx="192" cy="19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Grp="1" noChangeArrowheads="1"/>
          </p:cNvSpPr>
          <p:nvPr>
            <p:ph type="title"/>
          </p:nvPr>
        </p:nvSpPr>
        <p:spPr>
          <a:xfrm>
            <a:off x="574675" y="904875"/>
            <a:ext cx="7778750" cy="1104900"/>
          </a:xfrm>
          <a:noFill/>
          <a:ln/>
        </p:spPr>
        <p:txBody>
          <a:bodyPr/>
          <a:lstStyle/>
          <a:p>
            <a:r>
              <a:rPr lang="en-US" sz="3600" dirty="0"/>
              <a:t>EXAMPLE</a:t>
            </a:r>
          </a:p>
        </p:txBody>
      </p:sp>
      <p:sp>
        <p:nvSpPr>
          <p:cNvPr id="243715" name="Text Box 3"/>
          <p:cNvSpPr txBox="1">
            <a:spLocks noChangeArrowheads="1"/>
          </p:cNvSpPr>
          <p:nvPr/>
        </p:nvSpPr>
        <p:spPr bwMode="auto">
          <a:xfrm>
            <a:off x="1484313" y="2170113"/>
            <a:ext cx="1813317" cy="230832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457200" indent="-457200"/>
            <a:r>
              <a:rPr lang="en-US" dirty="0"/>
              <a:t>Logical XOR </a:t>
            </a:r>
          </a:p>
          <a:p>
            <a:pPr marL="457200" indent="-457200"/>
            <a:r>
              <a:rPr lang="en-US" dirty="0"/>
              <a:t>Function</a:t>
            </a:r>
          </a:p>
          <a:p>
            <a:pPr marL="457200" indent="-457200"/>
            <a:endParaRPr lang="en-US" dirty="0"/>
          </a:p>
          <a:p>
            <a:pPr marL="457200" indent="-457200"/>
            <a:r>
              <a:rPr lang="en-US" u="sng" dirty="0"/>
              <a:t>X	Y	 </a:t>
            </a:r>
            <a:r>
              <a:rPr lang="en-US" u="sng" dirty="0" smtClean="0"/>
              <a:t>output</a:t>
            </a:r>
            <a:endParaRPr lang="en-US" u="sng" dirty="0"/>
          </a:p>
          <a:p>
            <a:pPr marL="457200" indent="-457200"/>
            <a:r>
              <a:rPr lang="en-US" dirty="0"/>
              <a:t>0	0	0</a:t>
            </a:r>
          </a:p>
          <a:p>
            <a:pPr marL="457200" indent="-457200"/>
            <a:r>
              <a:rPr lang="en-US" dirty="0"/>
              <a:t>0	1	1</a:t>
            </a:r>
          </a:p>
          <a:p>
            <a:pPr marL="457200" indent="-457200">
              <a:buFontTx/>
              <a:buAutoNum type="arabicPlain"/>
            </a:pPr>
            <a:r>
              <a:rPr lang="en-US" dirty="0"/>
              <a:t>0	1</a:t>
            </a:r>
          </a:p>
          <a:p>
            <a:pPr marL="457200" indent="-457200"/>
            <a:r>
              <a:rPr lang="en-US" dirty="0"/>
              <a:t>1	1	0</a:t>
            </a:r>
          </a:p>
        </p:txBody>
      </p:sp>
      <p:sp>
        <p:nvSpPr>
          <p:cNvPr id="243716" name="Rectangle 4"/>
          <p:cNvSpPr>
            <a:spLocks noChangeArrowheads="1"/>
          </p:cNvSpPr>
          <p:nvPr/>
        </p:nvSpPr>
        <p:spPr bwMode="auto">
          <a:xfrm>
            <a:off x="4572000" y="2170113"/>
            <a:ext cx="2724150" cy="2713037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3717" name="Text Box 5"/>
          <p:cNvSpPr txBox="1">
            <a:spLocks noChangeArrowheads="1"/>
          </p:cNvSpPr>
          <p:nvPr/>
        </p:nvSpPr>
        <p:spPr bwMode="auto">
          <a:xfrm>
            <a:off x="4059238" y="2990850"/>
            <a:ext cx="404812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X</a:t>
            </a:r>
          </a:p>
        </p:txBody>
      </p:sp>
      <p:sp>
        <p:nvSpPr>
          <p:cNvPr id="243718" name="Text Box 6"/>
          <p:cNvSpPr txBox="1">
            <a:spLocks noChangeArrowheads="1"/>
          </p:cNvSpPr>
          <p:nvPr/>
        </p:nvSpPr>
        <p:spPr bwMode="auto">
          <a:xfrm>
            <a:off x="6081713" y="4954588"/>
            <a:ext cx="404812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Y</a:t>
            </a:r>
          </a:p>
        </p:txBody>
      </p:sp>
      <p:sp>
        <p:nvSpPr>
          <p:cNvPr id="243719" name="Text Box 7"/>
          <p:cNvSpPr txBox="1">
            <a:spLocks noChangeArrowheads="1"/>
          </p:cNvSpPr>
          <p:nvPr/>
        </p:nvSpPr>
        <p:spPr bwMode="auto">
          <a:xfrm>
            <a:off x="3963988" y="4654550"/>
            <a:ext cx="5651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0,0</a:t>
            </a:r>
          </a:p>
        </p:txBody>
      </p:sp>
      <p:sp>
        <p:nvSpPr>
          <p:cNvPr id="243720" name="Text Box 8"/>
          <p:cNvSpPr txBox="1">
            <a:spLocks noChangeArrowheads="1"/>
          </p:cNvSpPr>
          <p:nvPr/>
        </p:nvSpPr>
        <p:spPr bwMode="auto">
          <a:xfrm>
            <a:off x="7402513" y="4614863"/>
            <a:ext cx="5651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0,1</a:t>
            </a:r>
          </a:p>
        </p:txBody>
      </p:sp>
      <p:sp>
        <p:nvSpPr>
          <p:cNvPr id="243721" name="Text Box 9"/>
          <p:cNvSpPr txBox="1">
            <a:spLocks noChangeArrowheads="1"/>
          </p:cNvSpPr>
          <p:nvPr/>
        </p:nvSpPr>
        <p:spPr bwMode="auto">
          <a:xfrm>
            <a:off x="3963988" y="1941513"/>
            <a:ext cx="5651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1,0</a:t>
            </a:r>
          </a:p>
        </p:txBody>
      </p:sp>
      <p:sp>
        <p:nvSpPr>
          <p:cNvPr id="243722" name="Text Box 10"/>
          <p:cNvSpPr txBox="1">
            <a:spLocks noChangeArrowheads="1"/>
          </p:cNvSpPr>
          <p:nvPr/>
        </p:nvSpPr>
        <p:spPr bwMode="auto">
          <a:xfrm>
            <a:off x="7402513" y="1941513"/>
            <a:ext cx="56515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/>
              <a:t>1,1</a:t>
            </a:r>
          </a:p>
        </p:txBody>
      </p:sp>
      <p:sp>
        <p:nvSpPr>
          <p:cNvPr id="243723" name="Line 11"/>
          <p:cNvSpPr>
            <a:spLocks noChangeShapeType="1"/>
          </p:cNvSpPr>
          <p:nvPr/>
        </p:nvSpPr>
        <p:spPr bwMode="auto">
          <a:xfrm>
            <a:off x="3679825" y="3219450"/>
            <a:ext cx="2401888" cy="2192338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3724" name="Oval 12"/>
          <p:cNvSpPr>
            <a:spLocks noChangeArrowheads="1"/>
          </p:cNvSpPr>
          <p:nvPr/>
        </p:nvSpPr>
        <p:spPr bwMode="auto">
          <a:xfrm>
            <a:off x="4464050" y="4725988"/>
            <a:ext cx="214313" cy="228600"/>
          </a:xfrm>
          <a:prstGeom prst="ellipse">
            <a:avLst/>
          </a:prstGeom>
          <a:solidFill>
            <a:srgbClr val="00B05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3725" name="Oval 13"/>
          <p:cNvSpPr>
            <a:spLocks noChangeArrowheads="1"/>
          </p:cNvSpPr>
          <p:nvPr/>
        </p:nvSpPr>
        <p:spPr bwMode="auto">
          <a:xfrm>
            <a:off x="4464050" y="2055813"/>
            <a:ext cx="214313" cy="2286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3726" name="Oval 14"/>
          <p:cNvSpPr>
            <a:spLocks noChangeArrowheads="1"/>
          </p:cNvSpPr>
          <p:nvPr/>
        </p:nvSpPr>
        <p:spPr bwMode="auto">
          <a:xfrm>
            <a:off x="7188200" y="4725988"/>
            <a:ext cx="214313" cy="2286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3727" name="Oval 15"/>
          <p:cNvSpPr>
            <a:spLocks noChangeArrowheads="1"/>
          </p:cNvSpPr>
          <p:nvPr/>
        </p:nvSpPr>
        <p:spPr bwMode="auto">
          <a:xfrm>
            <a:off x="7188200" y="2093913"/>
            <a:ext cx="214313" cy="228600"/>
          </a:xfrm>
          <a:prstGeom prst="ellipse">
            <a:avLst/>
          </a:prstGeom>
          <a:solidFill>
            <a:srgbClr val="92D05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3729" name="Line 17"/>
          <p:cNvSpPr>
            <a:spLocks noChangeShapeType="1"/>
          </p:cNvSpPr>
          <p:nvPr/>
        </p:nvSpPr>
        <p:spPr bwMode="auto">
          <a:xfrm>
            <a:off x="5284788" y="1893888"/>
            <a:ext cx="2401887" cy="2192337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>
                <a:ea typeface="ＭＳ Ｐゴシック" pitchFamily="34" charset="-128"/>
              </a:rPr>
              <a:t>XOR</a:t>
            </a:r>
          </a:p>
        </p:txBody>
      </p:sp>
      <p:sp>
        <p:nvSpPr>
          <p:cNvPr id="512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1524000" cy="685800"/>
          </a:xfrm>
        </p:spPr>
        <p:txBody>
          <a:bodyPr/>
          <a:lstStyle/>
          <a:p>
            <a:pPr eaLnBrk="1" hangingPunct="1"/>
            <a:r>
              <a:rPr lang="en-US" altLang="ja-JP" smtClean="0">
                <a:ea typeface="ＭＳ Ｐゴシック" pitchFamily="34" charset="-128"/>
              </a:rPr>
              <a:t>XOR</a:t>
            </a:r>
          </a:p>
        </p:txBody>
      </p:sp>
      <p:sp>
        <p:nvSpPr>
          <p:cNvPr id="51206" name="Oval 4"/>
          <p:cNvSpPr>
            <a:spLocks noChangeArrowheads="1"/>
          </p:cNvSpPr>
          <p:nvPr/>
        </p:nvSpPr>
        <p:spPr bwMode="auto">
          <a:xfrm>
            <a:off x="5029200" y="2819400"/>
            <a:ext cx="609600" cy="609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1</a:t>
            </a:r>
          </a:p>
        </p:txBody>
      </p:sp>
      <p:sp>
        <p:nvSpPr>
          <p:cNvPr id="51207" name="Oval 5"/>
          <p:cNvSpPr>
            <a:spLocks noChangeArrowheads="1"/>
          </p:cNvSpPr>
          <p:nvPr/>
        </p:nvSpPr>
        <p:spPr bwMode="auto">
          <a:xfrm>
            <a:off x="6629400" y="2819400"/>
            <a:ext cx="609600" cy="609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1</a:t>
            </a:r>
          </a:p>
        </p:txBody>
      </p:sp>
      <p:sp>
        <p:nvSpPr>
          <p:cNvPr id="51208" name="Oval 6"/>
          <p:cNvSpPr>
            <a:spLocks noChangeArrowheads="1"/>
          </p:cNvSpPr>
          <p:nvPr/>
        </p:nvSpPr>
        <p:spPr bwMode="auto">
          <a:xfrm>
            <a:off x="4343400" y="3886200"/>
            <a:ext cx="609600" cy="609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1</a:t>
            </a:r>
          </a:p>
        </p:txBody>
      </p:sp>
      <p:sp>
        <p:nvSpPr>
          <p:cNvPr id="51209" name="Oval 7"/>
          <p:cNvSpPr>
            <a:spLocks noChangeArrowheads="1"/>
          </p:cNvSpPr>
          <p:nvPr/>
        </p:nvSpPr>
        <p:spPr bwMode="auto">
          <a:xfrm>
            <a:off x="5867400" y="3810000"/>
            <a:ext cx="609600" cy="609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2</a:t>
            </a:r>
          </a:p>
        </p:txBody>
      </p:sp>
      <p:sp>
        <p:nvSpPr>
          <p:cNvPr id="51210" name="Oval 8"/>
          <p:cNvSpPr>
            <a:spLocks noChangeArrowheads="1"/>
          </p:cNvSpPr>
          <p:nvPr/>
        </p:nvSpPr>
        <p:spPr bwMode="auto">
          <a:xfrm>
            <a:off x="7315200" y="3886200"/>
            <a:ext cx="609600" cy="609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1</a:t>
            </a:r>
          </a:p>
        </p:txBody>
      </p:sp>
      <p:sp>
        <p:nvSpPr>
          <p:cNvPr id="51211" name="Oval 9"/>
          <p:cNvSpPr>
            <a:spLocks noChangeArrowheads="1"/>
          </p:cNvSpPr>
          <p:nvPr/>
        </p:nvSpPr>
        <p:spPr bwMode="auto">
          <a:xfrm>
            <a:off x="5867400" y="5334000"/>
            <a:ext cx="609600" cy="609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1</a:t>
            </a:r>
          </a:p>
        </p:txBody>
      </p:sp>
      <p:cxnSp>
        <p:nvCxnSpPr>
          <p:cNvPr id="51212" name="AutoShape 10"/>
          <p:cNvCxnSpPr>
            <a:cxnSpLocks noChangeShapeType="1"/>
            <a:stCxn id="51206" idx="4"/>
            <a:endCxn id="51208" idx="0"/>
          </p:cNvCxnSpPr>
          <p:nvPr/>
        </p:nvCxnSpPr>
        <p:spPr bwMode="auto">
          <a:xfrm flipH="1">
            <a:off x="4648200" y="3429000"/>
            <a:ext cx="6858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213" name="AutoShape 11"/>
          <p:cNvCxnSpPr>
            <a:cxnSpLocks noChangeShapeType="1"/>
            <a:stCxn id="51206" idx="4"/>
            <a:endCxn id="51209" idx="0"/>
          </p:cNvCxnSpPr>
          <p:nvPr/>
        </p:nvCxnSpPr>
        <p:spPr bwMode="auto">
          <a:xfrm>
            <a:off x="5334000" y="3429000"/>
            <a:ext cx="8382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214" name="AutoShape 12"/>
          <p:cNvCxnSpPr>
            <a:cxnSpLocks noChangeShapeType="1"/>
            <a:stCxn id="51207" idx="4"/>
            <a:endCxn id="51209" idx="0"/>
          </p:cNvCxnSpPr>
          <p:nvPr/>
        </p:nvCxnSpPr>
        <p:spPr bwMode="auto">
          <a:xfrm flipH="1">
            <a:off x="6172200" y="3429000"/>
            <a:ext cx="7620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215" name="AutoShape 13"/>
          <p:cNvCxnSpPr>
            <a:cxnSpLocks noChangeShapeType="1"/>
            <a:stCxn id="51207" idx="4"/>
            <a:endCxn id="51210" idx="0"/>
          </p:cNvCxnSpPr>
          <p:nvPr/>
        </p:nvCxnSpPr>
        <p:spPr bwMode="auto">
          <a:xfrm>
            <a:off x="6934200" y="3429000"/>
            <a:ext cx="6858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216" name="AutoShape 14"/>
          <p:cNvCxnSpPr>
            <a:cxnSpLocks noChangeShapeType="1"/>
            <a:stCxn id="51209" idx="4"/>
            <a:endCxn id="51211" idx="0"/>
          </p:cNvCxnSpPr>
          <p:nvPr/>
        </p:nvCxnSpPr>
        <p:spPr bwMode="auto">
          <a:xfrm>
            <a:off x="6172200" y="4419600"/>
            <a:ext cx="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217" name="AutoShape 15"/>
          <p:cNvCxnSpPr>
            <a:cxnSpLocks noChangeShapeType="1"/>
            <a:stCxn id="51208" idx="4"/>
            <a:endCxn id="51211" idx="0"/>
          </p:cNvCxnSpPr>
          <p:nvPr/>
        </p:nvCxnSpPr>
        <p:spPr bwMode="auto">
          <a:xfrm>
            <a:off x="4648200" y="4495800"/>
            <a:ext cx="152400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218" name="AutoShape 16"/>
          <p:cNvCxnSpPr>
            <a:cxnSpLocks noChangeShapeType="1"/>
            <a:stCxn id="51210" idx="4"/>
            <a:endCxn id="51211" idx="0"/>
          </p:cNvCxnSpPr>
          <p:nvPr/>
        </p:nvCxnSpPr>
        <p:spPr bwMode="auto">
          <a:xfrm flipH="1">
            <a:off x="6172200" y="4495800"/>
            <a:ext cx="144780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219" name="AutoShape 17"/>
          <p:cNvCxnSpPr>
            <a:cxnSpLocks noChangeShapeType="1"/>
            <a:endCxn id="51206" idx="0"/>
          </p:cNvCxnSpPr>
          <p:nvPr/>
        </p:nvCxnSpPr>
        <p:spPr bwMode="auto">
          <a:xfrm>
            <a:off x="5334000" y="23622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220" name="AutoShape 18"/>
          <p:cNvCxnSpPr>
            <a:cxnSpLocks noChangeShapeType="1"/>
            <a:endCxn id="51207" idx="0"/>
          </p:cNvCxnSpPr>
          <p:nvPr/>
        </p:nvCxnSpPr>
        <p:spPr bwMode="auto">
          <a:xfrm>
            <a:off x="6934200" y="2438400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221" name="AutoShape 19"/>
          <p:cNvCxnSpPr>
            <a:cxnSpLocks noChangeShapeType="1"/>
            <a:stCxn id="51211" idx="4"/>
          </p:cNvCxnSpPr>
          <p:nvPr/>
        </p:nvCxnSpPr>
        <p:spPr bwMode="auto">
          <a:xfrm>
            <a:off x="6172200" y="5943600"/>
            <a:ext cx="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4800600" y="1905000"/>
            <a:ext cx="2667000" cy="381000"/>
            <a:chOff x="3024" y="1200"/>
            <a:chExt cx="1680" cy="240"/>
          </a:xfrm>
        </p:grpSpPr>
        <p:sp>
          <p:nvSpPr>
            <p:cNvPr id="51239" name="Rectangle 21"/>
            <p:cNvSpPr>
              <a:spLocks noChangeArrowheads="1"/>
            </p:cNvSpPr>
            <p:nvPr/>
          </p:nvSpPr>
          <p:spPr bwMode="auto">
            <a:xfrm>
              <a:off x="3024" y="1200"/>
              <a:ext cx="624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51240" name="Rectangle 22"/>
            <p:cNvSpPr>
              <a:spLocks noChangeArrowheads="1"/>
            </p:cNvSpPr>
            <p:nvPr/>
          </p:nvSpPr>
          <p:spPr bwMode="auto">
            <a:xfrm>
              <a:off x="4080" y="1200"/>
              <a:ext cx="624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0</a:t>
              </a:r>
            </a:p>
          </p:txBody>
        </p:sp>
      </p:grpSp>
      <p:sp>
        <p:nvSpPr>
          <p:cNvPr id="51223" name="Text Box 23"/>
          <p:cNvSpPr txBox="1">
            <a:spLocks noChangeArrowheads="1"/>
          </p:cNvSpPr>
          <p:nvPr/>
        </p:nvSpPr>
        <p:spPr bwMode="auto">
          <a:xfrm>
            <a:off x="609600" y="2743200"/>
            <a:ext cx="37338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Activation Function: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if (input &gt;= threshold), fire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else, don’t fire</a:t>
            </a:r>
          </a:p>
        </p:txBody>
      </p:sp>
      <p:sp>
        <p:nvSpPr>
          <p:cNvPr id="51224" name="Text Box 24"/>
          <p:cNvSpPr txBox="1">
            <a:spLocks noChangeArrowheads="1"/>
          </p:cNvSpPr>
          <p:nvPr/>
        </p:nvSpPr>
        <p:spPr bwMode="auto">
          <a:xfrm>
            <a:off x="6096000" y="4800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-2</a:t>
            </a:r>
          </a:p>
        </p:txBody>
      </p:sp>
      <p:cxnSp>
        <p:nvCxnSpPr>
          <p:cNvPr id="51225" name="AutoShape 25"/>
          <p:cNvCxnSpPr>
            <a:cxnSpLocks noChangeShapeType="1"/>
            <a:stCxn id="51206" idx="4"/>
            <a:endCxn id="51210" idx="0"/>
          </p:cNvCxnSpPr>
          <p:nvPr/>
        </p:nvCxnSpPr>
        <p:spPr bwMode="auto">
          <a:xfrm>
            <a:off x="5334000" y="3429000"/>
            <a:ext cx="2286000" cy="457200"/>
          </a:xfrm>
          <a:prstGeom prst="straightConnector1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</p:spPr>
      </p:cxnSp>
      <p:cxnSp>
        <p:nvCxnSpPr>
          <p:cNvPr id="51226" name="AutoShape 26"/>
          <p:cNvCxnSpPr>
            <a:cxnSpLocks noChangeShapeType="1"/>
            <a:stCxn id="51207" idx="4"/>
            <a:endCxn id="51208" idx="0"/>
          </p:cNvCxnSpPr>
          <p:nvPr/>
        </p:nvCxnSpPr>
        <p:spPr bwMode="auto">
          <a:xfrm flipH="1">
            <a:off x="4648200" y="3429000"/>
            <a:ext cx="2286000" cy="457200"/>
          </a:xfrm>
          <a:prstGeom prst="straightConnector1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</p:spPr>
      </p:cxnSp>
      <p:sp>
        <p:nvSpPr>
          <p:cNvPr id="51227" name="Text Box 27"/>
          <p:cNvSpPr txBox="1">
            <a:spLocks noChangeArrowheads="1"/>
          </p:cNvSpPr>
          <p:nvPr/>
        </p:nvSpPr>
        <p:spPr bwMode="auto">
          <a:xfrm>
            <a:off x="5715000" y="3048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0</a:t>
            </a:r>
          </a:p>
        </p:txBody>
      </p:sp>
      <p:sp>
        <p:nvSpPr>
          <p:cNvPr id="51228" name="Text Box 28"/>
          <p:cNvSpPr txBox="1">
            <a:spLocks noChangeArrowheads="1"/>
          </p:cNvSpPr>
          <p:nvPr/>
        </p:nvSpPr>
        <p:spPr bwMode="auto">
          <a:xfrm>
            <a:off x="6172200" y="3048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0</a:t>
            </a:r>
          </a:p>
        </p:txBody>
      </p:sp>
      <p:sp>
        <p:nvSpPr>
          <p:cNvPr id="51229" name="Text Box 29"/>
          <p:cNvSpPr txBox="1">
            <a:spLocks noChangeArrowheads="1"/>
          </p:cNvSpPr>
          <p:nvPr/>
        </p:nvSpPr>
        <p:spPr bwMode="auto">
          <a:xfrm>
            <a:off x="685800" y="4800600"/>
            <a:ext cx="2590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All weights are 1, unless otherwise labeled.</a:t>
            </a:r>
          </a:p>
        </p:txBody>
      </p:sp>
      <p:sp>
        <p:nvSpPr>
          <p:cNvPr id="51230" name="Rectangle 30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543800" y="5791200"/>
            <a:ext cx="1600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6767" name="Rectangle 31"/>
          <p:cNvSpPr>
            <a:spLocks noChangeArrowheads="1"/>
          </p:cNvSpPr>
          <p:nvPr/>
        </p:nvSpPr>
        <p:spPr bwMode="auto">
          <a:xfrm>
            <a:off x="5715000" y="6324600"/>
            <a:ext cx="9906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0</a:t>
            </a:r>
          </a:p>
        </p:txBody>
      </p:sp>
      <p:grpSp>
        <p:nvGrpSpPr>
          <p:cNvPr id="3" name="Group 32"/>
          <p:cNvGrpSpPr>
            <a:grpSpLocks/>
          </p:cNvGrpSpPr>
          <p:nvPr/>
        </p:nvGrpSpPr>
        <p:grpSpPr bwMode="auto">
          <a:xfrm>
            <a:off x="4191000" y="4419600"/>
            <a:ext cx="3886200" cy="457200"/>
            <a:chOff x="2640" y="2784"/>
            <a:chExt cx="2448" cy="288"/>
          </a:xfrm>
        </p:grpSpPr>
        <p:sp>
          <p:nvSpPr>
            <p:cNvPr id="51236" name="Rectangle 33"/>
            <p:cNvSpPr>
              <a:spLocks noChangeArrowheads="1"/>
            </p:cNvSpPr>
            <p:nvPr/>
          </p:nvSpPr>
          <p:spPr bwMode="auto">
            <a:xfrm>
              <a:off x="2640" y="2832"/>
              <a:ext cx="624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51237" name="Rectangle 34"/>
            <p:cNvSpPr>
              <a:spLocks noChangeArrowheads="1"/>
            </p:cNvSpPr>
            <p:nvPr/>
          </p:nvSpPr>
          <p:spPr bwMode="auto">
            <a:xfrm>
              <a:off x="3552" y="2784"/>
              <a:ext cx="624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51238" name="Rectangle 35"/>
            <p:cNvSpPr>
              <a:spLocks noChangeArrowheads="1"/>
            </p:cNvSpPr>
            <p:nvPr/>
          </p:nvSpPr>
          <p:spPr bwMode="auto">
            <a:xfrm>
              <a:off x="4464" y="2832"/>
              <a:ext cx="624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0</a:t>
              </a:r>
            </a:p>
          </p:txBody>
        </p:sp>
      </p:grp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5181600" y="3429000"/>
            <a:ext cx="1905000" cy="381000"/>
            <a:chOff x="3264" y="2160"/>
            <a:chExt cx="1200" cy="240"/>
          </a:xfrm>
        </p:grpSpPr>
        <p:sp>
          <p:nvSpPr>
            <p:cNvPr id="51234" name="Rectangle 37"/>
            <p:cNvSpPr>
              <a:spLocks noChangeArrowheads="1"/>
            </p:cNvSpPr>
            <p:nvPr/>
          </p:nvSpPr>
          <p:spPr bwMode="auto">
            <a:xfrm>
              <a:off x="3264" y="2160"/>
              <a:ext cx="19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51235" name="Rectangle 38"/>
            <p:cNvSpPr>
              <a:spLocks noChangeArrowheads="1"/>
            </p:cNvSpPr>
            <p:nvPr/>
          </p:nvSpPr>
          <p:spPr bwMode="auto">
            <a:xfrm>
              <a:off x="4272" y="2160"/>
              <a:ext cx="19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0</a:t>
              </a:r>
            </a:p>
          </p:txBody>
        </p:sp>
      </p:grpSp>
      <p:sp>
        <p:nvSpPr>
          <p:cNvPr id="44" name="Rectangle 5"/>
          <p:cNvSpPr>
            <a:spLocks noChangeArrowheads="1"/>
          </p:cNvSpPr>
          <p:nvPr/>
        </p:nvSpPr>
        <p:spPr bwMode="auto">
          <a:xfrm>
            <a:off x="5668856" y="2819400"/>
            <a:ext cx="503344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en-GB" dirty="0" smtClean="0">
                <a:latin typeface="Times New Roman" pitchFamily="18" charset="0"/>
              </a:rPr>
              <a:t>w</a:t>
            </a:r>
            <a:r>
              <a:rPr lang="en-GB" baseline="-25000" dirty="0" smtClean="0">
                <a:latin typeface="Times New Roman" pitchFamily="18" charset="0"/>
              </a:rPr>
              <a:t>13</a:t>
            </a:r>
            <a:endParaRPr lang="en-GB" baseline="-25000" dirty="0">
              <a:latin typeface="Times New Roman" pitchFamily="18" charset="0"/>
            </a:endParaRPr>
          </a:p>
        </p:txBody>
      </p:sp>
      <p:sp>
        <p:nvSpPr>
          <p:cNvPr id="45" name="Rectangle 5"/>
          <p:cNvSpPr>
            <a:spLocks noChangeArrowheads="1"/>
          </p:cNvSpPr>
          <p:nvPr/>
        </p:nvSpPr>
        <p:spPr bwMode="auto">
          <a:xfrm>
            <a:off x="6126056" y="2819400"/>
            <a:ext cx="503344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en-GB" dirty="0" smtClean="0">
                <a:latin typeface="Times New Roman" pitchFamily="18" charset="0"/>
              </a:rPr>
              <a:t>w</a:t>
            </a:r>
            <a:r>
              <a:rPr lang="en-GB" baseline="-25000" dirty="0" smtClean="0">
                <a:latin typeface="Times New Roman" pitchFamily="18" charset="0"/>
              </a:rPr>
              <a:t>21</a:t>
            </a:r>
            <a:endParaRPr lang="en-GB" baseline="-250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6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67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>
                <a:ea typeface="ＭＳ Ｐゴシック" pitchFamily="34" charset="-128"/>
              </a:rPr>
              <a:t>XOR</a:t>
            </a:r>
          </a:p>
        </p:txBody>
      </p:sp>
      <p:sp>
        <p:nvSpPr>
          <p:cNvPr id="522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1524000" cy="685800"/>
          </a:xfrm>
        </p:spPr>
        <p:txBody>
          <a:bodyPr/>
          <a:lstStyle/>
          <a:p>
            <a:pPr eaLnBrk="1" hangingPunct="1"/>
            <a:r>
              <a:rPr lang="en-US" altLang="ja-JP" smtClean="0">
                <a:ea typeface="ＭＳ Ｐゴシック" pitchFamily="34" charset="-128"/>
              </a:rPr>
              <a:t>XOR</a:t>
            </a:r>
          </a:p>
        </p:txBody>
      </p:sp>
      <p:sp>
        <p:nvSpPr>
          <p:cNvPr id="52230" name="Oval 4"/>
          <p:cNvSpPr>
            <a:spLocks noChangeArrowheads="1"/>
          </p:cNvSpPr>
          <p:nvPr/>
        </p:nvSpPr>
        <p:spPr bwMode="auto">
          <a:xfrm>
            <a:off x="5029200" y="2819400"/>
            <a:ext cx="609600" cy="609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1</a:t>
            </a:r>
          </a:p>
        </p:txBody>
      </p:sp>
      <p:sp>
        <p:nvSpPr>
          <p:cNvPr id="52231" name="Oval 5"/>
          <p:cNvSpPr>
            <a:spLocks noChangeArrowheads="1"/>
          </p:cNvSpPr>
          <p:nvPr/>
        </p:nvSpPr>
        <p:spPr bwMode="auto">
          <a:xfrm>
            <a:off x="6629400" y="2819400"/>
            <a:ext cx="609600" cy="609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1</a:t>
            </a:r>
          </a:p>
        </p:txBody>
      </p:sp>
      <p:sp>
        <p:nvSpPr>
          <p:cNvPr id="52232" name="Oval 6"/>
          <p:cNvSpPr>
            <a:spLocks noChangeArrowheads="1"/>
          </p:cNvSpPr>
          <p:nvPr/>
        </p:nvSpPr>
        <p:spPr bwMode="auto">
          <a:xfrm>
            <a:off x="4343400" y="3886200"/>
            <a:ext cx="609600" cy="609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1</a:t>
            </a:r>
          </a:p>
        </p:txBody>
      </p:sp>
      <p:sp>
        <p:nvSpPr>
          <p:cNvPr id="52233" name="Oval 7"/>
          <p:cNvSpPr>
            <a:spLocks noChangeArrowheads="1"/>
          </p:cNvSpPr>
          <p:nvPr/>
        </p:nvSpPr>
        <p:spPr bwMode="auto">
          <a:xfrm>
            <a:off x="5867400" y="3810000"/>
            <a:ext cx="609600" cy="609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2</a:t>
            </a:r>
          </a:p>
        </p:txBody>
      </p:sp>
      <p:sp>
        <p:nvSpPr>
          <p:cNvPr id="52234" name="Oval 8"/>
          <p:cNvSpPr>
            <a:spLocks noChangeArrowheads="1"/>
          </p:cNvSpPr>
          <p:nvPr/>
        </p:nvSpPr>
        <p:spPr bwMode="auto">
          <a:xfrm>
            <a:off x="7315200" y="3886200"/>
            <a:ext cx="609600" cy="609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1</a:t>
            </a:r>
          </a:p>
        </p:txBody>
      </p:sp>
      <p:sp>
        <p:nvSpPr>
          <p:cNvPr id="52235" name="Oval 9"/>
          <p:cNvSpPr>
            <a:spLocks noChangeArrowheads="1"/>
          </p:cNvSpPr>
          <p:nvPr/>
        </p:nvSpPr>
        <p:spPr bwMode="auto">
          <a:xfrm>
            <a:off x="5867400" y="5334000"/>
            <a:ext cx="609600" cy="609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1</a:t>
            </a:r>
          </a:p>
        </p:txBody>
      </p:sp>
      <p:cxnSp>
        <p:nvCxnSpPr>
          <p:cNvPr id="52236" name="AutoShape 10"/>
          <p:cNvCxnSpPr>
            <a:cxnSpLocks noChangeShapeType="1"/>
            <a:stCxn id="52230" idx="4"/>
            <a:endCxn id="52232" idx="0"/>
          </p:cNvCxnSpPr>
          <p:nvPr/>
        </p:nvCxnSpPr>
        <p:spPr bwMode="auto">
          <a:xfrm flipH="1">
            <a:off x="4648200" y="3429000"/>
            <a:ext cx="6858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2237" name="AutoShape 11"/>
          <p:cNvCxnSpPr>
            <a:cxnSpLocks noChangeShapeType="1"/>
            <a:stCxn id="52230" idx="4"/>
            <a:endCxn id="52233" idx="0"/>
          </p:cNvCxnSpPr>
          <p:nvPr/>
        </p:nvCxnSpPr>
        <p:spPr bwMode="auto">
          <a:xfrm>
            <a:off x="5334000" y="3429000"/>
            <a:ext cx="8382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2238" name="AutoShape 12"/>
          <p:cNvCxnSpPr>
            <a:cxnSpLocks noChangeShapeType="1"/>
            <a:stCxn id="52231" idx="4"/>
            <a:endCxn id="52233" idx="0"/>
          </p:cNvCxnSpPr>
          <p:nvPr/>
        </p:nvCxnSpPr>
        <p:spPr bwMode="auto">
          <a:xfrm flipH="1">
            <a:off x="6172200" y="3429000"/>
            <a:ext cx="7620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2239" name="AutoShape 13"/>
          <p:cNvCxnSpPr>
            <a:cxnSpLocks noChangeShapeType="1"/>
            <a:stCxn id="52231" idx="4"/>
            <a:endCxn id="52234" idx="0"/>
          </p:cNvCxnSpPr>
          <p:nvPr/>
        </p:nvCxnSpPr>
        <p:spPr bwMode="auto">
          <a:xfrm>
            <a:off x="6934200" y="3429000"/>
            <a:ext cx="6858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2240" name="AutoShape 14"/>
          <p:cNvCxnSpPr>
            <a:cxnSpLocks noChangeShapeType="1"/>
            <a:stCxn id="52233" idx="4"/>
            <a:endCxn id="52235" idx="0"/>
          </p:cNvCxnSpPr>
          <p:nvPr/>
        </p:nvCxnSpPr>
        <p:spPr bwMode="auto">
          <a:xfrm>
            <a:off x="6172200" y="4419600"/>
            <a:ext cx="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2241" name="AutoShape 15"/>
          <p:cNvCxnSpPr>
            <a:cxnSpLocks noChangeShapeType="1"/>
            <a:stCxn id="52232" idx="4"/>
            <a:endCxn id="52235" idx="0"/>
          </p:cNvCxnSpPr>
          <p:nvPr/>
        </p:nvCxnSpPr>
        <p:spPr bwMode="auto">
          <a:xfrm>
            <a:off x="4648200" y="4495800"/>
            <a:ext cx="152400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2242" name="AutoShape 16"/>
          <p:cNvCxnSpPr>
            <a:cxnSpLocks noChangeShapeType="1"/>
            <a:stCxn id="52234" idx="4"/>
            <a:endCxn id="52235" idx="0"/>
          </p:cNvCxnSpPr>
          <p:nvPr/>
        </p:nvCxnSpPr>
        <p:spPr bwMode="auto">
          <a:xfrm flipH="1">
            <a:off x="6172200" y="4495800"/>
            <a:ext cx="144780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2243" name="AutoShape 17"/>
          <p:cNvCxnSpPr>
            <a:cxnSpLocks noChangeShapeType="1"/>
            <a:endCxn id="52230" idx="0"/>
          </p:cNvCxnSpPr>
          <p:nvPr/>
        </p:nvCxnSpPr>
        <p:spPr bwMode="auto">
          <a:xfrm>
            <a:off x="5334000" y="23622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2244" name="AutoShape 18"/>
          <p:cNvCxnSpPr>
            <a:cxnSpLocks noChangeShapeType="1"/>
            <a:endCxn id="52231" idx="0"/>
          </p:cNvCxnSpPr>
          <p:nvPr/>
        </p:nvCxnSpPr>
        <p:spPr bwMode="auto">
          <a:xfrm>
            <a:off x="6934200" y="2438400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2245" name="AutoShape 19"/>
          <p:cNvCxnSpPr>
            <a:cxnSpLocks noChangeShapeType="1"/>
            <a:stCxn id="52235" idx="4"/>
          </p:cNvCxnSpPr>
          <p:nvPr/>
        </p:nvCxnSpPr>
        <p:spPr bwMode="auto">
          <a:xfrm>
            <a:off x="6172200" y="5943600"/>
            <a:ext cx="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4800600" y="1905000"/>
            <a:ext cx="2667000" cy="381000"/>
            <a:chOff x="3024" y="1200"/>
            <a:chExt cx="1680" cy="240"/>
          </a:xfrm>
        </p:grpSpPr>
        <p:sp>
          <p:nvSpPr>
            <p:cNvPr id="52263" name="Rectangle 21"/>
            <p:cNvSpPr>
              <a:spLocks noChangeArrowheads="1"/>
            </p:cNvSpPr>
            <p:nvPr/>
          </p:nvSpPr>
          <p:spPr bwMode="auto">
            <a:xfrm>
              <a:off x="3024" y="1200"/>
              <a:ext cx="624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52264" name="Rectangle 22"/>
            <p:cNvSpPr>
              <a:spLocks noChangeArrowheads="1"/>
            </p:cNvSpPr>
            <p:nvPr/>
          </p:nvSpPr>
          <p:spPr bwMode="auto">
            <a:xfrm>
              <a:off x="4080" y="1200"/>
              <a:ext cx="624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0</a:t>
              </a:r>
            </a:p>
          </p:txBody>
        </p:sp>
      </p:grpSp>
      <p:sp>
        <p:nvSpPr>
          <p:cNvPr id="52247" name="Text Box 23"/>
          <p:cNvSpPr txBox="1">
            <a:spLocks noChangeArrowheads="1"/>
          </p:cNvSpPr>
          <p:nvPr/>
        </p:nvSpPr>
        <p:spPr bwMode="auto">
          <a:xfrm>
            <a:off x="609600" y="2743200"/>
            <a:ext cx="37338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Activation Function: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if (input &gt;= threshold), fire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else, don’t fire</a:t>
            </a:r>
          </a:p>
        </p:txBody>
      </p:sp>
      <p:sp>
        <p:nvSpPr>
          <p:cNvPr id="52248" name="Text Box 24"/>
          <p:cNvSpPr txBox="1">
            <a:spLocks noChangeArrowheads="1"/>
          </p:cNvSpPr>
          <p:nvPr/>
        </p:nvSpPr>
        <p:spPr bwMode="auto">
          <a:xfrm>
            <a:off x="6096000" y="4800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-2</a:t>
            </a:r>
          </a:p>
        </p:txBody>
      </p:sp>
      <p:cxnSp>
        <p:nvCxnSpPr>
          <p:cNvPr id="52249" name="AutoShape 25"/>
          <p:cNvCxnSpPr>
            <a:cxnSpLocks noChangeShapeType="1"/>
            <a:stCxn id="52230" idx="4"/>
            <a:endCxn id="52234" idx="0"/>
          </p:cNvCxnSpPr>
          <p:nvPr/>
        </p:nvCxnSpPr>
        <p:spPr bwMode="auto">
          <a:xfrm>
            <a:off x="5334000" y="3429000"/>
            <a:ext cx="2286000" cy="457200"/>
          </a:xfrm>
          <a:prstGeom prst="straightConnector1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</p:spPr>
      </p:cxnSp>
      <p:cxnSp>
        <p:nvCxnSpPr>
          <p:cNvPr id="52250" name="AutoShape 26"/>
          <p:cNvCxnSpPr>
            <a:cxnSpLocks noChangeShapeType="1"/>
            <a:stCxn id="52231" idx="4"/>
            <a:endCxn id="52232" idx="0"/>
          </p:cNvCxnSpPr>
          <p:nvPr/>
        </p:nvCxnSpPr>
        <p:spPr bwMode="auto">
          <a:xfrm flipH="1">
            <a:off x="4648200" y="3429000"/>
            <a:ext cx="2286000" cy="457200"/>
          </a:xfrm>
          <a:prstGeom prst="straightConnector1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</p:spPr>
      </p:cxnSp>
      <p:sp>
        <p:nvSpPr>
          <p:cNvPr id="52251" name="Text Box 27"/>
          <p:cNvSpPr txBox="1">
            <a:spLocks noChangeArrowheads="1"/>
          </p:cNvSpPr>
          <p:nvPr/>
        </p:nvSpPr>
        <p:spPr bwMode="auto">
          <a:xfrm>
            <a:off x="5715000" y="3048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0</a:t>
            </a:r>
          </a:p>
        </p:txBody>
      </p:sp>
      <p:sp>
        <p:nvSpPr>
          <p:cNvPr id="52252" name="Text Box 28"/>
          <p:cNvSpPr txBox="1">
            <a:spLocks noChangeArrowheads="1"/>
          </p:cNvSpPr>
          <p:nvPr/>
        </p:nvSpPr>
        <p:spPr bwMode="auto">
          <a:xfrm>
            <a:off x="6172200" y="3048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0</a:t>
            </a:r>
          </a:p>
        </p:txBody>
      </p:sp>
      <p:sp>
        <p:nvSpPr>
          <p:cNvPr id="52253" name="Text Box 29"/>
          <p:cNvSpPr txBox="1">
            <a:spLocks noChangeArrowheads="1"/>
          </p:cNvSpPr>
          <p:nvPr/>
        </p:nvSpPr>
        <p:spPr bwMode="auto">
          <a:xfrm>
            <a:off x="685800" y="4800600"/>
            <a:ext cx="2590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All weights are 1, unless otherwise labeled.</a:t>
            </a:r>
          </a:p>
        </p:txBody>
      </p:sp>
      <p:sp>
        <p:nvSpPr>
          <p:cNvPr id="52254" name="Rectangle 30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543800" y="5791200"/>
            <a:ext cx="1600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7791" name="Rectangle 31"/>
          <p:cNvSpPr>
            <a:spLocks noChangeArrowheads="1"/>
          </p:cNvSpPr>
          <p:nvPr/>
        </p:nvSpPr>
        <p:spPr bwMode="auto">
          <a:xfrm>
            <a:off x="5715000" y="6324600"/>
            <a:ext cx="9906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1</a:t>
            </a:r>
          </a:p>
        </p:txBody>
      </p:sp>
      <p:grpSp>
        <p:nvGrpSpPr>
          <p:cNvPr id="3" name="Group 32"/>
          <p:cNvGrpSpPr>
            <a:grpSpLocks/>
          </p:cNvGrpSpPr>
          <p:nvPr/>
        </p:nvGrpSpPr>
        <p:grpSpPr bwMode="auto">
          <a:xfrm>
            <a:off x="4191000" y="4419600"/>
            <a:ext cx="3886200" cy="457200"/>
            <a:chOff x="2640" y="2784"/>
            <a:chExt cx="2448" cy="288"/>
          </a:xfrm>
        </p:grpSpPr>
        <p:sp>
          <p:nvSpPr>
            <p:cNvPr id="52260" name="Rectangle 33"/>
            <p:cNvSpPr>
              <a:spLocks noChangeArrowheads="1"/>
            </p:cNvSpPr>
            <p:nvPr/>
          </p:nvSpPr>
          <p:spPr bwMode="auto">
            <a:xfrm>
              <a:off x="2640" y="2832"/>
              <a:ext cx="624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52261" name="Rectangle 34"/>
            <p:cNvSpPr>
              <a:spLocks noChangeArrowheads="1"/>
            </p:cNvSpPr>
            <p:nvPr/>
          </p:nvSpPr>
          <p:spPr bwMode="auto">
            <a:xfrm>
              <a:off x="3552" y="2784"/>
              <a:ext cx="624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52262" name="Rectangle 35"/>
            <p:cNvSpPr>
              <a:spLocks noChangeArrowheads="1"/>
            </p:cNvSpPr>
            <p:nvPr/>
          </p:nvSpPr>
          <p:spPr bwMode="auto">
            <a:xfrm>
              <a:off x="4464" y="2832"/>
              <a:ext cx="624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0</a:t>
              </a:r>
            </a:p>
          </p:txBody>
        </p:sp>
      </p:grp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5181600" y="3429000"/>
            <a:ext cx="1905000" cy="381000"/>
            <a:chOff x="3264" y="2160"/>
            <a:chExt cx="1200" cy="240"/>
          </a:xfrm>
        </p:grpSpPr>
        <p:sp>
          <p:nvSpPr>
            <p:cNvPr id="52258" name="Rectangle 37"/>
            <p:cNvSpPr>
              <a:spLocks noChangeArrowheads="1"/>
            </p:cNvSpPr>
            <p:nvPr/>
          </p:nvSpPr>
          <p:spPr bwMode="auto">
            <a:xfrm>
              <a:off x="3264" y="2160"/>
              <a:ext cx="19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52259" name="Rectangle 38"/>
            <p:cNvSpPr>
              <a:spLocks noChangeArrowheads="1"/>
            </p:cNvSpPr>
            <p:nvPr/>
          </p:nvSpPr>
          <p:spPr bwMode="auto">
            <a:xfrm>
              <a:off x="4272" y="2160"/>
              <a:ext cx="19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0</a:t>
              </a:r>
            </a:p>
          </p:txBody>
        </p:sp>
      </p:grpSp>
      <p:sp>
        <p:nvSpPr>
          <p:cNvPr id="41" name="Rectangle 5"/>
          <p:cNvSpPr>
            <a:spLocks noChangeArrowheads="1"/>
          </p:cNvSpPr>
          <p:nvPr/>
        </p:nvSpPr>
        <p:spPr bwMode="auto">
          <a:xfrm>
            <a:off x="5668856" y="2819400"/>
            <a:ext cx="503344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en-GB" dirty="0" smtClean="0">
                <a:latin typeface="Times New Roman" pitchFamily="18" charset="0"/>
              </a:rPr>
              <a:t>w</a:t>
            </a:r>
            <a:r>
              <a:rPr lang="en-GB" baseline="-25000" dirty="0" smtClean="0">
                <a:latin typeface="Times New Roman" pitchFamily="18" charset="0"/>
              </a:rPr>
              <a:t>13</a:t>
            </a:r>
            <a:endParaRPr lang="en-GB" baseline="-25000" dirty="0">
              <a:latin typeface="Times New Roman" pitchFamily="18" charset="0"/>
            </a:endParaRPr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6126056" y="2819400"/>
            <a:ext cx="503344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en-GB" dirty="0" smtClean="0">
                <a:latin typeface="Times New Roman" pitchFamily="18" charset="0"/>
              </a:rPr>
              <a:t>w</a:t>
            </a:r>
            <a:r>
              <a:rPr lang="en-GB" baseline="-25000" dirty="0" smtClean="0">
                <a:latin typeface="Times New Roman" pitchFamily="18" charset="0"/>
              </a:rPr>
              <a:t>21</a:t>
            </a:r>
            <a:endParaRPr lang="en-GB" baseline="-250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7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91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>
                <a:ea typeface="ＭＳ Ｐゴシック" pitchFamily="34" charset="-128"/>
              </a:rPr>
              <a:t>XOR</a:t>
            </a:r>
          </a:p>
        </p:txBody>
      </p:sp>
      <p:sp>
        <p:nvSpPr>
          <p:cNvPr id="53253" name="Rectangle 2051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1524000" cy="685800"/>
          </a:xfrm>
        </p:spPr>
        <p:txBody>
          <a:bodyPr/>
          <a:lstStyle/>
          <a:p>
            <a:pPr eaLnBrk="1" hangingPunct="1"/>
            <a:r>
              <a:rPr lang="en-US" altLang="ja-JP" smtClean="0">
                <a:ea typeface="ＭＳ Ｐゴシック" pitchFamily="34" charset="-128"/>
              </a:rPr>
              <a:t>XOR</a:t>
            </a:r>
          </a:p>
        </p:txBody>
      </p:sp>
      <p:sp>
        <p:nvSpPr>
          <p:cNvPr id="53254" name="Oval 2052"/>
          <p:cNvSpPr>
            <a:spLocks noChangeArrowheads="1"/>
          </p:cNvSpPr>
          <p:nvPr/>
        </p:nvSpPr>
        <p:spPr bwMode="auto">
          <a:xfrm>
            <a:off x="5029200" y="2819400"/>
            <a:ext cx="609600" cy="609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1</a:t>
            </a:r>
          </a:p>
        </p:txBody>
      </p:sp>
      <p:sp>
        <p:nvSpPr>
          <p:cNvPr id="53255" name="Oval 2053"/>
          <p:cNvSpPr>
            <a:spLocks noChangeArrowheads="1"/>
          </p:cNvSpPr>
          <p:nvPr/>
        </p:nvSpPr>
        <p:spPr bwMode="auto">
          <a:xfrm>
            <a:off x="6629400" y="2819400"/>
            <a:ext cx="609600" cy="609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1</a:t>
            </a:r>
          </a:p>
        </p:txBody>
      </p:sp>
      <p:sp>
        <p:nvSpPr>
          <p:cNvPr id="53256" name="Oval 2054"/>
          <p:cNvSpPr>
            <a:spLocks noChangeArrowheads="1"/>
          </p:cNvSpPr>
          <p:nvPr/>
        </p:nvSpPr>
        <p:spPr bwMode="auto">
          <a:xfrm>
            <a:off x="4343400" y="3886200"/>
            <a:ext cx="609600" cy="609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1</a:t>
            </a:r>
          </a:p>
        </p:txBody>
      </p:sp>
      <p:sp>
        <p:nvSpPr>
          <p:cNvPr id="53257" name="Oval 2055"/>
          <p:cNvSpPr>
            <a:spLocks noChangeArrowheads="1"/>
          </p:cNvSpPr>
          <p:nvPr/>
        </p:nvSpPr>
        <p:spPr bwMode="auto">
          <a:xfrm>
            <a:off x="5867400" y="3810000"/>
            <a:ext cx="609600" cy="609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2</a:t>
            </a:r>
          </a:p>
        </p:txBody>
      </p:sp>
      <p:sp>
        <p:nvSpPr>
          <p:cNvPr id="53258" name="Oval 2056"/>
          <p:cNvSpPr>
            <a:spLocks noChangeArrowheads="1"/>
          </p:cNvSpPr>
          <p:nvPr/>
        </p:nvSpPr>
        <p:spPr bwMode="auto">
          <a:xfrm>
            <a:off x="7315200" y="3886200"/>
            <a:ext cx="609600" cy="609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1</a:t>
            </a:r>
          </a:p>
        </p:txBody>
      </p:sp>
      <p:sp>
        <p:nvSpPr>
          <p:cNvPr id="53259" name="Oval 2057"/>
          <p:cNvSpPr>
            <a:spLocks noChangeArrowheads="1"/>
          </p:cNvSpPr>
          <p:nvPr/>
        </p:nvSpPr>
        <p:spPr bwMode="auto">
          <a:xfrm>
            <a:off x="5867400" y="5334000"/>
            <a:ext cx="609600" cy="609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1</a:t>
            </a:r>
          </a:p>
        </p:txBody>
      </p:sp>
      <p:cxnSp>
        <p:nvCxnSpPr>
          <p:cNvPr id="53260" name="AutoShape 2058"/>
          <p:cNvCxnSpPr>
            <a:cxnSpLocks noChangeShapeType="1"/>
            <a:stCxn id="53254" idx="4"/>
            <a:endCxn id="53256" idx="0"/>
          </p:cNvCxnSpPr>
          <p:nvPr/>
        </p:nvCxnSpPr>
        <p:spPr bwMode="auto">
          <a:xfrm flipH="1">
            <a:off x="4648200" y="3429000"/>
            <a:ext cx="6858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3261" name="AutoShape 2059"/>
          <p:cNvCxnSpPr>
            <a:cxnSpLocks noChangeShapeType="1"/>
            <a:stCxn id="53254" idx="4"/>
            <a:endCxn id="53257" idx="0"/>
          </p:cNvCxnSpPr>
          <p:nvPr/>
        </p:nvCxnSpPr>
        <p:spPr bwMode="auto">
          <a:xfrm>
            <a:off x="5334000" y="3429000"/>
            <a:ext cx="8382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3262" name="AutoShape 2060"/>
          <p:cNvCxnSpPr>
            <a:cxnSpLocks noChangeShapeType="1"/>
            <a:stCxn id="53255" idx="4"/>
            <a:endCxn id="53257" idx="0"/>
          </p:cNvCxnSpPr>
          <p:nvPr/>
        </p:nvCxnSpPr>
        <p:spPr bwMode="auto">
          <a:xfrm flipH="1">
            <a:off x="6172200" y="3429000"/>
            <a:ext cx="7620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3263" name="AutoShape 2061"/>
          <p:cNvCxnSpPr>
            <a:cxnSpLocks noChangeShapeType="1"/>
            <a:stCxn id="53255" idx="4"/>
            <a:endCxn id="53258" idx="0"/>
          </p:cNvCxnSpPr>
          <p:nvPr/>
        </p:nvCxnSpPr>
        <p:spPr bwMode="auto">
          <a:xfrm>
            <a:off x="6934200" y="3429000"/>
            <a:ext cx="6858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3264" name="AutoShape 2062"/>
          <p:cNvCxnSpPr>
            <a:cxnSpLocks noChangeShapeType="1"/>
            <a:stCxn id="53257" idx="4"/>
            <a:endCxn id="53259" idx="0"/>
          </p:cNvCxnSpPr>
          <p:nvPr/>
        </p:nvCxnSpPr>
        <p:spPr bwMode="auto">
          <a:xfrm>
            <a:off x="6172200" y="4419600"/>
            <a:ext cx="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3265" name="AutoShape 2063"/>
          <p:cNvCxnSpPr>
            <a:cxnSpLocks noChangeShapeType="1"/>
            <a:stCxn id="53256" idx="4"/>
            <a:endCxn id="53259" idx="0"/>
          </p:cNvCxnSpPr>
          <p:nvPr/>
        </p:nvCxnSpPr>
        <p:spPr bwMode="auto">
          <a:xfrm>
            <a:off x="4648200" y="4495800"/>
            <a:ext cx="152400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3266" name="AutoShape 2064"/>
          <p:cNvCxnSpPr>
            <a:cxnSpLocks noChangeShapeType="1"/>
            <a:stCxn id="53258" idx="4"/>
            <a:endCxn id="53259" idx="0"/>
          </p:cNvCxnSpPr>
          <p:nvPr/>
        </p:nvCxnSpPr>
        <p:spPr bwMode="auto">
          <a:xfrm flipH="1">
            <a:off x="6172200" y="4495800"/>
            <a:ext cx="144780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3267" name="AutoShape 2065"/>
          <p:cNvCxnSpPr>
            <a:cxnSpLocks noChangeShapeType="1"/>
            <a:endCxn id="53254" idx="0"/>
          </p:cNvCxnSpPr>
          <p:nvPr/>
        </p:nvCxnSpPr>
        <p:spPr bwMode="auto">
          <a:xfrm>
            <a:off x="5334000" y="23622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3268" name="AutoShape 2066"/>
          <p:cNvCxnSpPr>
            <a:cxnSpLocks noChangeShapeType="1"/>
            <a:endCxn id="53255" idx="0"/>
          </p:cNvCxnSpPr>
          <p:nvPr/>
        </p:nvCxnSpPr>
        <p:spPr bwMode="auto">
          <a:xfrm>
            <a:off x="6934200" y="2438400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3269" name="AutoShape 2067"/>
          <p:cNvCxnSpPr>
            <a:cxnSpLocks noChangeShapeType="1"/>
            <a:stCxn id="53259" idx="4"/>
          </p:cNvCxnSpPr>
          <p:nvPr/>
        </p:nvCxnSpPr>
        <p:spPr bwMode="auto">
          <a:xfrm>
            <a:off x="6172200" y="5943600"/>
            <a:ext cx="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2" name="Group 2068"/>
          <p:cNvGrpSpPr>
            <a:grpSpLocks/>
          </p:cNvGrpSpPr>
          <p:nvPr/>
        </p:nvGrpSpPr>
        <p:grpSpPr bwMode="auto">
          <a:xfrm>
            <a:off x="4800600" y="1905000"/>
            <a:ext cx="2667000" cy="381000"/>
            <a:chOff x="3024" y="1200"/>
            <a:chExt cx="1680" cy="240"/>
          </a:xfrm>
        </p:grpSpPr>
        <p:sp>
          <p:nvSpPr>
            <p:cNvPr id="53287" name="Rectangle 2069"/>
            <p:cNvSpPr>
              <a:spLocks noChangeArrowheads="1"/>
            </p:cNvSpPr>
            <p:nvPr/>
          </p:nvSpPr>
          <p:spPr bwMode="auto">
            <a:xfrm>
              <a:off x="3024" y="1200"/>
              <a:ext cx="624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53288" name="Rectangle 2070"/>
            <p:cNvSpPr>
              <a:spLocks noChangeArrowheads="1"/>
            </p:cNvSpPr>
            <p:nvPr/>
          </p:nvSpPr>
          <p:spPr bwMode="auto">
            <a:xfrm>
              <a:off x="4080" y="1200"/>
              <a:ext cx="624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1</a:t>
              </a:r>
            </a:p>
          </p:txBody>
        </p:sp>
      </p:grpSp>
      <p:sp>
        <p:nvSpPr>
          <p:cNvPr id="53271" name="Text Box 2071"/>
          <p:cNvSpPr txBox="1">
            <a:spLocks noChangeArrowheads="1"/>
          </p:cNvSpPr>
          <p:nvPr/>
        </p:nvSpPr>
        <p:spPr bwMode="auto">
          <a:xfrm>
            <a:off x="609600" y="2743200"/>
            <a:ext cx="37338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Activation Function: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if (input &gt;= threshold), fire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else, don’t fire</a:t>
            </a:r>
          </a:p>
        </p:txBody>
      </p:sp>
      <p:sp>
        <p:nvSpPr>
          <p:cNvPr id="53272" name="Text Box 2072"/>
          <p:cNvSpPr txBox="1">
            <a:spLocks noChangeArrowheads="1"/>
          </p:cNvSpPr>
          <p:nvPr/>
        </p:nvSpPr>
        <p:spPr bwMode="auto">
          <a:xfrm>
            <a:off x="6096000" y="4800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-2</a:t>
            </a:r>
          </a:p>
        </p:txBody>
      </p:sp>
      <p:cxnSp>
        <p:nvCxnSpPr>
          <p:cNvPr id="53273" name="AutoShape 2073"/>
          <p:cNvCxnSpPr>
            <a:cxnSpLocks noChangeShapeType="1"/>
            <a:stCxn id="53254" idx="4"/>
            <a:endCxn id="53258" idx="0"/>
          </p:cNvCxnSpPr>
          <p:nvPr/>
        </p:nvCxnSpPr>
        <p:spPr bwMode="auto">
          <a:xfrm>
            <a:off x="5334000" y="3429000"/>
            <a:ext cx="2286000" cy="457200"/>
          </a:xfrm>
          <a:prstGeom prst="straightConnector1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</p:spPr>
      </p:cxnSp>
      <p:cxnSp>
        <p:nvCxnSpPr>
          <p:cNvPr id="53274" name="AutoShape 2074"/>
          <p:cNvCxnSpPr>
            <a:cxnSpLocks noChangeShapeType="1"/>
            <a:stCxn id="53255" idx="4"/>
            <a:endCxn id="53256" idx="0"/>
          </p:cNvCxnSpPr>
          <p:nvPr/>
        </p:nvCxnSpPr>
        <p:spPr bwMode="auto">
          <a:xfrm flipH="1">
            <a:off x="4648200" y="3429000"/>
            <a:ext cx="2286000" cy="457200"/>
          </a:xfrm>
          <a:prstGeom prst="straightConnector1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</p:spPr>
      </p:cxnSp>
      <p:sp>
        <p:nvSpPr>
          <p:cNvPr id="53275" name="Text Box 2075"/>
          <p:cNvSpPr txBox="1">
            <a:spLocks noChangeArrowheads="1"/>
          </p:cNvSpPr>
          <p:nvPr/>
        </p:nvSpPr>
        <p:spPr bwMode="auto">
          <a:xfrm>
            <a:off x="5715000" y="3048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0</a:t>
            </a:r>
          </a:p>
        </p:txBody>
      </p:sp>
      <p:sp>
        <p:nvSpPr>
          <p:cNvPr id="53276" name="Text Box 2076"/>
          <p:cNvSpPr txBox="1">
            <a:spLocks noChangeArrowheads="1"/>
          </p:cNvSpPr>
          <p:nvPr/>
        </p:nvSpPr>
        <p:spPr bwMode="auto">
          <a:xfrm>
            <a:off x="6172200" y="3048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0</a:t>
            </a:r>
          </a:p>
        </p:txBody>
      </p:sp>
      <p:sp>
        <p:nvSpPr>
          <p:cNvPr id="53277" name="Text Box 2077"/>
          <p:cNvSpPr txBox="1">
            <a:spLocks noChangeArrowheads="1"/>
          </p:cNvSpPr>
          <p:nvPr/>
        </p:nvSpPr>
        <p:spPr bwMode="auto">
          <a:xfrm>
            <a:off x="685800" y="4800600"/>
            <a:ext cx="2590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All weights are 1, unless otherwise labeled.</a:t>
            </a:r>
          </a:p>
        </p:txBody>
      </p:sp>
      <p:sp>
        <p:nvSpPr>
          <p:cNvPr id="53278" name="Rectangle 2078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543800" y="5791200"/>
            <a:ext cx="1600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8815" name="Rectangle 2079"/>
          <p:cNvSpPr>
            <a:spLocks noChangeArrowheads="1"/>
          </p:cNvSpPr>
          <p:nvPr/>
        </p:nvSpPr>
        <p:spPr bwMode="auto">
          <a:xfrm>
            <a:off x="5715000" y="6324600"/>
            <a:ext cx="9906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1</a:t>
            </a:r>
          </a:p>
        </p:txBody>
      </p:sp>
      <p:grpSp>
        <p:nvGrpSpPr>
          <p:cNvPr id="3" name="Group 2080"/>
          <p:cNvGrpSpPr>
            <a:grpSpLocks/>
          </p:cNvGrpSpPr>
          <p:nvPr/>
        </p:nvGrpSpPr>
        <p:grpSpPr bwMode="auto">
          <a:xfrm>
            <a:off x="4191000" y="4419600"/>
            <a:ext cx="3886200" cy="457200"/>
            <a:chOff x="2640" y="2784"/>
            <a:chExt cx="2448" cy="288"/>
          </a:xfrm>
        </p:grpSpPr>
        <p:sp>
          <p:nvSpPr>
            <p:cNvPr id="53284" name="Rectangle 2081"/>
            <p:cNvSpPr>
              <a:spLocks noChangeArrowheads="1"/>
            </p:cNvSpPr>
            <p:nvPr/>
          </p:nvSpPr>
          <p:spPr bwMode="auto">
            <a:xfrm>
              <a:off x="2640" y="2832"/>
              <a:ext cx="624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53285" name="Rectangle 2082"/>
            <p:cNvSpPr>
              <a:spLocks noChangeArrowheads="1"/>
            </p:cNvSpPr>
            <p:nvPr/>
          </p:nvSpPr>
          <p:spPr bwMode="auto">
            <a:xfrm>
              <a:off x="3552" y="2784"/>
              <a:ext cx="624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53286" name="Rectangle 2083"/>
            <p:cNvSpPr>
              <a:spLocks noChangeArrowheads="1"/>
            </p:cNvSpPr>
            <p:nvPr/>
          </p:nvSpPr>
          <p:spPr bwMode="auto">
            <a:xfrm>
              <a:off x="4464" y="2832"/>
              <a:ext cx="624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1</a:t>
              </a:r>
            </a:p>
          </p:txBody>
        </p:sp>
      </p:grpSp>
      <p:grpSp>
        <p:nvGrpSpPr>
          <p:cNvPr id="4" name="Group 2084"/>
          <p:cNvGrpSpPr>
            <a:grpSpLocks/>
          </p:cNvGrpSpPr>
          <p:nvPr/>
        </p:nvGrpSpPr>
        <p:grpSpPr bwMode="auto">
          <a:xfrm>
            <a:off x="5181600" y="3429000"/>
            <a:ext cx="1905000" cy="381000"/>
            <a:chOff x="3264" y="2160"/>
            <a:chExt cx="1200" cy="240"/>
          </a:xfrm>
        </p:grpSpPr>
        <p:sp>
          <p:nvSpPr>
            <p:cNvPr id="53282" name="Rectangle 2085"/>
            <p:cNvSpPr>
              <a:spLocks noChangeArrowheads="1"/>
            </p:cNvSpPr>
            <p:nvPr/>
          </p:nvSpPr>
          <p:spPr bwMode="auto">
            <a:xfrm>
              <a:off x="3264" y="2160"/>
              <a:ext cx="19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53283" name="Rectangle 2086"/>
            <p:cNvSpPr>
              <a:spLocks noChangeArrowheads="1"/>
            </p:cNvSpPr>
            <p:nvPr/>
          </p:nvSpPr>
          <p:spPr bwMode="auto">
            <a:xfrm>
              <a:off x="4272" y="2160"/>
              <a:ext cx="19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1</a:t>
              </a:r>
            </a:p>
          </p:txBody>
        </p:sp>
      </p:grpSp>
      <p:sp>
        <p:nvSpPr>
          <p:cNvPr id="41" name="Rectangle 5"/>
          <p:cNvSpPr>
            <a:spLocks noChangeArrowheads="1"/>
          </p:cNvSpPr>
          <p:nvPr/>
        </p:nvSpPr>
        <p:spPr bwMode="auto">
          <a:xfrm>
            <a:off x="5668856" y="2819400"/>
            <a:ext cx="503344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en-GB" dirty="0" smtClean="0">
                <a:latin typeface="Times New Roman" pitchFamily="18" charset="0"/>
              </a:rPr>
              <a:t>w</a:t>
            </a:r>
            <a:r>
              <a:rPr lang="en-GB" baseline="-25000" dirty="0" smtClean="0">
                <a:latin typeface="Times New Roman" pitchFamily="18" charset="0"/>
              </a:rPr>
              <a:t>13</a:t>
            </a:r>
            <a:endParaRPr lang="en-GB" baseline="-25000" dirty="0">
              <a:latin typeface="Times New Roman" pitchFamily="18" charset="0"/>
            </a:endParaRPr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6126056" y="2819400"/>
            <a:ext cx="503344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en-GB" dirty="0" smtClean="0">
                <a:latin typeface="Times New Roman" pitchFamily="18" charset="0"/>
              </a:rPr>
              <a:t>w</a:t>
            </a:r>
            <a:r>
              <a:rPr lang="en-GB" baseline="-25000" dirty="0" smtClean="0">
                <a:latin typeface="Times New Roman" pitchFamily="18" charset="0"/>
              </a:rPr>
              <a:t>21</a:t>
            </a:r>
            <a:endParaRPr lang="en-GB" baseline="-250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815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>
                <a:ea typeface="ＭＳ Ｐゴシック" pitchFamily="34" charset="-128"/>
              </a:rPr>
              <a:t>XOR</a:t>
            </a:r>
          </a:p>
        </p:txBody>
      </p:sp>
      <p:sp>
        <p:nvSpPr>
          <p:cNvPr id="5427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1524000" cy="685800"/>
          </a:xfrm>
        </p:spPr>
        <p:txBody>
          <a:bodyPr/>
          <a:lstStyle/>
          <a:p>
            <a:pPr eaLnBrk="1" hangingPunct="1"/>
            <a:r>
              <a:rPr lang="en-US" altLang="ja-JP" smtClean="0">
                <a:ea typeface="ＭＳ Ｐゴシック" pitchFamily="34" charset="-128"/>
              </a:rPr>
              <a:t>XOR</a:t>
            </a:r>
          </a:p>
        </p:txBody>
      </p:sp>
      <p:sp>
        <p:nvSpPr>
          <p:cNvPr id="54278" name="Oval 1028"/>
          <p:cNvSpPr>
            <a:spLocks noChangeArrowheads="1"/>
          </p:cNvSpPr>
          <p:nvPr/>
        </p:nvSpPr>
        <p:spPr bwMode="auto">
          <a:xfrm>
            <a:off x="5029200" y="2819400"/>
            <a:ext cx="609600" cy="609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1</a:t>
            </a:r>
          </a:p>
        </p:txBody>
      </p:sp>
      <p:sp>
        <p:nvSpPr>
          <p:cNvPr id="54279" name="Oval 1029"/>
          <p:cNvSpPr>
            <a:spLocks noChangeArrowheads="1"/>
          </p:cNvSpPr>
          <p:nvPr/>
        </p:nvSpPr>
        <p:spPr bwMode="auto">
          <a:xfrm>
            <a:off x="6629400" y="2819400"/>
            <a:ext cx="609600" cy="609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1</a:t>
            </a:r>
          </a:p>
        </p:txBody>
      </p:sp>
      <p:sp>
        <p:nvSpPr>
          <p:cNvPr id="54280" name="Oval 1030"/>
          <p:cNvSpPr>
            <a:spLocks noChangeArrowheads="1"/>
          </p:cNvSpPr>
          <p:nvPr/>
        </p:nvSpPr>
        <p:spPr bwMode="auto">
          <a:xfrm>
            <a:off x="4343400" y="3886200"/>
            <a:ext cx="609600" cy="609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1</a:t>
            </a:r>
          </a:p>
        </p:txBody>
      </p:sp>
      <p:sp>
        <p:nvSpPr>
          <p:cNvPr id="54281" name="Oval 1031"/>
          <p:cNvSpPr>
            <a:spLocks noChangeArrowheads="1"/>
          </p:cNvSpPr>
          <p:nvPr/>
        </p:nvSpPr>
        <p:spPr bwMode="auto">
          <a:xfrm>
            <a:off x="5867400" y="3810000"/>
            <a:ext cx="609600" cy="609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2</a:t>
            </a:r>
          </a:p>
        </p:txBody>
      </p:sp>
      <p:sp>
        <p:nvSpPr>
          <p:cNvPr id="54282" name="Oval 1032"/>
          <p:cNvSpPr>
            <a:spLocks noChangeArrowheads="1"/>
          </p:cNvSpPr>
          <p:nvPr/>
        </p:nvSpPr>
        <p:spPr bwMode="auto">
          <a:xfrm>
            <a:off x="7315200" y="3886200"/>
            <a:ext cx="609600" cy="60960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1</a:t>
            </a:r>
          </a:p>
        </p:txBody>
      </p:sp>
      <p:sp>
        <p:nvSpPr>
          <p:cNvPr id="54283" name="Oval 1033"/>
          <p:cNvSpPr>
            <a:spLocks noChangeArrowheads="1"/>
          </p:cNvSpPr>
          <p:nvPr/>
        </p:nvSpPr>
        <p:spPr bwMode="auto">
          <a:xfrm>
            <a:off x="5867400" y="5334000"/>
            <a:ext cx="609600" cy="609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1</a:t>
            </a:r>
          </a:p>
        </p:txBody>
      </p:sp>
      <p:cxnSp>
        <p:nvCxnSpPr>
          <p:cNvPr id="54284" name="AutoShape 1034"/>
          <p:cNvCxnSpPr>
            <a:cxnSpLocks noChangeShapeType="1"/>
            <a:stCxn id="54278" idx="4"/>
            <a:endCxn id="54280" idx="0"/>
          </p:cNvCxnSpPr>
          <p:nvPr/>
        </p:nvCxnSpPr>
        <p:spPr bwMode="auto">
          <a:xfrm flipH="1">
            <a:off x="4648200" y="3429000"/>
            <a:ext cx="6858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4285" name="AutoShape 1035"/>
          <p:cNvCxnSpPr>
            <a:cxnSpLocks noChangeShapeType="1"/>
            <a:stCxn id="54278" idx="4"/>
            <a:endCxn id="54281" idx="0"/>
          </p:cNvCxnSpPr>
          <p:nvPr/>
        </p:nvCxnSpPr>
        <p:spPr bwMode="auto">
          <a:xfrm>
            <a:off x="5334000" y="3429000"/>
            <a:ext cx="8382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4286" name="AutoShape 1036"/>
          <p:cNvCxnSpPr>
            <a:cxnSpLocks noChangeShapeType="1"/>
            <a:stCxn id="54279" idx="4"/>
            <a:endCxn id="54281" idx="0"/>
          </p:cNvCxnSpPr>
          <p:nvPr/>
        </p:nvCxnSpPr>
        <p:spPr bwMode="auto">
          <a:xfrm flipH="1">
            <a:off x="6172200" y="3429000"/>
            <a:ext cx="7620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4287" name="AutoShape 1037"/>
          <p:cNvCxnSpPr>
            <a:cxnSpLocks noChangeShapeType="1"/>
            <a:stCxn id="54279" idx="4"/>
            <a:endCxn id="54282" idx="0"/>
          </p:cNvCxnSpPr>
          <p:nvPr/>
        </p:nvCxnSpPr>
        <p:spPr bwMode="auto">
          <a:xfrm>
            <a:off x="6934200" y="3429000"/>
            <a:ext cx="68580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4288" name="AutoShape 1038"/>
          <p:cNvCxnSpPr>
            <a:cxnSpLocks noChangeShapeType="1"/>
            <a:stCxn id="54281" idx="4"/>
            <a:endCxn id="54283" idx="0"/>
          </p:cNvCxnSpPr>
          <p:nvPr/>
        </p:nvCxnSpPr>
        <p:spPr bwMode="auto">
          <a:xfrm>
            <a:off x="6172200" y="4419600"/>
            <a:ext cx="0" cy="9144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4289" name="AutoShape 1039"/>
          <p:cNvCxnSpPr>
            <a:cxnSpLocks noChangeShapeType="1"/>
            <a:stCxn id="54280" idx="4"/>
            <a:endCxn id="54283" idx="0"/>
          </p:cNvCxnSpPr>
          <p:nvPr/>
        </p:nvCxnSpPr>
        <p:spPr bwMode="auto">
          <a:xfrm>
            <a:off x="4648200" y="4495800"/>
            <a:ext cx="152400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4290" name="AutoShape 1040"/>
          <p:cNvCxnSpPr>
            <a:cxnSpLocks noChangeShapeType="1"/>
            <a:stCxn id="54282" idx="4"/>
            <a:endCxn id="54283" idx="0"/>
          </p:cNvCxnSpPr>
          <p:nvPr/>
        </p:nvCxnSpPr>
        <p:spPr bwMode="auto">
          <a:xfrm flipH="1">
            <a:off x="6172200" y="4495800"/>
            <a:ext cx="1447800" cy="838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4291" name="AutoShape 1041"/>
          <p:cNvCxnSpPr>
            <a:cxnSpLocks noChangeShapeType="1"/>
            <a:endCxn id="54278" idx="0"/>
          </p:cNvCxnSpPr>
          <p:nvPr/>
        </p:nvCxnSpPr>
        <p:spPr bwMode="auto">
          <a:xfrm>
            <a:off x="5334000" y="2362200"/>
            <a:ext cx="0" cy="4572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4292" name="AutoShape 1042"/>
          <p:cNvCxnSpPr>
            <a:cxnSpLocks noChangeShapeType="1"/>
            <a:endCxn id="54279" idx="0"/>
          </p:cNvCxnSpPr>
          <p:nvPr/>
        </p:nvCxnSpPr>
        <p:spPr bwMode="auto">
          <a:xfrm>
            <a:off x="6934200" y="2438400"/>
            <a:ext cx="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4293" name="AutoShape 1043"/>
          <p:cNvCxnSpPr>
            <a:cxnSpLocks noChangeShapeType="1"/>
            <a:stCxn id="54283" idx="4"/>
          </p:cNvCxnSpPr>
          <p:nvPr/>
        </p:nvCxnSpPr>
        <p:spPr bwMode="auto">
          <a:xfrm>
            <a:off x="6172200" y="5943600"/>
            <a:ext cx="0" cy="304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2" name="Group 1044"/>
          <p:cNvGrpSpPr>
            <a:grpSpLocks/>
          </p:cNvGrpSpPr>
          <p:nvPr/>
        </p:nvGrpSpPr>
        <p:grpSpPr bwMode="auto">
          <a:xfrm>
            <a:off x="4800600" y="1905000"/>
            <a:ext cx="2667000" cy="381000"/>
            <a:chOff x="3024" y="1200"/>
            <a:chExt cx="1680" cy="240"/>
          </a:xfrm>
        </p:grpSpPr>
        <p:sp>
          <p:nvSpPr>
            <p:cNvPr id="54311" name="Rectangle 1045"/>
            <p:cNvSpPr>
              <a:spLocks noChangeArrowheads="1"/>
            </p:cNvSpPr>
            <p:nvPr/>
          </p:nvSpPr>
          <p:spPr bwMode="auto">
            <a:xfrm>
              <a:off x="3024" y="1200"/>
              <a:ext cx="624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54312" name="Rectangle 1046"/>
            <p:cNvSpPr>
              <a:spLocks noChangeArrowheads="1"/>
            </p:cNvSpPr>
            <p:nvPr/>
          </p:nvSpPr>
          <p:spPr bwMode="auto">
            <a:xfrm>
              <a:off x="4080" y="1200"/>
              <a:ext cx="624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1</a:t>
              </a:r>
            </a:p>
          </p:txBody>
        </p:sp>
      </p:grpSp>
      <p:sp>
        <p:nvSpPr>
          <p:cNvPr id="54295" name="Text Box 1047"/>
          <p:cNvSpPr txBox="1">
            <a:spLocks noChangeArrowheads="1"/>
          </p:cNvSpPr>
          <p:nvPr/>
        </p:nvSpPr>
        <p:spPr bwMode="auto">
          <a:xfrm>
            <a:off x="609600" y="2743200"/>
            <a:ext cx="37338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Activation Function: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if (input &gt;= threshold), fire</a:t>
            </a:r>
          </a:p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else, don’t fire</a:t>
            </a:r>
          </a:p>
        </p:txBody>
      </p:sp>
      <p:sp>
        <p:nvSpPr>
          <p:cNvPr id="54296" name="Text Box 1048"/>
          <p:cNvSpPr txBox="1">
            <a:spLocks noChangeArrowheads="1"/>
          </p:cNvSpPr>
          <p:nvPr/>
        </p:nvSpPr>
        <p:spPr bwMode="auto">
          <a:xfrm>
            <a:off x="6096000" y="4800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-2</a:t>
            </a:r>
          </a:p>
        </p:txBody>
      </p:sp>
      <p:cxnSp>
        <p:nvCxnSpPr>
          <p:cNvPr id="54297" name="AutoShape 1049"/>
          <p:cNvCxnSpPr>
            <a:cxnSpLocks noChangeShapeType="1"/>
            <a:stCxn id="54278" idx="4"/>
            <a:endCxn id="54282" idx="0"/>
          </p:cNvCxnSpPr>
          <p:nvPr/>
        </p:nvCxnSpPr>
        <p:spPr bwMode="auto">
          <a:xfrm>
            <a:off x="5334000" y="3429000"/>
            <a:ext cx="2286000" cy="457200"/>
          </a:xfrm>
          <a:prstGeom prst="straightConnector1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</p:spPr>
      </p:cxnSp>
      <p:cxnSp>
        <p:nvCxnSpPr>
          <p:cNvPr id="54298" name="AutoShape 1050"/>
          <p:cNvCxnSpPr>
            <a:cxnSpLocks noChangeShapeType="1"/>
            <a:stCxn id="54279" idx="4"/>
            <a:endCxn id="54280" idx="0"/>
          </p:cNvCxnSpPr>
          <p:nvPr/>
        </p:nvCxnSpPr>
        <p:spPr bwMode="auto">
          <a:xfrm flipH="1">
            <a:off x="4648200" y="3429000"/>
            <a:ext cx="2286000" cy="457200"/>
          </a:xfrm>
          <a:prstGeom prst="straightConnector1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</p:spPr>
      </p:cxnSp>
      <p:sp>
        <p:nvSpPr>
          <p:cNvPr id="54299" name="Text Box 1051"/>
          <p:cNvSpPr txBox="1">
            <a:spLocks noChangeArrowheads="1"/>
          </p:cNvSpPr>
          <p:nvPr/>
        </p:nvSpPr>
        <p:spPr bwMode="auto">
          <a:xfrm>
            <a:off x="5715000" y="3048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0</a:t>
            </a:r>
          </a:p>
        </p:txBody>
      </p:sp>
      <p:sp>
        <p:nvSpPr>
          <p:cNvPr id="54300" name="Text Box 1052"/>
          <p:cNvSpPr txBox="1">
            <a:spLocks noChangeArrowheads="1"/>
          </p:cNvSpPr>
          <p:nvPr/>
        </p:nvSpPr>
        <p:spPr bwMode="auto">
          <a:xfrm>
            <a:off x="6172200" y="30480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0</a:t>
            </a:r>
          </a:p>
        </p:txBody>
      </p:sp>
      <p:sp>
        <p:nvSpPr>
          <p:cNvPr id="54301" name="Text Box 1053"/>
          <p:cNvSpPr txBox="1">
            <a:spLocks noChangeArrowheads="1"/>
          </p:cNvSpPr>
          <p:nvPr/>
        </p:nvSpPr>
        <p:spPr bwMode="auto">
          <a:xfrm>
            <a:off x="685800" y="4800600"/>
            <a:ext cx="25908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Times New Roman" pitchFamily="18" charset="0"/>
              </a:rPr>
              <a:t>All weights are 1, unless otherwise labeled.</a:t>
            </a:r>
          </a:p>
        </p:txBody>
      </p:sp>
      <p:sp>
        <p:nvSpPr>
          <p:cNvPr id="54302" name="Rectangle 1054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7543800" y="5791200"/>
            <a:ext cx="1600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9839" name="Rectangle 1055"/>
          <p:cNvSpPr>
            <a:spLocks noChangeArrowheads="1"/>
          </p:cNvSpPr>
          <p:nvPr/>
        </p:nvSpPr>
        <p:spPr bwMode="auto">
          <a:xfrm>
            <a:off x="5715000" y="6324600"/>
            <a:ext cx="9906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Times New Roman" pitchFamily="18" charset="0"/>
              </a:rPr>
              <a:t>0</a:t>
            </a:r>
          </a:p>
        </p:txBody>
      </p:sp>
      <p:grpSp>
        <p:nvGrpSpPr>
          <p:cNvPr id="3" name="Group 1056"/>
          <p:cNvGrpSpPr>
            <a:grpSpLocks/>
          </p:cNvGrpSpPr>
          <p:nvPr/>
        </p:nvGrpSpPr>
        <p:grpSpPr bwMode="auto">
          <a:xfrm>
            <a:off x="4191000" y="4419600"/>
            <a:ext cx="3886200" cy="457200"/>
            <a:chOff x="2640" y="2784"/>
            <a:chExt cx="2448" cy="288"/>
          </a:xfrm>
        </p:grpSpPr>
        <p:sp>
          <p:nvSpPr>
            <p:cNvPr id="54308" name="Rectangle 1057"/>
            <p:cNvSpPr>
              <a:spLocks noChangeArrowheads="1"/>
            </p:cNvSpPr>
            <p:nvPr/>
          </p:nvSpPr>
          <p:spPr bwMode="auto">
            <a:xfrm>
              <a:off x="2640" y="2832"/>
              <a:ext cx="624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54309" name="Rectangle 1058"/>
            <p:cNvSpPr>
              <a:spLocks noChangeArrowheads="1"/>
            </p:cNvSpPr>
            <p:nvPr/>
          </p:nvSpPr>
          <p:spPr bwMode="auto">
            <a:xfrm>
              <a:off x="3552" y="2784"/>
              <a:ext cx="624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54310" name="Rectangle 1059"/>
            <p:cNvSpPr>
              <a:spLocks noChangeArrowheads="1"/>
            </p:cNvSpPr>
            <p:nvPr/>
          </p:nvSpPr>
          <p:spPr bwMode="auto">
            <a:xfrm>
              <a:off x="4464" y="2832"/>
              <a:ext cx="624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1</a:t>
              </a:r>
            </a:p>
          </p:txBody>
        </p:sp>
      </p:grpSp>
      <p:grpSp>
        <p:nvGrpSpPr>
          <p:cNvPr id="4" name="Group 1060"/>
          <p:cNvGrpSpPr>
            <a:grpSpLocks/>
          </p:cNvGrpSpPr>
          <p:nvPr/>
        </p:nvGrpSpPr>
        <p:grpSpPr bwMode="auto">
          <a:xfrm>
            <a:off x="5181600" y="3429000"/>
            <a:ext cx="1905000" cy="381000"/>
            <a:chOff x="3264" y="2160"/>
            <a:chExt cx="1200" cy="240"/>
          </a:xfrm>
        </p:grpSpPr>
        <p:sp>
          <p:nvSpPr>
            <p:cNvPr id="54306" name="Rectangle 1061"/>
            <p:cNvSpPr>
              <a:spLocks noChangeArrowheads="1"/>
            </p:cNvSpPr>
            <p:nvPr/>
          </p:nvSpPr>
          <p:spPr bwMode="auto">
            <a:xfrm>
              <a:off x="3264" y="2160"/>
              <a:ext cx="19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54307" name="Rectangle 1062"/>
            <p:cNvSpPr>
              <a:spLocks noChangeArrowheads="1"/>
            </p:cNvSpPr>
            <p:nvPr/>
          </p:nvSpPr>
          <p:spPr bwMode="auto">
            <a:xfrm>
              <a:off x="4272" y="2160"/>
              <a:ext cx="19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Times New Roman" pitchFamily="18" charset="0"/>
                </a:rPr>
                <a:t>1</a:t>
              </a:r>
            </a:p>
          </p:txBody>
        </p:sp>
      </p:grpSp>
      <p:sp>
        <p:nvSpPr>
          <p:cNvPr id="41" name="Rectangle 5"/>
          <p:cNvSpPr>
            <a:spLocks noChangeArrowheads="1"/>
          </p:cNvSpPr>
          <p:nvPr/>
        </p:nvSpPr>
        <p:spPr bwMode="auto">
          <a:xfrm>
            <a:off x="5668856" y="2819400"/>
            <a:ext cx="503344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en-GB" dirty="0" smtClean="0">
                <a:latin typeface="Times New Roman" pitchFamily="18" charset="0"/>
              </a:rPr>
              <a:t>w</a:t>
            </a:r>
            <a:r>
              <a:rPr lang="en-GB" baseline="-25000" dirty="0" smtClean="0">
                <a:latin typeface="Times New Roman" pitchFamily="18" charset="0"/>
              </a:rPr>
              <a:t>13</a:t>
            </a:r>
            <a:endParaRPr lang="en-GB" baseline="-25000" dirty="0">
              <a:latin typeface="Times New Roman" pitchFamily="18" charset="0"/>
            </a:endParaRPr>
          </a:p>
        </p:txBody>
      </p:sp>
      <p:sp>
        <p:nvSpPr>
          <p:cNvPr id="42" name="Rectangle 5"/>
          <p:cNvSpPr>
            <a:spLocks noChangeArrowheads="1"/>
          </p:cNvSpPr>
          <p:nvPr/>
        </p:nvSpPr>
        <p:spPr bwMode="auto">
          <a:xfrm>
            <a:off x="6126056" y="2819400"/>
            <a:ext cx="503344" cy="36676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0488" tIns="44450" rIns="90488" bIns="44450">
            <a:spAutoFit/>
          </a:bodyPr>
          <a:lstStyle/>
          <a:p>
            <a:pPr defTabSz="762000" eaLnBrk="0" hangingPunct="0"/>
            <a:r>
              <a:rPr lang="en-GB" dirty="0" smtClean="0">
                <a:latin typeface="Times New Roman" pitchFamily="18" charset="0"/>
              </a:rPr>
              <a:t>w</a:t>
            </a:r>
            <a:r>
              <a:rPr lang="en-GB" baseline="-25000" dirty="0" smtClean="0">
                <a:latin typeface="Times New Roman" pitchFamily="18" charset="0"/>
              </a:rPr>
              <a:t>21</a:t>
            </a:r>
            <a:endParaRPr lang="en-GB" baseline="-250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39" grpId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>
                <a:ea typeface="ＭＳ Ｐゴシック" pitchFamily="34" charset="-128"/>
              </a:rPr>
              <a:t>Training Multilayer Perceptron</a:t>
            </a:r>
          </a:p>
        </p:txBody>
      </p:sp>
      <p:sp>
        <p:nvSpPr>
          <p:cNvPr id="573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ja-JP" dirty="0" smtClean="0">
                <a:ea typeface="ＭＳ Ｐゴシック" pitchFamily="34" charset="-128"/>
              </a:rPr>
              <a:t>The training of multilayer networks raises some important issues:</a:t>
            </a:r>
          </a:p>
          <a:p>
            <a:pPr eaLnBrk="1" hangingPunct="1">
              <a:lnSpc>
                <a:spcPct val="90000"/>
              </a:lnSpc>
            </a:pPr>
            <a:r>
              <a:rPr lang="en-US" altLang="ja-JP" dirty="0" smtClean="0">
                <a:ea typeface="ＭＳ Ｐゴシック" pitchFamily="34" charset="-128"/>
              </a:rPr>
              <a:t>How many layers ?, how many neurons per layer ?</a:t>
            </a:r>
          </a:p>
          <a:p>
            <a:pPr eaLnBrk="1" hangingPunct="1">
              <a:lnSpc>
                <a:spcPct val="90000"/>
              </a:lnSpc>
            </a:pPr>
            <a:r>
              <a:rPr lang="en-US" altLang="ja-JP" b="1" dirty="0" smtClean="0">
                <a:ea typeface="ＭＳ Ｐゴシック" pitchFamily="34" charset="-128"/>
              </a:rPr>
              <a:t>Too few neurons</a:t>
            </a:r>
            <a:r>
              <a:rPr lang="en-US" altLang="ja-JP" dirty="0" smtClean="0">
                <a:ea typeface="ＭＳ Ｐゴシック" pitchFamily="34" charset="-128"/>
              </a:rPr>
              <a:t> makes the network unable to learn the desired behavior.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ja-JP" b="1" dirty="0" smtClean="0">
                <a:ea typeface="ＭＳ Ｐゴシック" pitchFamily="34" charset="-128"/>
              </a:rPr>
              <a:t>Too many neurons</a:t>
            </a:r>
            <a:r>
              <a:rPr lang="en-US" altLang="ja-JP" dirty="0" smtClean="0">
                <a:ea typeface="ＭＳ Ｐゴシック" pitchFamily="34" charset="-128"/>
              </a:rPr>
              <a:t> increases the complexity of the learning algorithm.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>
                <a:ea typeface="ＭＳ Ｐゴシック" pitchFamily="34" charset="-128"/>
              </a:rPr>
              <a:t>Training Multilayer Perceptron</a:t>
            </a:r>
          </a:p>
        </p:txBody>
      </p:sp>
      <p:sp>
        <p:nvSpPr>
          <p:cNvPr id="583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ja-JP" dirty="0" smtClean="0">
                <a:ea typeface="ＭＳ Ｐゴシック" pitchFamily="34" charset="-128"/>
              </a:rPr>
              <a:t>A desired property of a neural network is its ability to generalize from the training set. </a:t>
            </a:r>
            <a:endParaRPr lang="he-IL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ja-JP" dirty="0" smtClean="0">
                <a:ea typeface="ＭＳ Ｐゴシック" pitchFamily="34" charset="-128"/>
              </a:rPr>
              <a:t>If there are </a:t>
            </a:r>
            <a:r>
              <a:rPr lang="en-US" altLang="ja-JP" b="1" dirty="0" smtClean="0">
                <a:ea typeface="ＭＳ Ｐゴシック" pitchFamily="34" charset="-128"/>
              </a:rPr>
              <a:t>too many neurons</a:t>
            </a:r>
            <a:r>
              <a:rPr lang="en-US" altLang="ja-JP" dirty="0" smtClean="0">
                <a:ea typeface="ＭＳ Ｐゴシック" pitchFamily="34" charset="-128"/>
              </a:rPr>
              <a:t>, there is the danger of over fitting.</a:t>
            </a:r>
            <a:endParaRPr lang="he-IL" dirty="0" smtClean="0"/>
          </a:p>
          <a:p>
            <a:pPr eaLnBrk="1" hangingPunct="1">
              <a:lnSpc>
                <a:spcPct val="90000"/>
              </a:lnSpc>
            </a:pPr>
            <a:endParaRPr lang="en-US" altLang="ja-JP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dirty="0" smtClean="0">
                <a:ea typeface="ＭＳ Ｐゴシック" pitchFamily="34" charset="-128"/>
              </a:rPr>
              <a:t>Problems with training:</a:t>
            </a:r>
          </a:p>
        </p:txBody>
      </p:sp>
      <p:sp>
        <p:nvSpPr>
          <p:cNvPr id="727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ja-JP" sz="2800" dirty="0" smtClean="0">
                <a:latin typeface="+mj-lt"/>
                <a:ea typeface="ＭＳ Ｐゴシック" pitchFamily="34" charset="-128"/>
              </a:rPr>
              <a:t>Nets get stuck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ja-JP" sz="2400" dirty="0" smtClean="0">
                <a:ea typeface="ＭＳ Ｐゴシック" pitchFamily="34" charset="-128"/>
              </a:rPr>
              <a:t>Not enough degrees of freedom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ja-JP" sz="2400" dirty="0" smtClean="0">
                <a:ea typeface="ＭＳ Ｐゴシック" pitchFamily="34" charset="-128"/>
              </a:rPr>
              <a:t>Hidden layer is too small</a:t>
            </a:r>
          </a:p>
          <a:p>
            <a:r>
              <a:rPr lang="en-US" altLang="ja-JP" sz="2800" dirty="0" smtClean="0">
                <a:latin typeface="+mj-lt"/>
                <a:ea typeface="ＭＳ Ｐゴシック" pitchFamily="34" charset="-128"/>
              </a:rPr>
              <a:t>Training becomes unstable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ja-JP" sz="2400" dirty="0" smtClean="0">
                <a:ea typeface="ＭＳ Ｐゴシック" pitchFamily="34" charset="-128"/>
              </a:rPr>
              <a:t>too many degrees of freedom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ja-JP" sz="2400" dirty="0" smtClean="0">
                <a:ea typeface="ＭＳ Ｐゴシック" pitchFamily="34" charset="-128"/>
              </a:rPr>
              <a:t>Hidden layer is too big / too </a:t>
            </a:r>
            <a:br>
              <a:rPr lang="en-US" altLang="ja-JP" sz="2400" dirty="0" smtClean="0">
                <a:ea typeface="ＭＳ Ｐゴシック" pitchFamily="34" charset="-128"/>
              </a:rPr>
            </a:br>
            <a:r>
              <a:rPr lang="en-US" altLang="ja-JP" sz="2400" dirty="0" smtClean="0">
                <a:ea typeface="ＭＳ Ｐゴシック" pitchFamily="34" charset="-128"/>
              </a:rPr>
              <a:t>many hidden layers</a:t>
            </a:r>
          </a:p>
          <a:p>
            <a:pPr>
              <a:lnSpc>
                <a:spcPct val="90000"/>
              </a:lnSpc>
            </a:pPr>
            <a:r>
              <a:rPr lang="en-US" altLang="ja-JP" sz="2800" dirty="0" smtClean="0">
                <a:latin typeface="+mj-lt"/>
                <a:ea typeface="ＭＳ Ｐゴシック" pitchFamily="34" charset="-128"/>
              </a:rPr>
              <a:t>Over-fitting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ja-JP" sz="2400" dirty="0" smtClean="0">
                <a:ea typeface="ＭＳ Ｐゴシック" pitchFamily="34" charset="-128"/>
              </a:rPr>
              <a:t>Can find every pattern, not all are significant. If neural net is </a:t>
            </a:r>
            <a:r>
              <a:rPr lang="en-US" altLang="ja-JP" sz="2400" dirty="0" smtClean="0">
                <a:latin typeface="Times New Roman" pitchFamily="18" charset="0"/>
                <a:ea typeface="ＭＳ Ｐゴシック" pitchFamily="34" charset="-128"/>
              </a:rPr>
              <a:t>“</a:t>
            </a:r>
            <a:r>
              <a:rPr lang="en-US" altLang="ja-JP" sz="2400" dirty="0" smtClean="0">
                <a:ea typeface="ＭＳ Ｐゴシック" pitchFamily="34" charset="-128"/>
              </a:rPr>
              <a:t>over-fit</a:t>
            </a:r>
            <a:r>
              <a:rPr lang="en-US" altLang="ja-JP" sz="2400" dirty="0" smtClean="0">
                <a:latin typeface="Times New Roman" pitchFamily="18" charset="0"/>
                <a:ea typeface="ＭＳ Ｐゴシック" pitchFamily="34" charset="-128"/>
              </a:rPr>
              <a:t>”</a:t>
            </a:r>
            <a:r>
              <a:rPr lang="en-US" altLang="ja-JP" sz="2400" dirty="0" smtClean="0">
                <a:ea typeface="ＭＳ Ｐゴシック" pitchFamily="34" charset="-128"/>
              </a:rPr>
              <a:t> it will not generalize well to the testing dataset</a:t>
            </a:r>
          </a:p>
        </p:txBody>
      </p:sp>
      <p:sp>
        <p:nvSpPr>
          <p:cNvPr id="72712" name="Rectangle 6">
            <a:hlinkClick r:id="" action="ppaction://noaction"/>
          </p:cNvPr>
          <p:cNvSpPr>
            <a:spLocks noChangeArrowheads="1"/>
          </p:cNvSpPr>
          <p:nvPr/>
        </p:nvSpPr>
        <p:spPr bwMode="auto">
          <a:xfrm>
            <a:off x="7391400" y="5410200"/>
            <a:ext cx="1752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  <a:noFill/>
          <a:ln/>
        </p:spPr>
        <p:txBody>
          <a:bodyPr/>
          <a:lstStyle/>
          <a:p>
            <a:r>
              <a:rPr lang="en-US" dirty="0" smtClean="0"/>
              <a:t>Summery of Today’s </a:t>
            </a:r>
            <a:r>
              <a:rPr lang="en-US" dirty="0"/>
              <a:t>Lecture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848600" cy="4953000"/>
          </a:xfrm>
          <a:noFill/>
          <a:ln/>
        </p:spPr>
        <p:txBody>
          <a:bodyPr>
            <a:noAutofit/>
          </a:bodyPr>
          <a:lstStyle/>
          <a:p>
            <a:r>
              <a:rPr lang="en-US" altLang="ja-JP" dirty="0" smtClean="0">
                <a:ea typeface="ＭＳ Ｐゴシック" pitchFamily="34" charset="-128"/>
              </a:rPr>
              <a:t>Single Layer Perceptron</a:t>
            </a:r>
          </a:p>
          <a:p>
            <a:r>
              <a:rPr lang="en-US" altLang="ja-JP" dirty="0" smtClean="0">
                <a:ea typeface="ＭＳ Ｐゴシック" pitchFamily="34" charset="-128"/>
              </a:rPr>
              <a:t>Multi-Layer Networks</a:t>
            </a:r>
          </a:p>
          <a:p>
            <a:r>
              <a:rPr lang="en-US" altLang="ko-KR" dirty="0" smtClean="0">
                <a:ea typeface="굴림" charset="-127"/>
              </a:rPr>
              <a:t>Example </a:t>
            </a:r>
          </a:p>
          <a:p>
            <a:r>
              <a:rPr lang="en-US" altLang="ja-JP" dirty="0" smtClean="0">
                <a:ea typeface="ＭＳ Ｐゴシック" pitchFamily="34" charset="-128"/>
              </a:rPr>
              <a:t>Training Multilayer Perceptron</a:t>
            </a:r>
            <a:r>
              <a:rPr lang="en-US" altLang="ko-KR" dirty="0" smtClean="0">
                <a:ea typeface="굴림" charset="-127"/>
              </a:rPr>
              <a:t> </a:t>
            </a:r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12410</TotalTime>
  <Words>638</Words>
  <Application>Microsoft Office PowerPoint</Application>
  <PresentationFormat>On-screen Show (4:3)</PresentationFormat>
  <Paragraphs>198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Artificial Intelligence Lecture No. 29</vt:lpstr>
      <vt:lpstr>Summary of Previous Lecture</vt:lpstr>
      <vt:lpstr>Today’s Lecture</vt:lpstr>
      <vt:lpstr>The Parts of a Neuron </vt:lpstr>
      <vt:lpstr>Perceptrons</vt:lpstr>
      <vt:lpstr>Representational Power of Perceptrons </vt:lpstr>
      <vt:lpstr>Slide 7</vt:lpstr>
      <vt:lpstr>Train a perceptron</vt:lpstr>
      <vt:lpstr>Train a perceptron</vt:lpstr>
      <vt:lpstr>Single Layer Perceptron</vt:lpstr>
      <vt:lpstr>Single Layer Perceptron</vt:lpstr>
      <vt:lpstr>Multi-Layer Networks</vt:lpstr>
      <vt:lpstr>Multi-Layer Networks</vt:lpstr>
      <vt:lpstr>Slide 14</vt:lpstr>
      <vt:lpstr>EXAMPLE</vt:lpstr>
      <vt:lpstr>XOR</vt:lpstr>
      <vt:lpstr>XOR</vt:lpstr>
      <vt:lpstr>XOR</vt:lpstr>
      <vt:lpstr>XOR</vt:lpstr>
      <vt:lpstr>Training Multilayer Perceptron</vt:lpstr>
      <vt:lpstr>Training Multilayer Perceptron</vt:lpstr>
      <vt:lpstr>Problems with training:</vt:lpstr>
      <vt:lpstr>Summery of Today’s Lecture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Administrator</cp:lastModifiedBy>
  <cp:revision>546</cp:revision>
  <dcterms:created xsi:type="dcterms:W3CDTF">2012-02-27T05:45:45Z</dcterms:created>
  <dcterms:modified xsi:type="dcterms:W3CDTF">2013-12-18T13:07:13Z</dcterms:modified>
</cp:coreProperties>
</file>