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61" r:id="rId2"/>
    <p:sldId id="440" r:id="rId3"/>
    <p:sldId id="488" r:id="rId4"/>
    <p:sldId id="457" r:id="rId5"/>
    <p:sldId id="489" r:id="rId6"/>
    <p:sldId id="458" r:id="rId7"/>
    <p:sldId id="461" r:id="rId8"/>
    <p:sldId id="462" r:id="rId9"/>
    <p:sldId id="463" r:id="rId10"/>
    <p:sldId id="464" r:id="rId11"/>
    <p:sldId id="465" r:id="rId12"/>
    <p:sldId id="459" r:id="rId13"/>
    <p:sldId id="467" r:id="rId14"/>
    <p:sldId id="468" r:id="rId15"/>
    <p:sldId id="469" r:id="rId16"/>
    <p:sldId id="470" r:id="rId17"/>
    <p:sldId id="471" r:id="rId18"/>
    <p:sldId id="472" r:id="rId19"/>
    <p:sldId id="473" r:id="rId20"/>
    <p:sldId id="475" r:id="rId21"/>
    <p:sldId id="476" r:id="rId22"/>
    <p:sldId id="477" r:id="rId23"/>
    <p:sldId id="479" r:id="rId24"/>
    <p:sldId id="480" r:id="rId25"/>
    <p:sldId id="481" r:id="rId26"/>
    <p:sldId id="482" r:id="rId27"/>
    <p:sldId id="483" r:id="rId28"/>
    <p:sldId id="484" r:id="rId29"/>
    <p:sldId id="491" r:id="rId30"/>
    <p:sldId id="492" r:id="rId31"/>
    <p:sldId id="493" r:id="rId32"/>
    <p:sldId id="494" r:id="rId33"/>
    <p:sldId id="495" r:id="rId34"/>
    <p:sldId id="402"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60" autoAdjust="0"/>
    <p:restoredTop sz="90833" autoAdjust="0"/>
  </p:normalViewPr>
  <p:slideViewPr>
    <p:cSldViewPr>
      <p:cViewPr>
        <p:scale>
          <a:sx n="90" d="100"/>
          <a:sy n="90" d="100"/>
        </p:scale>
        <p:origin x="-738"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1A4C36-0174-4F91-AD6C-BB28D87E0BA3}" type="datetimeFigureOut">
              <a:rPr lang="en-US" smtClean="0"/>
              <a:pPr/>
              <a:t>12/11/2013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E3BACE-9753-4288-81BF-CA0AA97B45C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core of machine learning deals with representation and generalization. </a:t>
            </a:r>
          </a:p>
          <a:p>
            <a:r>
              <a:rPr lang="en-US" dirty="0" smtClean="0"/>
              <a:t>Representation of data instances and functions evaluated on these instances are part of all machine learning systems. Generalization is the property that the system will perform well on unseen data instances; the conditions under which this can be guaranteed are a key object of study in the subfield of computational learning theory.</a:t>
            </a:r>
          </a:p>
          <a:p>
            <a:endParaRPr lang="en-US" dirty="0"/>
          </a:p>
        </p:txBody>
      </p:sp>
      <p:sp>
        <p:nvSpPr>
          <p:cNvPr id="4" name="Slide Number Placeholder 3"/>
          <p:cNvSpPr>
            <a:spLocks noGrp="1"/>
          </p:cNvSpPr>
          <p:nvPr>
            <p:ph type="sldNum" sz="quarter" idx="10"/>
          </p:nvPr>
        </p:nvSpPr>
        <p:spPr/>
        <p:txBody>
          <a:bodyPr/>
          <a:lstStyle/>
          <a:p>
            <a:pPr>
              <a:defRPr/>
            </a:pPr>
            <a:fld id="{29E35816-8CD6-43AE-86F2-11B4528F7C47}" type="slidenum">
              <a:rPr lang="de-DE" smtClean="0"/>
              <a:pPr>
                <a:defRPr/>
              </a:pPr>
              <a:t>4</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CCE8832F-246F-400E-9B65-996074AFE16C}" type="slidenum">
              <a:rPr lang="en-GB"/>
              <a:pPr/>
              <a:t>7</a:t>
            </a:fld>
            <a:endParaRPr lang="en-GB"/>
          </a:p>
        </p:txBody>
      </p:sp>
      <p:sp>
        <p:nvSpPr>
          <p:cNvPr id="121858"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121859"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9082C11F-38E9-4D17-BEF7-37889A46F093}" type="slidenum">
              <a:rPr lang="en-GB"/>
              <a:pPr/>
              <a:t>9</a:t>
            </a:fld>
            <a:endParaRPr lang="en-GB"/>
          </a:p>
        </p:txBody>
      </p:sp>
      <p:sp>
        <p:nvSpPr>
          <p:cNvPr id="122882"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122883"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9E35816-8CD6-43AE-86F2-11B4528F7C47}" type="slidenum">
              <a:rPr lang="de-DE" smtClean="0"/>
              <a:pPr>
                <a:defRPr/>
              </a:pPr>
              <a:t>30</a:t>
            </a:fld>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1150938" y="692150"/>
            <a:ext cx="4556125" cy="3416300"/>
          </a:xfrm>
          <a:ln/>
        </p:spPr>
      </p:sp>
      <p:sp>
        <p:nvSpPr>
          <p:cNvPr id="6758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1/21/2004</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1/21/2004</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1/21/2004</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1/21/2004</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1/21/2004</a:t>
            </a:r>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1/21/2004</a:t>
            </a:r>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1/21/2004</a:t>
            </a:r>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1/21/2004</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1/21/2004</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1/21/2004</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1/21/2004</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1/21/2004</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news.google.com"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Arial" pitchFamily="34" charset="0"/>
                <a:cs typeface="Arial" pitchFamily="34" charset="0"/>
              </a:rPr>
              <a:t>Artificial Intelligence</a:t>
            </a:r>
            <a:br>
              <a:rPr lang="en-US" dirty="0" smtClean="0">
                <a:latin typeface="Arial" pitchFamily="34" charset="0"/>
                <a:cs typeface="Arial" pitchFamily="34" charset="0"/>
              </a:rPr>
            </a:br>
            <a:r>
              <a:rPr lang="en-US" dirty="0" smtClean="0">
                <a:latin typeface="Arial" pitchFamily="34" charset="0"/>
                <a:cs typeface="Arial" pitchFamily="34" charset="0"/>
              </a:rPr>
              <a:t>Lecture No. 27</a:t>
            </a:r>
            <a:endParaRPr lang="en-US" dirty="0">
              <a:latin typeface="Arial" pitchFamily="34" charset="0"/>
              <a:cs typeface="Arial" pitchFamily="34" charset="0"/>
            </a:endParaRPr>
          </a:p>
        </p:txBody>
      </p:sp>
      <p:sp>
        <p:nvSpPr>
          <p:cNvPr id="3" name="Subtitle 2"/>
          <p:cNvSpPr>
            <a:spLocks noGrp="1"/>
          </p:cNvSpPr>
          <p:nvPr>
            <p:ph type="subTitle" idx="1"/>
          </p:nvPr>
        </p:nvSpPr>
        <p:spPr/>
        <p:txBody>
          <a:bodyPr>
            <a:normAutofit fontScale="55000" lnSpcReduction="20000"/>
          </a:bodyPr>
          <a:lstStyle/>
          <a:p>
            <a:pPr algn="r"/>
            <a:r>
              <a:rPr lang="en-US" dirty="0" smtClean="0">
                <a:solidFill>
                  <a:schemeClr val="tx1"/>
                </a:solidFill>
              </a:rPr>
              <a:t>Dr. Asad Ali Safi</a:t>
            </a:r>
          </a:p>
          <a:p>
            <a:r>
              <a:rPr lang="en-US" b="0" dirty="0" smtClean="0">
                <a:solidFill>
                  <a:schemeClr val="tx1"/>
                </a:solidFill>
              </a:rPr>
              <a:t>​</a:t>
            </a:r>
          </a:p>
          <a:p>
            <a:pPr algn="r"/>
            <a:r>
              <a:rPr lang="en-US" b="0" dirty="0" smtClean="0">
                <a:solidFill>
                  <a:schemeClr val="tx1"/>
                </a:solidFill>
              </a:rPr>
              <a:t>Assistant Professor,</a:t>
            </a:r>
          </a:p>
          <a:p>
            <a:pPr algn="r"/>
            <a:r>
              <a:rPr lang="en-US" b="0" dirty="0" smtClean="0">
                <a:solidFill>
                  <a:schemeClr val="tx1"/>
                </a:solidFill>
              </a:rPr>
              <a:t>Department of Computer Science, </a:t>
            </a:r>
          </a:p>
          <a:p>
            <a:pPr algn="r"/>
            <a:r>
              <a:rPr lang="en-US" b="0" dirty="0" smtClean="0">
                <a:solidFill>
                  <a:schemeClr val="tx1"/>
                </a:solidFill>
              </a:rPr>
              <a:t>COMSATS Institute of Information Technology (CIIT) Islamabad, Pakistan.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Lecture</a:t>
            </a:r>
            <a:endParaRPr lang="en-US" dirty="0"/>
          </a:p>
        </p:txBody>
      </p:sp>
      <p:sp>
        <p:nvSpPr>
          <p:cNvPr id="3" name="Content Placeholder 2"/>
          <p:cNvSpPr>
            <a:spLocks noGrp="1"/>
          </p:cNvSpPr>
          <p:nvPr>
            <p:ph idx="1"/>
          </p:nvPr>
        </p:nvSpPr>
        <p:spPr/>
        <p:txBody>
          <a:bodyPr/>
          <a:lstStyle/>
          <a:p>
            <a:r>
              <a:rPr lang="en-US" sz="2800" dirty="0" smtClean="0"/>
              <a:t>CLIPS </a:t>
            </a:r>
            <a:endParaRPr lang="en-US"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Content Placeholder 2"/>
          <p:cNvSpPr>
            <a:spLocks noGrp="1"/>
          </p:cNvSpPr>
          <p:nvPr>
            <p:ph idx="1"/>
          </p:nvPr>
        </p:nvSpPr>
        <p:spPr/>
        <p:txBody>
          <a:bodyPr>
            <a:normAutofit/>
          </a:bodyPr>
          <a:lstStyle/>
          <a:p>
            <a:r>
              <a:rPr lang="en-US" dirty="0" smtClean="0"/>
              <a:t>Machine learning</a:t>
            </a:r>
          </a:p>
          <a:p>
            <a:r>
              <a:rPr lang="en-US" dirty="0" smtClean="0"/>
              <a:t>Machine learning / Data mining</a:t>
            </a:r>
          </a:p>
          <a:p>
            <a:r>
              <a:rPr lang="en-US" dirty="0" smtClean="0"/>
              <a:t>Algorithm types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smtClean="0"/>
              <a:t>Machine learning</a:t>
            </a:r>
            <a:endParaRPr lang="en-US" dirty="0"/>
          </a:p>
        </p:txBody>
      </p:sp>
      <p:sp>
        <p:nvSpPr>
          <p:cNvPr id="3" name="Content Placeholder 2"/>
          <p:cNvSpPr>
            <a:spLocks noGrp="1"/>
          </p:cNvSpPr>
          <p:nvPr>
            <p:ph idx="1"/>
          </p:nvPr>
        </p:nvSpPr>
        <p:spPr>
          <a:xfrm>
            <a:off x="533400" y="1295400"/>
            <a:ext cx="8229600" cy="4525963"/>
          </a:xfrm>
        </p:spPr>
        <p:txBody>
          <a:bodyPr>
            <a:noAutofit/>
          </a:bodyPr>
          <a:lstStyle/>
          <a:p>
            <a:r>
              <a:rPr lang="en-US" dirty="0" smtClean="0"/>
              <a:t>A branch of artificial intelligence, concerns the construction and study of systems that can learn from data.</a:t>
            </a:r>
          </a:p>
          <a:p>
            <a:pPr lvl="1"/>
            <a:r>
              <a:rPr lang="en-US" dirty="0" smtClean="0"/>
              <a:t>A machine learning system could be trained on email messages to learn to distinguish between spam and non-spam messages. </a:t>
            </a:r>
          </a:p>
          <a:p>
            <a:pPr lvl="1"/>
            <a:r>
              <a:rPr lang="en-US" dirty="0" smtClean="0"/>
              <a:t>After learning, it can then be used to classify new email messages into spam and non-spam folders.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Machine learning</a:t>
            </a:r>
            <a:endParaRPr lang="en-US" dirty="0"/>
          </a:p>
        </p:txBody>
      </p:sp>
      <p:sp>
        <p:nvSpPr>
          <p:cNvPr id="3" name="Content Placeholder 2"/>
          <p:cNvSpPr>
            <a:spLocks noGrp="1"/>
          </p:cNvSpPr>
          <p:nvPr>
            <p:ph idx="1"/>
          </p:nvPr>
        </p:nvSpPr>
        <p:spPr/>
        <p:txBody>
          <a:bodyPr/>
          <a:lstStyle/>
          <a:p>
            <a:r>
              <a:rPr lang="en-US" sz="2800" dirty="0" smtClean="0"/>
              <a:t>Machine learning deals with representation and generalization. </a:t>
            </a:r>
          </a:p>
          <a:p>
            <a:pPr lvl="1"/>
            <a:r>
              <a:rPr lang="en-US" sz="2400" dirty="0" smtClean="0"/>
              <a:t>Representation of data instances and functions evaluated on these instances are part of all machine learning systems. </a:t>
            </a:r>
          </a:p>
          <a:p>
            <a:pPr lvl="1"/>
            <a:r>
              <a:rPr lang="en-US" sz="2400" dirty="0" smtClean="0"/>
              <a:t>Generalization is the property that the system will perform well on unseen data instances; the conditions under which this can be guaranteed are a key object of study in the subfield of </a:t>
            </a:r>
            <a:r>
              <a:rPr lang="en-US" sz="2400" b="1" dirty="0" smtClean="0"/>
              <a:t>Computational Learning Theory</a:t>
            </a:r>
            <a:r>
              <a:rPr lang="en-US" sz="2400" dirty="0" smtClean="0"/>
              <a:t>.</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smtClean="0"/>
              <a:t>Machine learning / Data mining</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These two terms are commonly confused, as they often employ the same methods and overlap significantly. </a:t>
            </a:r>
          </a:p>
          <a:p>
            <a:endParaRPr lang="en-US" dirty="0" smtClean="0"/>
          </a:p>
          <a:p>
            <a:r>
              <a:rPr lang="en-US" dirty="0" smtClean="0"/>
              <a:t>They can be roughly defined as follows:</a:t>
            </a:r>
          </a:p>
          <a:p>
            <a:endParaRPr lang="en-US" dirty="0" smtClean="0"/>
          </a:p>
          <a:p>
            <a:pPr lvl="1"/>
            <a:r>
              <a:rPr lang="en-US" dirty="0" smtClean="0"/>
              <a:t>Machine learning focuses on prediction, based on known properties learned from the training data.</a:t>
            </a:r>
          </a:p>
          <a:p>
            <a:pPr lvl="1"/>
            <a:endParaRPr lang="en-US" dirty="0" smtClean="0"/>
          </a:p>
          <a:p>
            <a:pPr lvl="1"/>
            <a:r>
              <a:rPr lang="en-US" dirty="0" smtClean="0"/>
              <a:t>Data mining (which is the analysis step of Knowledge Discovery in Databases) focuses on the discovery of (previously) unknown properties on the data.</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Rectangle 3"/>
          <p:cNvSpPr>
            <a:spLocks noGrp="1" noChangeArrowheads="1"/>
          </p:cNvSpPr>
          <p:nvPr>
            <p:ph type="body" idx="1"/>
          </p:nvPr>
        </p:nvSpPr>
        <p:spPr>
          <a:xfrm>
            <a:off x="457200" y="1052513"/>
            <a:ext cx="8507413" cy="2808287"/>
          </a:xfrm>
        </p:spPr>
        <p:txBody>
          <a:bodyPr/>
          <a:lstStyle/>
          <a:p>
            <a:pPr eaLnBrk="1" hangingPunct="1">
              <a:buFontTx/>
              <a:buNone/>
            </a:pPr>
            <a:r>
              <a:rPr lang="en-GB" sz="2400" i="1" dirty="0" smtClean="0"/>
              <a:t>The world is driven by data.</a:t>
            </a:r>
          </a:p>
          <a:p>
            <a:pPr eaLnBrk="1" hangingPunct="1">
              <a:buFontTx/>
              <a:buNone/>
            </a:pPr>
            <a:endParaRPr lang="en-GB" sz="2400" i="1" dirty="0" smtClean="0"/>
          </a:p>
          <a:p>
            <a:pPr eaLnBrk="1" hangingPunct="1"/>
            <a:r>
              <a:rPr lang="en-GB" sz="2000" dirty="0" smtClean="0"/>
              <a:t>Germany</a:t>
            </a:r>
            <a:r>
              <a:rPr lang="ja-JP" altLang="en-GB" sz="2000" smtClean="0"/>
              <a:t>’</a:t>
            </a:r>
            <a:r>
              <a:rPr lang="en-GB" altLang="ja-JP" sz="2000" dirty="0" smtClean="0"/>
              <a:t>s climate research centre generates 10 </a:t>
            </a:r>
            <a:r>
              <a:rPr lang="en-GB" altLang="ja-JP" sz="2000" dirty="0" err="1" smtClean="0"/>
              <a:t>petabytes</a:t>
            </a:r>
            <a:r>
              <a:rPr lang="en-GB" altLang="ja-JP" sz="2000" dirty="0" smtClean="0"/>
              <a:t> per year</a:t>
            </a:r>
          </a:p>
          <a:p>
            <a:pPr eaLnBrk="1" hangingPunct="1"/>
            <a:r>
              <a:rPr lang="en-GB" sz="2000" dirty="0" smtClean="0"/>
              <a:t>Google processes 24 </a:t>
            </a:r>
            <a:r>
              <a:rPr lang="en-GB" sz="2000" dirty="0" err="1" smtClean="0"/>
              <a:t>petabytes</a:t>
            </a:r>
            <a:r>
              <a:rPr lang="en-GB" sz="2000" dirty="0" smtClean="0"/>
              <a:t> per day</a:t>
            </a:r>
          </a:p>
          <a:p>
            <a:pPr eaLnBrk="1" hangingPunct="1"/>
            <a:r>
              <a:rPr lang="en-GB" sz="2000" dirty="0" smtClean="0"/>
              <a:t>The Large </a:t>
            </a:r>
            <a:r>
              <a:rPr lang="en-GB" sz="2000" dirty="0" err="1" smtClean="0"/>
              <a:t>Hadron</a:t>
            </a:r>
            <a:r>
              <a:rPr lang="en-GB" sz="2000" dirty="0" smtClean="0"/>
              <a:t> Collider produces 60 gigabytes per minute (~12 DVDs)</a:t>
            </a:r>
          </a:p>
          <a:p>
            <a:pPr eaLnBrk="1" hangingPunct="1"/>
            <a:r>
              <a:rPr lang="en-GB" sz="2000" dirty="0" smtClean="0"/>
              <a:t>There are over 50m credit card transactions a day in the US alone.</a:t>
            </a:r>
          </a:p>
          <a:p>
            <a:pPr eaLnBrk="1" hangingPunct="1"/>
            <a:endParaRPr lang="en-GB" sz="1800" dirty="0" smtClean="0"/>
          </a:p>
          <a:p>
            <a:pPr eaLnBrk="1" hangingPunct="1"/>
            <a:endParaRPr lang="en-GB" sz="1800" dirty="0" smtClean="0"/>
          </a:p>
        </p:txBody>
      </p:sp>
      <p:pic>
        <p:nvPicPr>
          <p:cNvPr id="17410" name="Picture 4" descr="ANd9GcRgCBo8p_gqydBLR296CD-Pk4EEHcB6m8foG3Du03oK7GHMQdE&amp;t=1&amp;usg=__9AFYSYGbe8EVQQfNX-DNIQ0HFTk="/>
          <p:cNvPicPr>
            <a:picLocks noChangeAspect="1" noChangeArrowheads="1"/>
          </p:cNvPicPr>
          <p:nvPr/>
        </p:nvPicPr>
        <p:blipFill>
          <a:blip r:embed="rId3" cstate="print"/>
          <a:srcRect/>
          <a:stretch>
            <a:fillRect/>
          </a:stretch>
        </p:blipFill>
        <p:spPr bwMode="auto">
          <a:xfrm>
            <a:off x="395288" y="4292600"/>
            <a:ext cx="2592387" cy="2122488"/>
          </a:xfrm>
          <a:prstGeom prst="rect">
            <a:avLst/>
          </a:prstGeom>
          <a:noFill/>
          <a:ln w="9525">
            <a:noFill/>
            <a:miter lim="800000"/>
            <a:headEnd/>
            <a:tailEnd/>
          </a:ln>
        </p:spPr>
      </p:pic>
      <p:pic>
        <p:nvPicPr>
          <p:cNvPr id="17411" name="Picture 5" descr="ANd9GcROTzK6iIkofacpTZrOJCRqCjHYJoVg1_23DSdTJvZUlEQgTPU&amp;t=1&amp;usg=__CcGRqEAYTfjTNPovORBmx8imPa8="/>
          <p:cNvPicPr>
            <a:picLocks noChangeAspect="1" noChangeArrowheads="1"/>
          </p:cNvPicPr>
          <p:nvPr/>
        </p:nvPicPr>
        <p:blipFill>
          <a:blip r:embed="rId4" cstate="print"/>
          <a:srcRect/>
          <a:stretch>
            <a:fillRect/>
          </a:stretch>
        </p:blipFill>
        <p:spPr bwMode="auto">
          <a:xfrm>
            <a:off x="3419475" y="4365625"/>
            <a:ext cx="2609850" cy="1752600"/>
          </a:xfrm>
          <a:prstGeom prst="rect">
            <a:avLst/>
          </a:prstGeom>
          <a:noFill/>
          <a:ln w="9525">
            <a:noFill/>
            <a:miter lim="800000"/>
            <a:headEnd/>
            <a:tailEnd/>
          </a:ln>
        </p:spPr>
      </p:pic>
      <p:pic>
        <p:nvPicPr>
          <p:cNvPr id="17412" name="Picture 6" descr="ANd9GcSwJqTCIVrNHnLX26hd6eS9SE61tJ1JAbJIEUyf0O9Md43cBF4&amp;t=1&amp;usg=__Td47uTFOOMBrx-4Ciueqgx4X-ws="/>
          <p:cNvPicPr>
            <a:picLocks noChangeAspect="1" noChangeArrowheads="1"/>
          </p:cNvPicPr>
          <p:nvPr/>
        </p:nvPicPr>
        <p:blipFill>
          <a:blip r:embed="rId5" cstate="print"/>
          <a:srcRect/>
          <a:stretch>
            <a:fillRect/>
          </a:stretch>
        </p:blipFill>
        <p:spPr bwMode="auto">
          <a:xfrm>
            <a:off x="6300788" y="4365625"/>
            <a:ext cx="2592387" cy="1941513"/>
          </a:xfrm>
          <a:prstGeom prst="rect">
            <a:avLst/>
          </a:prstGeom>
          <a:noFill/>
          <a:ln w="9525">
            <a:noFill/>
            <a:miter lim="800000"/>
            <a:headEnd/>
            <a:tailEnd/>
          </a:ln>
        </p:spPr>
      </p:pic>
      <p:sp>
        <p:nvSpPr>
          <p:cNvPr id="10" name="Title 1"/>
          <p:cNvSpPr txBox="1">
            <a:spLocks/>
          </p:cNvSpPr>
          <p:nvPr/>
        </p:nvSpPr>
        <p:spPr bwMode="auto">
          <a:xfrm>
            <a:off x="206375" y="79375"/>
            <a:ext cx="8704263" cy="7572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nchor="ct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charset="0"/>
              </a:defRPr>
            </a:lvl2pPr>
            <a:lvl3pPr algn="ctr" rtl="0" fontAlgn="base">
              <a:spcBef>
                <a:spcPct val="0"/>
              </a:spcBef>
              <a:spcAft>
                <a:spcPct val="0"/>
              </a:spcAft>
              <a:defRPr sz="4400">
                <a:solidFill>
                  <a:schemeClr val="tx2"/>
                </a:solidFill>
                <a:latin typeface="Arial" charset="0"/>
                <a:ea typeface="ＭＳ Ｐゴシック" charset="0"/>
              </a:defRPr>
            </a:lvl3pPr>
            <a:lvl4pPr algn="ctr" rtl="0" fontAlgn="base">
              <a:spcBef>
                <a:spcPct val="0"/>
              </a:spcBef>
              <a:spcAft>
                <a:spcPct val="0"/>
              </a:spcAft>
              <a:defRPr sz="4400">
                <a:solidFill>
                  <a:schemeClr val="tx2"/>
                </a:solidFill>
                <a:latin typeface="Arial" charset="0"/>
                <a:ea typeface="ＭＳ Ｐゴシック" charset="0"/>
              </a:defRPr>
            </a:lvl4pPr>
            <a:lvl5pPr algn="ctr" rtl="0" fontAlgn="base">
              <a:spcBef>
                <a:spcPct val="0"/>
              </a:spcBef>
              <a:spcAft>
                <a:spcPct val="0"/>
              </a:spcAft>
              <a:defRPr sz="4400">
                <a:solidFill>
                  <a:schemeClr val="tx2"/>
                </a:solidFill>
                <a:latin typeface="Arial" charset="0"/>
                <a:ea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a:lstStyle>
          <a:p>
            <a:pPr>
              <a:defRPr/>
            </a:pPr>
            <a:r>
              <a:rPr lang="en-US" sz="3200" dirty="0" smtClean="0">
                <a:solidFill>
                  <a:schemeClr val="tx1"/>
                </a:solidFill>
              </a:rPr>
              <a:t>Learning from Data</a:t>
            </a:r>
            <a:endParaRPr lang="en-US" sz="3200" dirty="0">
              <a:solidFill>
                <a:schemeClr val="tx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p:cNvSpPr>
            <a:spLocks noGrp="1"/>
          </p:cNvSpPr>
          <p:nvPr>
            <p:ph type="ctrTitle"/>
          </p:nvPr>
        </p:nvSpPr>
        <p:spPr>
          <a:xfrm>
            <a:off x="206375" y="79375"/>
            <a:ext cx="8704263" cy="757238"/>
          </a:xfrm>
        </p:spPr>
        <p:txBody>
          <a:bodyPr>
            <a:noAutofit/>
          </a:bodyPr>
          <a:lstStyle/>
          <a:p>
            <a:pPr eaLnBrk="1" hangingPunct="1">
              <a:defRPr/>
            </a:pPr>
            <a:r>
              <a:rPr lang="en-US" sz="3200" dirty="0" smtClean="0">
                <a:cs typeface="+mj-cs"/>
              </a:rPr>
              <a:t>Learning from Data</a:t>
            </a:r>
            <a:endParaRPr lang="en-US" sz="3200" dirty="0">
              <a:cs typeface="+mj-cs"/>
            </a:endParaRPr>
          </a:p>
        </p:txBody>
      </p:sp>
      <p:sp>
        <p:nvSpPr>
          <p:cNvPr id="3" name="Subtitle 2"/>
          <p:cNvSpPr>
            <a:spLocks noGrp="1"/>
          </p:cNvSpPr>
          <p:nvPr>
            <p:ph type="subTitle" idx="1"/>
          </p:nvPr>
        </p:nvSpPr>
        <p:spPr>
          <a:xfrm>
            <a:off x="392113" y="1073150"/>
            <a:ext cx="8666162" cy="3508375"/>
          </a:xfrm>
        </p:spPr>
        <p:txBody>
          <a:bodyPr>
            <a:normAutofit fontScale="85000" lnSpcReduction="10000"/>
          </a:bodyPr>
          <a:lstStyle/>
          <a:p>
            <a:pPr algn="l" eaLnBrk="1" hangingPunct="1">
              <a:defRPr/>
            </a:pPr>
            <a:r>
              <a:rPr lang="en-US" sz="2800" b="1" dirty="0" smtClean="0">
                <a:solidFill>
                  <a:schemeClr val="tx1"/>
                </a:solidFill>
                <a:cs typeface="+mn-cs"/>
              </a:rPr>
              <a:t>Data </a:t>
            </a:r>
            <a:r>
              <a:rPr lang="en-US" sz="2400" dirty="0" smtClean="0">
                <a:solidFill>
                  <a:schemeClr val="tx1"/>
                </a:solidFill>
                <a:cs typeface="+mn-cs"/>
              </a:rPr>
              <a:t>is recorded from some real-world phenomenon.</a:t>
            </a:r>
          </a:p>
          <a:p>
            <a:pPr algn="l" eaLnBrk="1" hangingPunct="1">
              <a:defRPr/>
            </a:pPr>
            <a:r>
              <a:rPr lang="en-US" sz="2400" dirty="0" smtClean="0">
                <a:solidFill>
                  <a:schemeClr val="tx1"/>
                </a:solidFill>
                <a:cs typeface="+mn-cs"/>
              </a:rPr>
              <a:t>What might we want to do with that data?</a:t>
            </a:r>
          </a:p>
          <a:p>
            <a:pPr algn="l" eaLnBrk="1" hangingPunct="1">
              <a:defRPr/>
            </a:pPr>
            <a:endParaRPr lang="en-US" sz="2400" dirty="0" smtClean="0">
              <a:solidFill>
                <a:schemeClr val="tx1"/>
              </a:solidFill>
              <a:cs typeface="+mn-cs"/>
            </a:endParaRPr>
          </a:p>
          <a:p>
            <a:pPr algn="l" eaLnBrk="1" hangingPunct="1">
              <a:defRPr/>
            </a:pPr>
            <a:r>
              <a:rPr lang="en-US" sz="2400" b="1" dirty="0" smtClean="0">
                <a:solidFill>
                  <a:schemeClr val="tx1"/>
                </a:solidFill>
                <a:cs typeface="+mn-cs"/>
              </a:rPr>
              <a:t>Prediction</a:t>
            </a:r>
          </a:p>
          <a:p>
            <a:pPr algn="l" eaLnBrk="1" hangingPunct="1">
              <a:defRPr/>
            </a:pPr>
            <a:r>
              <a:rPr lang="en-US" sz="2400" b="1" dirty="0">
                <a:solidFill>
                  <a:schemeClr val="tx1"/>
                </a:solidFill>
                <a:cs typeface="+mn-cs"/>
              </a:rPr>
              <a:t>	</a:t>
            </a:r>
            <a:r>
              <a:rPr lang="en-US" sz="2400" b="1" dirty="0" smtClean="0">
                <a:solidFill>
                  <a:schemeClr val="tx1"/>
                </a:solidFill>
                <a:cs typeface="+mn-cs"/>
              </a:rPr>
              <a:t>- </a:t>
            </a:r>
            <a:r>
              <a:rPr lang="en-US" sz="2400" dirty="0" smtClean="0">
                <a:solidFill>
                  <a:schemeClr val="tx1"/>
                </a:solidFill>
                <a:cs typeface="+mn-cs"/>
              </a:rPr>
              <a:t>what can we </a:t>
            </a:r>
            <a:r>
              <a:rPr lang="en-US" sz="2400" b="1" dirty="0" smtClean="0">
                <a:solidFill>
                  <a:schemeClr val="tx1"/>
                </a:solidFill>
                <a:cs typeface="+mn-cs"/>
              </a:rPr>
              <a:t>predict </a:t>
            </a:r>
            <a:r>
              <a:rPr lang="en-US" sz="2400" dirty="0" smtClean="0">
                <a:solidFill>
                  <a:schemeClr val="tx1"/>
                </a:solidFill>
                <a:cs typeface="+mn-cs"/>
              </a:rPr>
              <a:t>about this phenomenon?</a:t>
            </a:r>
          </a:p>
          <a:p>
            <a:pPr algn="l" eaLnBrk="1" hangingPunct="1">
              <a:defRPr/>
            </a:pPr>
            <a:endParaRPr lang="en-US" sz="2400" b="1" dirty="0" smtClean="0">
              <a:solidFill>
                <a:schemeClr val="tx1"/>
              </a:solidFill>
              <a:cs typeface="+mn-cs"/>
            </a:endParaRPr>
          </a:p>
          <a:p>
            <a:pPr algn="l" eaLnBrk="1" hangingPunct="1">
              <a:defRPr/>
            </a:pPr>
            <a:r>
              <a:rPr lang="en-US" sz="2400" b="1" dirty="0" smtClean="0">
                <a:solidFill>
                  <a:schemeClr val="tx1"/>
                </a:solidFill>
                <a:cs typeface="+mn-cs"/>
              </a:rPr>
              <a:t>Description</a:t>
            </a:r>
          </a:p>
          <a:p>
            <a:pPr algn="l" eaLnBrk="1" hangingPunct="1">
              <a:defRPr/>
            </a:pPr>
            <a:r>
              <a:rPr lang="en-US" sz="2400" b="1" dirty="0">
                <a:solidFill>
                  <a:schemeClr val="tx1"/>
                </a:solidFill>
                <a:cs typeface="+mn-cs"/>
              </a:rPr>
              <a:t>	</a:t>
            </a:r>
            <a:r>
              <a:rPr lang="en-US" sz="2400" b="1" dirty="0" smtClean="0">
                <a:solidFill>
                  <a:schemeClr val="tx1"/>
                </a:solidFill>
                <a:cs typeface="+mn-cs"/>
              </a:rPr>
              <a:t>- </a:t>
            </a:r>
            <a:r>
              <a:rPr lang="en-US" sz="2400" dirty="0" smtClean="0">
                <a:solidFill>
                  <a:schemeClr val="tx1"/>
                </a:solidFill>
                <a:cs typeface="+mn-cs"/>
              </a:rPr>
              <a:t>how can we </a:t>
            </a:r>
            <a:r>
              <a:rPr lang="en-US" sz="2400" b="1" dirty="0" smtClean="0">
                <a:solidFill>
                  <a:schemeClr val="tx1"/>
                </a:solidFill>
                <a:cs typeface="+mn-cs"/>
              </a:rPr>
              <a:t>describe/understand </a:t>
            </a:r>
            <a:r>
              <a:rPr lang="en-US" sz="2400" dirty="0" smtClean="0">
                <a:solidFill>
                  <a:schemeClr val="tx1"/>
                </a:solidFill>
                <a:cs typeface="+mn-cs"/>
              </a:rPr>
              <a:t>this phenomenon in a new way?</a:t>
            </a:r>
            <a:endParaRPr lang="en-US" sz="2400" b="1" dirty="0" smtClean="0">
              <a:solidFill>
                <a:schemeClr val="tx1"/>
              </a:solidFill>
              <a:cs typeface="+mn-cs"/>
            </a:endParaRPr>
          </a:p>
          <a:p>
            <a:pPr algn="l" eaLnBrk="1" hangingPunct="1">
              <a:defRPr/>
            </a:pPr>
            <a:endParaRPr lang="en-US" sz="2400" b="1" dirty="0" smtClean="0">
              <a:solidFill>
                <a:schemeClr val="tx1"/>
              </a:solidFill>
              <a:cs typeface="+mn-cs"/>
            </a:endParaRPr>
          </a:p>
          <a:p>
            <a:pPr algn="l" eaLnBrk="1" hangingPunct="1">
              <a:defRPr/>
            </a:pPr>
            <a:r>
              <a:rPr lang="en-US" sz="2400" dirty="0">
                <a:solidFill>
                  <a:schemeClr val="tx1"/>
                </a:solidFill>
                <a:cs typeface="+mn-cs"/>
              </a:rPr>
              <a:t>	</a:t>
            </a:r>
            <a:endParaRPr lang="en-US" sz="1800" dirty="0" smtClean="0">
              <a:solidFill>
                <a:schemeClr val="tx1"/>
              </a:solidFill>
              <a:cs typeface="+mn-cs"/>
            </a:endParaRPr>
          </a:p>
          <a:p>
            <a:pPr algn="l" eaLnBrk="1" hangingPunct="1">
              <a:defRPr/>
            </a:pPr>
            <a:endParaRPr lang="en-US" sz="2400" dirty="0" smtClean="0">
              <a:solidFill>
                <a:schemeClr val="tx1"/>
              </a:solidFill>
              <a:cs typeface="+mn-cs"/>
            </a:endParaRPr>
          </a:p>
          <a:p>
            <a:pPr algn="l" eaLnBrk="1" hangingPunct="1">
              <a:defRPr/>
            </a:pPr>
            <a:endParaRPr lang="en-US" sz="2400" dirty="0" smtClean="0">
              <a:cs typeface="+mn-cs"/>
            </a:endParaRPr>
          </a:p>
          <a:p>
            <a:pPr algn="l" eaLnBrk="1" hangingPunct="1">
              <a:defRPr/>
            </a:pPr>
            <a:endParaRPr lang="en-US" sz="2800" dirty="0" smtClean="0">
              <a:cs typeface="+mn-cs"/>
            </a:endParaRPr>
          </a:p>
          <a:p>
            <a:pPr algn="l" eaLnBrk="1" hangingPunct="1">
              <a:defRPr/>
            </a:pPr>
            <a:endParaRPr lang="en-US" dirty="0">
              <a:cs typeface="+mn-cs"/>
            </a:endParaRPr>
          </a:p>
        </p:txBody>
      </p:sp>
      <p:pic>
        <p:nvPicPr>
          <p:cNvPr id="31" name="Picture 30" descr="dice-img-edited.jpeg"/>
          <p:cNvPicPr>
            <a:picLocks noChangeAspect="1"/>
          </p:cNvPicPr>
          <p:nvPr/>
        </p:nvPicPr>
        <p:blipFill>
          <a:blip r:embed="rId2" cstate="print">
            <a:extLst>
              <a:ext uri="{28A0092B-C50C-407E-A947-70E740481C1C}">
                <a14:useLocalDpi xmlns="" xmlns:a14="http://schemas.microsoft.com/office/drawing/2010/main"/>
              </a:ext>
            </a:extLst>
          </a:blip>
          <a:stretch>
            <a:fillRect/>
          </a:stretch>
        </p:blipFill>
        <p:spPr>
          <a:xfrm>
            <a:off x="6032358" y="4766133"/>
            <a:ext cx="2940133" cy="1927116"/>
          </a:xfrm>
          <a:prstGeom prst="rect">
            <a:avLst/>
          </a:prstGeom>
          <a:ln>
            <a:noFill/>
          </a:ln>
          <a:effectLst>
            <a:softEdge rad="112500"/>
          </a:effectLst>
        </p:spPr>
      </p:pic>
      <p:pic>
        <p:nvPicPr>
          <p:cNvPr id="19460" name="Picture 31" descr="imgres-1.jpeg"/>
          <p:cNvPicPr>
            <a:picLocks noChangeAspect="1"/>
          </p:cNvPicPr>
          <p:nvPr/>
        </p:nvPicPr>
        <p:blipFill>
          <a:blip r:embed="rId3" cstate="print"/>
          <a:srcRect/>
          <a:stretch>
            <a:fillRect/>
          </a:stretch>
        </p:blipFill>
        <p:spPr bwMode="auto">
          <a:xfrm>
            <a:off x="4205288" y="4938713"/>
            <a:ext cx="1674812" cy="1543050"/>
          </a:xfrm>
          <a:prstGeom prst="rect">
            <a:avLst/>
          </a:prstGeom>
          <a:noFill/>
          <a:ln w="9525">
            <a:noFill/>
            <a:miter lim="800000"/>
            <a:headEnd/>
            <a:tailEnd/>
          </a:ln>
        </p:spPr>
      </p:pic>
      <p:pic>
        <p:nvPicPr>
          <p:cNvPr id="19461" name="Picture 32" descr="DataExample.jpeg"/>
          <p:cNvPicPr>
            <a:picLocks noChangeAspect="1"/>
          </p:cNvPicPr>
          <p:nvPr/>
        </p:nvPicPr>
        <p:blipFill>
          <a:blip r:embed="rId4" cstate="print"/>
          <a:srcRect/>
          <a:stretch>
            <a:fillRect/>
          </a:stretch>
        </p:blipFill>
        <p:spPr bwMode="auto">
          <a:xfrm>
            <a:off x="2124075" y="4930775"/>
            <a:ext cx="1893888" cy="1708150"/>
          </a:xfrm>
          <a:prstGeom prst="rect">
            <a:avLst/>
          </a:prstGeom>
          <a:noFill/>
          <a:ln w="9525">
            <a:noFill/>
            <a:miter lim="800000"/>
            <a:headEnd/>
            <a:tailEnd/>
          </a:ln>
        </p:spPr>
      </p:pic>
      <p:pic>
        <p:nvPicPr>
          <p:cNvPr id="19462" name="Picture 33" descr="5886shopping_basket.jpeg"/>
          <p:cNvPicPr>
            <a:picLocks noChangeAspect="1"/>
          </p:cNvPicPr>
          <p:nvPr/>
        </p:nvPicPr>
        <p:blipFill>
          <a:blip r:embed="rId5" cstate="print"/>
          <a:srcRect/>
          <a:stretch>
            <a:fillRect/>
          </a:stretch>
        </p:blipFill>
        <p:spPr bwMode="auto">
          <a:xfrm>
            <a:off x="0" y="4791075"/>
            <a:ext cx="1828800" cy="1828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dissolve">
                                      <p:cBhvr>
                                        <p:cTn id="7" dur="500"/>
                                        <p:tgtEl>
                                          <p:spTgt spid="3">
                                            <p:txEl>
                                              <p:pRg st="3" end="3"/>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dissolve">
                                      <p:cBhvr>
                                        <p:cTn id="10" dur="500"/>
                                        <p:tgtEl>
                                          <p:spTgt spid="3">
                                            <p:txEl>
                                              <p:pRg st="4" end="4"/>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dissolve">
                                      <p:cBhvr>
                                        <p:cTn id="15" dur="500"/>
                                        <p:tgtEl>
                                          <p:spTgt spid="3">
                                            <p:txEl>
                                              <p:pRg st="6" end="6"/>
                                            </p:txEl>
                                          </p:spTgt>
                                        </p:tgtEl>
                                      </p:cBhvr>
                                    </p:animEffect>
                                  </p:childTnLst>
                                </p:cTn>
                              </p:par>
                              <p:par>
                                <p:cTn id="16" presetID="9" presetClass="entr" presetSubtype="0" fill="hold" nodeType="with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dissolve">
                                      <p:cBhvr>
                                        <p:cTn id="1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Rectangle 3"/>
          <p:cNvSpPr>
            <a:spLocks noGrp="1" noChangeArrowheads="1"/>
          </p:cNvSpPr>
          <p:nvPr>
            <p:ph type="body" idx="1"/>
          </p:nvPr>
        </p:nvSpPr>
        <p:spPr>
          <a:xfrm>
            <a:off x="457200" y="1052513"/>
            <a:ext cx="8507413" cy="2592387"/>
          </a:xfrm>
        </p:spPr>
        <p:txBody>
          <a:bodyPr>
            <a:normAutofit/>
          </a:bodyPr>
          <a:lstStyle/>
          <a:p>
            <a:pPr eaLnBrk="1" hangingPunct="1">
              <a:buFontTx/>
              <a:buNone/>
              <a:defRPr/>
            </a:pPr>
            <a:r>
              <a:rPr lang="en-GB" sz="2000" i="1" dirty="0" smtClean="0">
                <a:cs typeface="+mn-cs"/>
              </a:rPr>
              <a:t>How can we extract knowledge from data to help humans take decisions?</a:t>
            </a:r>
          </a:p>
          <a:p>
            <a:pPr eaLnBrk="1" hangingPunct="1">
              <a:buFontTx/>
              <a:buNone/>
              <a:defRPr/>
            </a:pPr>
            <a:endParaRPr lang="en-GB" sz="2000" i="1" dirty="0" smtClean="0">
              <a:cs typeface="+mn-cs"/>
            </a:endParaRPr>
          </a:p>
          <a:p>
            <a:pPr eaLnBrk="1" hangingPunct="1">
              <a:buFontTx/>
              <a:buNone/>
              <a:defRPr/>
            </a:pPr>
            <a:r>
              <a:rPr lang="en-GB" sz="2000" i="1" dirty="0" smtClean="0">
                <a:cs typeface="+mn-cs"/>
              </a:rPr>
              <a:t>How can we automate decisions from data?</a:t>
            </a:r>
          </a:p>
          <a:p>
            <a:pPr eaLnBrk="1" hangingPunct="1">
              <a:buFontTx/>
              <a:buNone/>
              <a:defRPr/>
            </a:pPr>
            <a:endParaRPr lang="en-GB" sz="2000" i="1" dirty="0" smtClean="0">
              <a:cs typeface="+mn-cs"/>
            </a:endParaRPr>
          </a:p>
          <a:p>
            <a:pPr eaLnBrk="1" hangingPunct="1">
              <a:buFontTx/>
              <a:buNone/>
              <a:defRPr/>
            </a:pPr>
            <a:r>
              <a:rPr lang="en-GB" sz="2000" i="1" dirty="0" smtClean="0">
                <a:cs typeface="+mn-cs"/>
              </a:rPr>
              <a:t>How can we adapt systems dynamically to enable better user experiences?</a:t>
            </a:r>
          </a:p>
        </p:txBody>
      </p:sp>
      <p:sp>
        <p:nvSpPr>
          <p:cNvPr id="110596" name="Line 4"/>
          <p:cNvSpPr>
            <a:spLocks noChangeShapeType="1"/>
          </p:cNvSpPr>
          <p:nvPr/>
        </p:nvSpPr>
        <p:spPr bwMode="auto">
          <a:xfrm>
            <a:off x="2051050" y="4149725"/>
            <a:ext cx="5113338"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110597" name="Text Box 5"/>
          <p:cNvSpPr txBox="1">
            <a:spLocks noChangeArrowheads="1"/>
          </p:cNvSpPr>
          <p:nvPr/>
        </p:nvSpPr>
        <p:spPr bwMode="auto">
          <a:xfrm>
            <a:off x="827088" y="4724400"/>
            <a:ext cx="2457450" cy="641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defRPr/>
            </a:pPr>
            <a:r>
              <a:rPr lang="en-GB">
                <a:latin typeface="Arial" charset="0"/>
                <a:ea typeface="ＭＳ Ｐゴシック" charset="0"/>
              </a:rPr>
              <a:t>Write code to explicitly</a:t>
            </a:r>
          </a:p>
          <a:p>
            <a:pPr algn="ctr">
              <a:defRPr/>
            </a:pPr>
            <a:r>
              <a:rPr lang="en-GB">
                <a:latin typeface="Arial" charset="0"/>
                <a:ea typeface="ＭＳ Ｐゴシック" charset="0"/>
              </a:rPr>
              <a:t>do the above tasks</a:t>
            </a:r>
          </a:p>
        </p:txBody>
      </p:sp>
      <p:sp>
        <p:nvSpPr>
          <p:cNvPr id="110598" name="Text Box 6"/>
          <p:cNvSpPr txBox="1">
            <a:spLocks noChangeArrowheads="1"/>
          </p:cNvSpPr>
          <p:nvPr/>
        </p:nvSpPr>
        <p:spPr bwMode="auto">
          <a:xfrm>
            <a:off x="4427538" y="4724400"/>
            <a:ext cx="4105275" cy="641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en-GB">
                <a:latin typeface="Arial" charset="0"/>
                <a:ea typeface="ＭＳ Ｐゴシック" charset="0"/>
              </a:rPr>
              <a:t>Write code to make the computer</a:t>
            </a:r>
          </a:p>
          <a:p>
            <a:pPr algn="ctr">
              <a:defRPr/>
            </a:pPr>
            <a:r>
              <a:rPr lang="en-GB" b="1" i="1">
                <a:latin typeface="Arial" charset="0"/>
                <a:ea typeface="ＭＳ Ｐゴシック" charset="0"/>
              </a:rPr>
              <a:t>learn</a:t>
            </a:r>
            <a:r>
              <a:rPr lang="en-GB">
                <a:latin typeface="Arial" charset="0"/>
                <a:ea typeface="ＭＳ Ｐゴシック" charset="0"/>
              </a:rPr>
              <a:t> how to do the tasks</a:t>
            </a:r>
          </a:p>
        </p:txBody>
      </p:sp>
      <p:pic>
        <p:nvPicPr>
          <p:cNvPr id="20485" name="Picture 7" descr="ANd9GcT20gBx8rXx4dDt0EwpGRRInxSsTliscrg_Rao4k2XiHmgE3y8&amp;t=1&amp;usg=__dm6_2UiPzZxOP5RoilbkIYUa1D4="/>
          <p:cNvPicPr>
            <a:picLocks noChangeAspect="1" noChangeArrowheads="1"/>
          </p:cNvPicPr>
          <p:nvPr/>
        </p:nvPicPr>
        <p:blipFill>
          <a:blip r:embed="rId3" cstate="print"/>
          <a:srcRect/>
          <a:stretch>
            <a:fillRect/>
          </a:stretch>
        </p:blipFill>
        <p:spPr bwMode="auto">
          <a:xfrm>
            <a:off x="1692275" y="5516563"/>
            <a:ext cx="781050" cy="781050"/>
          </a:xfrm>
          <a:prstGeom prst="rect">
            <a:avLst/>
          </a:prstGeom>
          <a:noFill/>
          <a:ln w="9525">
            <a:noFill/>
            <a:miter lim="800000"/>
            <a:headEnd/>
            <a:tailEnd/>
          </a:ln>
        </p:spPr>
      </p:pic>
      <p:pic>
        <p:nvPicPr>
          <p:cNvPr id="20486" name="Picture 8" descr="green_tick"/>
          <p:cNvPicPr>
            <a:picLocks noChangeAspect="1" noChangeArrowheads="1"/>
          </p:cNvPicPr>
          <p:nvPr/>
        </p:nvPicPr>
        <p:blipFill>
          <a:blip r:embed="rId4" cstate="print"/>
          <a:srcRect/>
          <a:stretch>
            <a:fillRect/>
          </a:stretch>
        </p:blipFill>
        <p:spPr bwMode="auto">
          <a:xfrm>
            <a:off x="6013450" y="5518150"/>
            <a:ext cx="719138" cy="719138"/>
          </a:xfrm>
          <a:prstGeom prst="rect">
            <a:avLst/>
          </a:prstGeom>
          <a:noFill/>
          <a:ln w="9525">
            <a:noFill/>
            <a:miter lim="800000"/>
            <a:headEnd/>
            <a:tailEnd/>
          </a:ln>
        </p:spPr>
      </p:pic>
      <p:sp>
        <p:nvSpPr>
          <p:cNvPr id="13" name="Title 1"/>
          <p:cNvSpPr txBox="1">
            <a:spLocks/>
          </p:cNvSpPr>
          <p:nvPr/>
        </p:nvSpPr>
        <p:spPr bwMode="auto">
          <a:xfrm>
            <a:off x="206375" y="79375"/>
            <a:ext cx="8704263" cy="7572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nchor="ct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charset="0"/>
              </a:defRPr>
            </a:lvl2pPr>
            <a:lvl3pPr algn="ctr" rtl="0" fontAlgn="base">
              <a:spcBef>
                <a:spcPct val="0"/>
              </a:spcBef>
              <a:spcAft>
                <a:spcPct val="0"/>
              </a:spcAft>
              <a:defRPr sz="4400">
                <a:solidFill>
                  <a:schemeClr val="tx2"/>
                </a:solidFill>
                <a:latin typeface="Arial" charset="0"/>
                <a:ea typeface="ＭＳ Ｐゴシック" charset="0"/>
              </a:defRPr>
            </a:lvl3pPr>
            <a:lvl4pPr algn="ctr" rtl="0" fontAlgn="base">
              <a:spcBef>
                <a:spcPct val="0"/>
              </a:spcBef>
              <a:spcAft>
                <a:spcPct val="0"/>
              </a:spcAft>
              <a:defRPr sz="4400">
                <a:solidFill>
                  <a:schemeClr val="tx2"/>
                </a:solidFill>
                <a:latin typeface="Arial" charset="0"/>
                <a:ea typeface="ＭＳ Ｐゴシック" charset="0"/>
              </a:defRPr>
            </a:lvl4pPr>
            <a:lvl5pPr algn="ctr" rtl="0" fontAlgn="base">
              <a:spcBef>
                <a:spcPct val="0"/>
              </a:spcBef>
              <a:spcAft>
                <a:spcPct val="0"/>
              </a:spcAft>
              <a:defRPr sz="4400">
                <a:solidFill>
                  <a:schemeClr val="tx2"/>
                </a:solidFill>
                <a:latin typeface="Arial" charset="0"/>
                <a:ea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a:lstStyle>
          <a:p>
            <a:pPr>
              <a:defRPr/>
            </a:pPr>
            <a:r>
              <a:rPr lang="en-US" sz="3200" dirty="0" smtClean="0">
                <a:solidFill>
                  <a:schemeClr val="tx1"/>
                </a:solidFill>
              </a:rPr>
              <a:t>Learning from Data</a:t>
            </a:r>
            <a:endParaRPr lang="en-US" sz="3200" dirty="0">
              <a:solidFill>
                <a:schemeClr val="tx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6375" y="79375"/>
            <a:ext cx="8704263" cy="757238"/>
          </a:xfrm>
        </p:spPr>
        <p:txBody>
          <a:bodyPr>
            <a:noAutofit/>
          </a:bodyPr>
          <a:lstStyle/>
          <a:p>
            <a:pPr eaLnBrk="1" hangingPunct="1">
              <a:defRPr/>
            </a:pPr>
            <a:r>
              <a:rPr lang="en-US" sz="2800" dirty="0" smtClean="0">
                <a:cs typeface="+mj-cs"/>
              </a:rPr>
              <a:t>Machine Learning</a:t>
            </a:r>
            <a:endParaRPr lang="en-US" sz="2800" dirty="0">
              <a:cs typeface="+mj-cs"/>
            </a:endParaRPr>
          </a:p>
        </p:txBody>
      </p:sp>
      <p:sp>
        <p:nvSpPr>
          <p:cNvPr id="3" name="Subtitle 2"/>
          <p:cNvSpPr>
            <a:spLocks noGrp="1"/>
          </p:cNvSpPr>
          <p:nvPr>
            <p:ph type="subTitle" idx="1"/>
          </p:nvPr>
        </p:nvSpPr>
        <p:spPr>
          <a:xfrm>
            <a:off x="420688" y="1035050"/>
            <a:ext cx="8169275" cy="839788"/>
          </a:xfrm>
        </p:spPr>
        <p:txBody>
          <a:bodyPr>
            <a:normAutofit fontScale="25000" lnSpcReduction="20000"/>
          </a:bodyPr>
          <a:lstStyle/>
          <a:p>
            <a:pPr algn="l" eaLnBrk="1" hangingPunct="1">
              <a:defRPr/>
            </a:pPr>
            <a:r>
              <a:rPr lang="en-US" sz="9600" i="1" dirty="0" smtClean="0">
                <a:solidFill>
                  <a:schemeClr val="tx1"/>
                </a:solidFill>
                <a:cs typeface="+mn-cs"/>
              </a:rPr>
              <a:t>Where does it fit?  What is it not?</a:t>
            </a:r>
            <a:endParaRPr lang="en-US" sz="5600" i="1" dirty="0" smtClean="0">
              <a:solidFill>
                <a:schemeClr val="tx1"/>
              </a:solidFill>
              <a:cs typeface="+mn-cs"/>
            </a:endParaRPr>
          </a:p>
          <a:p>
            <a:pPr algn="l" eaLnBrk="1" hangingPunct="1">
              <a:defRPr/>
            </a:pPr>
            <a:endParaRPr lang="en-US" sz="4400" dirty="0">
              <a:cs typeface="+mn-cs"/>
            </a:endParaRPr>
          </a:p>
          <a:p>
            <a:pPr algn="l" eaLnBrk="1" hangingPunct="1">
              <a:defRPr/>
            </a:pPr>
            <a:endParaRPr lang="en-US" sz="4400" dirty="0" smtClean="0">
              <a:cs typeface="+mn-cs"/>
            </a:endParaRPr>
          </a:p>
          <a:p>
            <a:pPr algn="l" eaLnBrk="1" hangingPunct="1">
              <a:defRPr/>
            </a:pPr>
            <a:endParaRPr lang="en-US" sz="4400" dirty="0">
              <a:cs typeface="+mn-cs"/>
            </a:endParaRPr>
          </a:p>
          <a:p>
            <a:pPr algn="l" eaLnBrk="1" hangingPunct="1">
              <a:defRPr/>
            </a:pPr>
            <a:endParaRPr lang="en-US" sz="2400" dirty="0" smtClean="0">
              <a:cs typeface="+mn-cs"/>
            </a:endParaRPr>
          </a:p>
          <a:p>
            <a:pPr algn="l" eaLnBrk="1" hangingPunct="1">
              <a:defRPr/>
            </a:pPr>
            <a:r>
              <a:rPr lang="en-US" sz="2400" dirty="0" smtClean="0">
                <a:cs typeface="+mn-cs"/>
              </a:rPr>
              <a:t>	</a:t>
            </a:r>
          </a:p>
          <a:p>
            <a:pPr algn="l" eaLnBrk="1" hangingPunct="1">
              <a:defRPr/>
            </a:pPr>
            <a:endParaRPr lang="en-US" sz="2400" dirty="0" smtClean="0">
              <a:cs typeface="+mn-cs"/>
            </a:endParaRPr>
          </a:p>
          <a:p>
            <a:pPr algn="l" eaLnBrk="1" hangingPunct="1">
              <a:defRPr/>
            </a:pPr>
            <a:endParaRPr lang="en-US" sz="2400" dirty="0" smtClean="0">
              <a:cs typeface="+mn-cs"/>
            </a:endParaRPr>
          </a:p>
          <a:p>
            <a:pPr algn="l" eaLnBrk="1" hangingPunct="1">
              <a:defRPr/>
            </a:pPr>
            <a:endParaRPr lang="en-US" sz="2800" dirty="0" smtClean="0">
              <a:cs typeface="+mn-cs"/>
            </a:endParaRPr>
          </a:p>
          <a:p>
            <a:pPr algn="l" eaLnBrk="1" hangingPunct="1">
              <a:defRPr/>
            </a:pPr>
            <a:endParaRPr lang="en-US" dirty="0">
              <a:cs typeface="+mn-cs"/>
            </a:endParaRPr>
          </a:p>
        </p:txBody>
      </p:sp>
      <p:sp>
        <p:nvSpPr>
          <p:cNvPr id="9" name="Rounded Rectangle 8"/>
          <p:cNvSpPr>
            <a:spLocks noChangeArrowheads="1"/>
          </p:cNvSpPr>
          <p:nvPr/>
        </p:nvSpPr>
        <p:spPr bwMode="auto">
          <a:xfrm>
            <a:off x="730250" y="2065338"/>
            <a:ext cx="3846513" cy="2668587"/>
          </a:xfrm>
          <a:prstGeom prst="roundRect">
            <a:avLst>
              <a:gd name="adj" fmla="val 4759"/>
            </a:avLst>
          </a:prstGeom>
          <a:gradFill rotWithShape="1">
            <a:gsLst>
              <a:gs pos="0">
                <a:srgbClr val="6B6BCF"/>
              </a:gs>
              <a:gs pos="100000">
                <a:srgbClr val="FFFFFF"/>
              </a:gs>
            </a:gsLst>
            <a:lin ang="4080000"/>
          </a:gradFill>
          <a:ln w="9525">
            <a:solidFill>
              <a:srgbClr val="B6DCDF"/>
            </a:solidFill>
            <a:round/>
            <a:headEnd/>
            <a:tailEnd/>
          </a:ln>
          <a:effectLst>
            <a:outerShdw dist="23000" dir="5400000" rotWithShape="0">
              <a:srgbClr val="808080">
                <a:alpha val="34999"/>
              </a:srgbClr>
            </a:outerShdw>
          </a:effectLst>
        </p:spPr>
        <p:txBody>
          <a:bodyPr anchor="ctr"/>
          <a:lstStyle/>
          <a:p>
            <a:pPr algn="l">
              <a:defRPr/>
            </a:pPr>
            <a:r>
              <a:rPr lang="en-US" sz="1600" b="1" dirty="0">
                <a:latin typeface="+mn-lt"/>
                <a:ea typeface="+mn-ea"/>
              </a:rPr>
              <a:t>Artificial Intelligence</a:t>
            </a:r>
          </a:p>
          <a:p>
            <a:pPr>
              <a:defRPr/>
            </a:pPr>
            <a:endParaRPr lang="en-US" b="1" dirty="0">
              <a:solidFill>
                <a:schemeClr val="lt1"/>
              </a:solidFill>
              <a:latin typeface="+mn-lt"/>
              <a:ea typeface="+mn-ea"/>
            </a:endParaRPr>
          </a:p>
          <a:p>
            <a:pPr>
              <a:defRPr/>
            </a:pPr>
            <a:endParaRPr lang="en-US" b="1" dirty="0">
              <a:solidFill>
                <a:schemeClr val="lt1"/>
              </a:solidFill>
              <a:latin typeface="+mn-lt"/>
              <a:ea typeface="+mn-ea"/>
            </a:endParaRPr>
          </a:p>
          <a:p>
            <a:pPr>
              <a:defRPr/>
            </a:pPr>
            <a:endParaRPr lang="en-US" b="1" dirty="0">
              <a:solidFill>
                <a:schemeClr val="lt1"/>
              </a:solidFill>
              <a:latin typeface="+mn-lt"/>
              <a:ea typeface="+mn-ea"/>
            </a:endParaRPr>
          </a:p>
          <a:p>
            <a:pPr>
              <a:defRPr/>
            </a:pPr>
            <a:endParaRPr lang="en-US" b="1" dirty="0">
              <a:solidFill>
                <a:schemeClr val="lt1"/>
              </a:solidFill>
              <a:latin typeface="+mn-lt"/>
              <a:ea typeface="+mn-ea"/>
            </a:endParaRPr>
          </a:p>
          <a:p>
            <a:pPr>
              <a:defRPr/>
            </a:pPr>
            <a:endParaRPr lang="en-US" b="1" dirty="0">
              <a:solidFill>
                <a:schemeClr val="lt1"/>
              </a:solidFill>
              <a:latin typeface="+mn-lt"/>
              <a:ea typeface="+mn-ea"/>
            </a:endParaRPr>
          </a:p>
          <a:p>
            <a:pPr>
              <a:defRPr/>
            </a:pPr>
            <a:endParaRPr lang="en-US" b="1" dirty="0">
              <a:solidFill>
                <a:schemeClr val="lt1"/>
              </a:solidFill>
              <a:latin typeface="+mn-lt"/>
              <a:ea typeface="+mn-ea"/>
            </a:endParaRPr>
          </a:p>
          <a:p>
            <a:pPr>
              <a:defRPr/>
            </a:pPr>
            <a:endParaRPr lang="en-US" b="1" dirty="0">
              <a:solidFill>
                <a:schemeClr val="lt1"/>
              </a:solidFill>
              <a:latin typeface="+mn-lt"/>
              <a:ea typeface="+mn-ea"/>
            </a:endParaRPr>
          </a:p>
          <a:p>
            <a:pPr>
              <a:defRPr/>
            </a:pPr>
            <a:endParaRPr lang="en-US" b="1" dirty="0">
              <a:solidFill>
                <a:schemeClr val="lt1"/>
              </a:solidFill>
              <a:latin typeface="+mn-lt"/>
              <a:ea typeface="+mn-ea"/>
            </a:endParaRPr>
          </a:p>
        </p:txBody>
      </p:sp>
      <p:grpSp>
        <p:nvGrpSpPr>
          <p:cNvPr id="4" name="Group 13"/>
          <p:cNvGrpSpPr/>
          <p:nvPr/>
        </p:nvGrpSpPr>
        <p:grpSpPr>
          <a:xfrm>
            <a:off x="4670210" y="2067486"/>
            <a:ext cx="3502190" cy="2652132"/>
            <a:chOff x="4558793" y="1972446"/>
            <a:chExt cx="3502190" cy="2652132"/>
          </a:xfrm>
          <a:gradFill flip="none" rotWithShape="1">
            <a:gsLst>
              <a:gs pos="0">
                <a:schemeClr val="accent6">
                  <a:lumMod val="60000"/>
                  <a:lumOff val="40000"/>
                </a:schemeClr>
              </a:gs>
              <a:gs pos="100000">
                <a:prstClr val="white"/>
              </a:gs>
            </a:gsLst>
            <a:lin ang="4080000" scaled="0"/>
            <a:tileRect/>
          </a:gradFill>
        </p:grpSpPr>
        <p:sp>
          <p:nvSpPr>
            <p:cNvPr id="16" name="Rounded Rectangle 15"/>
            <p:cNvSpPr/>
            <p:nvPr/>
          </p:nvSpPr>
          <p:spPr>
            <a:xfrm>
              <a:off x="4558793" y="1972446"/>
              <a:ext cx="3502190" cy="2652132"/>
            </a:xfrm>
            <a:prstGeom prst="roundRect">
              <a:avLst>
                <a:gd name="adj" fmla="val 4757"/>
              </a:avLst>
            </a:prstGeom>
            <a:grpFill/>
          </p:spPr>
          <p:style>
            <a:lnRef idx="1">
              <a:schemeClr val="accent1"/>
            </a:lnRef>
            <a:fillRef idx="3">
              <a:schemeClr val="accent1"/>
            </a:fillRef>
            <a:effectRef idx="2">
              <a:schemeClr val="accent1"/>
            </a:effectRef>
            <a:fontRef idx="minor">
              <a:schemeClr val="lt1"/>
            </a:fontRef>
          </p:style>
          <p:txBody>
            <a:bodyPr anchor="ctr"/>
            <a:lstStyle/>
            <a:p>
              <a:pPr>
                <a:defRPr/>
              </a:pPr>
              <a:endParaRPr lang="en-US" b="1" dirty="0"/>
            </a:p>
            <a:p>
              <a:pPr>
                <a:defRPr/>
              </a:pPr>
              <a:endParaRPr lang="en-US" b="1" dirty="0"/>
            </a:p>
            <a:p>
              <a:pPr>
                <a:defRPr/>
              </a:pPr>
              <a:endParaRPr lang="en-US" b="1" dirty="0"/>
            </a:p>
            <a:p>
              <a:pPr>
                <a:defRPr/>
              </a:pPr>
              <a:endParaRPr lang="en-US" b="1" dirty="0"/>
            </a:p>
            <a:p>
              <a:pPr>
                <a:defRPr/>
              </a:pPr>
              <a:endParaRPr lang="en-US" b="1" dirty="0"/>
            </a:p>
            <a:p>
              <a:pPr>
                <a:defRPr/>
              </a:pPr>
              <a:endParaRPr lang="en-US" b="1" dirty="0"/>
            </a:p>
            <a:p>
              <a:pPr>
                <a:defRPr/>
              </a:pPr>
              <a:endParaRPr lang="en-US" b="1" dirty="0"/>
            </a:p>
            <a:p>
              <a:pPr>
                <a:defRPr/>
              </a:pPr>
              <a:endParaRPr lang="en-US" b="1" dirty="0"/>
            </a:p>
            <a:p>
              <a:pPr>
                <a:defRPr/>
              </a:pPr>
              <a:endParaRPr lang="en-US" b="1" dirty="0"/>
            </a:p>
            <a:p>
              <a:pPr>
                <a:defRPr/>
              </a:pPr>
              <a:endParaRPr lang="en-US" b="1" dirty="0"/>
            </a:p>
            <a:p>
              <a:pPr>
                <a:defRPr/>
              </a:pPr>
              <a:endParaRPr lang="en-US" b="1" dirty="0"/>
            </a:p>
          </p:txBody>
        </p:sp>
        <p:sp>
          <p:nvSpPr>
            <p:cNvPr id="11" name="Rectangle 10"/>
            <p:cNvSpPr/>
            <p:nvPr/>
          </p:nvSpPr>
          <p:spPr>
            <a:xfrm>
              <a:off x="4685963" y="2013468"/>
              <a:ext cx="2510924" cy="338554"/>
            </a:xfrm>
            <a:prstGeom prst="rect">
              <a:avLst/>
            </a:prstGeom>
            <a:grpFill/>
          </p:spPr>
          <p:txBody>
            <a:bodyPr wrap="none">
              <a:spAutoFit/>
            </a:bodyPr>
            <a:lstStyle/>
            <a:p>
              <a:pPr>
                <a:defRPr/>
              </a:pPr>
              <a:r>
                <a:rPr lang="en-US" sz="1600" b="1" dirty="0">
                  <a:latin typeface="Arial" charset="0"/>
                  <a:ea typeface="ＭＳ Ｐゴシック" charset="0"/>
                </a:rPr>
                <a:t>Statistics / Mathematics</a:t>
              </a:r>
            </a:p>
          </p:txBody>
        </p:sp>
      </p:grpSp>
      <p:sp>
        <p:nvSpPr>
          <p:cNvPr id="21" name="Rounded Rectangle 20"/>
          <p:cNvSpPr>
            <a:spLocks noChangeArrowheads="1"/>
          </p:cNvSpPr>
          <p:nvPr/>
        </p:nvSpPr>
        <p:spPr bwMode="auto">
          <a:xfrm>
            <a:off x="2160588" y="3673475"/>
            <a:ext cx="2703512" cy="871538"/>
          </a:xfrm>
          <a:prstGeom prst="roundRect">
            <a:avLst>
              <a:gd name="adj" fmla="val 4759"/>
            </a:avLst>
          </a:prstGeom>
          <a:gradFill rotWithShape="1">
            <a:gsLst>
              <a:gs pos="0">
                <a:srgbClr val="6B6BCF"/>
              </a:gs>
              <a:gs pos="100000">
                <a:srgbClr val="FFFFFF"/>
              </a:gs>
            </a:gsLst>
            <a:lin ang="4080000"/>
          </a:gradFill>
          <a:ln w="9525">
            <a:solidFill>
              <a:srgbClr val="B6DCDF"/>
            </a:solidFill>
            <a:round/>
            <a:headEnd/>
            <a:tailEnd/>
          </a:ln>
          <a:effectLst>
            <a:outerShdw dist="23000" dir="5400000" rotWithShape="0">
              <a:srgbClr val="808080">
                <a:alpha val="34999"/>
              </a:srgbClr>
            </a:outerShdw>
          </a:effectLst>
        </p:spPr>
        <p:txBody>
          <a:bodyPr anchor="ctr"/>
          <a:lstStyle/>
          <a:p>
            <a:pPr algn="l">
              <a:defRPr/>
            </a:pPr>
            <a:r>
              <a:rPr lang="en-US" sz="1400" b="1" dirty="0">
                <a:solidFill>
                  <a:srgbClr val="000000"/>
                </a:solidFill>
                <a:latin typeface="+mn-lt"/>
                <a:ea typeface="+mn-ea"/>
              </a:rPr>
              <a:t>Computer Vision</a:t>
            </a:r>
          </a:p>
          <a:p>
            <a:pPr>
              <a:defRPr/>
            </a:pPr>
            <a:endParaRPr lang="en-US" b="1" dirty="0">
              <a:solidFill>
                <a:srgbClr val="000000"/>
              </a:solidFill>
              <a:latin typeface="+mn-lt"/>
              <a:ea typeface="+mn-ea"/>
            </a:endParaRPr>
          </a:p>
          <a:p>
            <a:pPr>
              <a:defRPr/>
            </a:pPr>
            <a:endParaRPr lang="en-US" b="1" dirty="0">
              <a:solidFill>
                <a:srgbClr val="000000"/>
              </a:solidFill>
              <a:latin typeface="+mn-lt"/>
              <a:ea typeface="+mn-ea"/>
            </a:endParaRPr>
          </a:p>
        </p:txBody>
      </p:sp>
      <p:sp>
        <p:nvSpPr>
          <p:cNvPr id="28" name="Rounded Rectangle 27"/>
          <p:cNvSpPr>
            <a:spLocks noChangeArrowheads="1"/>
          </p:cNvSpPr>
          <p:nvPr/>
        </p:nvSpPr>
        <p:spPr bwMode="auto">
          <a:xfrm>
            <a:off x="3044825" y="2706688"/>
            <a:ext cx="1358900" cy="614362"/>
          </a:xfrm>
          <a:prstGeom prst="roundRect">
            <a:avLst>
              <a:gd name="adj" fmla="val 4759"/>
            </a:avLst>
          </a:prstGeom>
          <a:gradFill rotWithShape="1">
            <a:gsLst>
              <a:gs pos="0">
                <a:srgbClr val="6B6BCF"/>
              </a:gs>
              <a:gs pos="100000">
                <a:srgbClr val="FFFFFF"/>
              </a:gs>
            </a:gsLst>
            <a:lin ang="4080000"/>
          </a:gradFill>
          <a:ln w="9525">
            <a:solidFill>
              <a:srgbClr val="B6DCDF"/>
            </a:solidFill>
            <a:round/>
            <a:headEnd/>
            <a:tailEnd/>
          </a:ln>
          <a:effectLst>
            <a:outerShdw dist="23000" dir="5400000" rotWithShape="0">
              <a:srgbClr val="808080">
                <a:alpha val="34999"/>
              </a:srgbClr>
            </a:outerShdw>
          </a:effectLst>
        </p:spPr>
        <p:txBody>
          <a:bodyPr anchor="ctr"/>
          <a:lstStyle/>
          <a:p>
            <a:pPr algn="l">
              <a:defRPr/>
            </a:pPr>
            <a:r>
              <a:rPr lang="en-US" sz="1400" b="1" dirty="0">
                <a:solidFill>
                  <a:srgbClr val="000000"/>
                </a:solidFill>
                <a:latin typeface="+mn-lt"/>
                <a:ea typeface="+mn-ea"/>
              </a:rPr>
              <a:t>Data Mining</a:t>
            </a:r>
          </a:p>
          <a:p>
            <a:pPr>
              <a:defRPr/>
            </a:pPr>
            <a:endParaRPr lang="en-US" b="1" dirty="0">
              <a:solidFill>
                <a:srgbClr val="000000"/>
              </a:solidFill>
              <a:latin typeface="+mn-lt"/>
              <a:ea typeface="+mn-ea"/>
            </a:endParaRPr>
          </a:p>
        </p:txBody>
      </p:sp>
      <p:sp>
        <p:nvSpPr>
          <p:cNvPr id="24" name="Rounded Rectangle 23"/>
          <p:cNvSpPr/>
          <p:nvPr/>
        </p:nvSpPr>
        <p:spPr>
          <a:xfrm>
            <a:off x="3757613" y="3213100"/>
            <a:ext cx="2214562" cy="1100138"/>
          </a:xfrm>
          <a:prstGeom prst="roundRect">
            <a:avLst>
              <a:gd name="adj" fmla="val 4757"/>
            </a:avLst>
          </a:prstGeom>
          <a:solidFill>
            <a:srgbClr val="00D100">
              <a:alpha val="88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dirty="0">
              <a:solidFill>
                <a:schemeClr val="tx1"/>
              </a:solidFill>
            </a:endParaRPr>
          </a:p>
          <a:p>
            <a:pPr algn="ctr">
              <a:defRPr/>
            </a:pPr>
            <a:endParaRPr lang="en-US" b="1" dirty="0">
              <a:solidFill>
                <a:schemeClr val="tx1"/>
              </a:solidFill>
            </a:endParaRPr>
          </a:p>
          <a:p>
            <a:pPr algn="ctr">
              <a:defRPr/>
            </a:pPr>
            <a:r>
              <a:rPr lang="en-US" b="1" dirty="0">
                <a:solidFill>
                  <a:schemeClr val="tx1"/>
                </a:solidFill>
              </a:rPr>
              <a:t>Machine Learning</a:t>
            </a:r>
          </a:p>
          <a:p>
            <a:pPr>
              <a:defRPr/>
            </a:pPr>
            <a:endParaRPr lang="en-US" b="1" dirty="0"/>
          </a:p>
          <a:p>
            <a:pPr>
              <a:defRPr/>
            </a:pPr>
            <a:endParaRPr lang="en-US" sz="1200" b="1" dirty="0"/>
          </a:p>
          <a:p>
            <a:pPr>
              <a:defRPr/>
            </a:pPr>
            <a:endParaRPr lang="en-US" sz="1200" b="1" dirty="0"/>
          </a:p>
        </p:txBody>
      </p:sp>
      <p:sp>
        <p:nvSpPr>
          <p:cNvPr id="26" name="Rounded Rectangle 25"/>
          <p:cNvSpPr>
            <a:spLocks noChangeArrowheads="1"/>
          </p:cNvSpPr>
          <p:nvPr/>
        </p:nvSpPr>
        <p:spPr bwMode="auto">
          <a:xfrm>
            <a:off x="2941638" y="4413250"/>
            <a:ext cx="1357312" cy="612775"/>
          </a:xfrm>
          <a:prstGeom prst="roundRect">
            <a:avLst>
              <a:gd name="adj" fmla="val 4759"/>
            </a:avLst>
          </a:prstGeom>
          <a:gradFill rotWithShape="1">
            <a:gsLst>
              <a:gs pos="0">
                <a:srgbClr val="6B6BCF"/>
              </a:gs>
              <a:gs pos="100000">
                <a:srgbClr val="FFFFFF"/>
              </a:gs>
            </a:gsLst>
            <a:lin ang="4080000"/>
          </a:gradFill>
          <a:ln w="9525">
            <a:solidFill>
              <a:srgbClr val="B6DCDF"/>
            </a:solidFill>
            <a:round/>
            <a:headEnd/>
            <a:tailEnd/>
          </a:ln>
          <a:effectLst>
            <a:outerShdw dist="23000" dir="5400000" rotWithShape="0">
              <a:srgbClr val="808080">
                <a:alpha val="34999"/>
              </a:srgbClr>
            </a:outerShdw>
          </a:effectLst>
        </p:spPr>
        <p:txBody>
          <a:bodyPr anchor="ctr"/>
          <a:lstStyle/>
          <a:p>
            <a:pPr algn="l">
              <a:defRPr/>
            </a:pPr>
            <a:r>
              <a:rPr lang="en-US" sz="1400" b="1" dirty="0">
                <a:solidFill>
                  <a:srgbClr val="000000"/>
                </a:solidFill>
                <a:latin typeface="+mn-lt"/>
                <a:ea typeface="+mn-ea"/>
              </a:rPr>
              <a:t>Robotics</a:t>
            </a:r>
          </a:p>
          <a:p>
            <a:pPr>
              <a:defRPr/>
            </a:pPr>
            <a:endParaRPr lang="en-US" b="1" dirty="0">
              <a:solidFill>
                <a:srgbClr val="000000"/>
              </a:solidFill>
              <a:latin typeface="+mn-lt"/>
              <a:ea typeface="+mn-ea"/>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a:spLocks noChangeArrowheads="1"/>
          </p:cNvSpPr>
          <p:nvPr/>
        </p:nvSpPr>
        <p:spPr bwMode="auto">
          <a:xfrm>
            <a:off x="1284288" y="344488"/>
            <a:ext cx="4141787" cy="3852862"/>
          </a:xfrm>
          <a:prstGeom prst="ellipse">
            <a:avLst/>
          </a:prstGeom>
          <a:solidFill>
            <a:srgbClr val="2D2D8A">
              <a:alpha val="14902"/>
            </a:srgbClr>
          </a:solidFill>
          <a:ln w="38100">
            <a:solidFill>
              <a:schemeClr val="bg1"/>
            </a:solidFill>
            <a:round/>
            <a:headEnd/>
            <a:tailEnd/>
          </a:ln>
          <a:effectLst>
            <a:outerShdw dist="20000" dir="5400000" rotWithShape="0">
              <a:srgbClr val="808080">
                <a:alpha val="37999"/>
              </a:srgbClr>
            </a:outerShdw>
          </a:effectLst>
        </p:spPr>
        <p:txBody>
          <a:bodyPr anchor="ctr"/>
          <a:lstStyle/>
          <a:p>
            <a:pPr algn="ctr">
              <a:defRPr/>
            </a:pPr>
            <a:endParaRPr lang="en-US">
              <a:solidFill>
                <a:schemeClr val="lt1"/>
              </a:solidFill>
              <a:latin typeface="+mn-lt"/>
              <a:ea typeface="+mn-ea"/>
            </a:endParaRPr>
          </a:p>
        </p:txBody>
      </p:sp>
      <p:sp>
        <p:nvSpPr>
          <p:cNvPr id="6" name="Oval 5"/>
          <p:cNvSpPr>
            <a:spLocks noChangeArrowheads="1"/>
          </p:cNvSpPr>
          <p:nvPr/>
        </p:nvSpPr>
        <p:spPr bwMode="auto">
          <a:xfrm>
            <a:off x="3506788" y="344488"/>
            <a:ext cx="4141787" cy="3852862"/>
          </a:xfrm>
          <a:prstGeom prst="ellipse">
            <a:avLst/>
          </a:prstGeom>
          <a:gradFill rotWithShape="1">
            <a:gsLst>
              <a:gs pos="0">
                <a:srgbClr val="A8A8E6">
                  <a:alpha val="20999"/>
                </a:srgbClr>
              </a:gs>
              <a:gs pos="100000">
                <a:srgbClr val="1F1F98">
                  <a:alpha val="20999"/>
                </a:srgbClr>
              </a:gs>
            </a:gsLst>
            <a:lin ang="5400000"/>
          </a:gradFill>
          <a:ln w="9525">
            <a:solidFill>
              <a:srgbClr val="292989"/>
            </a:solidFill>
            <a:round/>
            <a:headEnd/>
            <a:tailEnd/>
          </a:ln>
          <a:effectLst>
            <a:outerShdw dist="23000" dir="5400000" rotWithShape="0">
              <a:srgbClr val="808080">
                <a:alpha val="34999"/>
              </a:srgbClr>
            </a:outerShdw>
          </a:effectLst>
        </p:spPr>
        <p:txBody>
          <a:bodyPr anchor="ctr"/>
          <a:lstStyle/>
          <a:p>
            <a:pPr algn="ctr">
              <a:defRPr/>
            </a:pPr>
            <a:endParaRPr lang="en-US">
              <a:solidFill>
                <a:schemeClr val="lt1"/>
              </a:solidFill>
              <a:latin typeface="+mn-lt"/>
              <a:ea typeface="+mn-ea"/>
            </a:endParaRPr>
          </a:p>
        </p:txBody>
      </p:sp>
      <p:sp>
        <p:nvSpPr>
          <p:cNvPr id="7" name="Oval 6"/>
          <p:cNvSpPr>
            <a:spLocks noChangeArrowheads="1"/>
          </p:cNvSpPr>
          <p:nvPr/>
        </p:nvSpPr>
        <p:spPr bwMode="auto">
          <a:xfrm>
            <a:off x="2320925" y="2424113"/>
            <a:ext cx="4141788" cy="3851275"/>
          </a:xfrm>
          <a:prstGeom prst="ellipse">
            <a:avLst/>
          </a:prstGeom>
          <a:gradFill rotWithShape="1">
            <a:gsLst>
              <a:gs pos="0">
                <a:srgbClr val="CBFFFF">
                  <a:alpha val="28000"/>
                </a:srgbClr>
              </a:gs>
              <a:gs pos="100000">
                <a:srgbClr val="B5E5E9">
                  <a:alpha val="28000"/>
                </a:srgbClr>
              </a:gs>
            </a:gsLst>
            <a:lin ang="5400000"/>
          </a:gradFill>
          <a:ln w="9525">
            <a:solidFill>
              <a:srgbClr val="B6DCDF"/>
            </a:solidFill>
            <a:round/>
            <a:headEnd/>
            <a:tailEnd/>
          </a:ln>
          <a:effectLst>
            <a:outerShdw dist="23000" dir="5400000" rotWithShape="0">
              <a:srgbClr val="808080">
                <a:alpha val="34999"/>
              </a:srgbClr>
            </a:outerShdw>
          </a:effectLst>
        </p:spPr>
        <p:txBody>
          <a:bodyPr anchor="ctr"/>
          <a:lstStyle/>
          <a:p>
            <a:pPr algn="ctr">
              <a:defRPr/>
            </a:pPr>
            <a:endParaRPr lang="en-US">
              <a:solidFill>
                <a:schemeClr val="lt1"/>
              </a:solidFill>
              <a:latin typeface="+mn-lt"/>
              <a:ea typeface="+mn-ea"/>
            </a:endParaRPr>
          </a:p>
        </p:txBody>
      </p:sp>
      <p:sp>
        <p:nvSpPr>
          <p:cNvPr id="23556" name="TextBox 7"/>
          <p:cNvSpPr txBox="1">
            <a:spLocks noChangeArrowheads="1"/>
          </p:cNvSpPr>
          <p:nvPr/>
        </p:nvSpPr>
        <p:spPr bwMode="auto">
          <a:xfrm rot="-1869388">
            <a:off x="1738313" y="1025525"/>
            <a:ext cx="1778000" cy="460375"/>
          </a:xfrm>
          <a:prstGeom prst="rect">
            <a:avLst/>
          </a:prstGeom>
          <a:noFill/>
          <a:ln w="9525">
            <a:noFill/>
            <a:miter lim="800000"/>
            <a:headEnd/>
            <a:tailEnd/>
          </a:ln>
        </p:spPr>
        <p:txBody>
          <a:bodyPr wrap="none">
            <a:spAutoFit/>
          </a:bodyPr>
          <a:lstStyle/>
          <a:p>
            <a:r>
              <a:rPr lang="en-US" sz="2400"/>
              <a:t>Coding Skills</a:t>
            </a:r>
          </a:p>
        </p:txBody>
      </p:sp>
      <p:sp>
        <p:nvSpPr>
          <p:cNvPr id="23557" name="TextBox 8"/>
          <p:cNvSpPr txBox="1">
            <a:spLocks noChangeArrowheads="1"/>
          </p:cNvSpPr>
          <p:nvPr/>
        </p:nvSpPr>
        <p:spPr bwMode="auto">
          <a:xfrm rot="2020170">
            <a:off x="5461000" y="1073150"/>
            <a:ext cx="1928813" cy="708025"/>
          </a:xfrm>
          <a:prstGeom prst="rect">
            <a:avLst/>
          </a:prstGeom>
          <a:noFill/>
          <a:ln w="9525">
            <a:noFill/>
            <a:miter lim="800000"/>
            <a:headEnd/>
            <a:tailEnd/>
          </a:ln>
        </p:spPr>
        <p:txBody>
          <a:bodyPr wrap="none">
            <a:spAutoFit/>
          </a:bodyPr>
          <a:lstStyle/>
          <a:p>
            <a:pPr algn="ctr"/>
            <a:r>
              <a:rPr lang="en-US" sz="2000"/>
              <a:t>Maths/Statistics</a:t>
            </a:r>
          </a:p>
          <a:p>
            <a:pPr algn="ctr"/>
            <a:r>
              <a:rPr lang="en-US" sz="2000"/>
              <a:t>Knowledge</a:t>
            </a:r>
          </a:p>
        </p:txBody>
      </p:sp>
      <p:sp>
        <p:nvSpPr>
          <p:cNvPr id="23558" name="TextBox 9"/>
          <p:cNvSpPr txBox="1">
            <a:spLocks noChangeArrowheads="1"/>
          </p:cNvSpPr>
          <p:nvPr/>
        </p:nvSpPr>
        <p:spPr bwMode="auto">
          <a:xfrm>
            <a:off x="3600450" y="1404938"/>
            <a:ext cx="1781175" cy="1016000"/>
          </a:xfrm>
          <a:prstGeom prst="rect">
            <a:avLst/>
          </a:prstGeom>
          <a:noFill/>
          <a:ln w="9525">
            <a:noFill/>
            <a:miter lim="800000"/>
            <a:headEnd/>
            <a:tailEnd/>
          </a:ln>
        </p:spPr>
        <p:txBody>
          <a:bodyPr>
            <a:spAutoFit/>
          </a:bodyPr>
          <a:lstStyle/>
          <a:p>
            <a:pPr algn="ctr"/>
            <a:r>
              <a:rPr lang="en-US" sz="2000"/>
              <a:t>Machine Learning</a:t>
            </a:r>
          </a:p>
          <a:p>
            <a:pPr algn="ctr"/>
            <a:endParaRPr lang="en-US" sz="2000"/>
          </a:p>
        </p:txBody>
      </p:sp>
      <p:sp>
        <p:nvSpPr>
          <p:cNvPr id="23559" name="TextBox 10"/>
          <p:cNvSpPr txBox="1">
            <a:spLocks noChangeArrowheads="1"/>
          </p:cNvSpPr>
          <p:nvPr/>
        </p:nvSpPr>
        <p:spPr bwMode="auto">
          <a:xfrm>
            <a:off x="3600450" y="2640013"/>
            <a:ext cx="1781175" cy="708025"/>
          </a:xfrm>
          <a:prstGeom prst="rect">
            <a:avLst/>
          </a:prstGeom>
          <a:noFill/>
          <a:ln w="9525">
            <a:noFill/>
            <a:miter lim="800000"/>
            <a:headEnd/>
            <a:tailEnd/>
          </a:ln>
        </p:spPr>
        <p:txBody>
          <a:bodyPr>
            <a:spAutoFit/>
          </a:bodyPr>
          <a:lstStyle/>
          <a:p>
            <a:pPr algn="ctr"/>
            <a:r>
              <a:rPr lang="en-US" sz="2000"/>
              <a:t>Data Science</a:t>
            </a:r>
          </a:p>
          <a:p>
            <a:pPr algn="ctr"/>
            <a:r>
              <a:rPr lang="en-US" sz="2000"/>
              <a:t>£££ </a:t>
            </a:r>
          </a:p>
        </p:txBody>
      </p:sp>
      <p:sp>
        <p:nvSpPr>
          <p:cNvPr id="23560" name="TextBox 11"/>
          <p:cNvSpPr txBox="1">
            <a:spLocks noChangeArrowheads="1"/>
          </p:cNvSpPr>
          <p:nvPr/>
        </p:nvSpPr>
        <p:spPr bwMode="auto">
          <a:xfrm>
            <a:off x="3576638" y="4646613"/>
            <a:ext cx="1782762" cy="1016000"/>
          </a:xfrm>
          <a:prstGeom prst="rect">
            <a:avLst/>
          </a:prstGeom>
          <a:noFill/>
          <a:ln w="9525">
            <a:noFill/>
            <a:miter lim="800000"/>
            <a:headEnd/>
            <a:tailEnd/>
          </a:ln>
        </p:spPr>
        <p:txBody>
          <a:bodyPr>
            <a:spAutoFit/>
          </a:bodyPr>
          <a:lstStyle/>
          <a:p>
            <a:pPr algn="ctr"/>
            <a:r>
              <a:rPr lang="en-US" sz="2000"/>
              <a:t>Specialist Domain Knowledge</a:t>
            </a:r>
          </a:p>
        </p:txBody>
      </p:sp>
      <p:sp>
        <p:nvSpPr>
          <p:cNvPr id="23561" name="TextBox 12"/>
          <p:cNvSpPr txBox="1">
            <a:spLocks noChangeArrowheads="1"/>
          </p:cNvSpPr>
          <p:nvPr/>
        </p:nvSpPr>
        <p:spPr bwMode="auto">
          <a:xfrm>
            <a:off x="2327275" y="3232150"/>
            <a:ext cx="1781175" cy="706438"/>
          </a:xfrm>
          <a:prstGeom prst="rect">
            <a:avLst/>
          </a:prstGeom>
          <a:noFill/>
          <a:ln w="9525">
            <a:noFill/>
            <a:miter lim="800000"/>
            <a:headEnd/>
            <a:tailEnd/>
          </a:ln>
        </p:spPr>
        <p:txBody>
          <a:bodyPr>
            <a:spAutoFit/>
          </a:bodyPr>
          <a:lstStyle/>
          <a:p>
            <a:pPr algn="ctr"/>
            <a:r>
              <a:rPr lang="en-US" sz="2000"/>
              <a:t>Software Engineer</a:t>
            </a:r>
          </a:p>
        </p:txBody>
      </p:sp>
      <p:sp>
        <p:nvSpPr>
          <p:cNvPr id="23562" name="TextBox 13"/>
          <p:cNvSpPr txBox="1">
            <a:spLocks noChangeArrowheads="1"/>
          </p:cNvSpPr>
          <p:nvPr/>
        </p:nvSpPr>
        <p:spPr bwMode="auto">
          <a:xfrm>
            <a:off x="4754563" y="3389313"/>
            <a:ext cx="1781175" cy="400050"/>
          </a:xfrm>
          <a:prstGeom prst="rect">
            <a:avLst/>
          </a:prstGeom>
          <a:noFill/>
          <a:ln w="9525">
            <a:noFill/>
            <a:miter lim="800000"/>
            <a:headEnd/>
            <a:tailEnd/>
          </a:ln>
        </p:spPr>
        <p:txBody>
          <a:bodyPr>
            <a:spAutoFit/>
          </a:bodyPr>
          <a:lstStyle/>
          <a:p>
            <a:pPr algn="ctr"/>
            <a:r>
              <a:rPr lang="en-US" sz="2000"/>
              <a:t>Statistician</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interaction</a:t>
            </a:r>
            <a:endParaRPr lang="en-US" dirty="0"/>
          </a:p>
        </p:txBody>
      </p:sp>
      <p:sp>
        <p:nvSpPr>
          <p:cNvPr id="3" name="Content Placeholder 2"/>
          <p:cNvSpPr>
            <a:spLocks noGrp="1"/>
          </p:cNvSpPr>
          <p:nvPr>
            <p:ph idx="1"/>
          </p:nvPr>
        </p:nvSpPr>
        <p:spPr/>
        <p:txBody>
          <a:bodyPr>
            <a:normAutofit lnSpcReduction="10000"/>
          </a:bodyPr>
          <a:lstStyle/>
          <a:p>
            <a:r>
              <a:rPr lang="en-US" dirty="0" smtClean="0"/>
              <a:t>Some machine learning systems attempt to eliminate the need for human intuition in data analysis, while others adopt a collaborative approach between human and machine. </a:t>
            </a:r>
          </a:p>
          <a:p>
            <a:r>
              <a:rPr lang="en-US" dirty="0" smtClean="0"/>
              <a:t>Human intuition cannot, however, be entirely eliminated, since the system's designer must specify how the data is to be represented and what mechanisms will be used to search for a characterization of the data</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t>What is Learning?</a:t>
            </a:r>
          </a:p>
        </p:txBody>
      </p:sp>
      <p:sp>
        <p:nvSpPr>
          <p:cNvPr id="12291" name="Rectangle 3"/>
          <p:cNvSpPr>
            <a:spLocks noGrp="1" noChangeArrowheads="1"/>
          </p:cNvSpPr>
          <p:nvPr>
            <p:ph type="body" idx="1"/>
          </p:nvPr>
        </p:nvSpPr>
        <p:spPr/>
        <p:txBody>
          <a:bodyPr/>
          <a:lstStyle/>
          <a:p>
            <a:r>
              <a:rPr lang="en-US"/>
              <a:t>Many different answers, depending on the field you’re considering and whom you ask</a:t>
            </a:r>
          </a:p>
          <a:p>
            <a:pPr lvl="1"/>
            <a:r>
              <a:rPr lang="en-US"/>
              <a:t>AI vs. psychology vs. education vs. neurobiology vs.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85800" y="228600"/>
            <a:ext cx="7772400" cy="1143000"/>
          </a:xfrm>
        </p:spPr>
        <p:txBody>
          <a:bodyPr/>
          <a:lstStyle/>
          <a:p>
            <a:r>
              <a:rPr lang="en-US"/>
              <a:t>Does Memorization = Learning?</a:t>
            </a:r>
          </a:p>
        </p:txBody>
      </p:sp>
      <p:sp>
        <p:nvSpPr>
          <p:cNvPr id="16387" name="Rectangle 3"/>
          <p:cNvSpPr>
            <a:spLocks noGrp="1" noChangeArrowheads="1"/>
          </p:cNvSpPr>
          <p:nvPr>
            <p:ph type="body" idx="1"/>
          </p:nvPr>
        </p:nvSpPr>
        <p:spPr>
          <a:xfrm>
            <a:off x="609600" y="1600200"/>
            <a:ext cx="7772400" cy="685800"/>
          </a:xfrm>
        </p:spPr>
        <p:txBody>
          <a:bodyPr/>
          <a:lstStyle/>
          <a:p>
            <a:r>
              <a:rPr lang="en-US"/>
              <a:t>Test #1: Thomas learns his mother’s face</a:t>
            </a:r>
          </a:p>
        </p:txBody>
      </p:sp>
      <p:pic>
        <p:nvPicPr>
          <p:cNvPr id="16388" name="Picture 4" descr="Z:\fps\pix\thomas-nosmile.JPG"/>
          <p:cNvPicPr>
            <a:picLocks noChangeAspect="1" noChangeArrowheads="1"/>
          </p:cNvPicPr>
          <p:nvPr/>
        </p:nvPicPr>
        <p:blipFill>
          <a:blip r:embed="rId2" cstate="print"/>
          <a:srcRect/>
          <a:stretch>
            <a:fillRect/>
          </a:stretch>
        </p:blipFill>
        <p:spPr bwMode="auto">
          <a:xfrm>
            <a:off x="304800" y="2362200"/>
            <a:ext cx="1828800" cy="1663700"/>
          </a:xfrm>
          <a:prstGeom prst="rect">
            <a:avLst/>
          </a:prstGeom>
          <a:noFill/>
        </p:spPr>
      </p:pic>
      <p:sp>
        <p:nvSpPr>
          <p:cNvPr id="16389" name="Text Box 5"/>
          <p:cNvSpPr txBox="1">
            <a:spLocks noChangeArrowheads="1"/>
          </p:cNvSpPr>
          <p:nvPr/>
        </p:nvSpPr>
        <p:spPr bwMode="auto">
          <a:xfrm>
            <a:off x="2438400" y="2895600"/>
            <a:ext cx="1676400" cy="457200"/>
          </a:xfrm>
          <a:prstGeom prst="rect">
            <a:avLst/>
          </a:prstGeom>
          <a:noFill/>
          <a:ln w="9525">
            <a:noFill/>
            <a:miter lim="800000"/>
            <a:headEnd/>
            <a:tailEnd/>
          </a:ln>
          <a:effectLst/>
        </p:spPr>
        <p:txBody>
          <a:bodyPr>
            <a:spAutoFit/>
          </a:bodyPr>
          <a:lstStyle/>
          <a:p>
            <a:pPr>
              <a:spcBef>
                <a:spcPct val="50000"/>
              </a:spcBef>
            </a:pPr>
            <a:r>
              <a:rPr lang="en-US"/>
              <a:t>Memorizes:</a:t>
            </a:r>
          </a:p>
        </p:txBody>
      </p:sp>
      <p:pic>
        <p:nvPicPr>
          <p:cNvPr id="16390" name="Picture 6" descr="Z:\fps\pix\mom4.JPG"/>
          <p:cNvPicPr>
            <a:picLocks noChangeAspect="1" noChangeArrowheads="1"/>
          </p:cNvPicPr>
          <p:nvPr/>
        </p:nvPicPr>
        <p:blipFill>
          <a:blip r:embed="rId3" cstate="print"/>
          <a:srcRect/>
          <a:stretch>
            <a:fillRect/>
          </a:stretch>
        </p:blipFill>
        <p:spPr bwMode="auto">
          <a:xfrm>
            <a:off x="4267200" y="2362200"/>
            <a:ext cx="1489075" cy="1676400"/>
          </a:xfrm>
          <a:prstGeom prst="rect">
            <a:avLst/>
          </a:prstGeom>
          <a:noFill/>
        </p:spPr>
      </p:pic>
      <p:pic>
        <p:nvPicPr>
          <p:cNvPr id="16391" name="Picture 7" descr="Z:\fps\pix\mom5.JPG"/>
          <p:cNvPicPr>
            <a:picLocks noChangeAspect="1" noChangeArrowheads="1"/>
          </p:cNvPicPr>
          <p:nvPr/>
        </p:nvPicPr>
        <p:blipFill>
          <a:blip r:embed="rId4" cstate="print"/>
          <a:srcRect/>
          <a:stretch>
            <a:fillRect/>
          </a:stretch>
        </p:blipFill>
        <p:spPr bwMode="auto">
          <a:xfrm>
            <a:off x="5943600" y="2362200"/>
            <a:ext cx="1319213" cy="1676400"/>
          </a:xfrm>
          <a:prstGeom prst="rect">
            <a:avLst/>
          </a:prstGeom>
          <a:noFill/>
        </p:spPr>
      </p:pic>
      <p:sp>
        <p:nvSpPr>
          <p:cNvPr id="16392" name="Text Box 8"/>
          <p:cNvSpPr txBox="1">
            <a:spLocks noChangeArrowheads="1"/>
          </p:cNvSpPr>
          <p:nvPr/>
        </p:nvSpPr>
        <p:spPr bwMode="auto">
          <a:xfrm>
            <a:off x="457200" y="4953000"/>
            <a:ext cx="4038600" cy="457200"/>
          </a:xfrm>
          <a:prstGeom prst="rect">
            <a:avLst/>
          </a:prstGeom>
          <a:noFill/>
          <a:ln w="9525">
            <a:noFill/>
            <a:miter lim="800000"/>
            <a:headEnd/>
            <a:tailEnd/>
          </a:ln>
          <a:effectLst/>
        </p:spPr>
        <p:txBody>
          <a:bodyPr>
            <a:spAutoFit/>
          </a:bodyPr>
          <a:lstStyle/>
          <a:p>
            <a:pPr>
              <a:spcBef>
                <a:spcPct val="50000"/>
              </a:spcBef>
            </a:pPr>
            <a:r>
              <a:rPr lang="en-US"/>
              <a:t>But will he recognize:</a:t>
            </a:r>
          </a:p>
        </p:txBody>
      </p:sp>
      <p:pic>
        <p:nvPicPr>
          <p:cNvPr id="16393" name="Picture 9" descr="Z:\fps\pix\mom2.JPG"/>
          <p:cNvPicPr>
            <a:picLocks noChangeAspect="1" noChangeArrowheads="1"/>
          </p:cNvPicPr>
          <p:nvPr/>
        </p:nvPicPr>
        <p:blipFill>
          <a:blip r:embed="rId5" cstate="print"/>
          <a:srcRect/>
          <a:stretch>
            <a:fillRect/>
          </a:stretch>
        </p:blipFill>
        <p:spPr bwMode="auto">
          <a:xfrm>
            <a:off x="7467600" y="2362200"/>
            <a:ext cx="1411288" cy="1604963"/>
          </a:xfrm>
          <a:prstGeom prst="rect">
            <a:avLst/>
          </a:prstGeom>
          <a:noFill/>
        </p:spPr>
      </p:pic>
      <p:pic>
        <p:nvPicPr>
          <p:cNvPr id="16394" name="Picture 10" descr="Z:\fps\pix\mom3.JPG"/>
          <p:cNvPicPr>
            <a:picLocks noChangeAspect="1" noChangeArrowheads="1"/>
          </p:cNvPicPr>
          <p:nvPr/>
        </p:nvPicPr>
        <p:blipFill>
          <a:blip r:embed="rId6" cstate="print"/>
          <a:srcRect/>
          <a:stretch>
            <a:fillRect/>
          </a:stretch>
        </p:blipFill>
        <p:spPr bwMode="auto">
          <a:xfrm>
            <a:off x="3429000" y="4343400"/>
            <a:ext cx="1582738" cy="1660525"/>
          </a:xfrm>
          <a:prstGeom prst="rect">
            <a:avLst/>
          </a:prstGeom>
          <a:noFill/>
        </p:spPr>
      </p:pic>
      <p:pic>
        <p:nvPicPr>
          <p:cNvPr id="16395" name="Picture 11" descr="Z:\fps\pix\mom1.JPG"/>
          <p:cNvPicPr>
            <a:picLocks noChangeAspect="1" noChangeArrowheads="1"/>
          </p:cNvPicPr>
          <p:nvPr/>
        </p:nvPicPr>
        <p:blipFill>
          <a:blip r:embed="rId7" cstate="print"/>
          <a:srcRect/>
          <a:stretch>
            <a:fillRect/>
          </a:stretch>
        </p:blipFill>
        <p:spPr bwMode="auto">
          <a:xfrm>
            <a:off x="5334000" y="4383088"/>
            <a:ext cx="1981200" cy="156051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39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1639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163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2"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ext Box 3"/>
          <p:cNvSpPr txBox="1">
            <a:spLocks noChangeArrowheads="1"/>
          </p:cNvSpPr>
          <p:nvPr/>
        </p:nvSpPr>
        <p:spPr bwMode="auto">
          <a:xfrm>
            <a:off x="685800" y="4724400"/>
            <a:ext cx="8001000" cy="579438"/>
          </a:xfrm>
          <a:prstGeom prst="rect">
            <a:avLst/>
          </a:prstGeom>
          <a:noFill/>
          <a:ln w="9525">
            <a:noFill/>
            <a:miter lim="800000"/>
            <a:headEnd/>
            <a:tailEnd/>
          </a:ln>
          <a:effectLst/>
        </p:spPr>
        <p:txBody>
          <a:bodyPr>
            <a:spAutoFit/>
          </a:bodyPr>
          <a:lstStyle/>
          <a:p>
            <a:pPr>
              <a:spcBef>
                <a:spcPct val="50000"/>
              </a:spcBef>
            </a:pPr>
            <a:r>
              <a:rPr lang="en-US" sz="3200"/>
              <a:t>Thus he can generalize beyond what he’s seen!</a:t>
            </a:r>
          </a:p>
        </p:txBody>
      </p:sp>
      <p:pic>
        <p:nvPicPr>
          <p:cNvPr id="7" name="Picture 4" descr="Z:\fps\pix\thomas-nosmile.JPG"/>
          <p:cNvPicPr>
            <a:picLocks noChangeAspect="1" noChangeArrowheads="1"/>
          </p:cNvPicPr>
          <p:nvPr/>
        </p:nvPicPr>
        <p:blipFill>
          <a:blip r:embed="rId2" cstate="print"/>
          <a:srcRect/>
          <a:stretch>
            <a:fillRect/>
          </a:stretch>
        </p:blipFill>
        <p:spPr bwMode="auto">
          <a:xfrm>
            <a:off x="3429000" y="1295400"/>
            <a:ext cx="2667000" cy="2426229"/>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53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685800" y="228600"/>
            <a:ext cx="7772400" cy="1143000"/>
          </a:xfrm>
          <a:prstGeom prst="rect">
            <a:avLst/>
          </a:prstGeom>
          <a:noFill/>
          <a:ln w="9525">
            <a:noFill/>
            <a:miter lim="800000"/>
            <a:headEnd/>
            <a:tailEnd/>
          </a:ln>
          <a:effectLst/>
        </p:spPr>
        <p:txBody>
          <a:bodyPr lIns="92075" tIns="46038" rIns="92075" bIns="46038" anchor="ctr"/>
          <a:lstStyle/>
          <a:p>
            <a:pPr algn="ctr"/>
            <a:r>
              <a:rPr lang="en-US" sz="4000" dirty="0">
                <a:latin typeface="Arial" charset="0"/>
              </a:rPr>
              <a:t>Does Memorization = Learning? (cont’d)</a:t>
            </a:r>
          </a:p>
        </p:txBody>
      </p:sp>
      <p:sp>
        <p:nvSpPr>
          <p:cNvPr id="17411" name="Rectangle 3"/>
          <p:cNvSpPr>
            <a:spLocks noChangeArrowheads="1"/>
          </p:cNvSpPr>
          <p:nvPr/>
        </p:nvSpPr>
        <p:spPr bwMode="auto">
          <a:xfrm>
            <a:off x="609600" y="1676400"/>
            <a:ext cx="7772400" cy="685800"/>
          </a:xfrm>
          <a:prstGeom prst="rect">
            <a:avLst/>
          </a:prstGeom>
          <a:noFill/>
          <a:ln w="9525">
            <a:noFill/>
            <a:miter lim="800000"/>
            <a:headEnd/>
            <a:tailEnd/>
          </a:ln>
          <a:effectLst/>
        </p:spPr>
        <p:txBody>
          <a:bodyPr/>
          <a:lstStyle/>
          <a:p>
            <a:pPr marL="342900" indent="-342900">
              <a:spcBef>
                <a:spcPct val="20000"/>
              </a:spcBef>
              <a:buClr>
                <a:schemeClr val="accent2"/>
              </a:buClr>
              <a:buSzPct val="80000"/>
              <a:buFont typeface="Wingdings" pitchFamily="2" charset="2"/>
              <a:buChar char="l"/>
            </a:pPr>
            <a:r>
              <a:rPr lang="en-US" sz="2800" dirty="0"/>
              <a:t>Test #2: Nicholas learns about </a:t>
            </a:r>
            <a:r>
              <a:rPr lang="en-US" sz="2800" dirty="0" smtClean="0"/>
              <a:t>trucks</a:t>
            </a:r>
            <a:endParaRPr lang="en-US" sz="2800" dirty="0"/>
          </a:p>
        </p:txBody>
      </p:sp>
      <p:sp>
        <p:nvSpPr>
          <p:cNvPr id="17413" name="Text Box 5"/>
          <p:cNvSpPr txBox="1">
            <a:spLocks noChangeArrowheads="1"/>
          </p:cNvSpPr>
          <p:nvPr/>
        </p:nvSpPr>
        <p:spPr bwMode="auto">
          <a:xfrm>
            <a:off x="2590800" y="3581400"/>
            <a:ext cx="1676400" cy="461665"/>
          </a:xfrm>
          <a:prstGeom prst="rect">
            <a:avLst/>
          </a:prstGeom>
          <a:noFill/>
          <a:ln w="9525">
            <a:noFill/>
            <a:miter lim="800000"/>
            <a:headEnd/>
            <a:tailEnd/>
          </a:ln>
          <a:effectLst/>
        </p:spPr>
        <p:txBody>
          <a:bodyPr>
            <a:spAutoFit/>
          </a:bodyPr>
          <a:lstStyle/>
          <a:p>
            <a:pPr>
              <a:spcBef>
                <a:spcPct val="50000"/>
              </a:spcBef>
            </a:pPr>
            <a:r>
              <a:rPr lang="en-US" sz="2400" dirty="0"/>
              <a:t>Memorizes:</a:t>
            </a:r>
          </a:p>
        </p:txBody>
      </p:sp>
      <p:sp>
        <p:nvSpPr>
          <p:cNvPr id="17416" name="Text Box 8"/>
          <p:cNvSpPr txBox="1">
            <a:spLocks noChangeArrowheads="1"/>
          </p:cNvSpPr>
          <p:nvPr/>
        </p:nvSpPr>
        <p:spPr bwMode="auto">
          <a:xfrm>
            <a:off x="3276600" y="5410200"/>
            <a:ext cx="5486400" cy="579438"/>
          </a:xfrm>
          <a:prstGeom prst="rect">
            <a:avLst/>
          </a:prstGeom>
          <a:noFill/>
          <a:ln w="9525">
            <a:noFill/>
            <a:miter lim="800000"/>
            <a:headEnd/>
            <a:tailEnd/>
          </a:ln>
          <a:effectLst/>
        </p:spPr>
        <p:txBody>
          <a:bodyPr>
            <a:spAutoFit/>
          </a:bodyPr>
          <a:lstStyle/>
          <a:p>
            <a:pPr>
              <a:spcBef>
                <a:spcPct val="50000"/>
              </a:spcBef>
            </a:pPr>
            <a:r>
              <a:rPr lang="en-US" sz="3200"/>
              <a:t>But will he recognize others?</a:t>
            </a:r>
          </a:p>
        </p:txBody>
      </p:sp>
      <p:pic>
        <p:nvPicPr>
          <p:cNvPr id="17420" name="Picture 12" descr="Z:\fps\pix\box-head.JPG"/>
          <p:cNvPicPr>
            <a:picLocks noChangeAspect="1" noChangeArrowheads="1"/>
          </p:cNvPicPr>
          <p:nvPr/>
        </p:nvPicPr>
        <p:blipFill>
          <a:blip r:embed="rId2" cstate="print"/>
          <a:srcRect/>
          <a:stretch>
            <a:fillRect/>
          </a:stretch>
        </p:blipFill>
        <p:spPr bwMode="auto">
          <a:xfrm>
            <a:off x="457200" y="2286000"/>
            <a:ext cx="1966913" cy="3886200"/>
          </a:xfrm>
          <a:prstGeom prst="rect">
            <a:avLst/>
          </a:prstGeom>
          <a:noFill/>
        </p:spPr>
      </p:pic>
      <p:pic>
        <p:nvPicPr>
          <p:cNvPr id="17421" name="Picture 13" descr="Z:\fps\pix\truck.JPG"/>
          <p:cNvPicPr>
            <a:picLocks noChangeAspect="1" noChangeArrowheads="1"/>
          </p:cNvPicPr>
          <p:nvPr/>
        </p:nvPicPr>
        <p:blipFill>
          <a:blip r:embed="rId3" cstate="print"/>
          <a:srcRect/>
          <a:stretch>
            <a:fillRect/>
          </a:stretch>
        </p:blipFill>
        <p:spPr bwMode="auto">
          <a:xfrm>
            <a:off x="4495800" y="2286000"/>
            <a:ext cx="1752600" cy="1385888"/>
          </a:xfrm>
          <a:prstGeom prst="rect">
            <a:avLst/>
          </a:prstGeom>
          <a:noFill/>
        </p:spPr>
      </p:pic>
      <p:pic>
        <p:nvPicPr>
          <p:cNvPr id="17422" name="Picture 14" descr="Z:\fps\pix\truck3.JPG"/>
          <p:cNvPicPr>
            <a:picLocks noChangeAspect="1" noChangeArrowheads="1"/>
          </p:cNvPicPr>
          <p:nvPr/>
        </p:nvPicPr>
        <p:blipFill>
          <a:blip r:embed="rId4" cstate="print"/>
          <a:srcRect/>
          <a:stretch>
            <a:fillRect/>
          </a:stretch>
        </p:blipFill>
        <p:spPr bwMode="auto">
          <a:xfrm>
            <a:off x="5105400" y="3816350"/>
            <a:ext cx="2895600" cy="1289050"/>
          </a:xfrm>
          <a:prstGeom prst="rect">
            <a:avLst/>
          </a:prstGeom>
          <a:noFill/>
        </p:spPr>
      </p:pic>
      <p:pic>
        <p:nvPicPr>
          <p:cNvPr id="17423" name="Picture 15" descr="Z:\fps\pix\truck2.JPG"/>
          <p:cNvPicPr>
            <a:picLocks noChangeAspect="1" noChangeArrowheads="1"/>
          </p:cNvPicPr>
          <p:nvPr/>
        </p:nvPicPr>
        <p:blipFill>
          <a:blip r:embed="rId5" cstate="print"/>
          <a:srcRect/>
          <a:stretch>
            <a:fillRect/>
          </a:stretch>
        </p:blipFill>
        <p:spPr bwMode="auto">
          <a:xfrm>
            <a:off x="6553200" y="2438400"/>
            <a:ext cx="2152650" cy="11096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74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6"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Z:\fps\pix\truck4.JPG"/>
          <p:cNvPicPr>
            <a:picLocks noChangeAspect="1" noChangeArrowheads="1"/>
          </p:cNvPicPr>
          <p:nvPr/>
        </p:nvPicPr>
        <p:blipFill>
          <a:blip r:embed="rId2" cstate="print"/>
          <a:srcRect/>
          <a:stretch>
            <a:fillRect/>
          </a:stretch>
        </p:blipFill>
        <p:spPr bwMode="auto">
          <a:xfrm>
            <a:off x="2309813" y="354013"/>
            <a:ext cx="4471987" cy="4522787"/>
          </a:xfrm>
          <a:prstGeom prst="rect">
            <a:avLst/>
          </a:prstGeom>
          <a:noFill/>
        </p:spPr>
      </p:pic>
      <p:sp>
        <p:nvSpPr>
          <p:cNvPr id="18435" name="Text Box 3"/>
          <p:cNvSpPr txBox="1">
            <a:spLocks noChangeArrowheads="1"/>
          </p:cNvSpPr>
          <p:nvPr/>
        </p:nvSpPr>
        <p:spPr bwMode="auto">
          <a:xfrm>
            <a:off x="457200" y="5257800"/>
            <a:ext cx="8305800" cy="746038"/>
          </a:xfrm>
          <a:prstGeom prst="rect">
            <a:avLst/>
          </a:prstGeom>
          <a:noFill/>
          <a:ln w="9525">
            <a:noFill/>
            <a:miter lim="800000"/>
            <a:headEnd/>
            <a:tailEnd/>
          </a:ln>
          <a:effectLst/>
        </p:spPr>
        <p:txBody>
          <a:bodyPr>
            <a:spAutoFit/>
          </a:bodyPr>
          <a:lstStyle/>
          <a:p>
            <a:pPr>
              <a:lnSpc>
                <a:spcPct val="60000"/>
              </a:lnSpc>
              <a:spcBef>
                <a:spcPct val="50000"/>
              </a:spcBef>
            </a:pPr>
            <a:r>
              <a:rPr lang="en-US" sz="2400" dirty="0"/>
              <a:t>So learning involves ability to generalize from labeled examples</a:t>
            </a:r>
          </a:p>
          <a:p>
            <a:pPr>
              <a:lnSpc>
                <a:spcPct val="60000"/>
              </a:lnSpc>
              <a:spcBef>
                <a:spcPct val="50000"/>
              </a:spcBef>
            </a:pPr>
            <a:r>
              <a:rPr lang="en-US" sz="2400" dirty="0"/>
              <a:t>(in contrast, memorization is trivial, especially for a computer)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84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85800" y="228600"/>
            <a:ext cx="8077200" cy="1143000"/>
          </a:xfrm>
        </p:spPr>
        <p:txBody>
          <a:bodyPr/>
          <a:lstStyle/>
          <a:p>
            <a:r>
              <a:rPr lang="en-US"/>
              <a:t>Again, what is Machine Learning?</a:t>
            </a:r>
          </a:p>
        </p:txBody>
      </p:sp>
      <p:sp>
        <p:nvSpPr>
          <p:cNvPr id="19459" name="Rectangle 3"/>
          <p:cNvSpPr>
            <a:spLocks noGrp="1" noChangeArrowheads="1"/>
          </p:cNvSpPr>
          <p:nvPr>
            <p:ph type="body" idx="1"/>
          </p:nvPr>
        </p:nvSpPr>
        <p:spPr>
          <a:xfrm>
            <a:off x="685800" y="1676400"/>
            <a:ext cx="8077200" cy="4114800"/>
          </a:xfrm>
        </p:spPr>
        <p:txBody>
          <a:bodyPr>
            <a:normAutofit/>
          </a:bodyPr>
          <a:lstStyle/>
          <a:p>
            <a:pPr>
              <a:lnSpc>
                <a:spcPct val="90000"/>
              </a:lnSpc>
            </a:pPr>
            <a:r>
              <a:rPr lang="en-US" sz="2800" dirty="0"/>
              <a:t>Given several </a:t>
            </a:r>
            <a:r>
              <a:rPr lang="en-US" sz="2800" i="1" dirty="0"/>
              <a:t>labeled examples</a:t>
            </a:r>
            <a:r>
              <a:rPr lang="en-US" sz="2800" dirty="0"/>
              <a:t> of a </a:t>
            </a:r>
            <a:r>
              <a:rPr lang="en-US" sz="2800" i="1" dirty="0"/>
              <a:t>concept</a:t>
            </a:r>
          </a:p>
          <a:p>
            <a:pPr lvl="1">
              <a:lnSpc>
                <a:spcPct val="90000"/>
              </a:lnSpc>
            </a:pPr>
            <a:r>
              <a:rPr lang="en-US" sz="2400" dirty="0"/>
              <a:t>E.g. trucks vs. non-trucks</a:t>
            </a:r>
          </a:p>
          <a:p>
            <a:pPr>
              <a:lnSpc>
                <a:spcPct val="90000"/>
              </a:lnSpc>
            </a:pPr>
            <a:r>
              <a:rPr lang="en-US" sz="2800" dirty="0"/>
              <a:t>Examples are described by </a:t>
            </a:r>
            <a:r>
              <a:rPr lang="en-US" sz="2800" i="1" dirty="0"/>
              <a:t>features</a:t>
            </a:r>
          </a:p>
          <a:p>
            <a:pPr lvl="1">
              <a:lnSpc>
                <a:spcPct val="90000"/>
              </a:lnSpc>
            </a:pPr>
            <a:r>
              <a:rPr lang="en-US" sz="2400" dirty="0"/>
              <a:t>E.g. </a:t>
            </a:r>
            <a:r>
              <a:rPr lang="en-US" sz="2400" i="1" dirty="0"/>
              <a:t>number-of-wheels</a:t>
            </a:r>
            <a:r>
              <a:rPr lang="en-US" sz="2400" dirty="0"/>
              <a:t> (integer), </a:t>
            </a:r>
            <a:r>
              <a:rPr lang="en-US" sz="2400" i="1" dirty="0"/>
              <a:t>relative-height</a:t>
            </a:r>
            <a:r>
              <a:rPr lang="en-US" sz="2400" dirty="0"/>
              <a:t> (height divided by width), </a:t>
            </a:r>
            <a:r>
              <a:rPr lang="en-US" sz="2400" i="1" dirty="0"/>
              <a:t>hauls-cargo</a:t>
            </a:r>
            <a:r>
              <a:rPr lang="en-US" sz="2400" dirty="0"/>
              <a:t> (yes/no)</a:t>
            </a:r>
            <a:endParaRPr lang="en-US" sz="2400" i="1" dirty="0"/>
          </a:p>
          <a:p>
            <a:pPr>
              <a:lnSpc>
                <a:spcPct val="90000"/>
              </a:lnSpc>
            </a:pPr>
            <a:r>
              <a:rPr lang="en-US" sz="2800" dirty="0"/>
              <a:t>A machine learning algorithm uses these examples to create a </a:t>
            </a:r>
            <a:r>
              <a:rPr lang="en-US" sz="2800" i="1" dirty="0"/>
              <a:t>hypothesis</a:t>
            </a:r>
            <a:r>
              <a:rPr lang="en-US" sz="2800" dirty="0"/>
              <a:t> that will </a:t>
            </a:r>
            <a:r>
              <a:rPr lang="en-US" sz="2800" i="1" dirty="0"/>
              <a:t>predict</a:t>
            </a:r>
            <a:r>
              <a:rPr lang="en-US" sz="2800" dirty="0"/>
              <a:t> the label of new (previously unseen) examples</a:t>
            </a:r>
          </a:p>
          <a:p>
            <a:pPr>
              <a:lnSpc>
                <a:spcPct val="90000"/>
              </a:lnSpc>
            </a:pPr>
            <a:r>
              <a:rPr lang="en-US" sz="2800" dirty="0"/>
              <a:t>Similar to a very simplified form of human </a:t>
            </a:r>
            <a:r>
              <a:rPr lang="en-US" sz="2800" dirty="0" smtClean="0"/>
              <a:t>learning</a:t>
            </a:r>
            <a:endParaRPr lang="en-US" sz="2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p:txBody>
          <a:bodyPr/>
          <a:lstStyle/>
          <a:p>
            <a:r>
              <a:rPr lang="en-US"/>
              <a:t>Why Machine Learning?</a:t>
            </a:r>
          </a:p>
        </p:txBody>
      </p:sp>
      <p:sp>
        <p:nvSpPr>
          <p:cNvPr id="1027" name="Rectangle 3"/>
          <p:cNvSpPr>
            <a:spLocks noGrp="1" noChangeArrowheads="1"/>
          </p:cNvSpPr>
          <p:nvPr>
            <p:ph type="body" idx="1"/>
          </p:nvPr>
        </p:nvSpPr>
        <p:spPr/>
        <p:txBody>
          <a:bodyPr/>
          <a:lstStyle/>
          <a:p>
            <a:r>
              <a:rPr lang="en-US"/>
              <a:t>(Relatively) new kind of capability for computers</a:t>
            </a:r>
          </a:p>
          <a:p>
            <a:pPr lvl="1"/>
            <a:r>
              <a:rPr lang="en-US"/>
              <a:t>Data mining: extracting new information from medical records, maintenance records, etc.</a:t>
            </a:r>
          </a:p>
          <a:p>
            <a:pPr lvl="1"/>
            <a:r>
              <a:rPr lang="en-US"/>
              <a:t>Self-customizing programs: Web browser that learns what you like and seeks it out</a:t>
            </a:r>
          </a:p>
          <a:p>
            <a:pPr lvl="1"/>
            <a:r>
              <a:rPr lang="en-US"/>
              <a:t>Applications we can’t program by hand:  E.g. speech recognition, autonomous driving</a:t>
            </a:r>
          </a:p>
          <a:p>
            <a:pPr lvl="1"/>
            <a:endParaRPr lang="en-US"/>
          </a:p>
          <a:p>
            <a:pPr lvl="1"/>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fontScale="90000"/>
          </a:bodyPr>
          <a:lstStyle/>
          <a:p>
            <a:r>
              <a:rPr lang="en-US"/>
              <a:t>Why Machine Learning?</a:t>
            </a:r>
            <a:br>
              <a:rPr lang="en-US"/>
            </a:br>
            <a:r>
              <a:rPr lang="en-US"/>
              <a:t>(cont’d)</a:t>
            </a:r>
          </a:p>
        </p:txBody>
      </p:sp>
      <p:sp>
        <p:nvSpPr>
          <p:cNvPr id="8195" name="Rectangle 3"/>
          <p:cNvSpPr>
            <a:spLocks noGrp="1" noChangeArrowheads="1"/>
          </p:cNvSpPr>
          <p:nvPr>
            <p:ph type="body" idx="1"/>
          </p:nvPr>
        </p:nvSpPr>
        <p:spPr/>
        <p:txBody>
          <a:bodyPr/>
          <a:lstStyle/>
          <a:p>
            <a:pPr>
              <a:lnSpc>
                <a:spcPct val="90000"/>
              </a:lnSpc>
            </a:pPr>
            <a:r>
              <a:rPr lang="en-US"/>
              <a:t>Many old real-world applications of AI were </a:t>
            </a:r>
            <a:r>
              <a:rPr lang="en-US" i="1"/>
              <a:t>expert systems</a:t>
            </a:r>
            <a:r>
              <a:rPr lang="en-US"/>
              <a:t> </a:t>
            </a:r>
          </a:p>
          <a:p>
            <a:pPr lvl="1">
              <a:lnSpc>
                <a:spcPct val="90000"/>
              </a:lnSpc>
            </a:pPr>
            <a:r>
              <a:rPr lang="en-US"/>
              <a:t>Essentially a set of if-then rules to emulate a human expert</a:t>
            </a:r>
          </a:p>
          <a:p>
            <a:pPr lvl="1">
              <a:lnSpc>
                <a:spcPct val="90000"/>
              </a:lnSpc>
            </a:pPr>
            <a:r>
              <a:rPr lang="en-US"/>
              <a:t>E.g. “If medical test A is positive and test B is negative and if patient is chronically thirsty, then diagnosis = diabetes with confidence 0.85”</a:t>
            </a:r>
          </a:p>
          <a:p>
            <a:pPr lvl="1">
              <a:lnSpc>
                <a:spcPct val="90000"/>
              </a:lnSpc>
            </a:pPr>
            <a:r>
              <a:rPr lang="en-US"/>
              <a:t>Rules were extracted via interviews of human experts</a:t>
            </a:r>
          </a:p>
          <a:p>
            <a:pPr lvl="1">
              <a:lnSpc>
                <a:spcPct val="90000"/>
              </a:lnSpc>
            </a:pP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r>
              <a:rPr lang="en-US"/>
              <a:t>Machine Learning vs. Expert Systems</a:t>
            </a:r>
          </a:p>
        </p:txBody>
      </p:sp>
      <p:sp>
        <p:nvSpPr>
          <p:cNvPr id="9219" name="Rectangle 3"/>
          <p:cNvSpPr>
            <a:spLocks noGrp="1" noChangeArrowheads="1"/>
          </p:cNvSpPr>
          <p:nvPr>
            <p:ph type="body" idx="1"/>
          </p:nvPr>
        </p:nvSpPr>
        <p:spPr/>
        <p:txBody>
          <a:bodyPr/>
          <a:lstStyle/>
          <a:p>
            <a:pPr>
              <a:lnSpc>
                <a:spcPct val="90000"/>
              </a:lnSpc>
            </a:pPr>
            <a:r>
              <a:rPr lang="en-US" dirty="0"/>
              <a:t>ES: Expertise </a:t>
            </a:r>
            <a:r>
              <a:rPr lang="en-US" dirty="0" smtClean="0"/>
              <a:t>extraction done  ML</a:t>
            </a:r>
            <a:r>
              <a:rPr lang="en-US" dirty="0"/>
              <a:t>: Automatic</a:t>
            </a:r>
          </a:p>
          <a:p>
            <a:pPr>
              <a:lnSpc>
                <a:spcPct val="90000"/>
              </a:lnSpc>
            </a:pPr>
            <a:r>
              <a:rPr lang="en-US" dirty="0"/>
              <a:t>ES: Rules might not incorporate intuition, which might mask true reasons for answer</a:t>
            </a:r>
          </a:p>
          <a:p>
            <a:pPr lvl="1">
              <a:lnSpc>
                <a:spcPct val="90000"/>
              </a:lnSpc>
            </a:pPr>
            <a:r>
              <a:rPr lang="en-US" dirty="0"/>
              <a:t>E.g. in medicine, the reasons given for diagnosis x might not be the objectively correct ones, and the expert might be unconsciously picking up on other info</a:t>
            </a:r>
          </a:p>
          <a:p>
            <a:pPr lvl="1">
              <a:lnSpc>
                <a:spcPct val="90000"/>
              </a:lnSpc>
            </a:pPr>
            <a:r>
              <a:rPr lang="en-US" dirty="0"/>
              <a:t>ML: More “objective”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fontScale="90000"/>
          </a:bodyPr>
          <a:lstStyle/>
          <a:p>
            <a:r>
              <a:rPr lang="en-US"/>
              <a:t>Machine Learning vs. Expert Systems (cont’d)</a:t>
            </a:r>
          </a:p>
        </p:txBody>
      </p:sp>
      <p:sp>
        <p:nvSpPr>
          <p:cNvPr id="10243" name="Rectangle 3"/>
          <p:cNvSpPr>
            <a:spLocks noGrp="1" noChangeArrowheads="1"/>
          </p:cNvSpPr>
          <p:nvPr>
            <p:ph type="body" idx="1"/>
          </p:nvPr>
        </p:nvSpPr>
        <p:spPr/>
        <p:txBody>
          <a:bodyPr/>
          <a:lstStyle/>
          <a:p>
            <a:r>
              <a:rPr lang="en-US"/>
              <a:t>ES: Expertise might not be comprehensive, e.g. physician might not have seen some types of cases</a:t>
            </a:r>
          </a:p>
          <a:p>
            <a:r>
              <a:rPr lang="en-US"/>
              <a:t>ML: Automatic, objective, and data-driven</a:t>
            </a:r>
          </a:p>
          <a:p>
            <a:pPr lvl="1"/>
            <a:r>
              <a:rPr lang="en-US" i="1"/>
              <a:t>Though it is only as good as the available data</a:t>
            </a:r>
          </a:p>
          <a:p>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533400" y="609600"/>
            <a:ext cx="8077200" cy="1143000"/>
          </a:xfrm>
        </p:spPr>
        <p:txBody>
          <a:bodyPr>
            <a:normAutofit fontScale="90000"/>
          </a:bodyPr>
          <a:lstStyle/>
          <a:p>
            <a:r>
              <a:rPr lang="en-US"/>
              <a:t>More Detailed Example: Content-Based Image Retrieval</a:t>
            </a:r>
          </a:p>
        </p:txBody>
      </p:sp>
      <p:sp>
        <p:nvSpPr>
          <p:cNvPr id="21507" name="Rectangle 3"/>
          <p:cNvSpPr>
            <a:spLocks noGrp="1" noChangeArrowheads="1"/>
          </p:cNvSpPr>
          <p:nvPr>
            <p:ph type="body" idx="1"/>
          </p:nvPr>
        </p:nvSpPr>
        <p:spPr>
          <a:xfrm>
            <a:off x="381000" y="1981200"/>
            <a:ext cx="8534400" cy="4114800"/>
          </a:xfrm>
        </p:spPr>
        <p:txBody>
          <a:bodyPr/>
          <a:lstStyle/>
          <a:p>
            <a:r>
              <a:rPr lang="en-US"/>
              <a:t>Given database of hundreds of thousands of images</a:t>
            </a:r>
          </a:p>
          <a:p>
            <a:r>
              <a:rPr lang="en-US"/>
              <a:t>How can users easily find what they want?</a:t>
            </a:r>
          </a:p>
          <a:p>
            <a:r>
              <a:rPr lang="en-US"/>
              <a:t>One idea: Users query database by image </a:t>
            </a:r>
            <a:r>
              <a:rPr lang="en-US" i="1"/>
              <a:t>content</a:t>
            </a:r>
          </a:p>
          <a:p>
            <a:pPr lvl="1"/>
            <a:r>
              <a:rPr lang="en-US"/>
              <a:t>E.g. “give me images with a waterfall”</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533400" y="609600"/>
            <a:ext cx="8077200" cy="1143000"/>
          </a:xfrm>
        </p:spPr>
        <p:txBody>
          <a:bodyPr>
            <a:normAutofit fontScale="90000"/>
          </a:bodyPr>
          <a:lstStyle/>
          <a:p>
            <a:r>
              <a:rPr lang="en-US"/>
              <a:t>Content-Based Image Retrieval (cont’d)</a:t>
            </a:r>
          </a:p>
        </p:txBody>
      </p:sp>
      <p:sp>
        <p:nvSpPr>
          <p:cNvPr id="22531" name="Rectangle 3"/>
          <p:cNvSpPr>
            <a:spLocks noGrp="1" noChangeArrowheads="1"/>
          </p:cNvSpPr>
          <p:nvPr>
            <p:ph type="body" idx="1"/>
          </p:nvPr>
        </p:nvSpPr>
        <p:spPr>
          <a:xfrm>
            <a:off x="381000" y="1981200"/>
            <a:ext cx="8534400" cy="4114800"/>
          </a:xfrm>
        </p:spPr>
        <p:txBody>
          <a:bodyPr/>
          <a:lstStyle/>
          <a:p>
            <a:r>
              <a:rPr lang="en-US" dirty="0"/>
              <a:t>One approach: Someone </a:t>
            </a:r>
            <a:r>
              <a:rPr lang="en-US" dirty="0" smtClean="0"/>
              <a:t>explain </a:t>
            </a:r>
            <a:r>
              <a:rPr lang="en-US" dirty="0"/>
              <a:t>each image with text on its content</a:t>
            </a:r>
          </a:p>
          <a:p>
            <a:pPr lvl="1"/>
            <a:r>
              <a:rPr lang="en-US" dirty="0"/>
              <a:t>Tedious, terminology ambiguous, maybe subjective</a:t>
            </a:r>
          </a:p>
          <a:p>
            <a:r>
              <a:rPr lang="en-US" dirty="0"/>
              <a:t>Better approach: </a:t>
            </a:r>
            <a:r>
              <a:rPr lang="en-US" i="1" dirty="0"/>
              <a:t>Query by example</a:t>
            </a:r>
          </a:p>
          <a:p>
            <a:pPr lvl="1"/>
            <a:r>
              <a:rPr lang="en-US" dirty="0"/>
              <a:t>Users give examples of images they want</a:t>
            </a:r>
          </a:p>
          <a:p>
            <a:pPr lvl="1"/>
            <a:r>
              <a:rPr lang="en-US" dirty="0"/>
              <a:t>Program determines what’s common among them and finds more like them</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533400" y="304800"/>
            <a:ext cx="8077200" cy="1143000"/>
          </a:xfrm>
        </p:spPr>
        <p:txBody>
          <a:bodyPr>
            <a:normAutofit fontScale="90000"/>
          </a:bodyPr>
          <a:lstStyle/>
          <a:p>
            <a:r>
              <a:rPr lang="en-US"/>
              <a:t>Content-Based Image Retrieval (cont’d)</a:t>
            </a:r>
          </a:p>
        </p:txBody>
      </p:sp>
      <p:pic>
        <p:nvPicPr>
          <p:cNvPr id="23558" name="Picture 6" descr="Z:\fps\pix\cbir\query1.jpg"/>
          <p:cNvPicPr>
            <a:picLocks noChangeAspect="1" noChangeArrowheads="1"/>
          </p:cNvPicPr>
          <p:nvPr/>
        </p:nvPicPr>
        <p:blipFill>
          <a:blip r:embed="rId2" cstate="print"/>
          <a:srcRect/>
          <a:stretch>
            <a:fillRect/>
          </a:stretch>
        </p:blipFill>
        <p:spPr bwMode="auto">
          <a:xfrm>
            <a:off x="1828800" y="1676400"/>
            <a:ext cx="2584450" cy="1673225"/>
          </a:xfrm>
          <a:prstGeom prst="rect">
            <a:avLst/>
          </a:prstGeom>
          <a:noFill/>
        </p:spPr>
      </p:pic>
      <p:pic>
        <p:nvPicPr>
          <p:cNvPr id="23559" name="Picture 7" descr="Z:\fps\pix\cbir\query2.jpg"/>
          <p:cNvPicPr>
            <a:picLocks noChangeAspect="1" noChangeArrowheads="1"/>
          </p:cNvPicPr>
          <p:nvPr/>
        </p:nvPicPr>
        <p:blipFill>
          <a:blip r:embed="rId3" cstate="print"/>
          <a:srcRect/>
          <a:stretch>
            <a:fillRect/>
          </a:stretch>
        </p:blipFill>
        <p:spPr bwMode="auto">
          <a:xfrm>
            <a:off x="4800600" y="1676400"/>
            <a:ext cx="1087438" cy="1624013"/>
          </a:xfrm>
          <a:prstGeom prst="rect">
            <a:avLst/>
          </a:prstGeom>
          <a:noFill/>
        </p:spPr>
      </p:pic>
      <p:pic>
        <p:nvPicPr>
          <p:cNvPr id="23560" name="Picture 8" descr="Z:\fps\pix\cbir\query3.jpg"/>
          <p:cNvPicPr>
            <a:picLocks noChangeAspect="1" noChangeArrowheads="1"/>
          </p:cNvPicPr>
          <p:nvPr/>
        </p:nvPicPr>
        <p:blipFill>
          <a:blip r:embed="rId4" cstate="print"/>
          <a:srcRect/>
          <a:stretch>
            <a:fillRect/>
          </a:stretch>
        </p:blipFill>
        <p:spPr bwMode="auto">
          <a:xfrm>
            <a:off x="6172200" y="1676400"/>
            <a:ext cx="2590800" cy="1727200"/>
          </a:xfrm>
          <a:prstGeom prst="rect">
            <a:avLst/>
          </a:prstGeom>
          <a:noFill/>
        </p:spPr>
      </p:pic>
      <p:sp>
        <p:nvSpPr>
          <p:cNvPr id="23561" name="Text Box 9"/>
          <p:cNvSpPr txBox="1">
            <a:spLocks noChangeArrowheads="1"/>
          </p:cNvSpPr>
          <p:nvPr/>
        </p:nvSpPr>
        <p:spPr bwMode="auto">
          <a:xfrm>
            <a:off x="381000" y="2209800"/>
            <a:ext cx="1447800" cy="822325"/>
          </a:xfrm>
          <a:prstGeom prst="rect">
            <a:avLst/>
          </a:prstGeom>
          <a:noFill/>
          <a:ln w="9525">
            <a:noFill/>
            <a:miter lim="800000"/>
            <a:headEnd/>
            <a:tailEnd/>
          </a:ln>
          <a:effectLst/>
        </p:spPr>
        <p:txBody>
          <a:bodyPr>
            <a:spAutoFit/>
          </a:bodyPr>
          <a:lstStyle/>
          <a:p>
            <a:pPr>
              <a:spcBef>
                <a:spcPct val="50000"/>
              </a:spcBef>
            </a:pPr>
            <a:r>
              <a:rPr lang="en-US"/>
              <a:t>User’s Query:</a:t>
            </a:r>
          </a:p>
        </p:txBody>
      </p:sp>
      <p:sp>
        <p:nvSpPr>
          <p:cNvPr id="23567" name="Text Box 15"/>
          <p:cNvSpPr txBox="1">
            <a:spLocks noChangeArrowheads="1"/>
          </p:cNvSpPr>
          <p:nvPr/>
        </p:nvSpPr>
        <p:spPr bwMode="auto">
          <a:xfrm>
            <a:off x="381000" y="4206875"/>
            <a:ext cx="1828800" cy="822325"/>
          </a:xfrm>
          <a:prstGeom prst="rect">
            <a:avLst/>
          </a:prstGeom>
          <a:noFill/>
          <a:ln w="9525">
            <a:noFill/>
            <a:miter lim="800000"/>
            <a:headEnd/>
            <a:tailEnd/>
          </a:ln>
          <a:effectLst/>
        </p:spPr>
        <p:txBody>
          <a:bodyPr>
            <a:spAutoFit/>
          </a:bodyPr>
          <a:lstStyle/>
          <a:p>
            <a:pPr>
              <a:spcBef>
                <a:spcPct val="50000"/>
              </a:spcBef>
            </a:pPr>
            <a:r>
              <a:rPr lang="en-US"/>
              <a:t>System’s Response:</a:t>
            </a:r>
          </a:p>
        </p:txBody>
      </p:sp>
      <p:sp>
        <p:nvSpPr>
          <p:cNvPr id="23568" name="Text Box 16"/>
          <p:cNvSpPr txBox="1">
            <a:spLocks noChangeArrowheads="1"/>
          </p:cNvSpPr>
          <p:nvPr/>
        </p:nvSpPr>
        <p:spPr bwMode="auto">
          <a:xfrm>
            <a:off x="2133600" y="5562600"/>
            <a:ext cx="685800" cy="457200"/>
          </a:xfrm>
          <a:prstGeom prst="rect">
            <a:avLst/>
          </a:prstGeom>
          <a:noFill/>
          <a:ln w="9525">
            <a:noFill/>
            <a:miter lim="800000"/>
            <a:headEnd/>
            <a:tailEnd/>
          </a:ln>
          <a:effectLst/>
        </p:spPr>
        <p:txBody>
          <a:bodyPr>
            <a:spAutoFit/>
          </a:bodyPr>
          <a:lstStyle/>
          <a:p>
            <a:pPr>
              <a:spcBef>
                <a:spcPct val="50000"/>
              </a:spcBef>
            </a:pPr>
            <a:r>
              <a:rPr lang="en-US"/>
              <a:t>Yes</a:t>
            </a:r>
          </a:p>
        </p:txBody>
      </p:sp>
      <p:sp>
        <p:nvSpPr>
          <p:cNvPr id="23569" name="Text Box 17"/>
          <p:cNvSpPr txBox="1">
            <a:spLocks noChangeArrowheads="1"/>
          </p:cNvSpPr>
          <p:nvPr/>
        </p:nvSpPr>
        <p:spPr bwMode="auto">
          <a:xfrm>
            <a:off x="3733800" y="5562600"/>
            <a:ext cx="685800" cy="457200"/>
          </a:xfrm>
          <a:prstGeom prst="rect">
            <a:avLst/>
          </a:prstGeom>
          <a:noFill/>
          <a:ln w="9525">
            <a:noFill/>
            <a:miter lim="800000"/>
            <a:headEnd/>
            <a:tailEnd/>
          </a:ln>
          <a:effectLst/>
        </p:spPr>
        <p:txBody>
          <a:bodyPr>
            <a:spAutoFit/>
          </a:bodyPr>
          <a:lstStyle/>
          <a:p>
            <a:pPr>
              <a:spcBef>
                <a:spcPct val="50000"/>
              </a:spcBef>
            </a:pPr>
            <a:r>
              <a:rPr lang="en-US"/>
              <a:t>Yes</a:t>
            </a:r>
          </a:p>
        </p:txBody>
      </p:sp>
      <p:sp>
        <p:nvSpPr>
          <p:cNvPr id="23570" name="Text Box 18"/>
          <p:cNvSpPr txBox="1">
            <a:spLocks noChangeArrowheads="1"/>
          </p:cNvSpPr>
          <p:nvPr/>
        </p:nvSpPr>
        <p:spPr bwMode="auto">
          <a:xfrm>
            <a:off x="5638800" y="5562600"/>
            <a:ext cx="685800" cy="457200"/>
          </a:xfrm>
          <a:prstGeom prst="rect">
            <a:avLst/>
          </a:prstGeom>
          <a:noFill/>
          <a:ln w="9525">
            <a:noFill/>
            <a:miter lim="800000"/>
            <a:headEnd/>
            <a:tailEnd/>
          </a:ln>
          <a:effectLst/>
        </p:spPr>
        <p:txBody>
          <a:bodyPr>
            <a:spAutoFit/>
          </a:bodyPr>
          <a:lstStyle/>
          <a:p>
            <a:pPr>
              <a:spcBef>
                <a:spcPct val="50000"/>
              </a:spcBef>
            </a:pPr>
            <a:r>
              <a:rPr lang="en-US"/>
              <a:t>Yes</a:t>
            </a:r>
          </a:p>
        </p:txBody>
      </p:sp>
      <p:grpSp>
        <p:nvGrpSpPr>
          <p:cNvPr id="2" name="Group 24"/>
          <p:cNvGrpSpPr>
            <a:grpSpLocks/>
          </p:cNvGrpSpPr>
          <p:nvPr/>
        </p:nvGrpSpPr>
        <p:grpSpPr bwMode="auto">
          <a:xfrm>
            <a:off x="1863725" y="3657600"/>
            <a:ext cx="7051675" cy="1905000"/>
            <a:chOff x="1174" y="2304"/>
            <a:chExt cx="4442" cy="1200"/>
          </a:xfrm>
        </p:grpSpPr>
        <p:pic>
          <p:nvPicPr>
            <p:cNvPr id="23564" name="Picture 12" descr="Z:\fps\pix\cbir\tp1.jpg"/>
            <p:cNvPicPr>
              <a:picLocks noChangeAspect="1" noChangeArrowheads="1"/>
            </p:cNvPicPr>
            <p:nvPr/>
          </p:nvPicPr>
          <p:blipFill>
            <a:blip r:embed="rId5" cstate="print"/>
            <a:srcRect/>
            <a:stretch>
              <a:fillRect/>
            </a:stretch>
          </p:blipFill>
          <p:spPr bwMode="auto">
            <a:xfrm>
              <a:off x="1174" y="2304"/>
              <a:ext cx="794" cy="1200"/>
            </a:xfrm>
            <a:prstGeom prst="rect">
              <a:avLst/>
            </a:prstGeom>
            <a:noFill/>
          </p:spPr>
        </p:pic>
        <p:pic>
          <p:nvPicPr>
            <p:cNvPr id="23565" name="Picture 13" descr="Z:\fps\pix\cbir\tp2.jpg"/>
            <p:cNvPicPr>
              <a:picLocks noChangeAspect="1" noChangeArrowheads="1"/>
            </p:cNvPicPr>
            <p:nvPr/>
          </p:nvPicPr>
          <p:blipFill>
            <a:blip r:embed="rId6" cstate="print"/>
            <a:srcRect/>
            <a:stretch>
              <a:fillRect/>
            </a:stretch>
          </p:blipFill>
          <p:spPr bwMode="auto">
            <a:xfrm>
              <a:off x="2064" y="2568"/>
              <a:ext cx="1008" cy="755"/>
            </a:xfrm>
            <a:prstGeom prst="rect">
              <a:avLst/>
            </a:prstGeom>
            <a:noFill/>
          </p:spPr>
        </p:pic>
        <p:pic>
          <p:nvPicPr>
            <p:cNvPr id="23566" name="Picture 14" descr="Z:\fps\pix\cbir\tp3.jpg"/>
            <p:cNvPicPr>
              <a:picLocks noChangeAspect="1" noChangeArrowheads="1"/>
            </p:cNvPicPr>
            <p:nvPr/>
          </p:nvPicPr>
          <p:blipFill>
            <a:blip r:embed="rId7" cstate="print"/>
            <a:srcRect/>
            <a:stretch>
              <a:fillRect/>
            </a:stretch>
          </p:blipFill>
          <p:spPr bwMode="auto">
            <a:xfrm>
              <a:off x="3168" y="2651"/>
              <a:ext cx="1200" cy="661"/>
            </a:xfrm>
            <a:prstGeom prst="rect">
              <a:avLst/>
            </a:prstGeom>
            <a:noFill/>
          </p:spPr>
        </p:pic>
        <p:pic>
          <p:nvPicPr>
            <p:cNvPr id="23562" name="Picture 10" descr="Z:\fps\pix\cbir\fp2.jpg"/>
            <p:cNvPicPr>
              <a:picLocks noChangeAspect="1" noChangeArrowheads="1"/>
            </p:cNvPicPr>
            <p:nvPr/>
          </p:nvPicPr>
          <p:blipFill>
            <a:blip r:embed="rId8" cstate="print"/>
            <a:srcRect/>
            <a:stretch>
              <a:fillRect/>
            </a:stretch>
          </p:blipFill>
          <p:spPr bwMode="auto">
            <a:xfrm>
              <a:off x="4464" y="2508"/>
              <a:ext cx="1152" cy="864"/>
            </a:xfrm>
            <a:prstGeom prst="rect">
              <a:avLst/>
            </a:prstGeom>
            <a:noFill/>
          </p:spPr>
        </p:pic>
      </p:grpSp>
      <p:sp>
        <p:nvSpPr>
          <p:cNvPr id="23571" name="Text Box 19"/>
          <p:cNvSpPr txBox="1">
            <a:spLocks noChangeArrowheads="1"/>
          </p:cNvSpPr>
          <p:nvPr/>
        </p:nvSpPr>
        <p:spPr bwMode="auto">
          <a:xfrm>
            <a:off x="7696200" y="5562600"/>
            <a:ext cx="914400" cy="457200"/>
          </a:xfrm>
          <a:prstGeom prst="rect">
            <a:avLst/>
          </a:prstGeom>
          <a:noFill/>
          <a:ln w="9525">
            <a:noFill/>
            <a:miter lim="800000"/>
            <a:headEnd/>
            <a:tailEnd/>
          </a:ln>
          <a:effectLst/>
        </p:spPr>
        <p:txBody>
          <a:bodyPr>
            <a:spAutoFit/>
          </a:bodyPr>
          <a:lstStyle/>
          <a:p>
            <a:pPr>
              <a:spcBef>
                <a:spcPct val="50000"/>
              </a:spcBef>
            </a:pPr>
            <a:r>
              <a:rPr lang="en-US" b="1">
                <a:solidFill>
                  <a:schemeClr val="hlink"/>
                </a:solidFill>
              </a:rPr>
              <a:t>NO!</a:t>
            </a:r>
          </a:p>
        </p:txBody>
      </p:sp>
      <p:sp>
        <p:nvSpPr>
          <p:cNvPr id="23577" name="Text Box 25"/>
          <p:cNvSpPr txBox="1">
            <a:spLocks noChangeArrowheads="1"/>
          </p:cNvSpPr>
          <p:nvPr/>
        </p:nvSpPr>
        <p:spPr bwMode="auto">
          <a:xfrm>
            <a:off x="76200" y="5562600"/>
            <a:ext cx="2286000" cy="457200"/>
          </a:xfrm>
          <a:prstGeom prst="rect">
            <a:avLst/>
          </a:prstGeom>
          <a:noFill/>
          <a:ln w="9525">
            <a:noFill/>
            <a:miter lim="800000"/>
            <a:headEnd/>
            <a:tailEnd/>
          </a:ln>
          <a:effectLst/>
        </p:spPr>
        <p:txBody>
          <a:bodyPr>
            <a:spAutoFit/>
          </a:bodyPr>
          <a:lstStyle/>
          <a:p>
            <a:pPr>
              <a:spcBef>
                <a:spcPct val="50000"/>
              </a:spcBef>
            </a:pPr>
            <a:r>
              <a:rPr lang="en-US"/>
              <a:t>User Feedback: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356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357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356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356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357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35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7" grpId="0" autoUpdateAnimBg="0"/>
      <p:bldP spid="23568" grpId="0" autoUpdateAnimBg="0"/>
      <p:bldP spid="23569" grpId="0" autoUpdateAnimBg="0"/>
      <p:bldP spid="23570" grpId="0" autoUpdateAnimBg="0"/>
      <p:bldP spid="23571" grpId="0" autoUpdateAnimBg="0"/>
      <p:bldP spid="23577"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type="body" idx="1"/>
          </p:nvPr>
        </p:nvSpPr>
        <p:spPr/>
        <p:txBody>
          <a:bodyPr/>
          <a:lstStyle/>
          <a:p>
            <a:r>
              <a:rPr lang="en-US"/>
              <a:t>User’s feedback then labels the new images, which are used as more training examples, yielding a new hypothesis, and more images are retrieved</a:t>
            </a:r>
          </a:p>
        </p:txBody>
      </p:sp>
      <p:sp>
        <p:nvSpPr>
          <p:cNvPr id="24581" name="Rectangle 5"/>
          <p:cNvSpPr>
            <a:spLocks noGrp="1" noChangeArrowheads="1"/>
          </p:cNvSpPr>
          <p:nvPr>
            <p:ph type="title"/>
          </p:nvPr>
        </p:nvSpPr>
        <p:spPr>
          <a:xfrm>
            <a:off x="533400" y="304800"/>
            <a:ext cx="8077200" cy="1143000"/>
          </a:xfrm>
          <a:noFill/>
          <a:ln/>
        </p:spPr>
        <p:txBody>
          <a:bodyPr>
            <a:normAutofit fontScale="90000"/>
          </a:bodyPr>
          <a:lstStyle/>
          <a:p>
            <a:r>
              <a:rPr lang="en-US"/>
              <a:t>Content-Based Image Retrieval (cont’d)</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85800" y="152400"/>
            <a:ext cx="7772400" cy="1143000"/>
          </a:xfrm>
        </p:spPr>
        <p:txBody>
          <a:bodyPr/>
          <a:lstStyle/>
          <a:p>
            <a:r>
              <a:rPr lang="en-US"/>
              <a:t>How Does the System Work?</a:t>
            </a:r>
          </a:p>
        </p:txBody>
      </p:sp>
      <p:sp>
        <p:nvSpPr>
          <p:cNvPr id="25603" name="Rectangle 3"/>
          <p:cNvSpPr>
            <a:spLocks noGrp="1" noChangeArrowheads="1"/>
          </p:cNvSpPr>
          <p:nvPr>
            <p:ph type="body" idx="1"/>
          </p:nvPr>
        </p:nvSpPr>
        <p:spPr>
          <a:xfrm>
            <a:off x="304800" y="1219200"/>
            <a:ext cx="8610600" cy="4648200"/>
          </a:xfrm>
        </p:spPr>
        <p:txBody>
          <a:bodyPr>
            <a:normAutofit lnSpcReduction="10000"/>
          </a:bodyPr>
          <a:lstStyle/>
          <a:p>
            <a:pPr>
              <a:lnSpc>
                <a:spcPct val="90000"/>
              </a:lnSpc>
            </a:pPr>
            <a:r>
              <a:rPr lang="en-US" sz="2800" dirty="0"/>
              <a:t>For each pixel in the image, extract its color + the colors of its neighbors</a:t>
            </a:r>
          </a:p>
          <a:p>
            <a:pPr>
              <a:lnSpc>
                <a:spcPct val="90000"/>
              </a:lnSpc>
            </a:pPr>
            <a:endParaRPr lang="en-US" sz="2800" dirty="0"/>
          </a:p>
          <a:p>
            <a:pPr>
              <a:lnSpc>
                <a:spcPct val="90000"/>
              </a:lnSpc>
            </a:pPr>
            <a:endParaRPr lang="en-US" sz="2800" dirty="0"/>
          </a:p>
          <a:p>
            <a:pPr>
              <a:lnSpc>
                <a:spcPct val="90000"/>
              </a:lnSpc>
            </a:pPr>
            <a:endParaRPr lang="en-US" sz="2800" dirty="0"/>
          </a:p>
          <a:p>
            <a:pPr>
              <a:lnSpc>
                <a:spcPct val="90000"/>
              </a:lnSpc>
            </a:pPr>
            <a:r>
              <a:rPr lang="en-US" sz="2800" dirty="0"/>
              <a:t>These colors (and their relative positions in the image) are the features the learner uses (replacing e.g. </a:t>
            </a:r>
            <a:r>
              <a:rPr lang="en-US" sz="2800" i="1" dirty="0"/>
              <a:t>number-of-wheels</a:t>
            </a:r>
            <a:r>
              <a:rPr lang="en-US" sz="2800" dirty="0"/>
              <a:t>)</a:t>
            </a:r>
          </a:p>
          <a:p>
            <a:pPr>
              <a:lnSpc>
                <a:spcPct val="90000"/>
              </a:lnSpc>
            </a:pPr>
            <a:r>
              <a:rPr lang="en-US" sz="2800" dirty="0"/>
              <a:t>A learning algorithm takes examples of what the user wants, produces a hypothesis of what’s common among them, and uses it to label new images</a:t>
            </a:r>
          </a:p>
        </p:txBody>
      </p:sp>
      <p:pic>
        <p:nvPicPr>
          <p:cNvPr id="25604" name="Picture 4" descr="Z:\fps\pix\cbir\wf-box.JPG"/>
          <p:cNvPicPr>
            <a:picLocks noChangeAspect="1" noChangeArrowheads="1"/>
          </p:cNvPicPr>
          <p:nvPr/>
        </p:nvPicPr>
        <p:blipFill>
          <a:blip r:embed="rId2" cstate="print"/>
          <a:srcRect/>
          <a:stretch>
            <a:fillRect/>
          </a:stretch>
        </p:blipFill>
        <p:spPr bwMode="auto">
          <a:xfrm>
            <a:off x="3810000" y="1600200"/>
            <a:ext cx="1676400" cy="1654175"/>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t>Other Applications of ML</a:t>
            </a:r>
          </a:p>
        </p:txBody>
      </p:sp>
      <p:sp>
        <p:nvSpPr>
          <p:cNvPr id="26627" name="Rectangle 3"/>
          <p:cNvSpPr>
            <a:spLocks noGrp="1" noChangeArrowheads="1"/>
          </p:cNvSpPr>
          <p:nvPr>
            <p:ph type="body" idx="1"/>
          </p:nvPr>
        </p:nvSpPr>
        <p:spPr>
          <a:xfrm>
            <a:off x="381000" y="1981200"/>
            <a:ext cx="8458200" cy="4114800"/>
          </a:xfrm>
        </p:spPr>
        <p:txBody>
          <a:bodyPr/>
          <a:lstStyle/>
          <a:p>
            <a:pPr>
              <a:lnSpc>
                <a:spcPct val="90000"/>
              </a:lnSpc>
            </a:pPr>
            <a:r>
              <a:rPr lang="en-US" sz="2800" dirty="0"/>
              <a:t>The Google search engine uses numerous machine learning techniques</a:t>
            </a:r>
          </a:p>
          <a:p>
            <a:pPr lvl="1">
              <a:lnSpc>
                <a:spcPct val="90000"/>
              </a:lnSpc>
            </a:pPr>
            <a:r>
              <a:rPr lang="en-US" sz="2400" dirty="0"/>
              <a:t>Spelling corrector: “</a:t>
            </a:r>
            <a:r>
              <a:rPr lang="en-US" sz="2400" dirty="0" err="1">
                <a:cs typeface="Arial" charset="0"/>
              </a:rPr>
              <a:t>spehl</a:t>
            </a:r>
            <a:r>
              <a:rPr lang="en-US" sz="2400" dirty="0">
                <a:cs typeface="Arial" charset="0"/>
              </a:rPr>
              <a:t> </a:t>
            </a:r>
            <a:r>
              <a:rPr lang="en-US" sz="2400" dirty="0" err="1">
                <a:cs typeface="Arial" charset="0"/>
              </a:rPr>
              <a:t>korector</a:t>
            </a:r>
            <a:r>
              <a:rPr lang="en-US" sz="2400" dirty="0">
                <a:cs typeface="Arial" charset="0"/>
              </a:rPr>
              <a:t>”, “</a:t>
            </a:r>
            <a:r>
              <a:rPr lang="en-US" sz="2400" dirty="0" err="1">
                <a:cs typeface="Arial" charset="0"/>
              </a:rPr>
              <a:t>phonitick</a:t>
            </a:r>
            <a:r>
              <a:rPr lang="en-US" sz="2400" dirty="0">
                <a:cs typeface="Arial" charset="0"/>
              </a:rPr>
              <a:t> </a:t>
            </a:r>
            <a:r>
              <a:rPr lang="en-US" sz="2400" dirty="0" err="1">
                <a:cs typeface="Arial" charset="0"/>
              </a:rPr>
              <a:t>spewling</a:t>
            </a:r>
            <a:r>
              <a:rPr lang="en-US" sz="2400" dirty="0">
                <a:cs typeface="Arial" charset="0"/>
              </a:rPr>
              <a:t>”, “</a:t>
            </a:r>
            <a:r>
              <a:rPr lang="en-US" sz="2400" dirty="0" err="1">
                <a:cs typeface="Arial" charset="0"/>
              </a:rPr>
              <a:t>Brytney</a:t>
            </a:r>
            <a:r>
              <a:rPr lang="en-US" sz="2400" dirty="0">
                <a:cs typeface="Arial" charset="0"/>
              </a:rPr>
              <a:t> Spears”, “</a:t>
            </a:r>
            <a:r>
              <a:rPr lang="en-US" sz="2400" dirty="0" err="1">
                <a:cs typeface="Arial" charset="0"/>
              </a:rPr>
              <a:t>Brithney</a:t>
            </a:r>
            <a:r>
              <a:rPr lang="en-US" sz="2400" dirty="0">
                <a:cs typeface="Arial" charset="0"/>
              </a:rPr>
              <a:t> Spears”, …</a:t>
            </a:r>
          </a:p>
          <a:p>
            <a:pPr lvl="1">
              <a:lnSpc>
                <a:spcPct val="90000"/>
              </a:lnSpc>
            </a:pPr>
            <a:r>
              <a:rPr lang="en-US" sz="2400" dirty="0">
                <a:cs typeface="Arial" charset="0"/>
              </a:rPr>
              <a:t>Grouping together top news stories from numerous sources (</a:t>
            </a:r>
            <a:r>
              <a:rPr lang="en-US" sz="2400" dirty="0">
                <a:cs typeface="Arial" charset="0"/>
                <a:hlinkClick r:id="rId2" action="ppaction://hlinkfile"/>
              </a:rPr>
              <a:t>news.google.com</a:t>
            </a:r>
            <a:r>
              <a:rPr lang="en-US" sz="2400" dirty="0">
                <a:cs typeface="Arial" charset="0"/>
              </a:rPr>
              <a:t>)</a:t>
            </a:r>
          </a:p>
          <a:p>
            <a:pPr lvl="1">
              <a:lnSpc>
                <a:spcPct val="90000"/>
              </a:lnSpc>
            </a:pPr>
            <a:r>
              <a:rPr lang="en-US" sz="2400" dirty="0">
                <a:cs typeface="Arial" charset="0"/>
              </a:rPr>
              <a:t>Analyzing data from over 3 billion web pages to improve search results</a:t>
            </a:r>
          </a:p>
          <a:p>
            <a:pPr lvl="1">
              <a:lnSpc>
                <a:spcPct val="90000"/>
              </a:lnSpc>
            </a:pPr>
            <a:r>
              <a:rPr lang="en-US" sz="2400" dirty="0">
                <a:cs typeface="Arial" charset="0"/>
              </a:rPr>
              <a:t>Analyzing which search results are most often followed, i.e. which results are most relevant </a:t>
            </a:r>
          </a:p>
          <a:p>
            <a:pPr lvl="1">
              <a:lnSpc>
                <a:spcPct val="90000"/>
              </a:lnSpc>
            </a:pPr>
            <a:endParaRPr lang="en-US" sz="2400" dirty="0">
              <a:cs typeface="Arial" charset="0"/>
            </a:endParaRPr>
          </a:p>
          <a:p>
            <a:pPr lvl="1">
              <a:lnSpc>
                <a:spcPct val="90000"/>
              </a:lnSpc>
            </a:pPr>
            <a:endParaRPr lang="en-US" sz="24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smtClean="0"/>
              <a:t>Algorithm types</a:t>
            </a:r>
            <a:endParaRPr lang="en-US" dirty="0"/>
          </a:p>
        </p:txBody>
      </p:sp>
      <p:sp>
        <p:nvSpPr>
          <p:cNvPr id="3" name="Content Placeholder 2"/>
          <p:cNvSpPr>
            <a:spLocks noGrp="1"/>
          </p:cNvSpPr>
          <p:nvPr>
            <p:ph idx="1"/>
          </p:nvPr>
        </p:nvSpPr>
        <p:spPr/>
        <p:txBody>
          <a:bodyPr/>
          <a:lstStyle/>
          <a:p>
            <a:r>
              <a:rPr lang="en-US" dirty="0" smtClean="0"/>
              <a:t>Machine learning algorithms can be organized into a taxonomy based on the desired </a:t>
            </a:r>
            <a:r>
              <a:rPr lang="en-US" b="1" dirty="0" smtClean="0"/>
              <a:t>outcome </a:t>
            </a:r>
            <a:r>
              <a:rPr lang="en-US" dirty="0" smtClean="0"/>
              <a:t>of the algorithm or the type of </a:t>
            </a:r>
            <a:r>
              <a:rPr lang="en-US" b="1" dirty="0" smtClean="0"/>
              <a:t>input</a:t>
            </a:r>
            <a:r>
              <a:rPr lang="en-US" dirty="0" smtClean="0"/>
              <a:t> available during training the machine.</a:t>
            </a: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Supervised learning</a:t>
            </a:r>
            <a:endParaRPr lang="en-US" dirty="0"/>
          </a:p>
        </p:txBody>
      </p:sp>
      <p:sp>
        <p:nvSpPr>
          <p:cNvPr id="3" name="Content Placeholder 2"/>
          <p:cNvSpPr>
            <a:spLocks noGrp="1"/>
          </p:cNvSpPr>
          <p:nvPr>
            <p:ph idx="1"/>
          </p:nvPr>
        </p:nvSpPr>
        <p:spPr/>
        <p:txBody>
          <a:bodyPr/>
          <a:lstStyle/>
          <a:p>
            <a:r>
              <a:rPr lang="en-US" dirty="0" smtClean="0"/>
              <a:t>Algorithms are trained on </a:t>
            </a:r>
            <a:r>
              <a:rPr lang="en-US" b="1" dirty="0" smtClean="0"/>
              <a:t>labeled</a:t>
            </a:r>
            <a:r>
              <a:rPr lang="en-US" dirty="0" smtClean="0"/>
              <a:t> examples, i.e., input where the desired output is known.</a:t>
            </a:r>
          </a:p>
          <a:p>
            <a:r>
              <a:rPr lang="en-US" dirty="0" smtClean="0"/>
              <a:t> The supervised learning algorithm attempts to generalize a function or mapping from inputs to outputs which can then be used to speculatively generate an output for previously unseen inputs.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Unsupervised learning</a:t>
            </a:r>
            <a:endParaRPr lang="en-US" dirty="0"/>
          </a:p>
        </p:txBody>
      </p:sp>
      <p:sp>
        <p:nvSpPr>
          <p:cNvPr id="3" name="Content Placeholder 2"/>
          <p:cNvSpPr>
            <a:spLocks noGrp="1"/>
          </p:cNvSpPr>
          <p:nvPr>
            <p:ph idx="1"/>
          </p:nvPr>
        </p:nvSpPr>
        <p:spPr/>
        <p:txBody>
          <a:bodyPr/>
          <a:lstStyle/>
          <a:p>
            <a:r>
              <a:rPr lang="en-US" dirty="0" smtClean="0"/>
              <a:t>Algorithms operate on </a:t>
            </a:r>
            <a:r>
              <a:rPr lang="en-US" b="1" dirty="0" smtClean="0"/>
              <a:t>unlabelled</a:t>
            </a:r>
            <a:r>
              <a:rPr lang="en-US" dirty="0" smtClean="0"/>
              <a:t> examples, i.e., input where the desired output is unknown.</a:t>
            </a:r>
          </a:p>
          <a:p>
            <a:r>
              <a:rPr lang="en-US" dirty="0" smtClean="0"/>
              <a:t> Here the objective is to discover structure in the data (e.g. through a cluster analysis), not to generalize a mapping from inputs to outputs.</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Semi-supervised learning</a:t>
            </a:r>
            <a:endParaRPr lang="en-US" dirty="0"/>
          </a:p>
        </p:txBody>
      </p:sp>
      <p:sp>
        <p:nvSpPr>
          <p:cNvPr id="3" name="Content Placeholder 2"/>
          <p:cNvSpPr>
            <a:spLocks noGrp="1"/>
          </p:cNvSpPr>
          <p:nvPr>
            <p:ph idx="1"/>
          </p:nvPr>
        </p:nvSpPr>
        <p:spPr/>
        <p:txBody>
          <a:bodyPr/>
          <a:lstStyle/>
          <a:p>
            <a:r>
              <a:rPr lang="en-US" dirty="0" smtClean="0"/>
              <a:t>Combines  both labeled and unlabelled examples to generate an appropriate function or classifier.</a:t>
            </a:r>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Reinforcement learning</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Concerned  with how intelligent agents </a:t>
            </a:r>
            <a:r>
              <a:rPr lang="en-US" dirty="0" smtClean="0"/>
              <a:t>have to </a:t>
            </a:r>
            <a:r>
              <a:rPr lang="en-US" dirty="0" smtClean="0"/>
              <a:t>to act in an environment to maximize some notion of reward.</a:t>
            </a:r>
          </a:p>
          <a:p>
            <a:r>
              <a:rPr lang="en-US" dirty="0" smtClean="0"/>
              <a:t> The agent executes actions which cause the observable state of the environment to change. Through a sequence of actions, the agent attempts to gather knowledge about how the environment responds to its actions, and attempts to synthesizes a sequence of actions that maximizes a cumulative reward.</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228600"/>
            <a:ext cx="8229600" cy="1143000"/>
          </a:xfrm>
          <a:noFill/>
          <a:ln/>
        </p:spPr>
        <p:txBody>
          <a:bodyPr/>
          <a:lstStyle/>
          <a:p>
            <a:r>
              <a:rPr lang="en-US" dirty="0" smtClean="0"/>
              <a:t>Summery of Today’s </a:t>
            </a:r>
            <a:r>
              <a:rPr lang="en-US" dirty="0"/>
              <a:t>Lecture</a:t>
            </a:r>
          </a:p>
        </p:txBody>
      </p:sp>
      <p:sp>
        <p:nvSpPr>
          <p:cNvPr id="37891" name="Rectangle 3"/>
          <p:cNvSpPr>
            <a:spLocks noGrp="1" noChangeArrowheads="1"/>
          </p:cNvSpPr>
          <p:nvPr>
            <p:ph type="body" idx="1"/>
          </p:nvPr>
        </p:nvSpPr>
        <p:spPr>
          <a:xfrm>
            <a:off x="457200" y="1600200"/>
            <a:ext cx="7848600" cy="4953000"/>
          </a:xfrm>
          <a:noFill/>
          <a:ln/>
        </p:spPr>
        <p:txBody>
          <a:bodyPr>
            <a:noAutofit/>
          </a:bodyPr>
          <a:lstStyle/>
          <a:p>
            <a:r>
              <a:rPr lang="en-US" dirty="0" smtClean="0"/>
              <a:t>Machine learning</a:t>
            </a:r>
          </a:p>
          <a:p>
            <a:r>
              <a:rPr lang="en-US" dirty="0" smtClean="0"/>
              <a:t>Machine learning / Data mining</a:t>
            </a:r>
          </a:p>
          <a:p>
            <a:r>
              <a:rPr lang="en-US" dirty="0" smtClean="0"/>
              <a:t>Algorithm types</a:t>
            </a:r>
          </a:p>
          <a:p>
            <a:endParaRPr lang="en-US" dirty="0" smtClean="0"/>
          </a:p>
          <a:p>
            <a:pPr>
              <a:buNone/>
            </a:pPr>
            <a:endParaRPr lang="en-US" sz="1800"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11761</TotalTime>
  <Words>1131</Words>
  <Application>Microsoft Office PowerPoint</Application>
  <PresentationFormat>On-screen Show (4:3)</PresentationFormat>
  <Paragraphs>200</Paragraphs>
  <Slides>34</Slides>
  <Notes>5</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Artificial Intelligence Lecture No. 27</vt:lpstr>
      <vt:lpstr>Summary of Previous Lecture</vt:lpstr>
      <vt:lpstr>Today’s Lecture</vt:lpstr>
      <vt:lpstr>Machine learning</vt:lpstr>
      <vt:lpstr>Machine learning</vt:lpstr>
      <vt:lpstr>Machine learning / Data mining</vt:lpstr>
      <vt:lpstr>Slide 7</vt:lpstr>
      <vt:lpstr>Learning from Data</vt:lpstr>
      <vt:lpstr>Slide 9</vt:lpstr>
      <vt:lpstr>Machine Learning</vt:lpstr>
      <vt:lpstr>Slide 11</vt:lpstr>
      <vt:lpstr>Human interaction</vt:lpstr>
      <vt:lpstr>What is Learning?</vt:lpstr>
      <vt:lpstr>Does Memorization = Learning?</vt:lpstr>
      <vt:lpstr>Slide 15</vt:lpstr>
      <vt:lpstr>Slide 16</vt:lpstr>
      <vt:lpstr>Slide 17</vt:lpstr>
      <vt:lpstr>Again, what is Machine Learning?</vt:lpstr>
      <vt:lpstr>Why Machine Learning?</vt:lpstr>
      <vt:lpstr>Why Machine Learning? (cont’d)</vt:lpstr>
      <vt:lpstr>Machine Learning vs. Expert Systems</vt:lpstr>
      <vt:lpstr>Machine Learning vs. Expert Systems (cont’d)</vt:lpstr>
      <vt:lpstr>More Detailed Example: Content-Based Image Retrieval</vt:lpstr>
      <vt:lpstr>Content-Based Image Retrieval (cont’d)</vt:lpstr>
      <vt:lpstr>Content-Based Image Retrieval (cont’d)</vt:lpstr>
      <vt:lpstr>Content-Based Image Retrieval (cont’d)</vt:lpstr>
      <vt:lpstr>How Does the System Work?</vt:lpstr>
      <vt:lpstr>Other Applications of ML</vt:lpstr>
      <vt:lpstr>Algorithm types</vt:lpstr>
      <vt:lpstr>Supervised learning</vt:lpstr>
      <vt:lpstr>Unsupervised learning</vt:lpstr>
      <vt:lpstr>Semi-supervised learning</vt:lpstr>
      <vt:lpstr>Reinforcement learning</vt:lpstr>
      <vt:lpstr>Summery of Today’s Lecture</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Administrator</cp:lastModifiedBy>
  <cp:revision>504</cp:revision>
  <dcterms:created xsi:type="dcterms:W3CDTF">2012-02-27T05:45:45Z</dcterms:created>
  <dcterms:modified xsi:type="dcterms:W3CDTF">2013-12-11T14:04:46Z</dcterms:modified>
</cp:coreProperties>
</file>