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1" r:id="rId2"/>
    <p:sldId id="440" r:id="rId3"/>
    <p:sldId id="456" r:id="rId4"/>
    <p:sldId id="469" r:id="rId5"/>
    <p:sldId id="470" r:id="rId6"/>
    <p:sldId id="471" r:id="rId7"/>
    <p:sldId id="472" r:id="rId8"/>
    <p:sldId id="457" r:id="rId9"/>
    <p:sldId id="458" r:id="rId10"/>
    <p:sldId id="459" r:id="rId11"/>
    <p:sldId id="460" r:id="rId12"/>
    <p:sldId id="461" r:id="rId13"/>
    <p:sldId id="462" r:id="rId14"/>
    <p:sldId id="463" r:id="rId15"/>
    <p:sldId id="464" r:id="rId16"/>
    <p:sldId id="465" r:id="rId17"/>
    <p:sldId id="466" r:id="rId18"/>
    <p:sldId id="467" r:id="rId19"/>
    <p:sldId id="468" r:id="rId20"/>
    <p:sldId id="40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60" autoAdjust="0"/>
    <p:restoredTop sz="90833" autoAdjust="0"/>
  </p:normalViewPr>
  <p:slideViewPr>
    <p:cSldViewPr>
      <p:cViewPr>
        <p:scale>
          <a:sx n="90" d="100"/>
          <a:sy n="90" d="100"/>
        </p:scale>
        <p:origin x="-738" y="5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26</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If...then...else Function</a:t>
            </a:r>
          </a:p>
          <a:p>
            <a:r>
              <a:rPr lang="en-US" sz="2800" dirty="0" smtClean="0"/>
              <a:t>While loop</a:t>
            </a:r>
          </a:p>
          <a:p>
            <a:r>
              <a:rPr lang="en-US" sz="2800" dirty="0" smtClean="0"/>
              <a:t>Functions </a:t>
            </a:r>
          </a:p>
          <a:p>
            <a:r>
              <a:rPr lang="en-US" sz="2800" dirty="0" smtClean="0"/>
              <a:t>Loop-for-count</a:t>
            </a:r>
          </a:p>
          <a:p>
            <a:r>
              <a:rPr lang="en-US" sz="2800" dirty="0" smtClean="0"/>
              <a:t>Defining functions</a:t>
            </a:r>
          </a:p>
          <a:p>
            <a:endParaRPr lang="en-US" sz="2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dirty="0" err="1" smtClean="0"/>
              <a:t>Defglobal</a:t>
            </a:r>
            <a:r>
              <a:rPr lang="en-US" dirty="0" smtClean="0"/>
              <a:t> Construct</a:t>
            </a:r>
          </a:p>
          <a:p>
            <a:r>
              <a:rPr lang="en-US" dirty="0" smtClean="0"/>
              <a:t>File reading writing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Defglobal</a:t>
            </a:r>
            <a:r>
              <a:rPr lang="en-US" b="1" dirty="0" smtClean="0"/>
              <a:t> Construct</a:t>
            </a:r>
            <a:endParaRPr lang="en-US"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dirty="0" smtClean="0"/>
              <a:t>With the </a:t>
            </a:r>
            <a:r>
              <a:rPr lang="en-US" dirty="0" err="1" smtClean="0"/>
              <a:t>defglobal</a:t>
            </a:r>
            <a:r>
              <a:rPr lang="en-US" dirty="0" smtClean="0"/>
              <a:t> construct, global variables can be defined, set, and accessed within the CLIPS environment. </a:t>
            </a:r>
          </a:p>
          <a:p>
            <a:r>
              <a:rPr lang="en-US" dirty="0" smtClean="0"/>
              <a:t>Global variables can be accessed as part of the pattern- matching process, but changing them does not invoke the pattern matching process. </a:t>
            </a:r>
          </a:p>
          <a:p>
            <a:r>
              <a:rPr lang="en-US" dirty="0" smtClean="0"/>
              <a:t>The bind function is used to set the value of global variables. </a:t>
            </a:r>
          </a:p>
          <a:p>
            <a:r>
              <a:rPr lang="en-US" dirty="0" smtClean="0"/>
              <a:t>Global variables are reset to their original value when the reset command is performed or when </a:t>
            </a:r>
            <a:r>
              <a:rPr lang="en-US" b="1" dirty="0" smtClean="0"/>
              <a:t>bind</a:t>
            </a:r>
            <a:r>
              <a:rPr lang="en-US" dirty="0" smtClean="0"/>
              <a:t> is called for the global with no values. </a:t>
            </a:r>
          </a:p>
          <a:p>
            <a:r>
              <a:rPr lang="en-US" dirty="0" smtClean="0"/>
              <a:t>Global variables can be removed by using the clear command or the </a:t>
            </a:r>
            <a:r>
              <a:rPr lang="en-US" dirty="0" err="1" smtClean="0"/>
              <a:t>undefglobal</a:t>
            </a:r>
            <a:r>
              <a:rPr lang="en-US" dirty="0" smtClean="0"/>
              <a:t> command.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u="sng" dirty="0" smtClean="0"/>
              <a:t>Syntax</a:t>
            </a:r>
            <a:endParaRPr lang="en-US" dirty="0" smtClean="0"/>
          </a:p>
          <a:p>
            <a:pPr lvl="2">
              <a:buNone/>
            </a:pPr>
            <a:r>
              <a:rPr lang="en-US" dirty="0" smtClean="0"/>
              <a:t>(</a:t>
            </a:r>
            <a:r>
              <a:rPr lang="en-US" dirty="0" err="1" smtClean="0"/>
              <a:t>defglobal</a:t>
            </a:r>
            <a:r>
              <a:rPr lang="en-US" dirty="0" smtClean="0"/>
              <a:t> [&lt;</a:t>
            </a:r>
            <a:r>
              <a:rPr lang="en-US" dirty="0" err="1" smtClean="0"/>
              <a:t>defmodule</a:t>
            </a:r>
            <a:r>
              <a:rPr lang="en-US" dirty="0" smtClean="0"/>
              <a:t>-name&gt;] &lt;global-assignment&gt;*)</a:t>
            </a:r>
          </a:p>
          <a:p>
            <a:pPr lvl="2">
              <a:buNone/>
            </a:pPr>
            <a:r>
              <a:rPr lang="en-US" dirty="0" smtClean="0"/>
              <a:t>&lt;global-assignment&gt; ::= &lt;global-variable&gt; = &lt;expression&gt;</a:t>
            </a:r>
          </a:p>
          <a:p>
            <a:pPr lvl="2">
              <a:buNone/>
            </a:pPr>
            <a:r>
              <a:rPr lang="en-US" dirty="0" smtClean="0"/>
              <a:t>&lt;global-variable&gt; ::= ?*&lt;symbol&gt;*</a:t>
            </a:r>
          </a:p>
          <a:p>
            <a:r>
              <a:rPr lang="en-US" dirty="0" smtClean="0"/>
              <a:t>There may be multiple </a:t>
            </a:r>
            <a:r>
              <a:rPr lang="en-US" dirty="0" err="1" smtClean="0"/>
              <a:t>defglobal</a:t>
            </a:r>
            <a:r>
              <a:rPr lang="en-US" dirty="0" smtClean="0"/>
              <a:t> constructs and any number of global variables may be defined in each </a:t>
            </a:r>
            <a:r>
              <a:rPr lang="en-US" dirty="0" err="1" smtClean="0"/>
              <a:t>defglobal</a:t>
            </a:r>
            <a:r>
              <a:rPr lang="en-US" dirty="0" smtClean="0"/>
              <a:t> statement. </a:t>
            </a:r>
          </a:p>
          <a:p>
            <a:r>
              <a:rPr lang="en-US" dirty="0" smtClean="0"/>
              <a:t>The optional &lt;</a:t>
            </a:r>
            <a:r>
              <a:rPr lang="en-US" dirty="0" err="1" smtClean="0"/>
              <a:t>defmodule</a:t>
            </a:r>
            <a:r>
              <a:rPr lang="en-US" dirty="0" smtClean="0"/>
              <a:t>- name&gt; indicates the module in which the </a:t>
            </a:r>
            <a:r>
              <a:rPr lang="en-US" dirty="0" err="1" smtClean="0"/>
              <a:t>defglobals</a:t>
            </a:r>
            <a:r>
              <a:rPr lang="en-US" dirty="0" smtClean="0"/>
              <a:t> will be defined. If none is specified, the </a:t>
            </a:r>
            <a:r>
              <a:rPr lang="en-US" dirty="0" err="1" smtClean="0"/>
              <a:t>globals</a:t>
            </a:r>
            <a:r>
              <a:rPr lang="en-US" dirty="0" smtClean="0"/>
              <a:t> will be placed in the current module.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Global variables may be used anyplace that a local variable could be used (with two exceptions). </a:t>
            </a:r>
          </a:p>
          <a:p>
            <a:r>
              <a:rPr lang="en-US" dirty="0" smtClean="0"/>
              <a:t>Global variables may not be used as a parameter variable for a </a:t>
            </a:r>
            <a:r>
              <a:rPr lang="en-US" dirty="0" err="1" smtClean="0"/>
              <a:t>deffunction</a:t>
            </a:r>
            <a:r>
              <a:rPr lang="en-US" dirty="0" smtClean="0"/>
              <a:t>, </a:t>
            </a:r>
            <a:r>
              <a:rPr lang="en-US" dirty="0" err="1" smtClean="0"/>
              <a:t>defmethod</a:t>
            </a:r>
            <a:r>
              <a:rPr lang="en-US" dirty="0" smtClean="0"/>
              <a:t>, or message-handler. </a:t>
            </a:r>
          </a:p>
          <a:p>
            <a:r>
              <a:rPr lang="en-US" dirty="0" smtClean="0"/>
              <a:t>Global variables may not be used in the same way that a local variable is used on the LHS of a rule to bind a value.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Therefore, the following rule is illegal</a:t>
            </a:r>
          </a:p>
          <a:p>
            <a:pPr lvl="2">
              <a:buNone/>
            </a:pPr>
            <a:r>
              <a:rPr lang="en-US" dirty="0" smtClean="0"/>
              <a:t>(fact ?*x*)</a:t>
            </a:r>
          </a:p>
          <a:p>
            <a:pPr lvl="2">
              <a:buNone/>
            </a:pPr>
            <a:r>
              <a:rPr lang="en-US" dirty="0" smtClean="0"/>
              <a:t>=&gt;)</a:t>
            </a:r>
          </a:p>
          <a:p>
            <a:r>
              <a:rPr lang="en-US" dirty="0" smtClean="0"/>
              <a:t>Note that this rule will not necessarily be updated when the value of ?*x* is changed. For example, if ?*x* is 4 and the fact (fact 3) is added, then the rule is not satisfied. If the value of ?*x* is now changed to 2, the rule will not be activated.</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a:t>
            </a:r>
            <a:endParaRPr lang="en-US" dirty="0"/>
          </a:p>
        </p:txBody>
      </p:sp>
      <p:sp>
        <p:nvSpPr>
          <p:cNvPr id="3" name="Content Placeholder 2"/>
          <p:cNvSpPr>
            <a:spLocks noGrp="1"/>
          </p:cNvSpPr>
          <p:nvPr>
            <p:ph idx="1"/>
          </p:nvPr>
        </p:nvSpPr>
        <p:spPr/>
        <p:txBody>
          <a:bodyPr>
            <a:normAutofit/>
          </a:bodyPr>
          <a:lstStyle/>
          <a:p>
            <a:r>
              <a:rPr lang="en-US" b="1" dirty="0" smtClean="0"/>
              <a:t>Open</a:t>
            </a:r>
          </a:p>
          <a:p>
            <a:pPr lvl="1"/>
            <a:r>
              <a:rPr lang="en-US" dirty="0" smtClean="0"/>
              <a:t>The open function allows a user to open a file from the RHS of a rule and attaches a logical name to it. </a:t>
            </a:r>
          </a:p>
          <a:p>
            <a:pPr lvl="1"/>
            <a:r>
              <a:rPr lang="en-US" dirty="0" smtClean="0"/>
              <a:t>This function takes three arguments: </a:t>
            </a:r>
          </a:p>
          <a:p>
            <a:pPr lvl="2"/>
            <a:r>
              <a:rPr lang="en-US" dirty="0" smtClean="0"/>
              <a:t>(1) the name of the file to be opened;</a:t>
            </a:r>
          </a:p>
          <a:p>
            <a:pPr lvl="2"/>
            <a:r>
              <a:rPr lang="en-US" dirty="0" smtClean="0"/>
              <a:t> (2) the logical name which will be used by other CLIPS I/O functions to access the file; and </a:t>
            </a:r>
          </a:p>
          <a:p>
            <a:pPr lvl="2"/>
            <a:r>
              <a:rPr lang="en-US" dirty="0" smtClean="0"/>
              <a:t>(3) an optional mode </a:t>
            </a:r>
            <a:r>
              <a:rPr lang="en-US" dirty="0" err="1" smtClean="0"/>
              <a:t>specifier</a:t>
            </a:r>
            <a:r>
              <a:rPr lang="en-US" dirty="0" smtClean="0"/>
              <a: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The mode </a:t>
            </a:r>
            <a:r>
              <a:rPr lang="en-US" dirty="0" err="1" smtClean="0"/>
              <a:t>specifier</a:t>
            </a:r>
            <a:r>
              <a:rPr lang="en-US" dirty="0" smtClean="0"/>
              <a:t> must be one of the following strings:</a:t>
            </a:r>
          </a:p>
          <a:p>
            <a:r>
              <a:rPr lang="en-US" dirty="0" smtClean="0"/>
              <a:t>"r" read access only</a:t>
            </a:r>
          </a:p>
          <a:p>
            <a:r>
              <a:rPr lang="en-US" dirty="0" smtClean="0"/>
              <a:t>"w" write access only</a:t>
            </a:r>
          </a:p>
          <a:p>
            <a:r>
              <a:rPr lang="en-US" dirty="0" smtClean="0"/>
              <a:t>"r+" read and write access</a:t>
            </a:r>
          </a:p>
          <a:p>
            <a:r>
              <a:rPr lang="en-US" dirty="0" smtClean="0"/>
              <a:t>"a" append access only</a:t>
            </a:r>
          </a:p>
          <a:p>
            <a:pPr lvl="1"/>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u="sng" dirty="0" smtClean="0"/>
              <a:t>Syntax</a:t>
            </a:r>
            <a:endParaRPr lang="en-US" dirty="0" smtClean="0"/>
          </a:p>
          <a:p>
            <a:pPr>
              <a:buNone/>
            </a:pPr>
            <a:r>
              <a:rPr lang="en-US" dirty="0" smtClean="0"/>
              <a:t>		(open &lt;file-name&gt; &lt;logical-name&gt; [&lt;mode&gt;])</a:t>
            </a:r>
          </a:p>
          <a:p>
            <a:r>
              <a:rPr lang="en-US" dirty="0" smtClean="0"/>
              <a:t>The &lt;file- name&gt; must either be a string or symbol and may include directory </a:t>
            </a:r>
            <a:r>
              <a:rPr lang="en-US" dirty="0" err="1" smtClean="0"/>
              <a:t>specifiers</a:t>
            </a:r>
            <a:r>
              <a:rPr lang="en-US" dirty="0" smtClean="0"/>
              <a:t>. </a:t>
            </a:r>
          </a:p>
          <a:p>
            <a:r>
              <a:rPr lang="en-US" dirty="0" smtClean="0"/>
              <a:t>If a string is used, the backslash (\) and any other special characters that are part of &lt;file- name&gt; must be escaped with a backslash. </a:t>
            </a:r>
          </a:p>
          <a:p>
            <a:r>
              <a:rPr lang="en-US" dirty="0" smtClean="0"/>
              <a:t>The </a:t>
            </a:r>
            <a:r>
              <a:rPr lang="en-US" b="1" dirty="0" smtClean="0"/>
              <a:t>open</a:t>
            </a:r>
            <a:r>
              <a:rPr lang="en-US" dirty="0" smtClean="0"/>
              <a:t> function returns TRUE if it was successful, otherwise FALSE.</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Close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close function closes a file stream previously opened with the open command. The file is specified by a logical name previously attached to the desired stream.</a:t>
            </a:r>
          </a:p>
          <a:p>
            <a:r>
              <a:rPr lang="en-US" b="1" u="sng" dirty="0" smtClean="0"/>
              <a:t>Syntax</a:t>
            </a:r>
            <a:endParaRPr lang="en-US" dirty="0" smtClean="0"/>
          </a:p>
          <a:p>
            <a:pPr>
              <a:buNone/>
            </a:pPr>
            <a:r>
              <a:rPr lang="en-US" dirty="0" smtClean="0"/>
              <a:t>	(close [&lt;logical-name&gt;])</a:t>
            </a:r>
          </a:p>
          <a:p>
            <a:r>
              <a:rPr lang="en-US" dirty="0" smtClean="0"/>
              <a:t>If </a:t>
            </a:r>
            <a:r>
              <a:rPr lang="en-US" b="1" dirty="0" smtClean="0"/>
              <a:t>close</a:t>
            </a:r>
            <a:r>
              <a:rPr lang="en-US" dirty="0" smtClean="0"/>
              <a:t> is called without arguments, all open files will be closed.</a:t>
            </a:r>
          </a:p>
          <a:p>
            <a:r>
              <a:rPr lang="en-US" dirty="0" smtClean="0"/>
              <a:t>The user is responsible for closing all files opened during execution. If files are not closed, the contents are not guaranteed correct, however, CLIPS will attempt to close all open files when the exit command is executed. </a:t>
            </a:r>
          </a:p>
          <a:p>
            <a:r>
              <a:rPr lang="en-US" dirty="0" smtClean="0"/>
              <a:t>The </a:t>
            </a:r>
            <a:r>
              <a:rPr lang="en-US" b="1" dirty="0" smtClean="0"/>
              <a:t>close</a:t>
            </a:r>
            <a:r>
              <a:rPr lang="en-US" dirty="0" smtClean="0"/>
              <a:t> function returns TRUE if any files were successfully closed, otherwise FALSE.</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Printout</a:t>
            </a:r>
            <a:endParaRPr lang="en-US" dirty="0"/>
          </a:p>
        </p:txBody>
      </p:sp>
      <p:sp>
        <p:nvSpPr>
          <p:cNvPr id="3" name="Content Placeholder 2"/>
          <p:cNvSpPr>
            <a:spLocks noGrp="1"/>
          </p:cNvSpPr>
          <p:nvPr>
            <p:ph idx="1"/>
          </p:nvPr>
        </p:nvSpPr>
        <p:spPr/>
        <p:txBody>
          <a:bodyPr/>
          <a:lstStyle/>
          <a:p>
            <a:r>
              <a:rPr lang="en-US" dirty="0" smtClean="0"/>
              <a:t>The function printout allows output to a device attached to a logical name. </a:t>
            </a:r>
          </a:p>
          <a:p>
            <a:r>
              <a:rPr lang="en-US" dirty="0" smtClean="0"/>
              <a:t>The logical name </a:t>
            </a:r>
            <a:r>
              <a:rPr lang="en-US" i="1" dirty="0" smtClean="0"/>
              <a:t>must</a:t>
            </a:r>
            <a:r>
              <a:rPr lang="en-US" dirty="0" smtClean="0"/>
              <a:t> be specified and the device must have been prepared previously for output (e.g., a file must be opened first). </a:t>
            </a:r>
          </a:p>
          <a:p>
            <a:r>
              <a:rPr lang="en-US" dirty="0" smtClean="0"/>
              <a:t>To send output to </a:t>
            </a:r>
            <a:r>
              <a:rPr lang="en-US" dirty="0" err="1" smtClean="0"/>
              <a:t>stdout</a:t>
            </a:r>
            <a:r>
              <a:rPr lang="en-US" dirty="0" smtClean="0"/>
              <a:t>, use a </a:t>
            </a:r>
            <a:r>
              <a:rPr lang="en-US" b="1" dirty="0" smtClean="0"/>
              <a:t>t</a:t>
            </a:r>
            <a:r>
              <a:rPr lang="en-US" dirty="0" smtClean="0"/>
              <a:t> for the logical name.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u="sng" dirty="0" smtClean="0"/>
              <a:t>Syntax</a:t>
            </a:r>
            <a:endParaRPr lang="en-US" dirty="0" smtClean="0"/>
          </a:p>
          <a:p>
            <a:r>
              <a:rPr lang="en-US" dirty="0" smtClean="0"/>
              <a:t>(printout &lt;logical-name&gt; &lt;expression&gt;*)</a:t>
            </a:r>
          </a:p>
          <a:p>
            <a:r>
              <a:rPr lang="en-US" dirty="0" smtClean="0"/>
              <a:t>Any number of expressions may be placed in a </a:t>
            </a:r>
            <a:r>
              <a:rPr lang="en-US" b="1" dirty="0" smtClean="0"/>
              <a:t>printout</a:t>
            </a:r>
            <a:r>
              <a:rPr lang="en-US" dirty="0" smtClean="0"/>
              <a:t> to be printed. </a:t>
            </a:r>
          </a:p>
          <a:p>
            <a:r>
              <a:rPr lang="en-US" dirty="0" smtClean="0"/>
              <a:t>Each expression is evaluated and printed (with no spaces added between each printed expression). </a:t>
            </a:r>
          </a:p>
          <a:p>
            <a:r>
              <a:rPr lang="en-US" dirty="0" smtClean="0"/>
              <a:t>The symbol </a:t>
            </a:r>
            <a:r>
              <a:rPr lang="en-US" dirty="0" err="1" smtClean="0"/>
              <a:t>crlf</a:t>
            </a:r>
            <a:r>
              <a:rPr lang="en-US" dirty="0" smtClean="0"/>
              <a:t> used as an &lt;expression&gt; will force a carriage return/newline and may be placed anywhere in the list of expressions to be printed. </a:t>
            </a:r>
          </a:p>
          <a:p>
            <a:r>
              <a:rPr lang="en-US" dirty="0" smtClean="0"/>
              <a:t>The printout function strips quotation marks from around strings when it prints them. </a:t>
            </a:r>
          </a:p>
          <a:p>
            <a:r>
              <a:rPr lang="en-US" dirty="0" smtClean="0"/>
              <a:t>This function has no return value.</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Read</a:t>
            </a:r>
            <a:endParaRPr lang="en-US" dirty="0"/>
          </a:p>
        </p:txBody>
      </p:sp>
      <p:sp>
        <p:nvSpPr>
          <p:cNvPr id="3" name="Content Placeholder 2"/>
          <p:cNvSpPr>
            <a:spLocks noGrp="1"/>
          </p:cNvSpPr>
          <p:nvPr>
            <p:ph idx="1"/>
          </p:nvPr>
        </p:nvSpPr>
        <p:spPr/>
        <p:txBody>
          <a:bodyPr/>
          <a:lstStyle/>
          <a:p>
            <a:r>
              <a:rPr lang="en-US" dirty="0" smtClean="0"/>
              <a:t>The read function allows a user to input information for a single field. All of the standard field rules (e.g., multiple symbols must be embedded within quotes) apply.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u="sng" dirty="0" smtClean="0"/>
              <a:t>Syntax</a:t>
            </a:r>
            <a:endParaRPr lang="en-US" dirty="0" smtClean="0"/>
          </a:p>
          <a:p>
            <a:pPr>
              <a:buNone/>
            </a:pPr>
            <a:r>
              <a:rPr lang="en-US" dirty="0" smtClean="0"/>
              <a:t>		(read [&lt;logical-name&gt;])</a:t>
            </a:r>
          </a:p>
          <a:p>
            <a:r>
              <a:rPr lang="en-US" dirty="0" smtClean="0"/>
              <a:t>where &lt;logical- name&gt; is an optional parameter. If specified, </a:t>
            </a:r>
            <a:r>
              <a:rPr lang="en-US" b="1" dirty="0" smtClean="0"/>
              <a:t>read</a:t>
            </a:r>
            <a:r>
              <a:rPr lang="en-US" dirty="0" smtClean="0"/>
              <a:t> tries to read from whatever is attached to the logical file name.</a:t>
            </a:r>
          </a:p>
          <a:p>
            <a:r>
              <a:rPr lang="en-US" dirty="0" smtClean="0"/>
              <a:t> If &lt;logical- name&gt; is t or is not specified, the function will read from </a:t>
            </a:r>
            <a:r>
              <a:rPr lang="en-US" dirty="0" err="1" smtClean="0"/>
              <a:t>stdin</a:t>
            </a:r>
            <a:r>
              <a:rPr lang="en-US" dirty="0" smtClean="0"/>
              <a:t>. </a:t>
            </a:r>
          </a:p>
          <a:p>
            <a:r>
              <a:rPr lang="en-US" dirty="0" smtClean="0"/>
              <a:t>If an end of file (EOF) is encountered while reading, </a:t>
            </a:r>
            <a:r>
              <a:rPr lang="en-US" b="1" dirty="0" smtClean="0"/>
              <a:t>read</a:t>
            </a:r>
            <a:r>
              <a:rPr lang="en-US" dirty="0" smtClean="0"/>
              <a:t> will return the symbol EOF. </a:t>
            </a:r>
          </a:p>
          <a:p>
            <a:r>
              <a:rPr lang="en-US" dirty="0" smtClean="0"/>
              <a:t>If errors are encountered while reading, the string "*** READ ERROR ***" will be returned.</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Readline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t>
            </a:r>
            <a:r>
              <a:rPr lang="en-US" dirty="0" err="1" smtClean="0"/>
              <a:t>readline</a:t>
            </a:r>
            <a:r>
              <a:rPr lang="en-US" dirty="0" smtClean="0"/>
              <a:t> function is similar to the read function, but it allows a whole string to be input instead of a single field. </a:t>
            </a:r>
          </a:p>
          <a:p>
            <a:r>
              <a:rPr lang="en-US" dirty="0" smtClean="0"/>
              <a:t>Normally, </a:t>
            </a:r>
            <a:r>
              <a:rPr lang="en-US" b="1" dirty="0" smtClean="0"/>
              <a:t>read</a:t>
            </a:r>
            <a:r>
              <a:rPr lang="en-US" dirty="0" smtClean="0"/>
              <a:t> will stop when it encounters a delimiter. </a:t>
            </a:r>
          </a:p>
          <a:p>
            <a:r>
              <a:rPr lang="en-US" dirty="0" smtClean="0"/>
              <a:t>The </a:t>
            </a:r>
            <a:r>
              <a:rPr lang="en-US" b="1" dirty="0" err="1" smtClean="0"/>
              <a:t>readline</a:t>
            </a:r>
            <a:r>
              <a:rPr lang="en-US" dirty="0" smtClean="0"/>
              <a:t> function only stops when it encounters a carriage return, a semicolon, or an EOF. </a:t>
            </a:r>
          </a:p>
          <a:p>
            <a:r>
              <a:rPr lang="en-US" dirty="0" smtClean="0"/>
              <a:t>Any tabs or spaces in the input are returned by </a:t>
            </a:r>
            <a:r>
              <a:rPr lang="en-US" b="1" dirty="0" err="1" smtClean="0"/>
              <a:t>readline</a:t>
            </a:r>
            <a:r>
              <a:rPr lang="en-US" dirty="0" smtClean="0"/>
              <a:t> as a part of the string. </a:t>
            </a:r>
          </a:p>
          <a:p>
            <a:r>
              <a:rPr lang="en-US" dirty="0" smtClean="0"/>
              <a:t>The </a:t>
            </a:r>
            <a:r>
              <a:rPr lang="en-US" b="1" dirty="0" err="1" smtClean="0"/>
              <a:t>readline</a:t>
            </a:r>
            <a:r>
              <a:rPr lang="en-US" dirty="0" smtClean="0"/>
              <a:t> function returns a string.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u="sng" dirty="0" smtClean="0"/>
              <a:t>Syntax</a:t>
            </a:r>
            <a:endParaRPr lang="en-US" dirty="0" smtClean="0"/>
          </a:p>
          <a:p>
            <a:pPr>
              <a:buNone/>
            </a:pPr>
            <a:r>
              <a:rPr lang="en-US" dirty="0" smtClean="0"/>
              <a:t>		(</a:t>
            </a:r>
            <a:r>
              <a:rPr lang="en-US" dirty="0" err="1" smtClean="0"/>
              <a:t>readline</a:t>
            </a:r>
            <a:r>
              <a:rPr lang="en-US" dirty="0" smtClean="0"/>
              <a:t> [&lt;logical-name&gt;])</a:t>
            </a:r>
          </a:p>
          <a:p>
            <a:r>
              <a:rPr lang="en-US" dirty="0" smtClean="0"/>
              <a:t>where &lt;logical- name&gt; is an optional parameter. </a:t>
            </a:r>
          </a:p>
          <a:p>
            <a:r>
              <a:rPr lang="en-US" dirty="0" smtClean="0"/>
              <a:t>If specified, </a:t>
            </a:r>
            <a:r>
              <a:rPr lang="en-US" b="1" dirty="0" err="1" smtClean="0"/>
              <a:t>readline</a:t>
            </a:r>
            <a:r>
              <a:rPr lang="en-US" dirty="0" smtClean="0"/>
              <a:t> tries to read from whatever is attached to the logical file name. </a:t>
            </a:r>
          </a:p>
          <a:p>
            <a:r>
              <a:rPr lang="en-US" dirty="0" smtClean="0"/>
              <a:t>If &lt;logical- name&gt; is t or is not specified, the function will read from </a:t>
            </a:r>
            <a:r>
              <a:rPr lang="en-US" dirty="0" err="1" smtClean="0"/>
              <a:t>stdin</a:t>
            </a:r>
            <a:r>
              <a:rPr lang="en-US" dirty="0" smtClean="0"/>
              <a:t>. </a:t>
            </a:r>
          </a:p>
          <a:p>
            <a:r>
              <a:rPr lang="en-US" dirty="0" smtClean="0"/>
              <a:t>As with the read function, if an EOF is encountered, </a:t>
            </a:r>
            <a:r>
              <a:rPr lang="en-US" b="1" dirty="0" err="1" smtClean="0"/>
              <a:t>readline</a:t>
            </a:r>
            <a:r>
              <a:rPr lang="en-US" b="1" dirty="0" smtClean="0"/>
              <a:t> </a:t>
            </a:r>
            <a:r>
              <a:rPr lang="en-US" dirty="0" smtClean="0"/>
              <a:t>will return the symbol EOF.</a:t>
            </a:r>
          </a:p>
          <a:p>
            <a:r>
              <a:rPr lang="en-US" dirty="0" smtClean="0"/>
              <a:t> If an error is encountered during input, </a:t>
            </a:r>
            <a:r>
              <a:rPr lang="en-US" b="1" dirty="0" err="1" smtClean="0"/>
              <a:t>readline</a:t>
            </a:r>
            <a:r>
              <a:rPr lang="en-US" dirty="0" smtClean="0"/>
              <a:t> returns the string "*** READ ERROR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Rename</a:t>
            </a:r>
            <a:endParaRPr lang="en-US" dirty="0"/>
          </a:p>
        </p:txBody>
      </p:sp>
      <p:sp>
        <p:nvSpPr>
          <p:cNvPr id="3" name="Content Placeholder 2"/>
          <p:cNvSpPr>
            <a:spLocks noGrp="1"/>
          </p:cNvSpPr>
          <p:nvPr>
            <p:ph idx="1"/>
          </p:nvPr>
        </p:nvSpPr>
        <p:spPr>
          <a:xfrm>
            <a:off x="457200" y="1600200"/>
            <a:ext cx="8229600" cy="4724400"/>
          </a:xfrm>
        </p:spPr>
        <p:txBody>
          <a:bodyPr>
            <a:normAutofit fontScale="77500" lnSpcReduction="20000"/>
          </a:bodyPr>
          <a:lstStyle/>
          <a:p>
            <a:r>
              <a:rPr lang="en-US" dirty="0" smtClean="0"/>
              <a:t>The rename function is used to change the name of a file.</a:t>
            </a:r>
          </a:p>
          <a:p>
            <a:r>
              <a:rPr lang="en-US" b="1" u="sng" dirty="0" smtClean="0"/>
              <a:t>Syntax</a:t>
            </a:r>
            <a:endParaRPr lang="en-US" dirty="0" smtClean="0"/>
          </a:p>
          <a:p>
            <a:pPr>
              <a:buNone/>
            </a:pPr>
            <a:r>
              <a:rPr lang="en-US" dirty="0" smtClean="0"/>
              <a:t>	(rename &lt;old-file-name&gt; &lt;new-file-name&gt;)</a:t>
            </a:r>
          </a:p>
          <a:p>
            <a:r>
              <a:rPr lang="en-US" dirty="0" smtClean="0"/>
              <a:t>Both &lt;old- file- name&gt; and &lt;new- file- name&gt; must either be a string or symbol and may include directory </a:t>
            </a:r>
            <a:r>
              <a:rPr lang="en-US" dirty="0" err="1" smtClean="0"/>
              <a:t>specifiers</a:t>
            </a:r>
            <a:r>
              <a:rPr lang="en-US" dirty="0" smtClean="0"/>
              <a:t>. </a:t>
            </a:r>
          </a:p>
          <a:p>
            <a:r>
              <a:rPr lang="en-US" dirty="0" smtClean="0"/>
              <a:t>If a string is used, the backslash (\) and any other special characters that are part of either &lt;old- file- name&gt; or &lt;new- file- name&gt; must be escaped with a backslash. </a:t>
            </a:r>
          </a:p>
          <a:p>
            <a:r>
              <a:rPr lang="en-US" dirty="0" smtClean="0"/>
              <a:t>The </a:t>
            </a:r>
            <a:r>
              <a:rPr lang="en-US" b="1" dirty="0" smtClean="0"/>
              <a:t>rename</a:t>
            </a:r>
            <a:r>
              <a:rPr lang="en-US" dirty="0" smtClean="0"/>
              <a:t> function returns TRUE if it was successful, otherwise FALSE.</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Remove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remove function is used to delete a file.</a:t>
            </a:r>
          </a:p>
          <a:p>
            <a:r>
              <a:rPr lang="en-US" b="1" u="sng" dirty="0" smtClean="0"/>
              <a:t>Syntax</a:t>
            </a:r>
            <a:endParaRPr lang="en-US" dirty="0" smtClean="0"/>
          </a:p>
          <a:p>
            <a:pPr>
              <a:buNone/>
            </a:pPr>
            <a:r>
              <a:rPr lang="en-US" dirty="0" smtClean="0"/>
              <a:t>	(remove &lt;file-name&gt;)</a:t>
            </a:r>
          </a:p>
          <a:p>
            <a:r>
              <a:rPr lang="en-US" dirty="0" smtClean="0"/>
              <a:t>The &lt;file- name&gt; must either be a string or symbol and may include directory </a:t>
            </a:r>
            <a:r>
              <a:rPr lang="en-US" dirty="0" err="1" smtClean="0"/>
              <a:t>specifiers</a:t>
            </a:r>
            <a:r>
              <a:rPr lang="en-US" dirty="0" smtClean="0"/>
              <a:t>. </a:t>
            </a:r>
          </a:p>
          <a:p>
            <a:r>
              <a:rPr lang="en-US" dirty="0" smtClean="0"/>
              <a:t>If a string is used, the backslash (\) and any other special characters that are part of &lt;file- name&gt; must be escaped with a backslash. </a:t>
            </a:r>
          </a:p>
          <a:p>
            <a:r>
              <a:rPr lang="en-US" dirty="0" smtClean="0"/>
              <a:t>The </a:t>
            </a:r>
            <a:r>
              <a:rPr lang="en-US" b="1" dirty="0" smtClean="0"/>
              <a:t>remove</a:t>
            </a:r>
            <a:r>
              <a:rPr lang="en-US" dirty="0" smtClean="0"/>
              <a:t> function returns TRUE if it was successful, otherwise FALSE.</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2860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1600200"/>
            <a:ext cx="7848600" cy="4953000"/>
          </a:xfrm>
          <a:noFill/>
          <a:ln/>
        </p:spPr>
        <p:txBody>
          <a:bodyPr>
            <a:noAutofit/>
          </a:bodyPr>
          <a:lstStyle/>
          <a:p>
            <a:r>
              <a:rPr lang="en-US" dirty="0" err="1" smtClean="0"/>
              <a:t>Defglobal</a:t>
            </a:r>
            <a:r>
              <a:rPr lang="en-US" dirty="0" smtClean="0"/>
              <a:t> Construct</a:t>
            </a:r>
          </a:p>
          <a:p>
            <a:r>
              <a:rPr lang="en-US" dirty="0" smtClean="0"/>
              <a:t>File reading writing </a:t>
            </a:r>
          </a:p>
          <a:p>
            <a:endParaRPr lang="en-US" dirty="0" smtClean="0"/>
          </a:p>
          <a:p>
            <a:pPr>
              <a:buNone/>
            </a:pP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12829</TotalTime>
  <Words>611</Words>
  <Application>Microsoft Office PowerPoint</Application>
  <PresentationFormat>On-screen Show (4:3)</PresentationFormat>
  <Paragraphs>107</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Artificial Intelligence Lecture No. 26</vt:lpstr>
      <vt:lpstr>Summary of Previous Lecture</vt:lpstr>
      <vt:lpstr>Today’s Lecture</vt:lpstr>
      <vt:lpstr>Defglobal Construct</vt:lpstr>
      <vt:lpstr>Slide 5</vt:lpstr>
      <vt:lpstr>Slide 6</vt:lpstr>
      <vt:lpstr>Slide 7</vt:lpstr>
      <vt:lpstr>File </vt:lpstr>
      <vt:lpstr>Slide 9</vt:lpstr>
      <vt:lpstr>Slide 10</vt:lpstr>
      <vt:lpstr>Close</vt:lpstr>
      <vt:lpstr>Printout</vt:lpstr>
      <vt:lpstr>Slide 13</vt:lpstr>
      <vt:lpstr>Read</vt:lpstr>
      <vt:lpstr>Slide 15</vt:lpstr>
      <vt:lpstr>Readline</vt:lpstr>
      <vt:lpstr>Slide 17</vt:lpstr>
      <vt:lpstr>Rename</vt:lpstr>
      <vt:lpstr>Remove</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518</cp:revision>
  <dcterms:created xsi:type="dcterms:W3CDTF">2012-02-27T05:45:45Z</dcterms:created>
  <dcterms:modified xsi:type="dcterms:W3CDTF">2013-12-17T17:22:59Z</dcterms:modified>
</cp:coreProperties>
</file>