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1" r:id="rId2"/>
    <p:sldId id="440" r:id="rId3"/>
    <p:sldId id="456" r:id="rId4"/>
    <p:sldId id="473" r:id="rId5"/>
    <p:sldId id="474" r:id="rId6"/>
    <p:sldId id="475" r:id="rId7"/>
    <p:sldId id="476" r:id="rId8"/>
    <p:sldId id="477" r:id="rId9"/>
    <p:sldId id="478" r:id="rId10"/>
    <p:sldId id="479" r:id="rId11"/>
    <p:sldId id="481" r:id="rId12"/>
    <p:sldId id="482" r:id="rId13"/>
    <p:sldId id="483" r:id="rId14"/>
    <p:sldId id="487" r:id="rId15"/>
    <p:sldId id="488" r:id="rId16"/>
    <p:sldId id="489" r:id="rId17"/>
    <p:sldId id="485" r:id="rId18"/>
    <p:sldId id="486" r:id="rId19"/>
    <p:sldId id="490" r:id="rId20"/>
    <p:sldId id="491" r:id="rId21"/>
    <p:sldId id="40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0" autoAdjust="0"/>
    <p:restoredTop sz="90833" autoAdjust="0"/>
  </p:normalViewPr>
  <p:slideViewPr>
    <p:cSldViewPr>
      <p:cViewPr>
        <p:scale>
          <a:sx n="90" d="100"/>
          <a:sy n="90" d="100"/>
        </p:scale>
        <p:origin x="-738" y="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24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Functional</a:t>
            </a:r>
          </a:p>
          <a:p>
            <a:r>
              <a:rPr lang="en-US" sz="2800" dirty="0" smtClean="0"/>
              <a:t>~ | &amp;</a:t>
            </a:r>
          </a:p>
          <a:p>
            <a:r>
              <a:rPr lang="en-US" sz="2800" dirty="0" smtClean="0"/>
              <a:t>Basic arithmetic</a:t>
            </a:r>
          </a:p>
          <a:p>
            <a:r>
              <a:rPr lang="en-US" sz="2800" dirty="0" smtClean="0"/>
              <a:t>Read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readline</a:t>
            </a:r>
            <a:r>
              <a:rPr lang="en-US" dirty="0" smtClean="0"/>
              <a:t> function</a:t>
            </a:r>
          </a:p>
          <a:p>
            <a:r>
              <a:rPr lang="en-US" dirty="0" smtClean="0"/>
              <a:t>(assert-string)</a:t>
            </a:r>
          </a:p>
          <a:p>
            <a:r>
              <a:rPr lang="en-US" dirty="0" smtClean="0"/>
              <a:t>Functions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(read)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(read) function is not a general-purpose function that will read anything you type on the keyboard. One limitation is that (read) will read only one field. So if you try to read</a:t>
            </a:r>
          </a:p>
          <a:p>
            <a:pPr lvl="1"/>
            <a:r>
              <a:rPr lang="en-US" dirty="0" smtClean="0"/>
              <a:t>primary color is red</a:t>
            </a:r>
          </a:p>
          <a:p>
            <a:r>
              <a:rPr lang="en-US" dirty="0" smtClean="0"/>
              <a:t>only the first field, "primary", will be read. To (read) all the input, you must enclose the input within double quotes.</a:t>
            </a:r>
          </a:p>
          <a:p>
            <a:r>
              <a:rPr lang="en-US" dirty="0" smtClean="0"/>
              <a:t> Of course, once the input is within double quotes, it is a single literal field. You can then access the substrings "primary", "color", "is", and "red“ with the </a:t>
            </a:r>
            <a:r>
              <a:rPr lang="en-US" b="1" dirty="0" err="1" smtClean="0"/>
              <a:t>str</a:t>
            </a:r>
            <a:r>
              <a:rPr lang="en-US" b="1" dirty="0" smtClean="0"/>
              <a:t>-explode or sub-string functions.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(read)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second limitation of (read) is that you can't input parentheses unless they are within double quotes. Just as you can't assert a fact containing parentheses, you can't (read) parentheses directly except as literals.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readline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readline</a:t>
            </a:r>
            <a:r>
              <a:rPr lang="en-US" dirty="0" smtClean="0"/>
              <a:t> function is used to read multiple values until terminated by a carriage return. This function reads in data as a string. </a:t>
            </a:r>
          </a:p>
          <a:p>
            <a:r>
              <a:rPr lang="en-US" dirty="0" smtClean="0"/>
              <a:t>In order to assert the (</a:t>
            </a:r>
            <a:r>
              <a:rPr lang="en-US" dirty="0" err="1" smtClean="0"/>
              <a:t>readline</a:t>
            </a:r>
            <a:r>
              <a:rPr lang="en-US" dirty="0" smtClean="0"/>
              <a:t>) data, an (assert-string) function is used to assert the </a:t>
            </a:r>
            <a:r>
              <a:rPr lang="en-US" dirty="0" err="1" smtClean="0"/>
              <a:t>nonstring</a:t>
            </a:r>
            <a:r>
              <a:rPr lang="en-US" dirty="0" smtClean="0"/>
              <a:t> fact, just as input by (</a:t>
            </a:r>
            <a:r>
              <a:rPr lang="en-US" dirty="0" err="1" smtClean="0"/>
              <a:t>readline</a:t>
            </a:r>
            <a:r>
              <a:rPr lang="en-US" dirty="0" smtClean="0"/>
              <a:t>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CLIPS&gt; (clear)</a:t>
            </a:r>
          </a:p>
          <a:p>
            <a:r>
              <a:rPr lang="en-US" dirty="0" smtClean="0"/>
              <a:t>CLIPS&gt; (assert-string "(primary color is red)")</a:t>
            </a:r>
          </a:p>
          <a:p>
            <a:r>
              <a:rPr lang="en-US" dirty="0" smtClean="0"/>
              <a:t>&lt;Fact-1&gt;</a:t>
            </a:r>
          </a:p>
          <a:p>
            <a:r>
              <a:rPr lang="en-US" dirty="0" smtClean="0"/>
              <a:t>Notice that the argument of (assert-string) must be a string The following shows how to assert a fact of multiple fields from (</a:t>
            </a:r>
            <a:r>
              <a:rPr lang="en-US" dirty="0" err="1" smtClean="0"/>
              <a:t>readline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dirty="0" smtClean="0"/>
              <a:t>CLIPS&gt; (clear)</a:t>
            </a:r>
          </a:p>
          <a:p>
            <a:pPr lvl="1">
              <a:buNone/>
            </a:pPr>
            <a:r>
              <a:rPr lang="en-US" dirty="0" smtClean="0"/>
              <a:t>CLIPS&gt; (</a:t>
            </a:r>
            <a:r>
              <a:rPr lang="en-US" dirty="0" err="1" smtClean="0"/>
              <a:t>defrule</a:t>
            </a:r>
            <a:r>
              <a:rPr lang="en-US" dirty="0" smtClean="0"/>
              <a:t> test-</a:t>
            </a:r>
            <a:r>
              <a:rPr lang="en-US" dirty="0" err="1" smtClean="0"/>
              <a:t>readline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=&gt;</a:t>
            </a:r>
          </a:p>
          <a:p>
            <a:pPr lvl="1">
              <a:buNone/>
            </a:pPr>
            <a:r>
              <a:rPr lang="fr-FR" dirty="0" smtClean="0"/>
              <a:t>(</a:t>
            </a:r>
            <a:r>
              <a:rPr lang="fr-FR" dirty="0" err="1" smtClean="0"/>
              <a:t>printout</a:t>
            </a:r>
            <a:r>
              <a:rPr lang="fr-FR" dirty="0" smtClean="0"/>
              <a:t> t "Enter input" </a:t>
            </a:r>
            <a:r>
              <a:rPr lang="fr-FR" dirty="0" err="1" smtClean="0"/>
              <a:t>crlf</a:t>
            </a:r>
            <a:r>
              <a:rPr lang="fr-FR" dirty="0" smtClean="0"/>
              <a:t>)</a:t>
            </a:r>
          </a:p>
          <a:p>
            <a:pPr lvl="1">
              <a:buNone/>
            </a:pPr>
            <a:r>
              <a:rPr lang="en-US" dirty="0" smtClean="0"/>
              <a:t>(bind ?string (</a:t>
            </a:r>
            <a:r>
              <a:rPr lang="en-US" dirty="0" err="1" smtClean="0"/>
              <a:t>readline</a:t>
            </a:r>
            <a:r>
              <a:rPr lang="en-US" dirty="0" smtClean="0"/>
              <a:t>))</a:t>
            </a:r>
          </a:p>
          <a:p>
            <a:pPr lvl="1">
              <a:buNone/>
            </a:pPr>
            <a:r>
              <a:rPr lang="en-US" dirty="0" smtClean="0"/>
              <a:t>(assert-string (</a:t>
            </a:r>
            <a:r>
              <a:rPr lang="en-US" dirty="0" err="1" smtClean="0"/>
              <a:t>str</a:t>
            </a:r>
            <a:r>
              <a:rPr lang="en-US" dirty="0" smtClean="0"/>
              <a:t>-cat "(" ?string ")")))</a:t>
            </a:r>
          </a:p>
          <a:p>
            <a:pPr lvl="1">
              <a:buNone/>
            </a:pPr>
            <a:r>
              <a:rPr lang="en-US" dirty="0" smtClean="0"/>
              <a:t>CLIPS&gt; (reset)</a:t>
            </a:r>
          </a:p>
          <a:p>
            <a:pPr lvl="1">
              <a:buNone/>
            </a:pPr>
            <a:r>
              <a:rPr lang="en-US" dirty="0" smtClean="0"/>
              <a:t>CLIPS&gt; (run)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(assert-string)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Since (assert-string) requires parentheses around the string to be asserted, the (</a:t>
            </a:r>
            <a:r>
              <a:rPr lang="en-US" dirty="0" err="1" smtClean="0"/>
              <a:t>str</a:t>
            </a:r>
            <a:r>
              <a:rPr lang="en-US" dirty="0" smtClean="0"/>
              <a:t>-cat) function is used to put them around ?string.</a:t>
            </a:r>
          </a:p>
          <a:p>
            <a:r>
              <a:rPr lang="en-US" dirty="0" smtClean="0"/>
              <a:t>Both (read) and (</a:t>
            </a:r>
            <a:r>
              <a:rPr lang="en-US" dirty="0" err="1" smtClean="0"/>
              <a:t>readline</a:t>
            </a:r>
            <a:r>
              <a:rPr lang="en-US" dirty="0" smtClean="0"/>
              <a:t>) also can be used to read information from a file by specifying the logical name of the file as the argument. For more information, see the </a:t>
            </a:r>
            <a:r>
              <a:rPr lang="en-US" i="1" dirty="0" smtClean="0"/>
              <a:t>CLIPS Reference Manual.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 conditional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test conditional element provides a very powerful way by which to compare numbers, variables, and strings on the LHS. The (test) is used as a pattern on the LHS.</a:t>
            </a:r>
          </a:p>
          <a:p>
            <a:r>
              <a:rPr lang="en-US" dirty="0" smtClean="0"/>
              <a:t>A rule will only be triggered if the (test) is satisfied together with other patterns.</a:t>
            </a:r>
          </a:p>
          <a:p>
            <a:r>
              <a:rPr lang="en-US" dirty="0" smtClean="0"/>
              <a:t>Many predefined functions are provided by CLIPS as shown in the following table.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85800"/>
            <a:ext cx="8791575" cy="5437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505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All the comparison functions except "</a:t>
            </a:r>
            <a:r>
              <a:rPr lang="en-US" dirty="0" err="1" smtClean="0"/>
              <a:t>eq</a:t>
            </a:r>
            <a:r>
              <a:rPr lang="en-US" dirty="0" smtClean="0"/>
              <a:t>" and "</a:t>
            </a:r>
            <a:r>
              <a:rPr lang="en-US" dirty="0" err="1" smtClean="0"/>
              <a:t>neq</a:t>
            </a:r>
            <a:r>
              <a:rPr lang="en-US" dirty="0" smtClean="0"/>
              <a:t>" will give an error message if they are used to compare a number and non-number. </a:t>
            </a:r>
          </a:p>
          <a:p>
            <a:r>
              <a:rPr lang="en-US" dirty="0" smtClean="0"/>
              <a:t>If the type is not known in advance, the "</a:t>
            </a:r>
            <a:r>
              <a:rPr lang="en-US" dirty="0" err="1" smtClean="0"/>
              <a:t>eq</a:t>
            </a:r>
            <a:r>
              <a:rPr lang="en-US" dirty="0" smtClean="0"/>
              <a:t>" and "</a:t>
            </a:r>
            <a:r>
              <a:rPr lang="en-US" dirty="0" err="1" smtClean="0"/>
              <a:t>neq</a:t>
            </a:r>
            <a:r>
              <a:rPr lang="en-US" dirty="0" smtClean="0"/>
              <a:t>" functions should be used. 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eq</a:t>
            </a:r>
            <a:r>
              <a:rPr lang="en-US" dirty="0" smtClean="0"/>
              <a:t> function checks for the same magnitude </a:t>
            </a:r>
            <a:r>
              <a:rPr lang="en-US" i="1" dirty="0" smtClean="0"/>
              <a:t>and type of its arguments </a:t>
            </a:r>
          </a:p>
          <a:p>
            <a:r>
              <a:rPr lang="en-US" i="1" dirty="0" smtClean="0"/>
              <a:t>while the "=" function only checks the magnitude of </a:t>
            </a:r>
            <a:r>
              <a:rPr lang="en-US" dirty="0" smtClean="0"/>
              <a:t>its (numeric) arguments and doesn't care if they're integer or floating-point.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0"/>
            <a:ext cx="62198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logical functions of CLIPS are </a:t>
            </a:r>
            <a:r>
              <a:rPr lang="en-US" b="1" dirty="0" smtClean="0"/>
              <a:t>and, or, </a:t>
            </a:r>
            <a:r>
              <a:rPr lang="en-US" dirty="0" smtClean="0"/>
              <a:t>and </a:t>
            </a:r>
            <a:r>
              <a:rPr lang="en-US" b="1" dirty="0" smtClean="0"/>
              <a:t>not</a:t>
            </a:r>
            <a:r>
              <a:rPr lang="en-US" dirty="0" smtClean="0"/>
              <a:t>. They can be used in expressions as Boolean functions. In CLIPS, true and false are represented by the symbols TRUE and FALSE. </a:t>
            </a:r>
          </a:p>
          <a:p>
            <a:r>
              <a:rPr lang="en-US" dirty="0" smtClean="0"/>
              <a:t>Note that upper-case </a:t>
            </a:r>
            <a:r>
              <a:rPr lang="en-US" i="1" dirty="0" smtClean="0"/>
              <a:t>must be used for logical values in </a:t>
            </a:r>
            <a:r>
              <a:rPr lang="en-US" dirty="0" smtClean="0"/>
              <a:t>CLIPS.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</a:t>
            </a:r>
            <a:r>
              <a:rPr lang="en-US" b="1" dirty="0" err="1" smtClean="0"/>
              <a:t>eq</a:t>
            </a:r>
            <a:r>
              <a:rPr lang="en-US" dirty="0" smtClean="0"/>
              <a:t> function returns the symbol TRUE if its first argument is equal in value to all its subsequent arguments, otherwise it returns the symbol FALSE. Note that </a:t>
            </a:r>
            <a:r>
              <a:rPr lang="en-US" b="1" dirty="0" err="1" smtClean="0"/>
              <a:t>eq</a:t>
            </a:r>
            <a:r>
              <a:rPr lang="en-US" b="1" dirty="0" smtClean="0"/>
              <a:t> </a:t>
            </a:r>
            <a:r>
              <a:rPr lang="en-US" dirty="0" smtClean="0"/>
              <a:t>compares types as well as values. Thus, (</a:t>
            </a:r>
            <a:r>
              <a:rPr lang="en-US" dirty="0" err="1" smtClean="0"/>
              <a:t>eq</a:t>
            </a:r>
            <a:r>
              <a:rPr lang="en-US" dirty="0" smtClean="0"/>
              <a:t> 3 3.0) is FALSE since 3 is an integer and 3.0 is a float.</a:t>
            </a:r>
          </a:p>
          <a:p>
            <a:r>
              <a:rPr lang="en-US" dirty="0" smtClean="0"/>
              <a:t>The </a:t>
            </a:r>
            <a:r>
              <a:rPr lang="en-US" b="1" dirty="0" err="1" smtClean="0"/>
              <a:t>neq</a:t>
            </a:r>
            <a:r>
              <a:rPr lang="en-US" dirty="0" smtClean="0"/>
              <a:t> function returns the symbol TRUE if its first argument is not equal in value to all its subsequent arguments, otherwise it returns the symbol FALSE. Note that </a:t>
            </a:r>
            <a:r>
              <a:rPr lang="en-US" b="1" dirty="0" err="1" smtClean="0"/>
              <a:t>neq</a:t>
            </a:r>
            <a:r>
              <a:rPr lang="en-US" b="1" dirty="0" smtClean="0"/>
              <a:t> </a:t>
            </a:r>
            <a:r>
              <a:rPr lang="en-US" dirty="0" smtClean="0"/>
              <a:t>compares types as well as values. Thus, (</a:t>
            </a:r>
            <a:r>
              <a:rPr lang="en-US" dirty="0" err="1" smtClean="0"/>
              <a:t>neq</a:t>
            </a:r>
            <a:r>
              <a:rPr lang="en-US" dirty="0" smtClean="0"/>
              <a:t> 3 3.0) is TRUE since 3 is an integer and 3.0 is a float.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=</a:t>
            </a:r>
            <a:r>
              <a:rPr lang="en-US" dirty="0" smtClean="0"/>
              <a:t> function returns the symbol TRUE if its first argument is equal in value to all its subsequent arguments, otherwise it returns the symbol FALSE. Note that </a:t>
            </a:r>
            <a:r>
              <a:rPr lang="en-US" b="1" dirty="0" smtClean="0"/>
              <a:t>= </a:t>
            </a:r>
            <a:r>
              <a:rPr lang="en-US" dirty="0" smtClean="0"/>
              <a:t>compares only numeric values and will convert integers to floats when necessary for comparison.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&lt;&gt;</a:t>
            </a:r>
            <a:r>
              <a:rPr lang="en-US" dirty="0" smtClean="0"/>
              <a:t> function returns the symbol TRUE if its first argument is not equal in value to all its subsequent arguments, otherwise it returns the symbol FALSE. Note that </a:t>
            </a:r>
            <a:r>
              <a:rPr lang="en-US" b="1" dirty="0" smtClean="0"/>
              <a:t>&lt;&gt; </a:t>
            </a:r>
            <a:r>
              <a:rPr lang="en-US" dirty="0" smtClean="0"/>
              <a:t>compares only numeric values and will convert integers to floats when necessary for comparison.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&gt;=</a:t>
            </a:r>
            <a:r>
              <a:rPr lang="en-US" dirty="0" smtClean="0"/>
              <a:t> function returns the symbol TRUE if for all its arguments, argument n‑1 is greater than or equal to argument n, otherwise it returns the symbol FALSE. Note that </a:t>
            </a:r>
            <a:r>
              <a:rPr lang="en-US" b="1" dirty="0" smtClean="0"/>
              <a:t>&gt;= </a:t>
            </a:r>
            <a:r>
              <a:rPr lang="en-US" dirty="0" smtClean="0"/>
              <a:t>compares only numeric values and will convert integers to floats when necessary for comparison.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&lt;</a:t>
            </a:r>
            <a:r>
              <a:rPr lang="en-US" dirty="0" smtClean="0"/>
              <a:t> function returns the symbol TRUE if for all its arguments, argument n‑1 is less than argument n, otherwise it returns the symbol FALSE. Note that </a:t>
            </a:r>
            <a:r>
              <a:rPr lang="en-US" b="1" dirty="0" smtClean="0"/>
              <a:t>&lt; </a:t>
            </a:r>
            <a:r>
              <a:rPr lang="en-US" dirty="0" smtClean="0"/>
              <a:t>compares only numeric values and will convert integers to floats when necessary for comparison.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&lt;=</a:t>
            </a:r>
            <a:r>
              <a:rPr lang="en-US" dirty="0" smtClean="0"/>
              <a:t> function returns the symbol TRUE if for all its arguments, argument n‑1 is less than or equal to argument n, otherwise it returns the symbol FALSE. Note that </a:t>
            </a:r>
            <a:r>
              <a:rPr lang="en-US" b="1" dirty="0" smtClean="0"/>
              <a:t>&lt;= </a:t>
            </a:r>
            <a:r>
              <a:rPr lang="en-US" dirty="0" smtClean="0"/>
              <a:t>compares only numeric values and will convert integers to floats when necessary for comparison.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</a:t>
            </a:r>
            <a:r>
              <a:rPr lang="en-US" b="1" dirty="0" err="1" smtClean="0"/>
              <a:t>numberp</a:t>
            </a:r>
            <a:r>
              <a:rPr lang="en-US" dirty="0" smtClean="0"/>
              <a:t> function returns the symbol TRUE if its argument is a float or integer, otherwise it returns the symbol FALSE.</a:t>
            </a:r>
          </a:p>
          <a:p>
            <a:r>
              <a:rPr lang="en-US" dirty="0" smtClean="0"/>
              <a:t>The </a:t>
            </a:r>
            <a:r>
              <a:rPr lang="en-US" b="1" dirty="0" err="1" smtClean="0"/>
              <a:t>floatp</a:t>
            </a:r>
            <a:r>
              <a:rPr lang="en-US" dirty="0" smtClean="0"/>
              <a:t> function returns the symbol TRUE if its argument is a float, otherwise it returns the symbol FALSE.</a:t>
            </a:r>
          </a:p>
          <a:p>
            <a:r>
              <a:rPr lang="en-US" dirty="0" smtClean="0"/>
              <a:t>The </a:t>
            </a:r>
            <a:r>
              <a:rPr lang="en-US" b="1" dirty="0" err="1" smtClean="0"/>
              <a:t>integerp</a:t>
            </a:r>
            <a:r>
              <a:rPr lang="en-US" dirty="0" smtClean="0"/>
              <a:t> function returns the symbol TRUE if its argument is an integer, otherwise it returns the symbol FALSE.</a:t>
            </a:r>
          </a:p>
          <a:p>
            <a:r>
              <a:rPr lang="en-US" dirty="0" smtClean="0"/>
              <a:t>The </a:t>
            </a:r>
            <a:r>
              <a:rPr lang="en-US" b="1" dirty="0" err="1" smtClean="0"/>
              <a:t>stringp</a:t>
            </a:r>
            <a:r>
              <a:rPr lang="en-US" dirty="0" smtClean="0"/>
              <a:t> function returns the symbol TRUE if its argument is a string, otherwise it returns the symbol FALSE.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err="1" smtClean="0"/>
              <a:t>evenp</a:t>
            </a:r>
            <a:r>
              <a:rPr lang="en-US" dirty="0" smtClean="0"/>
              <a:t> function returns the symbol TRUE if its argument is an even number, otherwise it returns the symbol FALSE.</a:t>
            </a:r>
          </a:p>
          <a:p>
            <a:r>
              <a:rPr lang="en-US" dirty="0" smtClean="0"/>
              <a:t>The </a:t>
            </a:r>
            <a:r>
              <a:rPr lang="en-US" b="1" dirty="0" err="1" smtClean="0"/>
              <a:t>oddp</a:t>
            </a:r>
            <a:r>
              <a:rPr lang="en-US" dirty="0" smtClean="0"/>
              <a:t> function returns the symbol TRUE if its argument is an odd number, otherwise it returns the symbol FALSE.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Functions……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and</a:t>
            </a:r>
            <a:r>
              <a:rPr lang="en-US" dirty="0" smtClean="0"/>
              <a:t> function returns the symbol TRUE if each of its arguments evaluates to TRUE,  otherwise it returns the symbol </a:t>
            </a:r>
            <a:r>
              <a:rPr lang="en-US" dirty="0" smtClean="0"/>
              <a:t>FALSE. </a:t>
            </a:r>
            <a:r>
              <a:rPr lang="en-US" dirty="0" smtClean="0"/>
              <a:t>Each argument of the function is evaluated from left to right. If any argument evaluates to FALSE, then the symbol FALSE is immediately returned by the function.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he </a:t>
            </a:r>
            <a:r>
              <a:rPr lang="en-US" b="1" dirty="0" smtClean="0"/>
              <a:t>or</a:t>
            </a:r>
            <a:r>
              <a:rPr lang="en-US" dirty="0" smtClean="0"/>
              <a:t> function returns the symbol TRUE if any of its arguments evaluates to TRUE,  otherwise it returns the symbol FALSE</a:t>
            </a:r>
            <a:r>
              <a:rPr lang="en-US" smtClean="0"/>
              <a:t>. </a:t>
            </a:r>
            <a:r>
              <a:rPr lang="en-US" smtClean="0"/>
              <a:t>Each </a:t>
            </a:r>
            <a:r>
              <a:rPr lang="en-US" dirty="0" smtClean="0"/>
              <a:t>argument of the function is evaluated from left to right. If any argument evaluates to TRUE, then the symbol TRUE is immediately returned by the function.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not</a:t>
            </a:r>
            <a:r>
              <a:rPr lang="en-US" dirty="0" smtClean="0"/>
              <a:t> function returns the symbol TRUE if its argument evaluates to FALSE,  otherwise it returns the symbol FALSE.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CLIPS&gt; (= 3 3.0)</a:t>
            </a:r>
          </a:p>
          <a:p>
            <a:pPr>
              <a:buNone/>
            </a:pPr>
            <a:r>
              <a:rPr lang="en-US" dirty="0" smtClean="0"/>
              <a:t>TRUE</a:t>
            </a:r>
          </a:p>
          <a:p>
            <a:pPr>
              <a:buNone/>
            </a:pPr>
            <a:r>
              <a:rPr lang="en-US" dirty="0" smtClean="0"/>
              <a:t>CLIPS&gt; (= 4 4.1)</a:t>
            </a:r>
          </a:p>
          <a:p>
            <a:pPr>
              <a:buNone/>
            </a:pPr>
            <a:r>
              <a:rPr lang="en-US" dirty="0" smtClean="0"/>
              <a:t>FALSE</a:t>
            </a:r>
          </a:p>
          <a:p>
            <a:pPr>
              <a:buNone/>
            </a:pPr>
            <a:r>
              <a:rPr lang="en-US" dirty="0" smtClean="0"/>
              <a:t>CLIPS&gt;</a:t>
            </a:r>
          </a:p>
          <a:p>
            <a:pPr>
              <a:buNone/>
            </a:pPr>
            <a:r>
              <a:rPr lang="en-US" dirty="0" smtClean="0"/>
              <a:t>CLIPS&gt; (</a:t>
            </a:r>
            <a:r>
              <a:rPr lang="en-US" dirty="0" err="1" smtClean="0"/>
              <a:t>neq</a:t>
            </a:r>
            <a:r>
              <a:rPr lang="en-US" dirty="0" smtClean="0"/>
              <a:t> </a:t>
            </a:r>
            <a:r>
              <a:rPr lang="en-US" dirty="0" err="1" smtClean="0"/>
              <a:t>foo</a:t>
            </a:r>
            <a:r>
              <a:rPr lang="en-US" dirty="0" smtClean="0"/>
              <a:t> bar yak bar)</a:t>
            </a:r>
          </a:p>
          <a:p>
            <a:pPr>
              <a:buNone/>
            </a:pPr>
            <a:r>
              <a:rPr lang="en-US" dirty="0" smtClean="0"/>
              <a:t>TRUE</a:t>
            </a:r>
          </a:p>
          <a:p>
            <a:pPr>
              <a:buNone/>
            </a:pPr>
            <a:r>
              <a:rPr lang="en-US" dirty="0" smtClean="0"/>
              <a:t>CLIPS&gt; (</a:t>
            </a:r>
            <a:r>
              <a:rPr lang="en-US" dirty="0" err="1" smtClean="0"/>
              <a:t>neq</a:t>
            </a:r>
            <a:r>
              <a:rPr lang="en-US" dirty="0" smtClean="0"/>
              <a:t> </a:t>
            </a:r>
            <a:r>
              <a:rPr lang="en-US" dirty="0" err="1" smtClean="0"/>
              <a:t>foo</a:t>
            </a:r>
            <a:r>
              <a:rPr lang="en-US" dirty="0" smtClean="0"/>
              <a:t> </a:t>
            </a:r>
            <a:r>
              <a:rPr lang="en-US" dirty="0" err="1" smtClean="0"/>
              <a:t>foo</a:t>
            </a:r>
            <a:r>
              <a:rPr lang="en-US" dirty="0" smtClean="0"/>
              <a:t> yak bar)</a:t>
            </a:r>
          </a:p>
          <a:p>
            <a:pPr>
              <a:buNone/>
            </a:pPr>
            <a:r>
              <a:rPr lang="en-US" dirty="0" smtClean="0"/>
              <a:t>FALSE</a:t>
            </a:r>
          </a:p>
          <a:p>
            <a:pPr>
              <a:buNone/>
            </a:pPr>
            <a:r>
              <a:rPr lang="en-US" dirty="0" smtClean="0"/>
              <a:t>CLIPS&gt; (</a:t>
            </a:r>
            <a:r>
              <a:rPr lang="en-US" dirty="0" err="1" smtClean="0"/>
              <a:t>neq</a:t>
            </a:r>
            <a:r>
              <a:rPr lang="en-US" dirty="0" smtClean="0"/>
              <a:t> 3 a)</a:t>
            </a:r>
          </a:p>
          <a:p>
            <a:pPr>
              <a:buNone/>
            </a:pPr>
            <a:r>
              <a:rPr lang="en-US" dirty="0" smtClean="0"/>
              <a:t>TRUE</a:t>
            </a:r>
          </a:p>
          <a:p>
            <a:pPr>
              <a:buNone/>
            </a:pPr>
            <a:r>
              <a:rPr lang="en-US" dirty="0" smtClean="0"/>
              <a:t>CLIPS&gt;</a:t>
            </a:r>
          </a:p>
          <a:p>
            <a:pPr>
              <a:buNone/>
            </a:pPr>
            <a:r>
              <a:rPr lang="en-US" dirty="0" smtClean="0"/>
              <a:t>CLIPS&gt; (</a:t>
            </a:r>
            <a:r>
              <a:rPr lang="en-US" dirty="0" err="1" smtClean="0"/>
              <a:t>eq</a:t>
            </a:r>
            <a:r>
              <a:rPr lang="en-US" dirty="0" smtClean="0"/>
              <a:t> </a:t>
            </a:r>
            <a:r>
              <a:rPr lang="en-US" dirty="0" err="1" smtClean="0"/>
              <a:t>foo</a:t>
            </a:r>
            <a:r>
              <a:rPr lang="en-US" dirty="0" smtClean="0"/>
              <a:t> bar mumble </a:t>
            </a:r>
            <a:r>
              <a:rPr lang="en-US" dirty="0" err="1" smtClean="0"/>
              <a:t>foo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FALSE</a:t>
            </a:r>
          </a:p>
          <a:p>
            <a:pPr>
              <a:buNone/>
            </a:pPr>
            <a:r>
              <a:rPr lang="en-US" dirty="0" smtClean="0"/>
              <a:t>CLIPS&gt; (</a:t>
            </a:r>
            <a:r>
              <a:rPr lang="en-US" dirty="0" err="1" smtClean="0"/>
              <a:t>eq</a:t>
            </a:r>
            <a:r>
              <a:rPr lang="en-US" dirty="0" smtClean="0"/>
              <a:t> </a:t>
            </a:r>
            <a:r>
              <a:rPr lang="en-US" dirty="0" err="1" smtClean="0"/>
              <a:t>foo</a:t>
            </a:r>
            <a:r>
              <a:rPr lang="en-US" dirty="0" smtClean="0"/>
              <a:t> </a:t>
            </a:r>
            <a:r>
              <a:rPr lang="en-US" dirty="0" err="1" smtClean="0"/>
              <a:t>foo</a:t>
            </a:r>
            <a:r>
              <a:rPr lang="en-US" dirty="0" smtClean="0"/>
              <a:t> </a:t>
            </a:r>
            <a:r>
              <a:rPr lang="en-US" dirty="0" err="1" smtClean="0"/>
              <a:t>foo</a:t>
            </a:r>
            <a:r>
              <a:rPr lang="en-US" dirty="0" smtClean="0"/>
              <a:t> </a:t>
            </a:r>
            <a:r>
              <a:rPr lang="en-US" dirty="0" err="1" smtClean="0"/>
              <a:t>foo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TRUE</a:t>
            </a:r>
          </a:p>
          <a:p>
            <a:pPr>
              <a:buNone/>
            </a:pPr>
            <a:r>
              <a:rPr lang="en-US" dirty="0" smtClean="0"/>
              <a:t>CLIPS&gt; (</a:t>
            </a:r>
            <a:r>
              <a:rPr lang="en-US" dirty="0" err="1" smtClean="0"/>
              <a:t>eq</a:t>
            </a:r>
            <a:r>
              <a:rPr lang="en-US" dirty="0" smtClean="0"/>
              <a:t> 3 4)</a:t>
            </a:r>
          </a:p>
          <a:p>
            <a:pPr>
              <a:buNone/>
            </a:pPr>
            <a:r>
              <a:rPr lang="en-US" dirty="0" smtClean="0"/>
              <a:t>FALSE</a:t>
            </a:r>
          </a:p>
          <a:p>
            <a:pPr>
              <a:buNone/>
            </a:pPr>
            <a:r>
              <a:rPr lang="en-US" dirty="0" smtClean="0"/>
              <a:t>CLIPS&gt;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848600" cy="4953000"/>
          </a:xfrm>
          <a:noFill/>
          <a:ln/>
        </p:spPr>
        <p:txBody>
          <a:bodyPr>
            <a:noAutofit/>
          </a:bodyPr>
          <a:lstStyle/>
          <a:p>
            <a:r>
              <a:rPr lang="en-US" dirty="0" err="1" smtClean="0"/>
              <a:t>readline</a:t>
            </a:r>
            <a:r>
              <a:rPr lang="en-US" dirty="0" smtClean="0"/>
              <a:t> function</a:t>
            </a:r>
          </a:p>
          <a:p>
            <a:r>
              <a:rPr lang="en-US" dirty="0" smtClean="0"/>
              <a:t>(assert-string)</a:t>
            </a:r>
          </a:p>
          <a:p>
            <a:r>
              <a:rPr lang="en-US" smtClean="0"/>
              <a:t>Functions </a:t>
            </a:r>
          </a:p>
          <a:p>
            <a:endParaRPr lang="en-US" dirty="0" smtClean="0"/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11621</TotalTime>
  <Words>1174</Words>
  <Application>Microsoft Office PowerPoint</Application>
  <PresentationFormat>On-screen Show (4:3)</PresentationFormat>
  <Paragraphs>99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Artificial Intelligence Lecture No. 24</vt:lpstr>
      <vt:lpstr>Summary of Previous Lecture</vt:lpstr>
      <vt:lpstr>Today’s Lecture</vt:lpstr>
      <vt:lpstr>(read) function</vt:lpstr>
      <vt:lpstr>(read) function</vt:lpstr>
      <vt:lpstr>readline function</vt:lpstr>
      <vt:lpstr>Slide 7</vt:lpstr>
      <vt:lpstr>Slide 8</vt:lpstr>
      <vt:lpstr>(assert-string)</vt:lpstr>
      <vt:lpstr>Test  conditional element</vt:lpstr>
      <vt:lpstr>Slide 11</vt:lpstr>
      <vt:lpstr>Slide 12</vt:lpstr>
      <vt:lpstr>logical values</vt:lpstr>
      <vt:lpstr>Functions </vt:lpstr>
      <vt:lpstr>Functions ..</vt:lpstr>
      <vt:lpstr>Functions ….</vt:lpstr>
      <vt:lpstr>Functions </vt:lpstr>
      <vt:lpstr>Functions ..</vt:lpstr>
      <vt:lpstr>Functions…… </vt:lpstr>
      <vt:lpstr>Slide 20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498</cp:revision>
  <dcterms:created xsi:type="dcterms:W3CDTF">2012-02-27T05:45:45Z</dcterms:created>
  <dcterms:modified xsi:type="dcterms:W3CDTF">2013-12-11T06:18:00Z</dcterms:modified>
</cp:coreProperties>
</file>