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1" r:id="rId2"/>
    <p:sldId id="440" r:id="rId3"/>
    <p:sldId id="456" r:id="rId4"/>
    <p:sldId id="462" r:id="rId5"/>
    <p:sldId id="463" r:id="rId6"/>
    <p:sldId id="464" r:id="rId7"/>
    <p:sldId id="465" r:id="rId8"/>
    <p:sldId id="466" r:id="rId9"/>
    <p:sldId id="467" r:id="rId10"/>
    <p:sldId id="468" r:id="rId11"/>
    <p:sldId id="469" r:id="rId12"/>
    <p:sldId id="470" r:id="rId13"/>
    <p:sldId id="471" r:id="rId14"/>
    <p:sldId id="473" r:id="rId15"/>
    <p:sldId id="474" r:id="rId16"/>
    <p:sldId id="475" r:id="rId17"/>
    <p:sldId id="476" r:id="rId18"/>
    <p:sldId id="477" r:id="rId19"/>
    <p:sldId id="478" r:id="rId20"/>
    <p:sldId id="479" r:id="rId21"/>
    <p:sldId id="480" r:id="rId22"/>
    <p:sldId id="402" r:id="rId23"/>
    <p:sldId id="47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0" autoAdjust="0"/>
    <p:restoredTop sz="90833" autoAdjust="0"/>
  </p:normalViewPr>
  <p:slideViewPr>
    <p:cSldViewPr>
      <p:cViewPr>
        <p:scale>
          <a:sx n="50" d="100"/>
          <a:sy n="50" d="100"/>
        </p:scale>
        <p:origin x="-1195"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12/10/2013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23 </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err="1" smtClean="0"/>
              <a:t>Deftemplate</a:t>
            </a:r>
            <a:endParaRPr lang="en-US" sz="2800" dirty="0" smtClean="0"/>
          </a:p>
          <a:p>
            <a:r>
              <a:rPr lang="en-US" sz="2800" dirty="0" smtClean="0"/>
              <a:t>Single-slot or </a:t>
            </a:r>
            <a:r>
              <a:rPr lang="en-US" sz="2800" dirty="0" err="1" smtClean="0"/>
              <a:t>multislot</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US" dirty="0" smtClean="0"/>
              <a:t>Multiple fields</a:t>
            </a:r>
          </a:p>
          <a:p>
            <a:r>
              <a:rPr lang="en-US" dirty="0" smtClean="0"/>
              <a:t>Functional</a:t>
            </a:r>
          </a:p>
          <a:p>
            <a:r>
              <a:rPr lang="en-US" dirty="0" smtClean="0"/>
              <a:t>~ | &amp;</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Let's reconsider the problem of designing an expert system to help a robot cross a street. One rule that you would have follows.</a:t>
            </a:r>
          </a:p>
          <a:p>
            <a:pPr lvl="1">
              <a:buNone/>
            </a:pPr>
            <a:r>
              <a:rPr lang="en-US" dirty="0" smtClean="0"/>
              <a:t>(</a:t>
            </a:r>
            <a:r>
              <a:rPr lang="en-US" dirty="0" err="1" smtClean="0"/>
              <a:t>defrule</a:t>
            </a:r>
            <a:r>
              <a:rPr lang="en-US" dirty="0" smtClean="0"/>
              <a:t> green-light</a:t>
            </a:r>
          </a:p>
          <a:p>
            <a:pPr lvl="1">
              <a:buNone/>
            </a:pPr>
            <a:r>
              <a:rPr lang="en-US" dirty="0" smtClean="0"/>
              <a:t>(light green)</a:t>
            </a:r>
          </a:p>
          <a:p>
            <a:pPr lvl="1">
              <a:buNone/>
            </a:pPr>
            <a:r>
              <a:rPr lang="en-US" dirty="0" smtClean="0"/>
              <a:t>=&gt;</a:t>
            </a:r>
          </a:p>
          <a:p>
            <a:pPr lvl="1">
              <a:buNone/>
            </a:pPr>
            <a:r>
              <a:rPr lang="en-US" dirty="0" smtClean="0"/>
              <a:t>(printout t "Walk" </a:t>
            </a:r>
            <a:r>
              <a:rPr lang="en-US" dirty="0" err="1" smtClean="0"/>
              <a:t>crlf</a:t>
            </a:r>
            <a:r>
              <a:rPr lang="en-US" dirty="0" smtClean="0"/>
              <a:t>))</a:t>
            </a:r>
          </a:p>
          <a:p>
            <a:r>
              <a:rPr lang="en-US" dirty="0" smtClean="0"/>
              <a:t>Another rule would cover the case of a red light.</a:t>
            </a:r>
          </a:p>
          <a:p>
            <a:pPr lvl="1">
              <a:buNone/>
            </a:pPr>
            <a:r>
              <a:rPr lang="en-US" dirty="0" smtClean="0"/>
              <a:t>(</a:t>
            </a:r>
            <a:r>
              <a:rPr lang="en-US" dirty="0" err="1" smtClean="0"/>
              <a:t>defrule</a:t>
            </a:r>
            <a:r>
              <a:rPr lang="en-US" dirty="0" smtClean="0"/>
              <a:t> red-light</a:t>
            </a:r>
          </a:p>
          <a:p>
            <a:pPr lvl="1">
              <a:buNone/>
            </a:pPr>
            <a:r>
              <a:rPr lang="en-US" dirty="0" smtClean="0"/>
              <a:t>(light red)</a:t>
            </a:r>
          </a:p>
          <a:p>
            <a:pPr lvl="1">
              <a:buNone/>
            </a:pPr>
            <a:r>
              <a:rPr lang="en-US" dirty="0" smtClean="0"/>
              <a:t>=&gt;</a:t>
            </a:r>
          </a:p>
          <a:p>
            <a:pPr lvl="1">
              <a:buNone/>
            </a:pPr>
            <a:r>
              <a:rPr lang="en-US" dirty="0" smtClean="0"/>
              <a:t>(printout t "Don't walk" </a:t>
            </a:r>
            <a:r>
              <a:rPr lang="en-US" dirty="0" err="1" smtClean="0"/>
              <a:t>crlf</a:t>
            </a:r>
            <a:r>
              <a:rPr lang="en-US" dirty="0" smtClean="0"/>
              <a: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 third rule would cover the case in which a walk-sign said not to walk. This would take precedence over a green light.</a:t>
            </a:r>
          </a:p>
          <a:p>
            <a:pPr>
              <a:buNone/>
            </a:pPr>
            <a:r>
              <a:rPr lang="en-US" dirty="0" smtClean="0"/>
              <a:t>(</a:t>
            </a:r>
            <a:r>
              <a:rPr lang="en-US" dirty="0" err="1" smtClean="0"/>
              <a:t>defrule</a:t>
            </a:r>
            <a:r>
              <a:rPr lang="en-US" dirty="0" smtClean="0"/>
              <a:t> walk-sign</a:t>
            </a:r>
          </a:p>
          <a:p>
            <a:pPr>
              <a:buNone/>
            </a:pPr>
            <a:r>
              <a:rPr lang="en-US" dirty="0" smtClean="0"/>
              <a:t>(walk-sign-says </a:t>
            </a:r>
            <a:r>
              <a:rPr lang="en-US" dirty="0" err="1" smtClean="0"/>
              <a:t>dont</a:t>
            </a:r>
            <a:r>
              <a:rPr lang="en-US" dirty="0" smtClean="0"/>
              <a:t>-walk)</a:t>
            </a:r>
          </a:p>
          <a:p>
            <a:pPr>
              <a:buNone/>
            </a:pPr>
            <a:r>
              <a:rPr lang="en-US" dirty="0" smtClean="0"/>
              <a:t>=&gt;</a:t>
            </a:r>
          </a:p>
          <a:p>
            <a:pPr>
              <a:buNone/>
            </a:pPr>
            <a:r>
              <a:rPr lang="en-US" dirty="0" smtClean="0"/>
              <a:t>(printout t "Don't walk" </a:t>
            </a:r>
            <a:r>
              <a:rPr lang="en-US" dirty="0" err="1" smtClean="0"/>
              <a:t>crlf</a:t>
            </a:r>
            <a:r>
              <a:rPr lang="en-US" dirty="0" smtClean="0"/>
              <a: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allow</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previous rules are simplified and don't cover all cases such as the breakdown of  the traffic-light. For example, what does the robot do if the light is red or yellow and the walk-sign says walk?</a:t>
            </a:r>
          </a:p>
          <a:p>
            <a:r>
              <a:rPr lang="en-US" dirty="0" smtClean="0"/>
              <a:t>A way of handling this case is to use a field constraint to restrict the values that a pattern may have on the LHS. The field constraint acts like constraints on patterns. </a:t>
            </a:r>
          </a:p>
          <a:p>
            <a:r>
              <a:rPr lang="en-US" dirty="0" smtClean="0"/>
              <a:t>One type of field constraint is called a connective constraint. There are three types of connective constraints. The first is called a ~ constraint. Its symbol is the tilde "~". </a:t>
            </a:r>
          </a:p>
          <a:p>
            <a:r>
              <a:rPr lang="en-US" dirty="0" smtClean="0"/>
              <a:t>The ~ constraint acts on the one value that immediately follows it and will </a:t>
            </a:r>
            <a:r>
              <a:rPr lang="en-US" i="1" dirty="0" smtClean="0"/>
              <a:t>not allow </a:t>
            </a:r>
            <a:r>
              <a:rPr lang="en-US" dirty="0" smtClean="0"/>
              <a:t>that value.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As a simple example of the ~ constraint, suppose you wanted to write a rule that would print out "Don't walk" if the light was not green. One approach would be to write rules for every possible light condition, including all possible malfunctions: yellow, red, blinking yellow, blinking red, blinking green, winking yellow, blinking yellow and winking red, and so forth. </a:t>
            </a:r>
          </a:p>
          <a:p>
            <a:r>
              <a:rPr lang="en-US" dirty="0" smtClean="0"/>
              <a:t>However, a much easier approach is to use the ~ constraint as shown in the following rule: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a:t>
            </a:r>
            <a:r>
              <a:rPr lang="en-US" dirty="0" err="1" smtClean="0"/>
              <a:t>defrule</a:t>
            </a:r>
            <a:r>
              <a:rPr lang="en-US" dirty="0" smtClean="0"/>
              <a:t> walk</a:t>
            </a:r>
          </a:p>
          <a:p>
            <a:pPr>
              <a:buNone/>
            </a:pPr>
            <a:r>
              <a:rPr lang="en-US" dirty="0" smtClean="0"/>
              <a:t>(light ~green)</a:t>
            </a:r>
          </a:p>
          <a:p>
            <a:pPr>
              <a:buNone/>
            </a:pPr>
            <a:r>
              <a:rPr lang="en-US" dirty="0" smtClean="0"/>
              <a:t>=&gt;</a:t>
            </a:r>
          </a:p>
          <a:p>
            <a:pPr>
              <a:buNone/>
            </a:pPr>
            <a:r>
              <a:rPr lang="en-US" dirty="0" smtClean="0"/>
              <a:t>(printout t "Don't walk" </a:t>
            </a:r>
            <a:r>
              <a:rPr lang="en-US" dirty="0" err="1" smtClean="0"/>
              <a:t>crlf</a:t>
            </a:r>
            <a:r>
              <a:rPr lang="en-US" dirty="0" smtClean="0"/>
              <a:t>))</a:t>
            </a:r>
          </a:p>
          <a:p>
            <a:r>
              <a:rPr lang="en-US" dirty="0" smtClean="0"/>
              <a:t>By using the ~ constraint, this one rule does the work of many other rules that required specifying each light condition.</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 constraint</a:t>
            </a:r>
            <a:endParaRPr lang="en-US" dirty="0"/>
          </a:p>
        </p:txBody>
      </p:sp>
      <p:sp>
        <p:nvSpPr>
          <p:cNvPr id="3" name="Content Placeholder 2"/>
          <p:cNvSpPr>
            <a:spLocks noGrp="1"/>
          </p:cNvSpPr>
          <p:nvPr>
            <p:ph idx="1"/>
          </p:nvPr>
        </p:nvSpPr>
        <p:spPr/>
        <p:txBody>
          <a:bodyPr>
            <a:normAutofit lnSpcReduction="10000"/>
          </a:bodyPr>
          <a:lstStyle/>
          <a:p>
            <a:r>
              <a:rPr lang="en-US" dirty="0" smtClean="0"/>
              <a:t>The second connective constraint is the bar constraint, "|". The "|" connective constraint is used to allow any of a group of values to match.</a:t>
            </a:r>
          </a:p>
          <a:p>
            <a:r>
              <a:rPr lang="en-US" dirty="0" smtClean="0"/>
              <a:t>For example, suppose you wanted a rule that printed out "Be cautious" if the light was yellow or blinking yellow. The following example shows how it's done using the "|“ constraint.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dirty="0" smtClean="0"/>
              <a:t>(</a:t>
            </a:r>
            <a:r>
              <a:rPr lang="en-US" dirty="0" err="1" smtClean="0"/>
              <a:t>defrule</a:t>
            </a:r>
            <a:r>
              <a:rPr lang="en-US" dirty="0" smtClean="0"/>
              <a:t> cautious</a:t>
            </a:r>
          </a:p>
          <a:p>
            <a:pPr>
              <a:buNone/>
            </a:pPr>
            <a:r>
              <a:rPr lang="en-US" dirty="0" smtClean="0"/>
              <a:t>(light yellow | blinking-yellow)</a:t>
            </a:r>
          </a:p>
          <a:p>
            <a:pPr>
              <a:buNone/>
            </a:pPr>
            <a:r>
              <a:rPr lang="en-US" dirty="0" smtClean="0"/>
              <a:t>=&gt;</a:t>
            </a:r>
          </a:p>
          <a:p>
            <a:pPr>
              <a:buNone/>
            </a:pPr>
            <a:r>
              <a:rPr lang="en-US" dirty="0" smtClean="0"/>
              <a:t>(printout t "Be cautious" </a:t>
            </a:r>
            <a:r>
              <a:rPr lang="en-US" dirty="0" err="1" smtClean="0"/>
              <a:t>crlf</a:t>
            </a:r>
            <a:r>
              <a:rPr lang="en-US" dirty="0" smtClean="0"/>
              <a:t>))</a:t>
            </a:r>
          </a:p>
          <a:p>
            <a:pPr>
              <a:buNone/>
            </a:pPr>
            <a:endParaRPr lang="en-US" dirty="0" smtClean="0"/>
          </a:p>
          <a:p>
            <a:pPr>
              <a:buNone/>
            </a:pPr>
            <a:r>
              <a:rPr lang="en-US" dirty="0" smtClean="0"/>
              <a:t>(assert (light yellow))</a:t>
            </a:r>
          </a:p>
          <a:p>
            <a:pPr>
              <a:buNone/>
            </a:pPr>
            <a:r>
              <a:rPr lang="en-US" dirty="0" smtClean="0"/>
              <a:t>(assert (light blinking-yellow))</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symbol of the &amp;</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third type of connective constraint is the &amp; connective constraint. The symbol of the &amp; connective constraint is the ampersand, "&amp;". The &amp; constraint forces connected constraints to match in union, as you'll see in the following examples. The &amp; constraint normally is used only with the other constraints, otherwise it's not of much practical use.</a:t>
            </a:r>
          </a:p>
          <a:p>
            <a:r>
              <a:rPr lang="en-US" dirty="0" smtClean="0"/>
              <a:t>As an example, suppose you want to have a rule that will be triggered by a yellow or blinking-yellow fact. That's easy enough—just use the | connective constraint as you did in a previous example. But suppose that you also want to identify the light color?</a:t>
            </a:r>
          </a:p>
          <a:p>
            <a:r>
              <a:rPr lang="en-US" dirty="0" smtClean="0"/>
              <a:t>The solution is to bind a variable to the color that is matched using the "&amp;" and then print out the variable. This is where the "&amp;" is useful, as shown below.</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buNone/>
            </a:pPr>
            <a:r>
              <a:rPr lang="en-US" dirty="0" smtClean="0"/>
              <a:t>(</a:t>
            </a:r>
            <a:r>
              <a:rPr lang="en-US" dirty="0" err="1" smtClean="0"/>
              <a:t>defrule</a:t>
            </a:r>
            <a:r>
              <a:rPr lang="en-US" dirty="0" smtClean="0"/>
              <a:t> cautious</a:t>
            </a:r>
          </a:p>
          <a:p>
            <a:pPr>
              <a:buNone/>
            </a:pPr>
            <a:r>
              <a:rPr lang="en-US" dirty="0" smtClean="0"/>
              <a:t>(light ?</a:t>
            </a:r>
            <a:r>
              <a:rPr lang="en-US" dirty="0" err="1" smtClean="0"/>
              <a:t>color&amp;yellow|blinking</a:t>
            </a:r>
            <a:r>
              <a:rPr lang="en-US" dirty="0" smtClean="0"/>
              <a:t>-yellow)</a:t>
            </a:r>
          </a:p>
          <a:p>
            <a:pPr>
              <a:buNone/>
            </a:pPr>
            <a:r>
              <a:rPr lang="en-US" dirty="0" smtClean="0"/>
              <a:t>=&gt;</a:t>
            </a:r>
          </a:p>
          <a:p>
            <a:pPr>
              <a:buNone/>
            </a:pPr>
            <a:r>
              <a:rPr lang="en-US" dirty="0" smtClean="0"/>
              <a:t>(printout t "Be cautious because light is " ?color </a:t>
            </a:r>
            <a:r>
              <a:rPr lang="en-US" dirty="0" err="1" smtClean="0"/>
              <a:t>crlf</a:t>
            </a:r>
            <a:r>
              <a:rPr lang="en-US" dirty="0" smtClean="0"/>
              <a:t>))</a:t>
            </a:r>
          </a:p>
          <a:p>
            <a:r>
              <a:rPr lang="en-US" dirty="0" smtClean="0"/>
              <a:t>The variable ?color will be bound to whatever color is matched by the field </a:t>
            </a:r>
            <a:r>
              <a:rPr lang="en-US" dirty="0" err="1" smtClean="0"/>
              <a:t>yellow|blinking</a:t>
            </a:r>
            <a:r>
              <a:rPr lang="en-US" dirty="0" smtClean="0"/>
              <a:t>-yellow.</a:t>
            </a:r>
          </a:p>
          <a:p>
            <a:r>
              <a:rPr lang="en-US" dirty="0" smtClean="0"/>
              <a:t>The "&amp;" also is useful with the "~". For example, suppose you want a rule that triggers when the light is not yellow and not red.</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a:t>
            </a:r>
            <a:r>
              <a:rPr lang="en-US" dirty="0" err="1" smtClean="0"/>
              <a:t>defrule</a:t>
            </a:r>
            <a:r>
              <a:rPr lang="en-US" dirty="0" smtClean="0"/>
              <a:t> not-yellow-red</a:t>
            </a:r>
          </a:p>
          <a:p>
            <a:pPr>
              <a:buNone/>
            </a:pPr>
            <a:r>
              <a:rPr lang="en-US" dirty="0" smtClean="0"/>
              <a:t>(light ?color&amp;~red&amp;~yellow)</a:t>
            </a:r>
          </a:p>
          <a:p>
            <a:pPr>
              <a:buNone/>
            </a:pPr>
            <a:r>
              <a:rPr lang="en-US" dirty="0" smtClean="0"/>
              <a:t>=&gt;</a:t>
            </a:r>
          </a:p>
          <a:p>
            <a:pPr>
              <a:buNone/>
            </a:pPr>
            <a:r>
              <a:rPr lang="en-US" dirty="0" smtClean="0"/>
              <a:t>(printout t "Go, since light is " ?color </a:t>
            </a:r>
            <a:r>
              <a:rPr lang="en-US" dirty="0" err="1" smtClean="0"/>
              <a:t>crlf</a:t>
            </a:r>
            <a:r>
              <a:rPr lang="en-US" dirty="0" smtClean="0"/>
              <a: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arithmetic</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CLIPS provides basic arithmetic and math functions +, /, *, -, div, max, min, abs, float, and integer. For more details, see the </a:t>
            </a:r>
            <a:r>
              <a:rPr lang="en-US" i="1" dirty="0" smtClean="0"/>
              <a:t>CLIPS Reference Manual.</a:t>
            </a:r>
          </a:p>
          <a:p>
            <a:r>
              <a:rPr lang="en-US" dirty="0" smtClean="0"/>
              <a:t>In CLIPS, a numeric expression that customarily would be written as 2 + 3 must be written in prefix form, (+ 2 3). In the prefix form of CLIPS, the function precedes the arguments, and parentheses must surround the numeric expression.</a:t>
            </a:r>
          </a:p>
          <a:p>
            <a:r>
              <a:rPr lang="en-US" dirty="0" smtClean="0"/>
              <a:t> The customary way of writing numeric expressions is called infix form because the math functions are fixed in between the arguments.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lvl="2">
              <a:buNone/>
            </a:pPr>
            <a:r>
              <a:rPr lang="en-US" dirty="0" smtClean="0"/>
              <a:t>(</a:t>
            </a:r>
            <a:r>
              <a:rPr lang="en-US" dirty="0" err="1" smtClean="0"/>
              <a:t>defrule</a:t>
            </a:r>
            <a:r>
              <a:rPr lang="en-US" dirty="0" smtClean="0"/>
              <a:t> addition</a:t>
            </a:r>
          </a:p>
          <a:p>
            <a:pPr lvl="2">
              <a:buNone/>
            </a:pPr>
            <a:r>
              <a:rPr lang="en-US" dirty="0" smtClean="0"/>
              <a:t>(</a:t>
            </a:r>
            <a:r>
              <a:rPr lang="en-US" dirty="0" smtClean="0"/>
              <a:t>numbers ?x ?y)</a:t>
            </a:r>
          </a:p>
          <a:p>
            <a:pPr lvl="2">
              <a:buNone/>
            </a:pPr>
            <a:r>
              <a:rPr lang="en-US" dirty="0" smtClean="0"/>
              <a:t>=&gt;</a:t>
            </a:r>
          </a:p>
          <a:p>
            <a:pPr lvl="2">
              <a:buNone/>
            </a:pPr>
            <a:r>
              <a:rPr lang="fr-FR" dirty="0" smtClean="0"/>
              <a:t>(</a:t>
            </a:r>
            <a:r>
              <a:rPr lang="fr-FR" dirty="0" err="1" smtClean="0"/>
              <a:t>assert</a:t>
            </a:r>
            <a:r>
              <a:rPr lang="fr-FR" dirty="0" smtClean="0"/>
              <a:t> (</a:t>
            </a:r>
            <a:r>
              <a:rPr lang="fr-FR" dirty="0" err="1" smtClean="0"/>
              <a:t>answer</a:t>
            </a:r>
            <a:r>
              <a:rPr lang="fr-FR" dirty="0" smtClean="0"/>
              <a:t>-plus (+ ?x ?y)))) ; </a:t>
            </a:r>
            <a:r>
              <a:rPr lang="fr-FR" dirty="0" err="1" smtClean="0"/>
              <a:t>Add</a:t>
            </a:r>
            <a:r>
              <a:rPr lang="fr-FR" dirty="0" smtClean="0"/>
              <a:t> ?x + ?y</a:t>
            </a:r>
          </a:p>
          <a:p>
            <a:pPr lvl="2">
              <a:buNone/>
            </a:pPr>
            <a:r>
              <a:rPr lang="en-US" dirty="0" smtClean="0"/>
              <a:t>CLIPS&gt; (assert (numbers 2 3))</a:t>
            </a:r>
          </a:p>
          <a:p>
            <a:pPr lvl="2">
              <a:buNone/>
            </a:pPr>
            <a:endParaRPr lang="en-US" dirty="0" smtClean="0"/>
          </a:p>
          <a:p>
            <a:pPr lvl="2">
              <a:buNone/>
            </a:pPr>
            <a:r>
              <a:rPr lang="en-US" dirty="0" smtClean="0"/>
              <a:t>(</a:t>
            </a:r>
            <a:r>
              <a:rPr lang="en-US" dirty="0" err="1" smtClean="0"/>
              <a:t>defrule</a:t>
            </a:r>
            <a:r>
              <a:rPr lang="en-US" dirty="0" smtClean="0"/>
              <a:t> addition</a:t>
            </a:r>
          </a:p>
          <a:p>
            <a:pPr lvl="2">
              <a:buNone/>
            </a:pPr>
            <a:r>
              <a:rPr lang="en-US" dirty="0" smtClean="0"/>
              <a:t>(numbers ?x ?y ?z)</a:t>
            </a:r>
          </a:p>
          <a:p>
            <a:pPr lvl="2">
              <a:buNone/>
            </a:pPr>
            <a:r>
              <a:rPr lang="en-US" dirty="0" smtClean="0"/>
              <a:t>=&gt;</a:t>
            </a:r>
          </a:p>
          <a:p>
            <a:pPr lvl="2">
              <a:buNone/>
            </a:pPr>
            <a:r>
              <a:rPr lang="fr-FR" dirty="0" smtClean="0"/>
              <a:t>(</a:t>
            </a:r>
            <a:r>
              <a:rPr lang="fr-FR" dirty="0" err="1" smtClean="0"/>
              <a:t>assert</a:t>
            </a:r>
            <a:r>
              <a:rPr lang="fr-FR" dirty="0" smtClean="0"/>
              <a:t> (</a:t>
            </a:r>
            <a:r>
              <a:rPr lang="fr-FR" dirty="0" err="1" smtClean="0"/>
              <a:t>answer</a:t>
            </a:r>
            <a:r>
              <a:rPr lang="fr-FR" dirty="0" smtClean="0"/>
              <a:t>-plus (+ ?x ?y ?z)))) ; ?x + ?y + ?z</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buNone/>
            </a:pPr>
            <a:r>
              <a:rPr lang="en-US" dirty="0" smtClean="0"/>
              <a:t>CLIPS&gt; (+ 2 2) 	;both integer arguments give integer</a:t>
            </a:r>
          </a:p>
          <a:p>
            <a:pPr lvl="1">
              <a:buNone/>
            </a:pPr>
            <a:r>
              <a:rPr lang="en-US" dirty="0" smtClean="0"/>
              <a:t>4 				;result</a:t>
            </a:r>
          </a:p>
          <a:p>
            <a:pPr lvl="1">
              <a:buNone/>
            </a:pPr>
            <a:r>
              <a:rPr lang="en-US" dirty="0" smtClean="0"/>
              <a:t>CLIPS&gt; (+ 2.0 2.0) 	;both floating-point 					arguments give</a:t>
            </a:r>
          </a:p>
          <a:p>
            <a:pPr lvl="1">
              <a:buNone/>
            </a:pPr>
            <a:r>
              <a:rPr lang="en-US" dirty="0" smtClean="0"/>
              <a:t>4.0 			;floating-point result</a:t>
            </a:r>
          </a:p>
          <a:p>
            <a:pPr lvl="1">
              <a:buNone/>
            </a:pPr>
            <a:r>
              <a:rPr lang="en-US" dirty="0" smtClean="0"/>
              <a:t>CLIPS&gt; (+ 2 2.0) 	; mixed arguments give float 				result</a:t>
            </a:r>
          </a:p>
          <a:p>
            <a:pPr lvl="1">
              <a:buNone/>
            </a:pPr>
            <a:r>
              <a:rPr lang="en-US" dirty="0" smtClean="0"/>
              <a:t>4.0</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buNone/>
            </a:pPr>
            <a:r>
              <a:rPr lang="en-US" dirty="0" smtClean="0"/>
              <a:t>CLIPS&gt; (float (+ 2 2)) 		;convert integer to float</a:t>
            </a:r>
          </a:p>
          <a:p>
            <a:pPr lvl="1">
              <a:buNone/>
            </a:pPr>
            <a:r>
              <a:rPr lang="en-US" dirty="0" smtClean="0"/>
              <a:t>4.0</a:t>
            </a:r>
          </a:p>
          <a:p>
            <a:pPr lvl="1">
              <a:buNone/>
            </a:pPr>
            <a:r>
              <a:rPr lang="en-US" dirty="0" smtClean="0"/>
              <a:t>CLIPS&gt; (integer (+ 2.0 2.0)) ; convert float to integer</a:t>
            </a:r>
          </a:p>
          <a:p>
            <a:pPr lvl="1">
              <a:buNone/>
            </a:pPr>
            <a:r>
              <a:rPr lang="en-US" dirty="0" smtClean="0"/>
              <a:t>4</a:t>
            </a:r>
          </a:p>
          <a:p>
            <a:pPr lvl="1">
              <a:buNone/>
            </a:pPr>
            <a:r>
              <a:rPr lang="en-US" dirty="0" smtClean="0"/>
              <a:t>(</a:t>
            </a:r>
            <a:r>
              <a:rPr lang="en-US" dirty="0" err="1" smtClean="0"/>
              <a:t>defrule</a:t>
            </a:r>
            <a:r>
              <a:rPr lang="en-US" dirty="0" smtClean="0"/>
              <a:t> mixed-calc</a:t>
            </a:r>
          </a:p>
          <a:p>
            <a:pPr lvl="1">
              <a:buNone/>
            </a:pPr>
            <a:r>
              <a:rPr lang="en-US" dirty="0" smtClean="0"/>
              <a:t>(numbers ?x ?y ?z)</a:t>
            </a:r>
          </a:p>
          <a:p>
            <a:pPr lvl="1">
              <a:buNone/>
            </a:pPr>
            <a:r>
              <a:rPr lang="en-US" dirty="0" smtClean="0"/>
              <a:t>=&gt;</a:t>
            </a:r>
          </a:p>
          <a:p>
            <a:pPr lvl="1">
              <a:buNone/>
            </a:pPr>
            <a:r>
              <a:rPr lang="en-US" dirty="0" smtClean="0"/>
              <a:t>(assert (answer (+ ?x (* ?y ?z))))) ; ?y * ?z + ?x</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bound variable.</a:t>
            </a:r>
            <a:endParaRPr lang="en-US" dirty="0"/>
          </a:p>
        </p:txBody>
      </p:sp>
      <p:sp>
        <p:nvSpPr>
          <p:cNvPr id="3" name="Content Placeholder 2"/>
          <p:cNvSpPr>
            <a:spLocks noGrp="1"/>
          </p:cNvSpPr>
          <p:nvPr>
            <p:ph idx="1"/>
          </p:nvPr>
        </p:nvSpPr>
        <p:spPr/>
        <p:txBody>
          <a:bodyPr/>
          <a:lstStyle/>
          <a:p>
            <a:pPr lvl="1">
              <a:buNone/>
            </a:pPr>
            <a:r>
              <a:rPr lang="en-US" dirty="0" smtClean="0"/>
              <a:t>CLIPS&gt; (clear)</a:t>
            </a:r>
          </a:p>
          <a:p>
            <a:pPr lvl="1">
              <a:buNone/>
            </a:pPr>
            <a:r>
              <a:rPr lang="en-US" dirty="0" smtClean="0"/>
              <a:t>CLIPS&gt; (</a:t>
            </a:r>
            <a:r>
              <a:rPr lang="en-US" dirty="0" err="1" smtClean="0"/>
              <a:t>defrule</a:t>
            </a:r>
            <a:r>
              <a:rPr lang="en-US" dirty="0" smtClean="0"/>
              <a:t> addition</a:t>
            </a:r>
          </a:p>
          <a:p>
            <a:pPr lvl="1">
              <a:buNone/>
            </a:pPr>
            <a:r>
              <a:rPr lang="en-US" dirty="0" smtClean="0"/>
              <a:t>(numbers ?x ?y)</a:t>
            </a:r>
          </a:p>
          <a:p>
            <a:pPr lvl="1">
              <a:buNone/>
            </a:pPr>
            <a:r>
              <a:rPr lang="en-US" dirty="0" smtClean="0"/>
              <a:t>=&gt;</a:t>
            </a:r>
          </a:p>
          <a:p>
            <a:pPr lvl="1">
              <a:buNone/>
            </a:pPr>
            <a:r>
              <a:rPr lang="en-US" dirty="0" smtClean="0"/>
              <a:t>(assert (answer (+ ?x ?y)))</a:t>
            </a:r>
          </a:p>
          <a:p>
            <a:pPr lvl="1">
              <a:buNone/>
            </a:pPr>
            <a:r>
              <a:rPr lang="en-US" dirty="0" smtClean="0"/>
              <a:t>(bind ?answer (+ ?x ?y))</a:t>
            </a:r>
          </a:p>
          <a:p>
            <a:pPr lvl="1">
              <a:buNone/>
            </a:pPr>
            <a:r>
              <a:rPr lang="en-US" dirty="0" smtClean="0"/>
              <a:t>(printout t "answer is " ?answer </a:t>
            </a:r>
            <a:r>
              <a:rPr lang="en-US" dirty="0" err="1" smtClean="0"/>
              <a:t>crlf</a:t>
            </a:r>
            <a:r>
              <a:rPr lang="en-US" dirty="0" smtClean="0"/>
              <a: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Reading</a:t>
            </a:r>
            <a:endParaRPr lang="en-US" dirty="0"/>
          </a:p>
        </p:txBody>
      </p:sp>
      <p:sp>
        <p:nvSpPr>
          <p:cNvPr id="3" name="Content Placeholder 2"/>
          <p:cNvSpPr>
            <a:spLocks noGrp="1"/>
          </p:cNvSpPr>
          <p:nvPr>
            <p:ph idx="1"/>
          </p:nvPr>
        </p:nvSpPr>
        <p:spPr/>
        <p:txBody>
          <a:bodyPr>
            <a:normAutofit/>
          </a:bodyPr>
          <a:lstStyle/>
          <a:p>
            <a:r>
              <a:rPr lang="en-US" dirty="0" smtClean="0"/>
              <a:t>Besides matching a pattern, a rule can get information in another way. CLIPS can read the information that you type from the keyboard using the </a:t>
            </a:r>
            <a:r>
              <a:rPr lang="en-US" b="1" dirty="0" smtClean="0"/>
              <a:t>read function.</a:t>
            </a:r>
          </a:p>
          <a:p>
            <a:r>
              <a:rPr lang="en-US" dirty="0" smtClean="0"/>
              <a:t> Note that no extra (</a:t>
            </a:r>
            <a:r>
              <a:rPr lang="en-US" dirty="0" err="1" smtClean="0"/>
              <a:t>crlf</a:t>
            </a:r>
            <a:r>
              <a:rPr lang="en-US" dirty="0" smtClean="0"/>
              <a:t>) is needed after the (read) to put the cursor on a new line. The (read) automatically resets the cursor to a new line.</a:t>
            </a:r>
          </a:p>
          <a:p>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lvl="1">
              <a:buNone/>
            </a:pPr>
            <a:r>
              <a:rPr lang="en-US" dirty="0" smtClean="0"/>
              <a:t>CLIPS&gt; (clear)</a:t>
            </a:r>
          </a:p>
          <a:p>
            <a:pPr lvl="1">
              <a:buNone/>
            </a:pPr>
            <a:r>
              <a:rPr lang="en-US" dirty="0" smtClean="0"/>
              <a:t>CLIPS&gt; (</a:t>
            </a:r>
            <a:r>
              <a:rPr lang="en-US" dirty="0" err="1" smtClean="0"/>
              <a:t>defrule</a:t>
            </a:r>
            <a:r>
              <a:rPr lang="en-US" dirty="0" smtClean="0"/>
              <a:t> read-input</a:t>
            </a:r>
          </a:p>
          <a:p>
            <a:pPr lvl="1">
              <a:buNone/>
            </a:pPr>
            <a:r>
              <a:rPr lang="en-US" dirty="0" smtClean="0"/>
              <a:t>=&gt;</a:t>
            </a:r>
          </a:p>
          <a:p>
            <a:pPr lvl="1">
              <a:buNone/>
            </a:pPr>
            <a:r>
              <a:rPr lang="en-US" dirty="0" smtClean="0"/>
              <a:t>(printout t "Name a primary color" </a:t>
            </a:r>
            <a:r>
              <a:rPr lang="en-US" dirty="0" err="1" smtClean="0"/>
              <a:t>crlf</a:t>
            </a:r>
            <a:r>
              <a:rPr lang="en-US" dirty="0" smtClean="0"/>
              <a:t>)</a:t>
            </a:r>
          </a:p>
          <a:p>
            <a:pPr lvl="1">
              <a:buNone/>
            </a:pPr>
            <a:r>
              <a:rPr lang="en-US" dirty="0" smtClean="0"/>
              <a:t>(assert (color (read))))</a:t>
            </a:r>
          </a:p>
          <a:p>
            <a:pPr lvl="1">
              <a:buNone/>
            </a:pPr>
            <a:endParaRPr lang="en-US" dirty="0" smtClean="0"/>
          </a:p>
          <a:p>
            <a:pPr lvl="1">
              <a:buNone/>
            </a:pPr>
            <a:r>
              <a:rPr lang="en-US" dirty="0" smtClean="0"/>
              <a:t>CLIPS&gt;</a:t>
            </a:r>
          </a:p>
          <a:p>
            <a:pPr lvl="1">
              <a:buNone/>
            </a:pPr>
            <a:r>
              <a:rPr lang="en-US" dirty="0" smtClean="0"/>
              <a:t>(</a:t>
            </a:r>
            <a:r>
              <a:rPr lang="en-US" dirty="0" err="1" smtClean="0"/>
              <a:t>defrule</a:t>
            </a:r>
            <a:r>
              <a:rPr lang="en-US" dirty="0" smtClean="0"/>
              <a:t> check-input</a:t>
            </a:r>
          </a:p>
          <a:p>
            <a:pPr lvl="1">
              <a:buNone/>
            </a:pPr>
            <a:r>
              <a:rPr lang="en-US" dirty="0" smtClean="0"/>
              <a:t>?color &lt;- (color ?color-</a:t>
            </a:r>
            <a:r>
              <a:rPr lang="en-US" dirty="0" err="1" smtClean="0"/>
              <a:t>read&amp;red|yellow|blue</a:t>
            </a:r>
            <a:r>
              <a:rPr lang="en-US" dirty="0" smtClean="0"/>
              <a:t>)</a:t>
            </a:r>
          </a:p>
          <a:p>
            <a:pPr lvl="1">
              <a:buNone/>
            </a:pPr>
            <a:r>
              <a:rPr lang="en-US" dirty="0" smtClean="0"/>
              <a:t>=&gt;</a:t>
            </a:r>
          </a:p>
          <a:p>
            <a:pPr lvl="1">
              <a:buNone/>
            </a:pPr>
            <a:r>
              <a:rPr lang="en-US" dirty="0" smtClean="0"/>
              <a:t>(retract ?color)</a:t>
            </a:r>
          </a:p>
          <a:p>
            <a:pPr lvl="1">
              <a:buNone/>
            </a:pPr>
            <a:r>
              <a:rPr lang="en-US" dirty="0" smtClean="0"/>
              <a:t>(printout t "Correct" </a:t>
            </a:r>
            <a:r>
              <a:rPr lang="en-US" dirty="0" err="1" smtClean="0"/>
              <a:t>crlf</a:t>
            </a:r>
            <a:r>
              <a:rPr lang="en-US" dirty="0" smtClean="0"/>
              <a:t>))</a:t>
            </a:r>
          </a:p>
          <a:p>
            <a:pPr lvl="1">
              <a:buNone/>
            </a:pPr>
            <a:endParaRPr lang="en-US" dirty="0" smtClean="0"/>
          </a:p>
          <a:p>
            <a:pPr lvl="1">
              <a:buNone/>
            </a:pPr>
            <a:r>
              <a:rPr lang="en-US" dirty="0" smtClean="0"/>
              <a:t>CLIPS&gt; (reset)</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(read) function is not a general-purpose function that will read anything you type on the keyboard.</a:t>
            </a:r>
          </a:p>
          <a:p>
            <a:r>
              <a:rPr lang="en-US" dirty="0" smtClean="0"/>
              <a:t>One limitation is that (read) will read only one field. So if you try to read primary color is red only the first field, "primary", will be read. To (read) all the input, you must enclose the input within double quotes. Of course, once the input is within double quotes, it is a single literal field.</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2860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1600200"/>
            <a:ext cx="7848600" cy="4953000"/>
          </a:xfrm>
          <a:noFill/>
          <a:ln/>
        </p:spPr>
        <p:txBody>
          <a:bodyPr>
            <a:noAutofit/>
          </a:bodyPr>
          <a:lstStyle/>
          <a:p>
            <a:r>
              <a:rPr lang="en-US" dirty="0" smtClean="0"/>
              <a:t>Multiple fields</a:t>
            </a:r>
          </a:p>
          <a:p>
            <a:r>
              <a:rPr lang="en-US" dirty="0" smtClean="0"/>
              <a:t>Functional</a:t>
            </a:r>
          </a:p>
          <a:p>
            <a:r>
              <a:rPr lang="en-US" dirty="0" smtClean="0"/>
              <a:t>~ | &amp;</a:t>
            </a:r>
          </a:p>
          <a:p>
            <a:r>
              <a:rPr lang="en-US" dirty="0" smtClean="0"/>
              <a:t>Read</a:t>
            </a:r>
          </a:p>
          <a:p>
            <a:endParaRPr lang="en-US" dirty="0" smtClean="0"/>
          </a:p>
          <a:p>
            <a:pPr>
              <a:buNone/>
            </a:pPr>
            <a:endParaRPr lang="en-US" sz="1800"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11439</TotalTime>
  <Words>1222</Words>
  <Application>Microsoft Office PowerPoint</Application>
  <PresentationFormat>On-screen Show (4:3)</PresentationFormat>
  <Paragraphs>125</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Artificial Intelligence Lecture No. 23 </vt:lpstr>
      <vt:lpstr>Summary of Previous Lecture</vt:lpstr>
      <vt:lpstr>Today’s Lecture</vt:lpstr>
      <vt:lpstr>Functional</vt:lpstr>
      <vt:lpstr>Slide 5</vt:lpstr>
      <vt:lpstr>not allow</vt:lpstr>
      <vt:lpstr>Slide 7</vt:lpstr>
      <vt:lpstr>Slide 8</vt:lpstr>
      <vt:lpstr>Bar constraint</vt:lpstr>
      <vt:lpstr>Slide 10</vt:lpstr>
      <vt:lpstr>The symbol of the &amp;</vt:lpstr>
      <vt:lpstr>Slide 12</vt:lpstr>
      <vt:lpstr>Slide 13</vt:lpstr>
      <vt:lpstr>Basic arithmetic</vt:lpstr>
      <vt:lpstr>Slide 15</vt:lpstr>
      <vt:lpstr>Slide 16</vt:lpstr>
      <vt:lpstr>Slide 17</vt:lpstr>
      <vt:lpstr>bound variable.</vt:lpstr>
      <vt:lpstr>Start Reading</vt:lpstr>
      <vt:lpstr>Slide 20</vt:lpstr>
      <vt:lpstr>Slide 21</vt:lpstr>
      <vt:lpstr>Summery of Today’s Lecture</vt:lpstr>
      <vt:lpstr>Slide 23</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489</cp:revision>
  <dcterms:created xsi:type="dcterms:W3CDTF">2012-02-27T05:45:45Z</dcterms:created>
  <dcterms:modified xsi:type="dcterms:W3CDTF">2013-12-10T14:25:47Z</dcterms:modified>
</cp:coreProperties>
</file>