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1" r:id="rId2"/>
    <p:sldId id="440" r:id="rId3"/>
    <p:sldId id="456" r:id="rId4"/>
    <p:sldId id="457" r:id="rId5"/>
    <p:sldId id="458" r:id="rId6"/>
    <p:sldId id="459" r:id="rId7"/>
    <p:sldId id="460" r:id="rId8"/>
    <p:sldId id="461" r:id="rId9"/>
    <p:sldId id="462" r:id="rId10"/>
    <p:sldId id="463" r:id="rId11"/>
    <p:sldId id="464" r:id="rId12"/>
    <p:sldId id="465" r:id="rId13"/>
    <p:sldId id="466" r:id="rId14"/>
    <p:sldId id="467" r:id="rId15"/>
    <p:sldId id="468" r:id="rId16"/>
    <p:sldId id="469" r:id="rId17"/>
    <p:sldId id="470" r:id="rId18"/>
    <p:sldId id="40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60" autoAdjust="0"/>
    <p:restoredTop sz="90833" autoAdjust="0"/>
  </p:normalViewPr>
  <p:slideViewPr>
    <p:cSldViewPr>
      <p:cViewPr>
        <p:scale>
          <a:sx n="70" d="100"/>
          <a:sy n="70" d="100"/>
        </p:scale>
        <p:origin x="-1308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A4C36-0174-4F91-AD6C-BB28D87E0BA3}" type="datetimeFigureOut">
              <a:rPr lang="en-US" smtClean="0"/>
              <a:pPr/>
              <a:t>10-Dec-13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3BACE-9753-4288-81BF-CA0AA97B45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10-Dec-13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10-Dec-13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Artificial Intelligence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Lecture No. 22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Dr. Asad Ali Safi</a:t>
            </a:r>
          </a:p>
          <a:p>
            <a:r>
              <a:rPr lang="en-US" b="0" dirty="0" smtClean="0">
                <a:solidFill>
                  <a:schemeClr val="tx1"/>
                </a:solidFill>
              </a:rPr>
              <a:t>​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Assistant Professor,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Department of Computer Science, 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COMSATS Institute of Information Technology (CIIT) Islamabad, Pakistan.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Single-field wildcard</a:t>
            </a:r>
          </a:p>
          <a:p>
            <a:r>
              <a:rPr lang="en-US" sz="2800" dirty="0" err="1" smtClean="0"/>
              <a:t>Multirules</a:t>
            </a:r>
            <a:r>
              <a:rPr lang="en-US" sz="2800" dirty="0" smtClean="0"/>
              <a:t> </a:t>
            </a:r>
          </a:p>
          <a:p>
            <a:r>
              <a:rPr lang="en-US" sz="2800" dirty="0" err="1" smtClean="0"/>
              <a:t>Multifield</a:t>
            </a:r>
            <a:r>
              <a:rPr lang="en-US" sz="2800" dirty="0" smtClean="0"/>
              <a:t>  wildcard</a:t>
            </a:r>
          </a:p>
          <a:p>
            <a:r>
              <a:rPr lang="en-US" sz="2800" dirty="0" smtClean="0"/>
              <a:t>Single-field variable ? or a </a:t>
            </a:r>
            <a:r>
              <a:rPr lang="en-US" sz="2800" dirty="0" err="1" smtClean="0"/>
              <a:t>multifield</a:t>
            </a:r>
            <a:r>
              <a:rPr lang="en-US" sz="2800" dirty="0" smtClean="0"/>
              <a:t> variable ?$</a:t>
            </a:r>
          </a:p>
          <a:p>
            <a:r>
              <a:rPr lang="en-US" sz="2800" dirty="0" smtClean="0"/>
              <a:t>Anywhere </a:t>
            </a:r>
          </a:p>
          <a:p>
            <a:r>
              <a:rPr lang="en-US" sz="2800" dirty="0" smtClean="0"/>
              <a:t>Single- and </a:t>
            </a:r>
            <a:r>
              <a:rPr lang="en-US" sz="2800" dirty="0" err="1" smtClean="0"/>
              <a:t>multifield</a:t>
            </a:r>
            <a:r>
              <a:rPr lang="en-US" sz="2800" dirty="0" smtClean="0"/>
              <a:t> wildcards</a:t>
            </a:r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Deftemplate</a:t>
            </a:r>
            <a:endParaRPr lang="en-US" dirty="0" smtClean="0"/>
          </a:p>
          <a:p>
            <a:r>
              <a:rPr lang="en-US" dirty="0" smtClean="0"/>
              <a:t>Single-slot or </a:t>
            </a:r>
            <a:r>
              <a:rPr lang="en-US" dirty="0" err="1" smtClean="0"/>
              <a:t>multislot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Deftemplate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Deftemplate</a:t>
            </a:r>
            <a:r>
              <a:rPr lang="en-US" dirty="0" smtClean="0"/>
              <a:t> is </a:t>
            </a:r>
            <a:r>
              <a:rPr lang="en-US" dirty="0" smtClean="0"/>
              <a:t>similar </a:t>
            </a:r>
            <a:r>
              <a:rPr lang="en-US" dirty="0" smtClean="0"/>
              <a:t>to a </a:t>
            </a:r>
            <a:r>
              <a:rPr lang="en-US" dirty="0" err="1" smtClean="0"/>
              <a:t>struct</a:t>
            </a:r>
            <a:r>
              <a:rPr lang="en-US" dirty="0" smtClean="0"/>
              <a:t> definition in C. That is, the </a:t>
            </a:r>
            <a:r>
              <a:rPr lang="en-US" dirty="0" err="1" smtClean="0"/>
              <a:t>deftemplate</a:t>
            </a:r>
            <a:r>
              <a:rPr lang="en-US" dirty="0" smtClean="0"/>
              <a:t> defines a group of related fields in a pattern similar to the way in which a C </a:t>
            </a:r>
            <a:r>
              <a:rPr lang="en-US" dirty="0" err="1" smtClean="0"/>
              <a:t>struct</a:t>
            </a:r>
            <a:r>
              <a:rPr lang="en-US" dirty="0" smtClean="0"/>
              <a:t> is a group of related data. </a:t>
            </a:r>
          </a:p>
          <a:p>
            <a:r>
              <a:rPr lang="en-US" dirty="0" smtClean="0"/>
              <a:t>A </a:t>
            </a:r>
            <a:r>
              <a:rPr lang="en-US" dirty="0" err="1" smtClean="0"/>
              <a:t>deftemplate</a:t>
            </a:r>
            <a:r>
              <a:rPr lang="en-US" dirty="0" smtClean="0"/>
              <a:t> is a list of named fields called </a:t>
            </a:r>
            <a:r>
              <a:rPr lang="en-US" b="1" dirty="0" smtClean="0"/>
              <a:t>slots. </a:t>
            </a:r>
            <a:r>
              <a:rPr lang="en-US" dirty="0" err="1" smtClean="0"/>
              <a:t>Deftemplate</a:t>
            </a:r>
            <a:r>
              <a:rPr lang="en-US" dirty="0" smtClean="0"/>
              <a:t> allows access by name rather than by specifying the order of fields. </a:t>
            </a:r>
          </a:p>
          <a:p>
            <a:r>
              <a:rPr lang="en-US" dirty="0" err="1" smtClean="0"/>
              <a:t>Deftemplate</a:t>
            </a:r>
            <a:r>
              <a:rPr lang="en-US" dirty="0" smtClean="0"/>
              <a:t> contributes to good style in expert systems programs and is a valuable tool of software engineering.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Single-slot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A </a:t>
            </a:r>
            <a:r>
              <a:rPr lang="en-US" i="1" dirty="0" smtClean="0"/>
              <a:t>slot is a named </a:t>
            </a:r>
            <a:r>
              <a:rPr lang="en-US" b="1" i="1" dirty="0" smtClean="0"/>
              <a:t>single-slot or </a:t>
            </a:r>
            <a:r>
              <a:rPr lang="en-US" b="1" i="1" dirty="0" err="1" smtClean="0"/>
              <a:t>multislot</a:t>
            </a:r>
            <a:r>
              <a:rPr lang="en-US" b="1" i="1" dirty="0" smtClean="0"/>
              <a:t>. </a:t>
            </a:r>
            <a:r>
              <a:rPr lang="en-US" i="1" dirty="0" smtClean="0"/>
              <a:t>A single-slot or simply slot contains</a:t>
            </a:r>
            <a:r>
              <a:rPr lang="en-US" b="1" i="1" dirty="0" smtClean="0"/>
              <a:t> </a:t>
            </a:r>
            <a:r>
              <a:rPr lang="en-US" dirty="0" smtClean="0"/>
              <a:t>exactly one field while a </a:t>
            </a:r>
            <a:r>
              <a:rPr lang="en-US" dirty="0" err="1" smtClean="0"/>
              <a:t>multislot</a:t>
            </a:r>
            <a:r>
              <a:rPr lang="en-US" dirty="0" smtClean="0"/>
              <a:t> contains zero or more fields. </a:t>
            </a:r>
          </a:p>
          <a:p>
            <a:r>
              <a:rPr lang="en-US" dirty="0" smtClean="0"/>
              <a:t>Any number of single or </a:t>
            </a:r>
            <a:r>
              <a:rPr lang="en-US" dirty="0" err="1" smtClean="0"/>
              <a:t>multislot</a:t>
            </a:r>
            <a:r>
              <a:rPr lang="en-US" dirty="0" smtClean="0"/>
              <a:t> slots may be used in a </a:t>
            </a:r>
            <a:r>
              <a:rPr lang="en-US" dirty="0" err="1" smtClean="0"/>
              <a:t>deftemplate</a:t>
            </a:r>
            <a:r>
              <a:rPr lang="en-US" dirty="0" smtClean="0"/>
              <a:t>. To write a slot, give the field name (attribute) followed by the field value. </a:t>
            </a:r>
          </a:p>
          <a:p>
            <a:r>
              <a:rPr lang="en-US" dirty="0" smtClean="0"/>
              <a:t>Note that a </a:t>
            </a:r>
            <a:r>
              <a:rPr lang="en-US" dirty="0" err="1" smtClean="0"/>
              <a:t>multislot</a:t>
            </a:r>
            <a:r>
              <a:rPr lang="en-US" dirty="0" smtClean="0"/>
              <a:t> slot with one value is strictly not the same as a single-slot. As an analogy, think of a cupboard (the </a:t>
            </a:r>
            <a:r>
              <a:rPr lang="en-US" dirty="0" err="1" smtClean="0"/>
              <a:t>multislot</a:t>
            </a:r>
            <a:r>
              <a:rPr lang="en-US" dirty="0" smtClean="0"/>
              <a:t>) that may contain dishes. </a:t>
            </a:r>
          </a:p>
          <a:p>
            <a:r>
              <a:rPr lang="en-US" dirty="0" smtClean="0"/>
              <a:t>A cupboard with one dish is not the same as a dish (single-slot.)</a:t>
            </a:r>
          </a:p>
          <a:p>
            <a:r>
              <a:rPr lang="en-US" dirty="0" smtClean="0"/>
              <a:t> However, the value of a single-slot slot (or variable) may match a </a:t>
            </a:r>
            <a:r>
              <a:rPr lang="en-US" dirty="0" err="1" smtClean="0"/>
              <a:t>multislot</a:t>
            </a:r>
            <a:r>
              <a:rPr lang="en-US" dirty="0" smtClean="0"/>
              <a:t> slot (or </a:t>
            </a:r>
            <a:r>
              <a:rPr lang="en-US" dirty="0" err="1" smtClean="0"/>
              <a:t>multislot</a:t>
            </a:r>
            <a:r>
              <a:rPr lang="en-US" dirty="0" smtClean="0"/>
              <a:t> variable) that has one field.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an example of a </a:t>
            </a:r>
            <a:r>
              <a:rPr lang="en-US" dirty="0" err="1" smtClean="0"/>
              <a:t>deftemplate</a:t>
            </a:r>
            <a:r>
              <a:rPr lang="en-US" dirty="0" smtClean="0"/>
              <a:t> relation, consider the attributes of a business who might be considered good for prospect.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76400" y="3733800"/>
            <a:ext cx="5257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i="1" dirty="0" smtClean="0"/>
              <a:t>Attributes Value</a:t>
            </a:r>
          </a:p>
          <a:p>
            <a:r>
              <a:rPr lang="en-US" sz="2800" dirty="0" smtClean="0"/>
              <a:t>name "Dopey Wonderful"</a:t>
            </a:r>
          </a:p>
          <a:p>
            <a:r>
              <a:rPr lang="en-US" sz="2800" dirty="0" smtClean="0"/>
              <a:t>assets rich</a:t>
            </a:r>
          </a:p>
          <a:p>
            <a:r>
              <a:rPr lang="en-US" sz="2800" dirty="0" smtClean="0"/>
              <a:t>age 99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deftemplate</a:t>
            </a:r>
            <a:r>
              <a:rPr lang="en-US" dirty="0" smtClean="0"/>
              <a:t> prospect 	;name of </a:t>
            </a:r>
            <a:r>
              <a:rPr lang="en-US" dirty="0" err="1" smtClean="0"/>
              <a:t>deftemplate</a:t>
            </a:r>
            <a:r>
              <a:rPr lang="en-US" dirty="0" smtClean="0"/>
              <a:t> relation</a:t>
            </a:r>
          </a:p>
          <a:p>
            <a:pPr>
              <a:buNone/>
            </a:pPr>
            <a:r>
              <a:rPr lang="en-US" dirty="0" smtClean="0"/>
              <a:t>"vital information" 		;optional comment in quotes</a:t>
            </a:r>
          </a:p>
          <a:p>
            <a:pPr>
              <a:buNone/>
            </a:pPr>
            <a:r>
              <a:rPr lang="en-US" dirty="0" smtClean="0"/>
              <a:t>(slot name 			;name of field</a:t>
            </a:r>
          </a:p>
          <a:p>
            <a:pPr>
              <a:buNone/>
            </a:pPr>
            <a:r>
              <a:rPr lang="en-US" dirty="0" smtClean="0"/>
              <a:t>	(type STRING) 		;type of field</a:t>
            </a:r>
          </a:p>
          <a:p>
            <a:pPr>
              <a:buNone/>
            </a:pPr>
            <a:r>
              <a:rPr lang="en-US" dirty="0" smtClean="0"/>
              <a:t>	(default ?DERIVE)) 	;default value of field name</a:t>
            </a:r>
          </a:p>
          <a:p>
            <a:pPr>
              <a:buNone/>
            </a:pPr>
            <a:r>
              <a:rPr lang="en-US" dirty="0" smtClean="0"/>
              <a:t>(slot assets 			;name of field</a:t>
            </a:r>
          </a:p>
          <a:p>
            <a:pPr>
              <a:buNone/>
            </a:pPr>
            <a:r>
              <a:rPr lang="en-US" dirty="0" smtClean="0"/>
              <a:t>	(type SYMBOL) 		;type of field</a:t>
            </a:r>
          </a:p>
          <a:p>
            <a:pPr>
              <a:buNone/>
            </a:pPr>
            <a:r>
              <a:rPr lang="en-US" dirty="0" smtClean="0"/>
              <a:t>	(default rich)) 		;default value of field assets</a:t>
            </a:r>
          </a:p>
          <a:p>
            <a:pPr>
              <a:buNone/>
            </a:pPr>
            <a:r>
              <a:rPr lang="en-US" dirty="0" smtClean="0"/>
              <a:t>(slot age 			;name of field</a:t>
            </a:r>
          </a:p>
          <a:p>
            <a:pPr>
              <a:buNone/>
            </a:pPr>
            <a:r>
              <a:rPr lang="en-US" dirty="0" smtClean="0"/>
              <a:t>	(type NUMBER) 		;type. NUMBER can be 						INTEGER or FLOAT</a:t>
            </a:r>
          </a:p>
          <a:p>
            <a:pPr>
              <a:buNone/>
            </a:pPr>
            <a:r>
              <a:rPr lang="en-US" dirty="0" smtClean="0"/>
              <a:t>	(default 80))) 		;default value of field age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In this example, the components of </a:t>
            </a:r>
            <a:r>
              <a:rPr lang="en-US" dirty="0" err="1" smtClean="0"/>
              <a:t>deftemplate</a:t>
            </a:r>
            <a:r>
              <a:rPr lang="en-US" dirty="0" smtClean="0"/>
              <a:t> are structured as:</a:t>
            </a:r>
          </a:p>
          <a:p>
            <a:pPr>
              <a:buNone/>
            </a:pPr>
            <a:r>
              <a:rPr lang="en-US" dirty="0" smtClean="0"/>
              <a:t>• A </a:t>
            </a:r>
            <a:r>
              <a:rPr lang="en-US" dirty="0" err="1" smtClean="0"/>
              <a:t>deftemplate</a:t>
            </a:r>
            <a:r>
              <a:rPr lang="en-US" dirty="0" smtClean="0"/>
              <a:t> relation name</a:t>
            </a:r>
          </a:p>
          <a:p>
            <a:pPr>
              <a:buNone/>
            </a:pPr>
            <a:r>
              <a:rPr lang="en-US" dirty="0" smtClean="0"/>
              <a:t>• Attributes called </a:t>
            </a:r>
            <a:r>
              <a:rPr lang="en-US" i="1" dirty="0" smtClean="0"/>
              <a:t>fields</a:t>
            </a:r>
          </a:p>
          <a:p>
            <a:pPr>
              <a:buNone/>
            </a:pPr>
            <a:r>
              <a:rPr lang="en-US" dirty="0" smtClean="0"/>
              <a:t>• The field type, which can be any one of the allowed types: SYMBOL, STRING, NUMBER, and others.</a:t>
            </a:r>
          </a:p>
          <a:p>
            <a:pPr>
              <a:buNone/>
            </a:pPr>
            <a:r>
              <a:rPr lang="en-US" dirty="0" smtClean="0"/>
              <a:t>• The default for the field value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(assert (prospect))</a:t>
            </a:r>
          </a:p>
          <a:p>
            <a:r>
              <a:rPr lang="en-US" dirty="0" smtClean="0"/>
              <a:t>As you can see, CLIPS has inserted the default value of the null string, "", for the name field since that is the default for a STRING. Likewise, the assets and age defaults were also inserted by CLIPS. Different types have different default symbols such as the null string, "", for STRING; the integer 0 for INTEGER; the float 0.0 for FLOAT and so on. </a:t>
            </a:r>
          </a:p>
          <a:p>
            <a:r>
              <a:rPr lang="en-US" dirty="0" smtClean="0"/>
              <a:t>The ?DERIVE keyword selects the appropriate type of constraint for that slot, e.g., the null string , "", for a slot of type STRING.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can explicitly set the field values, as the following example shows.</a:t>
            </a:r>
          </a:p>
          <a:p>
            <a:r>
              <a:rPr lang="en-US" dirty="0" smtClean="0"/>
              <a:t>CLIPS&gt; (assert (prospect (age 99) (name "Dopey")))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defrule</a:t>
            </a:r>
            <a:r>
              <a:rPr lang="en-US" dirty="0" smtClean="0"/>
              <a:t> business-candidate</a:t>
            </a:r>
          </a:p>
          <a:p>
            <a:pPr>
              <a:buNone/>
            </a:pPr>
            <a:r>
              <a:rPr lang="en-US" dirty="0" smtClean="0"/>
              <a:t>(prospect (name ?name) (assets ?</a:t>
            </a:r>
            <a:r>
              <a:rPr lang="en-US" dirty="0" err="1" smtClean="0"/>
              <a:t>net_worth</a:t>
            </a:r>
            <a:r>
              <a:rPr lang="en-US" dirty="0" smtClean="0"/>
              <a:t>) (age ?months))</a:t>
            </a:r>
          </a:p>
          <a:p>
            <a:pPr>
              <a:buNone/>
            </a:pPr>
            <a:r>
              <a:rPr lang="en-US" dirty="0" smtClean="0"/>
              <a:t>=&gt;</a:t>
            </a:r>
          </a:p>
          <a:p>
            <a:pPr>
              <a:buNone/>
            </a:pPr>
            <a:r>
              <a:rPr lang="en-US" dirty="0" smtClean="0"/>
              <a:t>(printout t "Prospect: " ?name </a:t>
            </a:r>
            <a:r>
              <a:rPr lang="en-US" dirty="0" err="1" smtClean="0"/>
              <a:t>crlf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?</a:t>
            </a:r>
            <a:r>
              <a:rPr lang="en-US" dirty="0" err="1" smtClean="0"/>
              <a:t>net_worth</a:t>
            </a:r>
            <a:r>
              <a:rPr lang="en-US" dirty="0" smtClean="0"/>
              <a:t> </a:t>
            </a:r>
            <a:r>
              <a:rPr lang="en-US" dirty="0" err="1" smtClean="0"/>
              <a:t>crlf</a:t>
            </a:r>
            <a:r>
              <a:rPr lang="en-US" dirty="0" smtClean="0"/>
              <a:t> ?months " months old" </a:t>
            </a:r>
            <a:r>
              <a:rPr lang="en-US" dirty="0" err="1" smtClean="0"/>
              <a:t>crlf</a:t>
            </a:r>
            <a:r>
              <a:rPr lang="en-US" dirty="0" smtClean="0"/>
              <a:t>))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Notice that the default value of </a:t>
            </a:r>
            <a:r>
              <a:rPr lang="en-US" i="1" dirty="0" smtClean="0"/>
              <a:t>rich was used for </a:t>
            </a:r>
            <a:r>
              <a:rPr lang="en-US" i="1" dirty="0" smtClean="0"/>
              <a:t>Ali </a:t>
            </a:r>
            <a:r>
              <a:rPr lang="en-US" i="1" dirty="0" smtClean="0"/>
              <a:t>since the assets field was not </a:t>
            </a:r>
            <a:r>
              <a:rPr lang="en-US" dirty="0" smtClean="0"/>
              <a:t>specified in the assert command.</a:t>
            </a:r>
          </a:p>
          <a:p>
            <a:r>
              <a:rPr lang="en-US" dirty="0" smtClean="0"/>
              <a:t>If the assets field is given a specific value such as </a:t>
            </a:r>
            <a:r>
              <a:rPr lang="en-US" i="1" dirty="0" smtClean="0"/>
              <a:t>poor, the specified value for assets </a:t>
            </a:r>
            <a:r>
              <a:rPr lang="en-US" dirty="0" smtClean="0"/>
              <a:t>of </a:t>
            </a:r>
            <a:r>
              <a:rPr lang="en-US" i="1" dirty="0" smtClean="0"/>
              <a:t>poor overrides the default value of rich as shown in the following example</a:t>
            </a:r>
          </a:p>
          <a:p>
            <a:r>
              <a:rPr lang="en-US" dirty="0" smtClean="0"/>
              <a:t>(assert (prospect (name </a:t>
            </a:r>
            <a:r>
              <a:rPr lang="en-US" dirty="0" smtClean="0"/>
              <a:t>“Ali </a:t>
            </a:r>
            <a:r>
              <a:rPr lang="en-US" dirty="0" err="1" smtClean="0"/>
              <a:t>Notwonderful</a:t>
            </a:r>
            <a:r>
              <a:rPr lang="en-US" dirty="0" smtClean="0"/>
              <a:t>") (assets poor) (age 95)))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undefrule</a:t>
            </a:r>
            <a:r>
              <a:rPr lang="en-US" dirty="0" smtClean="0"/>
              <a:t> business-candidate)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defrule</a:t>
            </a:r>
            <a:r>
              <a:rPr lang="en-US" dirty="0" smtClean="0"/>
              <a:t> bye-bye</a:t>
            </a:r>
          </a:p>
          <a:p>
            <a:pPr>
              <a:buNone/>
            </a:pPr>
            <a:r>
              <a:rPr lang="en-US" dirty="0" smtClean="0"/>
              <a:t>?bad-prospect &lt;- (prospect (</a:t>
            </a:r>
            <a:r>
              <a:rPr lang="en-US" dirty="0" smtClean="0">
                <a:solidFill>
                  <a:srgbClr val="FF0000"/>
                </a:solidFill>
              </a:rPr>
              <a:t>assets poor</a:t>
            </a:r>
            <a:r>
              <a:rPr lang="en-US" dirty="0" smtClean="0"/>
              <a:t>) (name ?name))</a:t>
            </a:r>
          </a:p>
          <a:p>
            <a:pPr>
              <a:buNone/>
            </a:pPr>
            <a:r>
              <a:rPr lang="en-US" dirty="0" smtClean="0"/>
              <a:t>=&gt;</a:t>
            </a:r>
          </a:p>
          <a:p>
            <a:pPr>
              <a:buNone/>
            </a:pPr>
            <a:r>
              <a:rPr lang="en-US" dirty="0" smtClean="0"/>
              <a:t>(retract ?bad-prospect)</a:t>
            </a:r>
          </a:p>
          <a:p>
            <a:pPr>
              <a:buNone/>
            </a:pPr>
            <a:r>
              <a:rPr lang="en-US" dirty="0" smtClean="0"/>
              <a:t>(printout t "bye-bye " ?name </a:t>
            </a:r>
            <a:r>
              <a:rPr lang="en-US" dirty="0" err="1" smtClean="0"/>
              <a:t>crlf</a:t>
            </a:r>
            <a:r>
              <a:rPr lang="en-US" dirty="0" smtClean="0"/>
              <a:t>))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(reset)</a:t>
            </a:r>
          </a:p>
          <a:p>
            <a:pPr>
              <a:buNone/>
            </a:pPr>
            <a:r>
              <a:rPr lang="en-US" dirty="0" smtClean="0"/>
              <a:t>(assert (prospect (name </a:t>
            </a:r>
            <a:r>
              <a:rPr lang="en-US" dirty="0" smtClean="0"/>
              <a:t>“Ali </a:t>
            </a:r>
            <a:r>
              <a:rPr lang="en-US" dirty="0" smtClean="0"/>
              <a:t>Wonderful") (assets rich)))</a:t>
            </a:r>
          </a:p>
          <a:p>
            <a:pPr>
              <a:buNone/>
            </a:pPr>
            <a:r>
              <a:rPr lang="en-US" dirty="0" smtClean="0"/>
              <a:t>(assert (prospect (name </a:t>
            </a:r>
            <a:r>
              <a:rPr lang="en-US" dirty="0" smtClean="0"/>
              <a:t>“Ali </a:t>
            </a:r>
            <a:r>
              <a:rPr lang="en-US" dirty="0" err="1" smtClean="0"/>
              <a:t>Notwonderful</a:t>
            </a:r>
            <a:r>
              <a:rPr lang="en-US" dirty="0" smtClean="0"/>
              <a:t>") (assets poor)))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(run)</a:t>
            </a:r>
          </a:p>
          <a:p>
            <a:pPr>
              <a:buNone/>
            </a:pPr>
            <a:r>
              <a:rPr lang="en-US" dirty="0" smtClean="0"/>
              <a:t>bye-bye Dopey </a:t>
            </a:r>
            <a:r>
              <a:rPr lang="en-US" dirty="0" err="1" smtClean="0"/>
              <a:t>Notwonderful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fields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Notice that only single fields were used for the patterns in the examples so far. That is, the field values for </a:t>
            </a:r>
            <a:r>
              <a:rPr lang="en-US" sz="2400" i="1" dirty="0" smtClean="0"/>
              <a:t>name, assets, and age, were all single values. In some types of </a:t>
            </a:r>
            <a:r>
              <a:rPr lang="en-US" sz="2400" dirty="0" smtClean="0"/>
              <a:t>rules, you may want multiple fields. </a:t>
            </a:r>
          </a:p>
          <a:p>
            <a:r>
              <a:rPr lang="en-US" sz="2400" dirty="0" err="1" smtClean="0"/>
              <a:t>Deftemplate</a:t>
            </a:r>
            <a:r>
              <a:rPr lang="en-US" sz="2400" dirty="0" smtClean="0"/>
              <a:t> allows the use of multiple values in a </a:t>
            </a:r>
            <a:r>
              <a:rPr lang="en-US" sz="2400" i="1" dirty="0" err="1" smtClean="0"/>
              <a:t>multislot</a:t>
            </a:r>
            <a:r>
              <a:rPr lang="en-US" sz="2400" i="1" dirty="0" smtClean="0"/>
              <a:t>. </a:t>
            </a:r>
          </a:p>
          <a:p>
            <a:r>
              <a:rPr lang="en-US" sz="2400" dirty="0" smtClean="0"/>
              <a:t>As an example of </a:t>
            </a:r>
            <a:r>
              <a:rPr lang="en-US" sz="2400" dirty="0" err="1" smtClean="0"/>
              <a:t>multislot</a:t>
            </a:r>
            <a:r>
              <a:rPr lang="en-US" sz="2400" dirty="0" smtClean="0"/>
              <a:t>, suppose that you wanted to treat the </a:t>
            </a:r>
            <a:r>
              <a:rPr lang="en-US" sz="2400" i="1" dirty="0" smtClean="0"/>
              <a:t>prospect as multiple fields. This would provide more flexibility in processing prospects </a:t>
            </a:r>
            <a:r>
              <a:rPr lang="en-US" sz="2400" dirty="0" smtClean="0"/>
              <a:t>since any part of the name could be pattern matched. </a:t>
            </a:r>
          </a:p>
          <a:p>
            <a:r>
              <a:rPr lang="en-US" sz="2400" dirty="0" smtClean="0"/>
              <a:t>Shown following is the </a:t>
            </a:r>
            <a:r>
              <a:rPr lang="en-US" sz="2400" dirty="0" err="1" smtClean="0"/>
              <a:t>deftemplate</a:t>
            </a:r>
            <a:r>
              <a:rPr lang="en-US" sz="2400" dirty="0" smtClean="0"/>
              <a:t> definition using </a:t>
            </a:r>
            <a:r>
              <a:rPr lang="en-US" sz="2400" dirty="0" err="1" smtClean="0"/>
              <a:t>multislot</a:t>
            </a:r>
            <a:r>
              <a:rPr lang="en-US" sz="2400" dirty="0" smtClean="0"/>
              <a:t> and the revised rule to pattern match on multiple fields. </a:t>
            </a:r>
          </a:p>
          <a:p>
            <a:r>
              <a:rPr lang="en-US" sz="2400" dirty="0" smtClean="0"/>
              <a:t>Notice that a </a:t>
            </a:r>
            <a:r>
              <a:rPr lang="en-US" sz="2400" dirty="0" err="1" smtClean="0"/>
              <a:t>multislot</a:t>
            </a:r>
            <a:r>
              <a:rPr lang="en-US" sz="2400" dirty="0" smtClean="0"/>
              <a:t> pattern, $?name, is now used to match all the fields that make up the name. For convenience, a (</a:t>
            </a:r>
            <a:r>
              <a:rPr lang="en-US" sz="2400" dirty="0" err="1" smtClean="0"/>
              <a:t>deffacts</a:t>
            </a:r>
            <a:r>
              <a:rPr lang="en-US" sz="2400" dirty="0" smtClean="0"/>
              <a:t>) is also given.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deftemplate</a:t>
            </a:r>
            <a:r>
              <a:rPr lang="en-US" dirty="0" smtClean="0"/>
              <a:t> prospect</a:t>
            </a:r>
          </a:p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multislot</a:t>
            </a:r>
            <a:r>
              <a:rPr lang="en-US" dirty="0" smtClean="0"/>
              <a:t> name</a:t>
            </a:r>
          </a:p>
          <a:p>
            <a:pPr>
              <a:buNone/>
            </a:pPr>
            <a:r>
              <a:rPr lang="en-US" dirty="0" smtClean="0"/>
              <a:t>(type SYMBOL)</a:t>
            </a:r>
          </a:p>
          <a:p>
            <a:pPr>
              <a:buNone/>
            </a:pPr>
            <a:r>
              <a:rPr lang="en-US" dirty="0" smtClean="0"/>
              <a:t>(default ?DERIVE))</a:t>
            </a:r>
          </a:p>
          <a:p>
            <a:pPr>
              <a:buNone/>
            </a:pPr>
            <a:r>
              <a:rPr lang="en-US" dirty="0" smtClean="0"/>
              <a:t>(slot assets</a:t>
            </a:r>
          </a:p>
          <a:p>
            <a:pPr>
              <a:buNone/>
            </a:pPr>
            <a:r>
              <a:rPr lang="en-US" dirty="0" smtClean="0"/>
              <a:t>(type SYMBOL)</a:t>
            </a:r>
          </a:p>
          <a:p>
            <a:pPr>
              <a:buNone/>
            </a:pPr>
            <a:r>
              <a:rPr lang="en-US" dirty="0" smtClean="0"/>
              <a:t>(allowed-symbols poor rich wealthy loaded)</a:t>
            </a:r>
          </a:p>
          <a:p>
            <a:pPr>
              <a:buNone/>
            </a:pPr>
            <a:r>
              <a:rPr lang="en-US" dirty="0" smtClean="0"/>
              <a:t>(default rich))</a:t>
            </a:r>
          </a:p>
          <a:p>
            <a:pPr>
              <a:buNone/>
            </a:pPr>
            <a:r>
              <a:rPr lang="en-US" dirty="0" smtClean="0"/>
              <a:t>(slot age</a:t>
            </a:r>
          </a:p>
          <a:p>
            <a:pPr>
              <a:buNone/>
            </a:pPr>
            <a:r>
              <a:rPr lang="en-US" dirty="0" smtClean="0"/>
              <a:t>(type INTEGER)</a:t>
            </a:r>
          </a:p>
          <a:p>
            <a:pPr>
              <a:buNone/>
            </a:pPr>
            <a:r>
              <a:rPr lang="en-US" dirty="0" smtClean="0"/>
              <a:t>(range 80 ?VARIABLE) ; The older the better!!!</a:t>
            </a:r>
          </a:p>
          <a:p>
            <a:pPr>
              <a:buNone/>
            </a:pPr>
            <a:r>
              <a:rPr lang="en-US" dirty="0" smtClean="0"/>
              <a:t>(default 80)))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(</a:t>
            </a:r>
            <a:r>
              <a:rPr lang="en-US" dirty="0" err="1" smtClean="0"/>
              <a:t>defrule</a:t>
            </a:r>
            <a:r>
              <a:rPr lang="en-US" dirty="0" smtClean="0"/>
              <a:t> R1</a:t>
            </a:r>
          </a:p>
          <a:p>
            <a:pPr>
              <a:buNone/>
            </a:pPr>
            <a:r>
              <a:rPr lang="en-US" dirty="0" smtClean="0"/>
              <a:t>(prospect (name $?name) (assets ?</a:t>
            </a:r>
            <a:r>
              <a:rPr lang="en-US" dirty="0" err="1" smtClean="0"/>
              <a:t>net_worth</a:t>
            </a:r>
            <a:r>
              <a:rPr lang="en-US" dirty="0" smtClean="0"/>
              <a:t>) (age ?months))</a:t>
            </a:r>
          </a:p>
          <a:p>
            <a:pPr>
              <a:buNone/>
            </a:pPr>
            <a:r>
              <a:rPr lang="en-US" dirty="0" smtClean="0"/>
              <a:t>=&gt;</a:t>
            </a:r>
          </a:p>
          <a:p>
            <a:pPr>
              <a:buNone/>
            </a:pPr>
            <a:r>
              <a:rPr lang="en-US" dirty="0" smtClean="0"/>
              <a:t>(printout t "Prospect: " ?name </a:t>
            </a:r>
            <a:r>
              <a:rPr lang="en-US" dirty="0" err="1" smtClean="0"/>
              <a:t>crlf</a:t>
            </a:r>
            <a:r>
              <a:rPr lang="en-US" dirty="0" smtClean="0"/>
              <a:t> ; Note: not ?name  ?</a:t>
            </a:r>
            <a:r>
              <a:rPr lang="en-US" dirty="0" err="1" smtClean="0"/>
              <a:t>net_worth</a:t>
            </a:r>
            <a:r>
              <a:rPr lang="en-US" dirty="0" smtClean="0"/>
              <a:t> </a:t>
            </a:r>
            <a:r>
              <a:rPr lang="en-US" dirty="0" err="1" smtClean="0"/>
              <a:t>crlf</a:t>
            </a:r>
            <a:r>
              <a:rPr lang="en-US" dirty="0" smtClean="0"/>
              <a:t> ?months " months old" </a:t>
            </a:r>
            <a:r>
              <a:rPr lang="en-US" dirty="0" err="1" smtClean="0"/>
              <a:t>crlf</a:t>
            </a:r>
            <a:r>
              <a:rPr lang="en-US" dirty="0" smtClean="0"/>
              <a:t>))</a:t>
            </a:r>
          </a:p>
          <a:p>
            <a:pPr>
              <a:buNone/>
            </a:pPr>
            <a:r>
              <a:rPr lang="en-US" dirty="0" smtClean="0"/>
              <a:t>(assert (prospect (name </a:t>
            </a:r>
            <a:r>
              <a:rPr lang="en-US" dirty="0" smtClean="0"/>
              <a:t>Ali </a:t>
            </a:r>
            <a:r>
              <a:rPr lang="en-US" dirty="0" smtClean="0"/>
              <a:t>Wonderful) (assets rich) (age 99))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 the output, the parentheses around </a:t>
            </a:r>
            <a:r>
              <a:rPr lang="en-US" dirty="0" smtClean="0"/>
              <a:t>Ali's </a:t>
            </a:r>
            <a:r>
              <a:rPr lang="en-US" dirty="0" smtClean="0"/>
              <a:t>name are put in by CLIPS to indicate that this is a </a:t>
            </a:r>
            <a:r>
              <a:rPr lang="en-US" dirty="0" err="1" smtClean="0"/>
              <a:t>multislot</a:t>
            </a:r>
            <a:r>
              <a:rPr lang="en-US" dirty="0" smtClean="0"/>
              <a:t> value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 smtClean="0"/>
              <a:t>If you compare the output from this </a:t>
            </a:r>
            <a:r>
              <a:rPr lang="en-US" dirty="0" err="1" smtClean="0"/>
              <a:t>multislot</a:t>
            </a:r>
            <a:r>
              <a:rPr lang="en-US" dirty="0" smtClean="0"/>
              <a:t> version to the single-slot version, you'll see that the double quotes around "Dopey Wonderful" are gone. </a:t>
            </a:r>
          </a:p>
          <a:p>
            <a:r>
              <a:rPr lang="en-US" dirty="0" smtClean="0"/>
              <a:t>The name </a:t>
            </a:r>
            <a:r>
              <a:rPr lang="en-US" i="1" dirty="0" smtClean="0"/>
              <a:t>slot is not a string in the </a:t>
            </a:r>
            <a:r>
              <a:rPr lang="en-US" i="1" dirty="0" err="1" smtClean="0"/>
              <a:t>multislot</a:t>
            </a:r>
            <a:r>
              <a:rPr lang="en-US" i="1" dirty="0" smtClean="0"/>
              <a:t> version, so CLIPS treats the name as </a:t>
            </a:r>
            <a:r>
              <a:rPr lang="en-US" dirty="0" smtClean="0"/>
              <a:t>two independent fields, </a:t>
            </a:r>
            <a:r>
              <a:rPr lang="en-US" i="1" dirty="0" smtClean="0"/>
              <a:t>Dopey and Wonderful.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noFill/>
          <a:ln/>
        </p:spPr>
        <p:txBody>
          <a:bodyPr/>
          <a:lstStyle/>
          <a:p>
            <a:r>
              <a:rPr lang="en-US" dirty="0" smtClean="0"/>
              <a:t>Summery of Today’s </a:t>
            </a:r>
            <a:r>
              <a:rPr lang="en-US" dirty="0"/>
              <a:t>Lecture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848600" cy="4953000"/>
          </a:xfrm>
          <a:noFill/>
          <a:ln/>
        </p:spPr>
        <p:txBody>
          <a:bodyPr>
            <a:noAutofit/>
          </a:bodyPr>
          <a:lstStyle/>
          <a:p>
            <a:r>
              <a:rPr lang="en-US" dirty="0" err="1" smtClean="0"/>
              <a:t>Deftemplate</a:t>
            </a:r>
            <a:endParaRPr lang="en-US" dirty="0" smtClean="0"/>
          </a:p>
          <a:p>
            <a:r>
              <a:rPr lang="en-US" dirty="0" smtClean="0"/>
              <a:t>Single-slot</a:t>
            </a:r>
          </a:p>
          <a:p>
            <a:r>
              <a:rPr lang="en-US" dirty="0" smtClean="0"/>
              <a:t>Multiple fields</a:t>
            </a:r>
          </a:p>
          <a:p>
            <a:endParaRPr lang="en-US" dirty="0" smtClean="0"/>
          </a:p>
          <a:p>
            <a:endParaRPr lang="en-US" altLang="zh-TW" sz="2800" dirty="0" smtClean="0"/>
          </a:p>
          <a:p>
            <a:pPr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11296</TotalTime>
  <Words>1033</Words>
  <Application>Microsoft Office PowerPoint</Application>
  <PresentationFormat>On-screen Show (4:3)</PresentationFormat>
  <Paragraphs>107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Artificial Intelligence Lecture No. 22 </vt:lpstr>
      <vt:lpstr>Summary of Previous Lecture</vt:lpstr>
      <vt:lpstr>Today’s Lecture</vt:lpstr>
      <vt:lpstr>Deftemplate</vt:lpstr>
      <vt:lpstr>Single-slot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Multiple fields</vt:lpstr>
      <vt:lpstr>Slide 15</vt:lpstr>
      <vt:lpstr>Slide 16</vt:lpstr>
      <vt:lpstr>Slide 17</vt:lpstr>
      <vt:lpstr>Summery of Today’s Lecture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vcomsats</cp:lastModifiedBy>
  <cp:revision>469</cp:revision>
  <dcterms:created xsi:type="dcterms:W3CDTF">2012-02-27T05:45:45Z</dcterms:created>
  <dcterms:modified xsi:type="dcterms:W3CDTF">2013-12-10T05:58:24Z</dcterms:modified>
</cp:coreProperties>
</file>