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1" r:id="rId2"/>
    <p:sldId id="440" r:id="rId3"/>
    <p:sldId id="456" r:id="rId4"/>
    <p:sldId id="464" r:id="rId5"/>
    <p:sldId id="465" r:id="rId6"/>
    <p:sldId id="466" r:id="rId7"/>
    <p:sldId id="467" r:id="rId8"/>
    <p:sldId id="468" r:id="rId9"/>
    <p:sldId id="469" r:id="rId10"/>
    <p:sldId id="457" r:id="rId11"/>
    <p:sldId id="458" r:id="rId12"/>
    <p:sldId id="459" r:id="rId13"/>
    <p:sldId id="460" r:id="rId14"/>
    <p:sldId id="461" r:id="rId15"/>
    <p:sldId id="462" r:id="rId16"/>
    <p:sldId id="463" r:id="rId17"/>
    <p:sldId id="40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0" autoAdjust="0"/>
    <p:restoredTop sz="90833" autoAdjust="0"/>
  </p:normalViewPr>
  <p:slideViewPr>
    <p:cSldViewPr>
      <p:cViewPr varScale="1">
        <p:scale>
          <a:sx n="49" d="100"/>
          <a:sy n="49" d="100"/>
        </p:scale>
        <p:origin x="-1219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A4C36-0174-4F91-AD6C-BB28D87E0BA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3BACE-9753-4288-81BF-CA0AA97B45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Artificial Intelligence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Lecture No. 21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Dr. Asad Ali Safi</a:t>
            </a:r>
          </a:p>
          <a:p>
            <a:r>
              <a:rPr lang="en-US" b="0" dirty="0" smtClean="0">
                <a:solidFill>
                  <a:schemeClr val="tx1"/>
                </a:solidFill>
              </a:rPr>
              <a:t>​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Assistant Professor,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Department of Computer Science, 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COMSATS Institute of Information Technology (CIIT) Islamabad, Pakistan.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Be Assertive</a:t>
            </a:r>
          </a:p>
          <a:p>
            <a:r>
              <a:rPr lang="en-US" sz="2800" dirty="0" smtClean="0"/>
              <a:t>variable more than once</a:t>
            </a:r>
          </a:p>
          <a:p>
            <a:r>
              <a:rPr lang="en-US" sz="2800" dirty="0" smtClean="0"/>
              <a:t>Retraction</a:t>
            </a:r>
          </a:p>
          <a:p>
            <a:r>
              <a:rPr lang="en-US" sz="2800" dirty="0" smtClean="0"/>
              <a:t>single-field wildcard</a:t>
            </a:r>
          </a:p>
          <a:p>
            <a:pPr>
              <a:buNone/>
            </a:pPr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</a:t>
            </a:r>
            <a:r>
              <a:rPr lang="en-US" dirty="0" smtClean="0"/>
              <a:t>ingle-field </a:t>
            </a:r>
            <a:r>
              <a:rPr lang="en-US" dirty="0" smtClean="0"/>
              <a:t>wildcard</a:t>
            </a:r>
          </a:p>
          <a:p>
            <a:r>
              <a:rPr lang="en-US" dirty="0" err="1" smtClean="0"/>
              <a:t>Multifield</a:t>
            </a:r>
            <a:r>
              <a:rPr lang="en-US" dirty="0" smtClean="0"/>
              <a:t>  </a:t>
            </a:r>
            <a:r>
              <a:rPr lang="en-US" dirty="0" smtClean="0"/>
              <a:t>wildcard</a:t>
            </a:r>
          </a:p>
          <a:p>
            <a:r>
              <a:rPr lang="en-US" dirty="0" smtClean="0"/>
              <a:t>single-field variable ? or a </a:t>
            </a:r>
            <a:r>
              <a:rPr lang="en-US" dirty="0" err="1" smtClean="0"/>
              <a:t>multifield</a:t>
            </a:r>
            <a:r>
              <a:rPr lang="en-US" dirty="0" smtClean="0"/>
              <a:t> variable ?$</a:t>
            </a:r>
          </a:p>
          <a:p>
            <a:r>
              <a:rPr lang="en-US" dirty="0" smtClean="0"/>
              <a:t>Anywhere </a:t>
            </a:r>
          </a:p>
          <a:p>
            <a:r>
              <a:rPr lang="en-US" dirty="0" smtClean="0"/>
              <a:t>Single- and </a:t>
            </a:r>
            <a:r>
              <a:rPr lang="en-US" dirty="0" err="1" smtClean="0"/>
              <a:t>multifield</a:t>
            </a:r>
            <a:r>
              <a:rPr lang="en-US" dirty="0" smtClean="0"/>
              <a:t> wildcards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single-field wildcard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Instead of binding a field value to a variable, the presence of a nonempty field can be detected alone using a </a:t>
            </a:r>
            <a:r>
              <a:rPr lang="en-US" b="1" dirty="0" smtClean="0"/>
              <a:t>wildcard.</a:t>
            </a:r>
          </a:p>
          <a:p>
            <a:r>
              <a:rPr lang="en-US" dirty="0" smtClean="0"/>
              <a:t>This type of situation, in which only part of the fact is specified, is very common and very important. To solve this problem, a wildcard can be used to fire the Richards.</a:t>
            </a:r>
          </a:p>
          <a:p>
            <a:r>
              <a:rPr lang="en-US" dirty="0" smtClean="0"/>
              <a:t>The simplest form of wildcard is called a </a:t>
            </a:r>
            <a:r>
              <a:rPr lang="en-US" b="1" dirty="0" smtClean="0"/>
              <a:t>single-field wildcard </a:t>
            </a:r>
            <a:r>
              <a:rPr lang="en-US" dirty="0" smtClean="0"/>
              <a:t>and is shown by a question mark, "</a:t>
            </a:r>
            <a:r>
              <a:rPr lang="en-US" b="1" dirty="0" smtClean="0"/>
              <a:t>?". </a:t>
            </a:r>
            <a:r>
              <a:rPr lang="en-US" dirty="0" smtClean="0"/>
              <a:t>The</a:t>
            </a:r>
            <a:r>
              <a:rPr lang="en-US" b="1" dirty="0" smtClean="0"/>
              <a:t> "?" </a:t>
            </a:r>
            <a:r>
              <a:rPr lang="en-US" dirty="0" smtClean="0"/>
              <a:t>is also called a </a:t>
            </a:r>
            <a:r>
              <a:rPr lang="en-US" b="1" dirty="0" smtClean="0"/>
              <a:t>single-field constraint</a:t>
            </a:r>
            <a:r>
              <a:rPr lang="en-US" dirty="0" smtClean="0"/>
              <a:t>. </a:t>
            </a:r>
          </a:p>
          <a:p>
            <a:r>
              <a:rPr lang="en-US" dirty="0" smtClean="0"/>
              <a:t>A single-field wildcard stands for </a:t>
            </a:r>
            <a:r>
              <a:rPr lang="en-US" i="1" dirty="0" smtClean="0"/>
              <a:t>exactly one field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70000" lnSpcReduction="20000"/>
          </a:bodyPr>
          <a:lstStyle/>
          <a:p>
            <a:pPr lvl="1">
              <a:buNone/>
            </a:pPr>
            <a:r>
              <a:rPr lang="en-US" dirty="0" smtClean="0"/>
              <a:t>(clear)</a:t>
            </a:r>
          </a:p>
          <a:p>
            <a:pPr lvl="1">
              <a:buNone/>
            </a:pPr>
            <a:r>
              <a:rPr lang="en-US" dirty="0" smtClean="0"/>
              <a:t>(</a:t>
            </a:r>
            <a:r>
              <a:rPr lang="en-US" dirty="0" err="1" smtClean="0"/>
              <a:t>defrule</a:t>
            </a:r>
            <a:r>
              <a:rPr lang="en-US" dirty="0" smtClean="0"/>
              <a:t> meeting</a:t>
            </a:r>
          </a:p>
          <a:p>
            <a:pPr lvl="1">
              <a:buNone/>
            </a:pPr>
            <a:r>
              <a:rPr lang="en-US" dirty="0" smtClean="0"/>
              <a:t>(meeting-with Khan  ?)</a:t>
            </a:r>
          </a:p>
          <a:p>
            <a:pPr lvl="1">
              <a:buNone/>
            </a:pPr>
            <a:r>
              <a:rPr lang="en-US" dirty="0" smtClean="0"/>
              <a:t>=&gt;</a:t>
            </a:r>
          </a:p>
          <a:p>
            <a:pPr lvl="1">
              <a:buNone/>
            </a:pPr>
            <a:r>
              <a:rPr lang="fr-FR" dirty="0" smtClean="0"/>
              <a:t>(</a:t>
            </a:r>
            <a:r>
              <a:rPr lang="fr-FR" dirty="0" err="1" smtClean="0"/>
              <a:t>printout</a:t>
            </a:r>
            <a:r>
              <a:rPr lang="fr-FR" dirty="0" smtClean="0"/>
              <a:t>  t " </a:t>
            </a:r>
            <a:r>
              <a:rPr lang="en-US" dirty="0" smtClean="0"/>
              <a:t>The meeting will be  with</a:t>
            </a:r>
            <a:r>
              <a:rPr lang="fr-FR" dirty="0" smtClean="0"/>
              <a:t> Khan…" </a:t>
            </a:r>
            <a:r>
              <a:rPr lang="fr-FR" dirty="0" err="1" smtClean="0"/>
              <a:t>crlf</a:t>
            </a:r>
            <a:r>
              <a:rPr lang="fr-FR" dirty="0" smtClean="0"/>
              <a:t>))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(</a:t>
            </a:r>
            <a:r>
              <a:rPr lang="en-US" dirty="0" err="1" smtClean="0"/>
              <a:t>deffacts</a:t>
            </a:r>
            <a:r>
              <a:rPr lang="en-US" dirty="0" smtClean="0"/>
              <a:t> M1</a:t>
            </a:r>
          </a:p>
          <a:p>
            <a:pPr lvl="1">
              <a:buNone/>
            </a:pPr>
            <a:r>
              <a:rPr lang="en-US" dirty="0" smtClean="0"/>
              <a:t>(meeting-with </a:t>
            </a:r>
            <a:r>
              <a:rPr lang="en-US" dirty="0" err="1" smtClean="0"/>
              <a:t>Kamal</a:t>
            </a:r>
            <a:r>
              <a:rPr lang="en-US" dirty="0" smtClean="0"/>
              <a:t>)</a:t>
            </a:r>
          </a:p>
          <a:p>
            <a:pPr lvl="1">
              <a:buNone/>
            </a:pPr>
            <a:r>
              <a:rPr lang="en-US" dirty="0" smtClean="0"/>
              <a:t>(meeting-with Khan )</a:t>
            </a:r>
          </a:p>
          <a:p>
            <a:pPr lvl="1">
              <a:buNone/>
            </a:pPr>
            <a:r>
              <a:rPr lang="en-US" dirty="0" smtClean="0"/>
              <a:t>(meeting-with Khan Ali )</a:t>
            </a:r>
          </a:p>
          <a:p>
            <a:pPr lvl="1">
              <a:buNone/>
            </a:pPr>
            <a:r>
              <a:rPr lang="en-US" dirty="0" smtClean="0"/>
              <a:t>(meeting-with Khan Ali Khan)</a:t>
            </a:r>
          </a:p>
          <a:p>
            <a:pPr lvl="1">
              <a:buNone/>
            </a:pPr>
            <a:r>
              <a:rPr lang="en-US" dirty="0" smtClean="0"/>
              <a:t>(meeting-with Ali Khan))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(reset)</a:t>
            </a:r>
          </a:p>
          <a:p>
            <a:pPr lvl="1">
              <a:buNone/>
            </a:pPr>
            <a:r>
              <a:rPr lang="en-US" dirty="0" smtClean="0"/>
              <a:t>(run)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fields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pattern includes a wildcard to indicate that Khan's last name is not important.</a:t>
            </a:r>
          </a:p>
          <a:p>
            <a:r>
              <a:rPr lang="en-US" dirty="0" smtClean="0"/>
              <a:t>So long as the first name is Khan, the rule will be satisfied and fire. </a:t>
            </a:r>
          </a:p>
          <a:p>
            <a:r>
              <a:rPr lang="en-US" dirty="0" smtClean="0"/>
              <a:t>Now with pattern of three fields of which one is a single-field wildcard, only facts of </a:t>
            </a:r>
            <a:r>
              <a:rPr lang="en-US" i="1" dirty="0" smtClean="0"/>
              <a:t>exactly three </a:t>
            </a:r>
            <a:r>
              <a:rPr lang="en-US" dirty="0" smtClean="0"/>
              <a:t>fields can satisfy it. In other words, only Khan with exactly two names can satisfy this</a:t>
            </a:r>
          </a:p>
          <a:p>
            <a:r>
              <a:rPr lang="en-US" dirty="0" smtClean="0"/>
              <a:t>Suppose you want to specify Khan with exactly three names?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With first name </a:t>
            </a:r>
          </a:p>
          <a:p>
            <a:pPr marL="342900" lvl="1" indent="-342900">
              <a:buNone/>
            </a:pPr>
            <a:r>
              <a:rPr lang="en-US" dirty="0" smtClean="0"/>
              <a:t> (meeting-with Khan ? ?)</a:t>
            </a:r>
          </a:p>
          <a:p>
            <a:r>
              <a:rPr lang="en-US" dirty="0" smtClean="0"/>
              <a:t>or, if only persons with three names whose middle name </a:t>
            </a:r>
          </a:p>
          <a:p>
            <a:pPr lvl="1">
              <a:buNone/>
            </a:pPr>
            <a:r>
              <a:rPr lang="en-US" dirty="0" smtClean="0"/>
              <a:t>(meeting-with ? Khan ?)</a:t>
            </a:r>
          </a:p>
          <a:p>
            <a:r>
              <a:rPr lang="en-US" dirty="0" smtClean="0"/>
              <a:t>or, if only the last name was Dopey, as in the following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(meeting-with ? ? Khan)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Multirules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Another interesting possibility occurs if Khan </a:t>
            </a:r>
            <a:r>
              <a:rPr lang="en-US" i="1" dirty="0" smtClean="0"/>
              <a:t>must be the first name, but only </a:t>
            </a:r>
            <a:r>
              <a:rPr lang="en-US" dirty="0" smtClean="0"/>
              <a:t>those Khan’s with two </a:t>
            </a:r>
            <a:r>
              <a:rPr lang="en-US" i="1" dirty="0" smtClean="0"/>
              <a:t>or three names are acceptable. One way of solving this problem </a:t>
            </a:r>
            <a:r>
              <a:rPr lang="en-US" dirty="0" smtClean="0"/>
              <a:t>is to write two rules.</a:t>
            </a:r>
          </a:p>
          <a:p>
            <a:endParaRPr lang="en-US" dirty="0" smtClean="0"/>
          </a:p>
          <a:p>
            <a:pPr lvl="1">
              <a:buNone/>
            </a:pPr>
            <a:r>
              <a:rPr lang="en-US" dirty="0" smtClean="0"/>
              <a:t>(</a:t>
            </a:r>
            <a:r>
              <a:rPr lang="en-US" dirty="0" err="1" smtClean="0"/>
              <a:t>defrule</a:t>
            </a:r>
            <a:r>
              <a:rPr lang="en-US" dirty="0" smtClean="0"/>
              <a:t> meeting</a:t>
            </a:r>
          </a:p>
          <a:p>
            <a:pPr lvl="1">
              <a:buNone/>
            </a:pPr>
            <a:r>
              <a:rPr lang="en-US" dirty="0" smtClean="0"/>
              <a:t>(meeting-with Khan  ?)</a:t>
            </a:r>
          </a:p>
          <a:p>
            <a:pPr lvl="1">
              <a:buNone/>
            </a:pPr>
            <a:r>
              <a:rPr lang="en-US" dirty="0" smtClean="0"/>
              <a:t>=&gt;</a:t>
            </a:r>
          </a:p>
          <a:p>
            <a:pPr lvl="1">
              <a:buNone/>
            </a:pPr>
            <a:r>
              <a:rPr lang="fr-FR" dirty="0" smtClean="0"/>
              <a:t>(</a:t>
            </a:r>
            <a:r>
              <a:rPr lang="fr-FR" dirty="0" err="1" smtClean="0"/>
              <a:t>printout</a:t>
            </a:r>
            <a:r>
              <a:rPr lang="fr-FR" dirty="0" smtClean="0"/>
              <a:t>  t " </a:t>
            </a:r>
            <a:r>
              <a:rPr lang="en-US" dirty="0" smtClean="0"/>
              <a:t>The meeting will be  with</a:t>
            </a:r>
            <a:r>
              <a:rPr lang="fr-FR" dirty="0" smtClean="0"/>
              <a:t> Khan " </a:t>
            </a:r>
            <a:r>
              <a:rPr lang="fr-FR" dirty="0" err="1" smtClean="0"/>
              <a:t>crlf</a:t>
            </a:r>
            <a:r>
              <a:rPr lang="fr-FR" dirty="0" smtClean="0"/>
              <a:t>))</a:t>
            </a:r>
          </a:p>
          <a:p>
            <a:pPr lvl="1">
              <a:buNone/>
            </a:pPr>
            <a:r>
              <a:rPr lang="en-US" dirty="0" smtClean="0"/>
              <a:t>(</a:t>
            </a:r>
            <a:r>
              <a:rPr lang="en-US" dirty="0" err="1" smtClean="0"/>
              <a:t>defrule</a:t>
            </a:r>
            <a:r>
              <a:rPr lang="en-US" dirty="0" smtClean="0"/>
              <a:t> meeting</a:t>
            </a:r>
          </a:p>
          <a:p>
            <a:pPr lvl="1">
              <a:buNone/>
            </a:pPr>
            <a:r>
              <a:rPr lang="en-US" dirty="0" smtClean="0"/>
              <a:t>(meeting-with Khan  ? ?)</a:t>
            </a:r>
          </a:p>
          <a:p>
            <a:pPr lvl="1">
              <a:buNone/>
            </a:pPr>
            <a:r>
              <a:rPr lang="en-US" dirty="0" smtClean="0"/>
              <a:t>=&gt;</a:t>
            </a:r>
          </a:p>
          <a:p>
            <a:pPr lvl="1">
              <a:buNone/>
            </a:pPr>
            <a:r>
              <a:rPr lang="fr-FR" dirty="0" smtClean="0"/>
              <a:t>(</a:t>
            </a:r>
            <a:r>
              <a:rPr lang="fr-FR" dirty="0" err="1" smtClean="0"/>
              <a:t>printout</a:t>
            </a:r>
            <a:r>
              <a:rPr lang="fr-FR" dirty="0" smtClean="0"/>
              <a:t>  t " </a:t>
            </a:r>
            <a:r>
              <a:rPr lang="en-US" dirty="0" smtClean="0"/>
              <a:t>The meeting will be  with</a:t>
            </a:r>
            <a:r>
              <a:rPr lang="fr-FR" dirty="0" smtClean="0"/>
              <a:t> Khan " </a:t>
            </a:r>
            <a:r>
              <a:rPr lang="fr-FR" dirty="0" err="1" smtClean="0"/>
              <a:t>crlf</a:t>
            </a:r>
            <a:r>
              <a:rPr lang="fr-FR" dirty="0" smtClean="0"/>
              <a:t>))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Of course, if you don't want anonymous meeting, you need to bind the Khan’s names with a variable and print them out.</a:t>
            </a:r>
          </a:p>
          <a:p>
            <a:pPr marL="342900" lvl="1" indent="-342900">
              <a:buNone/>
            </a:pPr>
            <a:r>
              <a:rPr lang="en-US" dirty="0" smtClean="0"/>
              <a:t>		(meeting-with Khan  ?a ?b)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Multifield</a:t>
            </a:r>
            <a:r>
              <a:rPr lang="en-US" dirty="0" smtClean="0"/>
              <a:t>  wildcard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Rather than writing separate rules to handle each field, it's much easier to use the  </a:t>
            </a:r>
            <a:r>
              <a:rPr lang="en-US" b="1" dirty="0" err="1" smtClean="0"/>
              <a:t>multifield</a:t>
            </a:r>
            <a:r>
              <a:rPr lang="en-US" b="1" dirty="0" smtClean="0"/>
              <a:t> wildcard. </a:t>
            </a:r>
          </a:p>
          <a:p>
            <a:r>
              <a:rPr lang="en-US" dirty="0" smtClean="0"/>
              <a:t>This is a dollar sign followed by a question mark, </a:t>
            </a:r>
            <a:r>
              <a:rPr lang="en-US" b="1" dirty="0" smtClean="0"/>
              <a:t>"$?", </a:t>
            </a:r>
            <a:r>
              <a:rPr lang="en-US" dirty="0" smtClean="0"/>
              <a:t>and represents </a:t>
            </a:r>
            <a:r>
              <a:rPr lang="en-US" i="1" dirty="0" smtClean="0"/>
              <a:t>zero or more fields. </a:t>
            </a:r>
          </a:p>
          <a:p>
            <a:r>
              <a:rPr lang="en-US" i="1" dirty="0" smtClean="0"/>
              <a:t>Notice how this contrasts with the single-field wildcard </a:t>
            </a:r>
            <a:r>
              <a:rPr lang="en-US" dirty="0" smtClean="0"/>
              <a:t>which must match exactly one field.</a:t>
            </a:r>
          </a:p>
          <a:p>
            <a:r>
              <a:rPr lang="en-US" dirty="0" smtClean="0"/>
              <a:t>The two rules for dates can now be written in a single rule as follows.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fontScale="77500" lnSpcReduction="20000"/>
          </a:bodyPr>
          <a:lstStyle/>
          <a:p>
            <a:pPr lvl="1">
              <a:buNone/>
            </a:pPr>
            <a:r>
              <a:rPr lang="en-US" dirty="0" smtClean="0"/>
              <a:t>(clear)</a:t>
            </a:r>
          </a:p>
          <a:p>
            <a:pPr lvl="1">
              <a:buNone/>
            </a:pPr>
            <a:r>
              <a:rPr lang="en-US" dirty="0" smtClean="0"/>
              <a:t>(</a:t>
            </a:r>
            <a:r>
              <a:rPr lang="en-US" dirty="0" err="1" smtClean="0"/>
              <a:t>defrule</a:t>
            </a:r>
            <a:r>
              <a:rPr lang="en-US" dirty="0" smtClean="0"/>
              <a:t> meeting</a:t>
            </a:r>
          </a:p>
          <a:p>
            <a:pPr lvl="1">
              <a:buNone/>
            </a:pPr>
            <a:r>
              <a:rPr lang="en-US" dirty="0" smtClean="0"/>
              <a:t>(meeting-with Khan  $?)</a:t>
            </a:r>
          </a:p>
          <a:p>
            <a:pPr lvl="1">
              <a:buNone/>
            </a:pPr>
            <a:r>
              <a:rPr lang="en-US" dirty="0" smtClean="0"/>
              <a:t>=&gt;</a:t>
            </a:r>
          </a:p>
          <a:p>
            <a:pPr lvl="1">
              <a:buNone/>
            </a:pPr>
            <a:r>
              <a:rPr lang="fr-FR" dirty="0" smtClean="0"/>
              <a:t>(</a:t>
            </a:r>
            <a:r>
              <a:rPr lang="fr-FR" dirty="0" err="1" smtClean="0"/>
              <a:t>printout</a:t>
            </a:r>
            <a:r>
              <a:rPr lang="fr-FR" dirty="0" smtClean="0"/>
              <a:t>  t " </a:t>
            </a:r>
            <a:r>
              <a:rPr lang="en-US" dirty="0" smtClean="0"/>
              <a:t>The meeting will be  with</a:t>
            </a:r>
            <a:r>
              <a:rPr lang="fr-FR" dirty="0" smtClean="0"/>
              <a:t> Khan " </a:t>
            </a:r>
            <a:r>
              <a:rPr lang="fr-FR" dirty="0" err="1" smtClean="0"/>
              <a:t>crlf</a:t>
            </a:r>
            <a:r>
              <a:rPr lang="fr-FR" dirty="0" smtClean="0"/>
              <a:t>))</a:t>
            </a:r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r>
              <a:rPr lang="en-US" dirty="0" smtClean="0"/>
              <a:t>(</a:t>
            </a:r>
            <a:r>
              <a:rPr lang="en-US" dirty="0" err="1" smtClean="0"/>
              <a:t>deffacts</a:t>
            </a:r>
            <a:r>
              <a:rPr lang="en-US" dirty="0" smtClean="0"/>
              <a:t> M1</a:t>
            </a:r>
          </a:p>
          <a:p>
            <a:pPr lvl="1">
              <a:buNone/>
            </a:pPr>
            <a:r>
              <a:rPr lang="en-US" dirty="0" smtClean="0"/>
              <a:t>(meeting-with </a:t>
            </a:r>
            <a:r>
              <a:rPr lang="en-US" dirty="0" err="1" smtClean="0"/>
              <a:t>Kamal</a:t>
            </a:r>
            <a:r>
              <a:rPr lang="en-US" dirty="0" smtClean="0"/>
              <a:t>)</a:t>
            </a:r>
          </a:p>
          <a:p>
            <a:pPr lvl="1">
              <a:buNone/>
            </a:pPr>
            <a:r>
              <a:rPr lang="en-US" dirty="0" smtClean="0"/>
              <a:t>(meeting-with Khan )</a:t>
            </a:r>
          </a:p>
          <a:p>
            <a:pPr lvl="1">
              <a:buNone/>
            </a:pPr>
            <a:r>
              <a:rPr lang="en-US" dirty="0" smtClean="0"/>
              <a:t>(meeting-with Khan Ali )</a:t>
            </a:r>
          </a:p>
          <a:p>
            <a:pPr lvl="1">
              <a:buNone/>
            </a:pPr>
            <a:r>
              <a:rPr lang="en-US" dirty="0" smtClean="0"/>
              <a:t>(meeting-with Khan Ali Khan)</a:t>
            </a:r>
          </a:p>
          <a:p>
            <a:pPr lvl="1">
              <a:buNone/>
            </a:pPr>
            <a:r>
              <a:rPr lang="en-US" dirty="0" smtClean="0"/>
              <a:t>(meeting-with Ali Khan))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(reset)</a:t>
            </a:r>
          </a:p>
          <a:p>
            <a:pPr lvl="1">
              <a:buNone/>
            </a:pPr>
            <a:r>
              <a:rPr lang="en-US" dirty="0" smtClean="0"/>
              <a:t>(run)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such as ?x, $?x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Wildcards have another important use because they can be attached to a symbolic</a:t>
            </a:r>
          </a:p>
          <a:p>
            <a:r>
              <a:rPr lang="en-US" dirty="0" smtClean="0"/>
              <a:t>field to create a variable such as ?x, $?x, ?name, or $?name. </a:t>
            </a:r>
          </a:p>
          <a:p>
            <a:r>
              <a:rPr lang="en-US" dirty="0" smtClean="0"/>
              <a:t>The variable can be a </a:t>
            </a:r>
            <a:r>
              <a:rPr lang="en-US" b="1" dirty="0" smtClean="0"/>
              <a:t>single-field variable or a </a:t>
            </a:r>
            <a:r>
              <a:rPr lang="en-US" b="1" dirty="0" err="1" smtClean="0"/>
              <a:t>multifield</a:t>
            </a:r>
            <a:r>
              <a:rPr lang="en-US" b="1" dirty="0" smtClean="0"/>
              <a:t> variable </a:t>
            </a:r>
            <a:r>
              <a:rPr lang="en-US" dirty="0" smtClean="0"/>
              <a:t>depending on whether a "?" or "$?" is used on the LHS. </a:t>
            </a:r>
          </a:p>
          <a:p>
            <a:r>
              <a:rPr lang="en-US" dirty="0" smtClean="0"/>
              <a:t>Note that on the RHS only a ?x is used, where the "x" can be any variable name. </a:t>
            </a:r>
          </a:p>
          <a:p>
            <a:r>
              <a:rPr lang="en-US" dirty="0" smtClean="0"/>
              <a:t>You can think of the "$" as a function whose argument is a single-field wildcard or a single-field variable and returns a </a:t>
            </a:r>
            <a:r>
              <a:rPr lang="en-US" dirty="0" err="1" smtClean="0"/>
              <a:t>multifield</a:t>
            </a:r>
            <a:r>
              <a:rPr lang="en-US" dirty="0" smtClean="0"/>
              <a:t> wildcard or a </a:t>
            </a:r>
            <a:r>
              <a:rPr lang="en-US" dirty="0" err="1" smtClean="0"/>
              <a:t>multifield</a:t>
            </a:r>
            <a:r>
              <a:rPr lang="en-US" dirty="0" smtClean="0"/>
              <a:t> variable, respectively.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1">
              <a:buNone/>
            </a:pPr>
            <a:r>
              <a:rPr lang="en-US" dirty="0" smtClean="0"/>
              <a:t>(</a:t>
            </a:r>
            <a:r>
              <a:rPr lang="en-US" dirty="0" err="1" smtClean="0"/>
              <a:t>defrule</a:t>
            </a:r>
            <a:r>
              <a:rPr lang="en-US" dirty="0" smtClean="0"/>
              <a:t> meeting</a:t>
            </a:r>
          </a:p>
          <a:p>
            <a:pPr lvl="1">
              <a:buNone/>
            </a:pPr>
            <a:r>
              <a:rPr lang="en-US" dirty="0" smtClean="0"/>
              <a:t>(meeting-with Khan  $?name)</a:t>
            </a:r>
          </a:p>
          <a:p>
            <a:pPr lvl="1">
              <a:buNone/>
            </a:pPr>
            <a:r>
              <a:rPr lang="en-US" dirty="0" smtClean="0"/>
              <a:t>=&gt;</a:t>
            </a:r>
          </a:p>
          <a:p>
            <a:pPr lvl="1">
              <a:buNone/>
            </a:pPr>
            <a:r>
              <a:rPr lang="fr-FR" dirty="0" smtClean="0"/>
              <a:t>(</a:t>
            </a:r>
            <a:r>
              <a:rPr lang="fr-FR" dirty="0" err="1" smtClean="0"/>
              <a:t>printout</a:t>
            </a:r>
            <a:r>
              <a:rPr lang="fr-FR" dirty="0" smtClean="0"/>
              <a:t>  t " </a:t>
            </a:r>
            <a:r>
              <a:rPr lang="en-US" dirty="0" smtClean="0"/>
              <a:t>The meeting will be  with</a:t>
            </a:r>
            <a:r>
              <a:rPr lang="fr-FR" dirty="0" smtClean="0"/>
              <a:t> Khan " ?</a:t>
            </a:r>
            <a:r>
              <a:rPr lang="fr-FR" dirty="0" err="1" smtClean="0"/>
              <a:t>name</a:t>
            </a:r>
            <a:r>
              <a:rPr lang="fr-FR" dirty="0" smtClean="0"/>
              <a:t> </a:t>
            </a:r>
            <a:r>
              <a:rPr lang="fr-FR" dirty="0" err="1" smtClean="0"/>
              <a:t>crlf</a:t>
            </a:r>
            <a:r>
              <a:rPr lang="fr-FR" dirty="0" smtClean="0"/>
              <a:t>))</a:t>
            </a:r>
          </a:p>
          <a:p>
            <a:r>
              <a:rPr lang="en-US" dirty="0" smtClean="0"/>
              <a:t>As you can see, on the LHS, the </a:t>
            </a:r>
            <a:r>
              <a:rPr lang="en-US" dirty="0" err="1" smtClean="0"/>
              <a:t>multifield</a:t>
            </a:r>
            <a:r>
              <a:rPr lang="en-US" dirty="0" smtClean="0"/>
              <a:t> pattern is </a:t>
            </a:r>
            <a:r>
              <a:rPr lang="en-US" i="1" dirty="0" smtClean="0"/>
              <a:t>$?name but is ?name when used </a:t>
            </a:r>
            <a:r>
              <a:rPr lang="en-US" dirty="0" smtClean="0"/>
              <a:t>as a variable on the RHS. When you enter and run, you'll see the names of all eligible Khan. 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multifield</a:t>
            </a:r>
            <a:r>
              <a:rPr lang="en-US" dirty="0" smtClean="0"/>
              <a:t> wildcard takes care of any number of fields. Also, notice that </a:t>
            </a:r>
            <a:r>
              <a:rPr lang="en-US" dirty="0" err="1" smtClean="0"/>
              <a:t>multifield</a:t>
            </a:r>
            <a:r>
              <a:rPr lang="en-US" dirty="0" smtClean="0"/>
              <a:t> values are returned enclosed in parentheses.</a:t>
            </a:r>
            <a:endParaRPr lang="fr-FR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Anywhere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Suppose you wanted a match of all candidates  who had a Khan somewhere in their name, not necessarily as their first name. </a:t>
            </a:r>
          </a:p>
          <a:p>
            <a:pPr lvl="2">
              <a:buNone/>
            </a:pPr>
            <a:r>
              <a:rPr lang="en-US" dirty="0" smtClean="0"/>
              <a:t>(</a:t>
            </a:r>
            <a:r>
              <a:rPr lang="en-US" dirty="0" err="1" smtClean="0"/>
              <a:t>defrule</a:t>
            </a:r>
            <a:r>
              <a:rPr lang="en-US" dirty="0" smtClean="0"/>
              <a:t> meeting</a:t>
            </a:r>
          </a:p>
          <a:p>
            <a:pPr lvl="2">
              <a:buNone/>
            </a:pPr>
            <a:r>
              <a:rPr lang="en-US" dirty="0" smtClean="0"/>
              <a:t>(meeting-with $?First   Khan   $?Last)</a:t>
            </a:r>
          </a:p>
          <a:p>
            <a:pPr lvl="2">
              <a:buNone/>
            </a:pPr>
            <a:r>
              <a:rPr lang="en-US" dirty="0" smtClean="0"/>
              <a:t>=&gt;</a:t>
            </a:r>
          </a:p>
          <a:p>
            <a:pPr lvl="2">
              <a:buNone/>
            </a:pPr>
            <a:r>
              <a:rPr lang="fr-FR" dirty="0" smtClean="0"/>
              <a:t>(</a:t>
            </a:r>
            <a:r>
              <a:rPr lang="fr-FR" dirty="0" err="1" smtClean="0"/>
              <a:t>printout</a:t>
            </a:r>
            <a:r>
              <a:rPr lang="fr-FR" dirty="0" smtClean="0"/>
              <a:t>  t " </a:t>
            </a:r>
            <a:r>
              <a:rPr lang="en-US" dirty="0" smtClean="0"/>
              <a:t>The meeting will be  with” ?First ”</a:t>
            </a:r>
            <a:r>
              <a:rPr lang="fr-FR" dirty="0" smtClean="0"/>
              <a:t>Khan"   ?Last   </a:t>
            </a:r>
            <a:r>
              <a:rPr lang="fr-FR" dirty="0" err="1" smtClean="0"/>
              <a:t>crlf</a:t>
            </a:r>
            <a:r>
              <a:rPr lang="fr-FR" dirty="0" smtClean="0"/>
              <a:t>))</a:t>
            </a:r>
          </a:p>
          <a:p>
            <a:r>
              <a:rPr lang="en-US" dirty="0" smtClean="0"/>
              <a:t>The pattern matches </a:t>
            </a:r>
            <a:r>
              <a:rPr lang="en-US" i="1" dirty="0" smtClean="0"/>
              <a:t>any names that have a Khan anywhere in them.</a:t>
            </a:r>
            <a:endParaRPr lang="fr-FR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Single- and </a:t>
            </a:r>
            <a:r>
              <a:rPr lang="en-US" dirty="0" err="1" smtClean="0"/>
              <a:t>multifield</a:t>
            </a:r>
            <a:r>
              <a:rPr lang="en-US" dirty="0" smtClean="0"/>
              <a:t> wildcards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Autofit/>
          </a:bodyPr>
          <a:lstStyle/>
          <a:p>
            <a:r>
              <a:rPr lang="en-US" dirty="0" smtClean="0"/>
              <a:t>Single- and </a:t>
            </a:r>
            <a:r>
              <a:rPr lang="en-US" dirty="0" err="1" smtClean="0"/>
              <a:t>multifield</a:t>
            </a:r>
            <a:r>
              <a:rPr lang="en-US" dirty="0" smtClean="0"/>
              <a:t> wildcards can be combined. For example, the pattern</a:t>
            </a:r>
          </a:p>
          <a:p>
            <a:pPr marL="342900" lvl="2" indent="-342900">
              <a:buNone/>
            </a:pPr>
            <a:r>
              <a:rPr lang="en-US" dirty="0" smtClean="0"/>
              <a:t>    			</a:t>
            </a:r>
            <a:r>
              <a:rPr lang="en-US" sz="2800" dirty="0" smtClean="0"/>
              <a:t>(meeting-with ?  $?  Khan  ?)</a:t>
            </a:r>
            <a:endParaRPr lang="en-US" dirty="0" smtClean="0"/>
          </a:p>
          <a:p>
            <a:r>
              <a:rPr lang="en-US" dirty="0" smtClean="0"/>
              <a:t>means that the first and last names can be anything and that the name just prior to the last must be Khan. </a:t>
            </a:r>
          </a:p>
          <a:p>
            <a:r>
              <a:rPr lang="en-US" dirty="0" smtClean="0"/>
              <a:t>This pattern also requires that the matching fact will have </a:t>
            </a:r>
            <a:r>
              <a:rPr lang="en-US" i="1" dirty="0" smtClean="0"/>
              <a:t>at least four fields, since the "$?" matches zero or more fields and all the others must match exactly four.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Single- and </a:t>
            </a:r>
            <a:r>
              <a:rPr lang="en-US" dirty="0" err="1" smtClean="0"/>
              <a:t>multifield</a:t>
            </a:r>
            <a:r>
              <a:rPr lang="en-US" dirty="0" smtClean="0"/>
              <a:t> wildcards..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Although </a:t>
            </a:r>
            <a:r>
              <a:rPr lang="en-US" sz="2400" dirty="0" err="1" smtClean="0"/>
              <a:t>multifield</a:t>
            </a:r>
            <a:r>
              <a:rPr lang="en-US" sz="2400" dirty="0" smtClean="0"/>
              <a:t> variables can be essential for pattern matching in many cases, their overuse can cause much inefficiency because of increased memory requirements and slower execution.</a:t>
            </a:r>
          </a:p>
          <a:p>
            <a:pPr lvl="1"/>
            <a:r>
              <a:rPr lang="en-US" sz="2400" dirty="0" smtClean="0"/>
              <a:t> </a:t>
            </a:r>
            <a:r>
              <a:rPr lang="en-US" sz="2400" i="1" dirty="0" smtClean="0"/>
              <a:t>As a general rule of style, you should use $? only when you don't know the length of fields. Do not use $? simply as a typing convenience.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noFill/>
          <a:ln/>
        </p:spPr>
        <p:txBody>
          <a:bodyPr/>
          <a:lstStyle/>
          <a:p>
            <a:r>
              <a:rPr lang="en-US" dirty="0" smtClean="0"/>
              <a:t>Summery of Today’s </a:t>
            </a:r>
            <a:r>
              <a:rPr lang="en-US" dirty="0"/>
              <a:t>Lecture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848600" cy="4953000"/>
          </a:xfrm>
          <a:noFill/>
          <a:ln/>
        </p:spPr>
        <p:txBody>
          <a:bodyPr>
            <a:noAutofit/>
          </a:bodyPr>
          <a:lstStyle/>
          <a:p>
            <a:r>
              <a:rPr lang="en-US" dirty="0" smtClean="0"/>
              <a:t>Single-field wildcard</a:t>
            </a:r>
          </a:p>
          <a:p>
            <a:r>
              <a:rPr lang="en-US" dirty="0" err="1" smtClean="0"/>
              <a:t>Multifield</a:t>
            </a:r>
            <a:r>
              <a:rPr lang="en-US" dirty="0" smtClean="0"/>
              <a:t>  wildcard</a:t>
            </a:r>
          </a:p>
          <a:p>
            <a:r>
              <a:rPr lang="en-US" dirty="0" smtClean="0"/>
              <a:t>single-field variable ? or a </a:t>
            </a:r>
            <a:r>
              <a:rPr lang="en-US" dirty="0" err="1" smtClean="0"/>
              <a:t>multifield</a:t>
            </a:r>
            <a:r>
              <a:rPr lang="en-US" dirty="0" smtClean="0"/>
              <a:t> variable ?$</a:t>
            </a:r>
          </a:p>
          <a:p>
            <a:r>
              <a:rPr lang="en-US" dirty="0" smtClean="0"/>
              <a:t>Anywhere </a:t>
            </a:r>
          </a:p>
          <a:p>
            <a:r>
              <a:rPr lang="en-US" dirty="0" smtClean="0"/>
              <a:t>Single- and </a:t>
            </a:r>
            <a:r>
              <a:rPr lang="en-US" dirty="0" err="1" smtClean="0"/>
              <a:t>multifield</a:t>
            </a:r>
            <a:r>
              <a:rPr lang="en-US" dirty="0" smtClean="0"/>
              <a:t> wildcards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pPr>
              <a:buNone/>
            </a:pPr>
            <a:endParaRPr lang="en-US" altLang="zh-TW" sz="2800" dirty="0" smtClean="0">
              <a:latin typeface="Arial" pitchFamily="34" charset="0"/>
              <a:cs typeface="Arial" pitchFamily="34" charset="0"/>
            </a:endParaRPr>
          </a:p>
          <a:p>
            <a:endParaRPr lang="en-US" altLang="zh-TW" sz="2800" dirty="0" smtClean="0"/>
          </a:p>
          <a:p>
            <a:pPr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11121</TotalTime>
  <Words>946</Words>
  <Application>Microsoft Office PowerPoint</Application>
  <PresentationFormat>On-screen Show (4:3)</PresentationFormat>
  <Paragraphs>121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Artificial Intelligence Lecture No. 21 </vt:lpstr>
      <vt:lpstr>Summary of Previous Lecture</vt:lpstr>
      <vt:lpstr>Today’s Lecture</vt:lpstr>
      <vt:lpstr>single-field wildcard</vt:lpstr>
      <vt:lpstr>Slide 5</vt:lpstr>
      <vt:lpstr>Three fields </vt:lpstr>
      <vt:lpstr>Slide 7</vt:lpstr>
      <vt:lpstr>Multirules </vt:lpstr>
      <vt:lpstr>Bind </vt:lpstr>
      <vt:lpstr>Multifield  wildcard</vt:lpstr>
      <vt:lpstr>Slide 11</vt:lpstr>
      <vt:lpstr>variable such as ?x, $?x</vt:lpstr>
      <vt:lpstr>Slide 13</vt:lpstr>
      <vt:lpstr>Anywhere </vt:lpstr>
      <vt:lpstr>Single- and multifield wildcards</vt:lpstr>
      <vt:lpstr>Single- and multifield wildcards..</vt:lpstr>
      <vt:lpstr>Summery of Today’s Lecture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466</cp:revision>
  <dcterms:created xsi:type="dcterms:W3CDTF">2012-02-27T05:45:45Z</dcterms:created>
  <dcterms:modified xsi:type="dcterms:W3CDTF">2013-12-09T07:12:54Z</dcterms:modified>
</cp:coreProperties>
</file>