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1" r:id="rId2"/>
    <p:sldId id="440" r:id="rId3"/>
    <p:sldId id="456" r:id="rId4"/>
    <p:sldId id="545" r:id="rId5"/>
    <p:sldId id="546" r:id="rId6"/>
    <p:sldId id="547" r:id="rId7"/>
    <p:sldId id="548" r:id="rId8"/>
    <p:sldId id="551" r:id="rId9"/>
    <p:sldId id="549" r:id="rId10"/>
    <p:sldId id="550" r:id="rId11"/>
    <p:sldId id="55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0" autoAdjust="0"/>
    <p:restoredTop sz="90833" autoAdjust="0"/>
  </p:normalViewPr>
  <p:slideViewPr>
    <p:cSldViewPr>
      <p:cViewPr>
        <p:scale>
          <a:sx n="30" d="100"/>
          <a:sy n="30" d="100"/>
        </p:scale>
        <p:origin x="-1771" y="-1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1A4C36-0174-4F91-AD6C-BB28D87E0BA3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E3BACE-9753-4288-81BF-CA0AA97B45C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599B4-4737-419C-9E1A-6122BB360733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Artificial Intelligence</a:t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>Lecture No. 20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pPr algn="r"/>
            <a:r>
              <a:rPr lang="en-US" dirty="0" smtClean="0">
                <a:solidFill>
                  <a:schemeClr val="tx1"/>
                </a:solidFill>
              </a:rPr>
              <a:t>Dr. Asad Ali Safi</a:t>
            </a:r>
          </a:p>
          <a:p>
            <a:r>
              <a:rPr lang="en-US" b="0" dirty="0" smtClean="0">
                <a:solidFill>
                  <a:schemeClr val="tx1"/>
                </a:solidFill>
              </a:rPr>
              <a:t>​</a:t>
            </a:r>
          </a:p>
          <a:p>
            <a:pPr algn="r"/>
            <a:r>
              <a:rPr lang="en-US" b="0" dirty="0" smtClean="0">
                <a:solidFill>
                  <a:schemeClr val="tx1"/>
                </a:solidFill>
              </a:rPr>
              <a:t>Assistant Professor,</a:t>
            </a:r>
          </a:p>
          <a:p>
            <a:pPr algn="r"/>
            <a:r>
              <a:rPr lang="en-US" b="0" dirty="0" smtClean="0">
                <a:solidFill>
                  <a:schemeClr val="tx1"/>
                </a:solidFill>
              </a:rPr>
              <a:t>Department of Computer Science, </a:t>
            </a:r>
          </a:p>
          <a:p>
            <a:pPr algn="r"/>
            <a:r>
              <a:rPr lang="en-US" b="0" dirty="0" smtClean="0">
                <a:solidFill>
                  <a:schemeClr val="tx1"/>
                </a:solidFill>
              </a:rPr>
              <a:t>COMSATS Institute of Information Technology (CIIT) Islamabad, Pakistan.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Reopen</a:t>
            </a:r>
          </a:p>
          <a:p>
            <a:r>
              <a:rPr lang="en-US" sz="2800" dirty="0" smtClean="0"/>
              <a:t>Rule </a:t>
            </a:r>
          </a:p>
          <a:p>
            <a:r>
              <a:rPr lang="en-US" sz="2800" dirty="0" smtClean="0"/>
              <a:t>Print out</a:t>
            </a:r>
          </a:p>
          <a:p>
            <a:r>
              <a:rPr lang="en-US" sz="2800" dirty="0" smtClean="0"/>
              <a:t>Variables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 Assertive</a:t>
            </a:r>
          </a:p>
          <a:p>
            <a:r>
              <a:rPr lang="en-US" dirty="0" smtClean="0"/>
              <a:t>variable more than once</a:t>
            </a:r>
          </a:p>
          <a:p>
            <a:r>
              <a:rPr lang="en-US" dirty="0" smtClean="0"/>
              <a:t>Retraction</a:t>
            </a:r>
          </a:p>
          <a:p>
            <a:r>
              <a:rPr lang="en-US" dirty="0" smtClean="0"/>
              <a:t>single-field wildcard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 Assertive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common use of variables is to match a value on the LHS and then assert this bound variable on the RHS. For example, enter</a:t>
            </a:r>
          </a:p>
          <a:p>
            <a:pPr lvl="2">
              <a:buNone/>
            </a:pPr>
            <a:r>
              <a:rPr lang="en-US" dirty="0" smtClean="0"/>
              <a:t>(</a:t>
            </a:r>
            <a:r>
              <a:rPr lang="en-US" dirty="0" err="1" smtClean="0"/>
              <a:t>defrule</a:t>
            </a:r>
            <a:r>
              <a:rPr lang="en-US" dirty="0" smtClean="0"/>
              <a:t> make-quack</a:t>
            </a:r>
          </a:p>
          <a:p>
            <a:pPr lvl="2">
              <a:buNone/>
            </a:pPr>
            <a:r>
              <a:rPr lang="en-US" dirty="0" smtClean="0"/>
              <a:t>(duck-sound ?sound)</a:t>
            </a:r>
          </a:p>
          <a:p>
            <a:pPr lvl="2">
              <a:buNone/>
            </a:pPr>
            <a:r>
              <a:rPr lang="en-US" dirty="0" smtClean="0"/>
              <a:t>=&gt;</a:t>
            </a:r>
          </a:p>
          <a:p>
            <a:pPr lvl="2">
              <a:buNone/>
            </a:pPr>
            <a:r>
              <a:rPr lang="en-US" dirty="0" smtClean="0"/>
              <a:t>(assert (sound-is ?sound)))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 more than once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 sure to do a (reset) and assert (duck-sound quack) again.</a:t>
            </a:r>
          </a:p>
          <a:p>
            <a:pPr lvl="2">
              <a:buNone/>
            </a:pPr>
            <a:r>
              <a:rPr lang="en-US" dirty="0" smtClean="0"/>
              <a:t>(</a:t>
            </a:r>
            <a:r>
              <a:rPr lang="en-US" dirty="0" err="1" smtClean="0"/>
              <a:t>defrule</a:t>
            </a:r>
            <a:r>
              <a:rPr lang="en-US" dirty="0" smtClean="0"/>
              <a:t> make-quack</a:t>
            </a:r>
          </a:p>
          <a:p>
            <a:pPr lvl="2">
              <a:buNone/>
            </a:pPr>
            <a:r>
              <a:rPr lang="en-US" dirty="0" smtClean="0"/>
              <a:t>(duck-sound ?sound)</a:t>
            </a:r>
          </a:p>
          <a:p>
            <a:pPr lvl="2">
              <a:buNone/>
            </a:pPr>
            <a:r>
              <a:rPr lang="en-US" dirty="0" smtClean="0"/>
              <a:t>=&gt;</a:t>
            </a:r>
          </a:p>
          <a:p>
            <a:pPr lvl="2">
              <a:buNone/>
            </a:pPr>
            <a:r>
              <a:rPr lang="en-US" dirty="0" smtClean="0"/>
              <a:t>(assert (sound-is ?sound ?sound)))</a:t>
            </a:r>
          </a:p>
          <a:p>
            <a:r>
              <a:rPr lang="en-US" dirty="0" smtClean="0"/>
              <a:t>When the rule fires, it will produce (sound-is quack </a:t>
            </a:r>
            <a:r>
              <a:rPr lang="en-US" dirty="0" err="1" smtClean="0"/>
              <a:t>quack</a:t>
            </a:r>
            <a:r>
              <a:rPr lang="en-US" dirty="0" smtClean="0"/>
              <a:t>) since the variable ?sound is used twice.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(</a:t>
            </a:r>
            <a:r>
              <a:rPr lang="en-US" dirty="0" err="1" smtClean="0"/>
              <a:t>duckshoot</a:t>
            </a:r>
            <a:r>
              <a:rPr lang="en-US" dirty="0" smtClean="0"/>
              <a:t> ?hunter ?who)</a:t>
            </a:r>
          </a:p>
          <a:p>
            <a:pPr lvl="2">
              <a:buNone/>
            </a:pPr>
            <a:r>
              <a:rPr lang="en-US" dirty="0" smtClean="0"/>
              <a:t>CLIPS&gt; (clear)</a:t>
            </a:r>
          </a:p>
          <a:p>
            <a:pPr lvl="2">
              <a:buNone/>
            </a:pPr>
            <a:r>
              <a:rPr lang="en-US" dirty="0" smtClean="0"/>
              <a:t>CLIPS&gt; (</a:t>
            </a:r>
            <a:r>
              <a:rPr lang="en-US" dirty="0" err="1" smtClean="0"/>
              <a:t>defrule</a:t>
            </a:r>
            <a:r>
              <a:rPr lang="en-US" dirty="0" smtClean="0"/>
              <a:t> </a:t>
            </a:r>
            <a:r>
              <a:rPr lang="en-US" dirty="0" err="1" smtClean="0"/>
              <a:t>whohunt</a:t>
            </a:r>
            <a:endParaRPr lang="en-US" dirty="0" smtClean="0"/>
          </a:p>
          <a:p>
            <a:pPr lvl="2">
              <a:buNone/>
            </a:pPr>
            <a:r>
              <a:rPr lang="en-US" dirty="0" smtClean="0"/>
              <a:t>(</a:t>
            </a:r>
            <a:r>
              <a:rPr lang="en-US" dirty="0" err="1" smtClean="0"/>
              <a:t>duckshoot</a:t>
            </a:r>
            <a:r>
              <a:rPr lang="en-US" dirty="0" smtClean="0"/>
              <a:t> ?hunter ?who)</a:t>
            </a:r>
          </a:p>
          <a:p>
            <a:pPr lvl="2">
              <a:buNone/>
            </a:pPr>
            <a:r>
              <a:rPr lang="en-US" dirty="0" smtClean="0"/>
              <a:t>=&gt;</a:t>
            </a:r>
          </a:p>
          <a:p>
            <a:pPr lvl="2">
              <a:buNone/>
            </a:pPr>
            <a:r>
              <a:rPr lang="en-US" dirty="0" smtClean="0"/>
              <a:t>(printout t ?hunter " shot " ?who </a:t>
            </a:r>
            <a:r>
              <a:rPr lang="en-US" dirty="0" err="1" smtClean="0"/>
              <a:t>crlf</a:t>
            </a:r>
            <a:r>
              <a:rPr lang="en-US" dirty="0" smtClean="0"/>
              <a:t>))</a:t>
            </a:r>
          </a:p>
          <a:p>
            <a:pPr lvl="2">
              <a:buNone/>
            </a:pPr>
            <a:endParaRPr lang="en-US" dirty="0" smtClean="0"/>
          </a:p>
          <a:p>
            <a:pPr lvl="2">
              <a:buNone/>
            </a:pPr>
            <a:r>
              <a:rPr lang="en-US" dirty="0" smtClean="0"/>
              <a:t>(assert (</a:t>
            </a:r>
            <a:r>
              <a:rPr lang="en-US" dirty="0" err="1" smtClean="0"/>
              <a:t>duckshoot</a:t>
            </a:r>
            <a:r>
              <a:rPr lang="en-US" dirty="0" smtClean="0"/>
              <a:t> Brian duck))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Retraction is very useful in expert systems and usually done on the RHS rather than at the top-level. Before a fact can be retracted, it must be specified to CLIPS. To retract a fact from a rule, the </a:t>
            </a:r>
            <a:r>
              <a:rPr lang="en-US" b="1" dirty="0" smtClean="0"/>
              <a:t>fact-address </a:t>
            </a:r>
            <a:r>
              <a:rPr lang="en-US" dirty="0" smtClean="0"/>
              <a:t>first must be bound to a variable on the</a:t>
            </a:r>
            <a:r>
              <a:rPr lang="en-US" b="1" dirty="0" smtClean="0"/>
              <a:t> LHS.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However, if you want to remove the fact whose contents are, you must first tell CLIPS the </a:t>
            </a:r>
            <a:r>
              <a:rPr lang="en-US" i="1" dirty="0" smtClean="0"/>
              <a:t>address of the fact to be retracted.</a:t>
            </a:r>
          </a:p>
          <a:p>
            <a:r>
              <a:rPr lang="en-US" dirty="0" smtClean="0"/>
              <a:t>The fact-address is specified using the </a:t>
            </a:r>
            <a:r>
              <a:rPr lang="en-US" b="1" dirty="0" smtClean="0"/>
              <a:t>left arrow, "&lt;-". </a:t>
            </a:r>
            <a:r>
              <a:rPr lang="en-US" dirty="0" smtClean="0"/>
              <a:t>To create this, just type a</a:t>
            </a:r>
            <a:r>
              <a:rPr lang="en-US" b="1" dirty="0" smtClean="0"/>
              <a:t> "&lt;“ </a:t>
            </a:r>
            <a:r>
              <a:rPr lang="en-US" dirty="0" smtClean="0"/>
              <a:t>symbol followed by a "-"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buNone/>
            </a:pPr>
            <a:r>
              <a:rPr lang="en-US" dirty="0" smtClean="0"/>
              <a:t>(</a:t>
            </a:r>
            <a:r>
              <a:rPr lang="en-US" dirty="0" err="1" smtClean="0"/>
              <a:t>defrule</a:t>
            </a:r>
            <a:r>
              <a:rPr lang="en-US" dirty="0" smtClean="0"/>
              <a:t> get-married</a:t>
            </a:r>
          </a:p>
          <a:p>
            <a:pPr lvl="2">
              <a:buNone/>
            </a:pPr>
            <a:r>
              <a:rPr lang="en-US" dirty="0" smtClean="0"/>
              <a:t>?Ad &lt;- (bachelor Ali)</a:t>
            </a:r>
          </a:p>
          <a:p>
            <a:pPr lvl="2">
              <a:buNone/>
            </a:pPr>
            <a:r>
              <a:rPr lang="en-US" dirty="0" smtClean="0"/>
              <a:t>=&gt;</a:t>
            </a:r>
          </a:p>
          <a:p>
            <a:pPr lvl="2">
              <a:buNone/>
            </a:pPr>
            <a:r>
              <a:rPr lang="en-US" dirty="0" smtClean="0"/>
              <a:t>(printout t “Ali is now happily married " </a:t>
            </a:r>
            <a:r>
              <a:rPr lang="en-US" dirty="0" smtClean="0"/>
              <a:t>?Ad </a:t>
            </a:r>
            <a:r>
              <a:rPr lang="en-US" dirty="0" err="1" smtClean="0"/>
              <a:t>crlf</a:t>
            </a:r>
            <a:r>
              <a:rPr lang="en-US" dirty="0" smtClean="0"/>
              <a:t>)</a:t>
            </a:r>
          </a:p>
          <a:p>
            <a:pPr lvl="2">
              <a:buNone/>
            </a:pPr>
            <a:r>
              <a:rPr lang="en-US" dirty="0" smtClean="0"/>
              <a:t>(retract ?Ad))</a:t>
            </a:r>
          </a:p>
          <a:p>
            <a:pPr lvl="2">
              <a:buNone/>
            </a:pPr>
            <a:endParaRPr lang="en-US" dirty="0" smtClean="0"/>
          </a:p>
          <a:p>
            <a:pPr lvl="2">
              <a:buNone/>
            </a:pPr>
            <a:r>
              <a:rPr lang="en-US" dirty="0" smtClean="0"/>
              <a:t>(assert (bachelor Ali))</a:t>
            </a:r>
          </a:p>
          <a:p>
            <a:pPr lvl="2">
              <a:buNone/>
            </a:pPr>
            <a:r>
              <a:rPr lang="en-US" dirty="0" smtClean="0"/>
              <a:t>(run)</a:t>
            </a:r>
          </a:p>
          <a:p>
            <a:pPr lvl="2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2">
              <a:buNone/>
            </a:pPr>
            <a:r>
              <a:rPr lang="en-US" dirty="0" smtClean="0"/>
              <a:t>(</a:t>
            </a:r>
            <a:r>
              <a:rPr lang="en-US" dirty="0" err="1" smtClean="0"/>
              <a:t>defrule</a:t>
            </a:r>
            <a:r>
              <a:rPr lang="en-US" dirty="0" smtClean="0"/>
              <a:t> marriage</a:t>
            </a:r>
          </a:p>
          <a:p>
            <a:pPr lvl="2">
              <a:buNone/>
            </a:pPr>
            <a:r>
              <a:rPr lang="en-US" dirty="0" smtClean="0"/>
              <a:t>?</a:t>
            </a:r>
            <a:r>
              <a:rPr lang="en-US" dirty="0" smtClean="0"/>
              <a:t>Ad</a:t>
            </a:r>
            <a:r>
              <a:rPr lang="en-US" dirty="0" smtClean="0"/>
              <a:t> </a:t>
            </a:r>
            <a:r>
              <a:rPr lang="en-US" dirty="0" smtClean="0"/>
              <a:t>&lt;- (bachelor ?name)</a:t>
            </a:r>
          </a:p>
          <a:p>
            <a:pPr lvl="2">
              <a:buNone/>
            </a:pPr>
            <a:r>
              <a:rPr lang="en-US" dirty="0" smtClean="0"/>
              <a:t>=&gt;</a:t>
            </a:r>
          </a:p>
          <a:p>
            <a:pPr lvl="2">
              <a:buNone/>
            </a:pPr>
            <a:r>
              <a:rPr lang="en-US" dirty="0" smtClean="0"/>
              <a:t>(printout t ?name " is now happily married" </a:t>
            </a:r>
            <a:r>
              <a:rPr lang="en-US" dirty="0" err="1" smtClean="0"/>
              <a:t>crlf</a:t>
            </a:r>
            <a:r>
              <a:rPr lang="en-US" dirty="0" smtClean="0"/>
              <a:t>)</a:t>
            </a:r>
          </a:p>
          <a:p>
            <a:pPr lvl="2">
              <a:buNone/>
            </a:pPr>
            <a:r>
              <a:rPr lang="en-US" dirty="0" smtClean="0"/>
              <a:t>(retract </a:t>
            </a:r>
            <a:r>
              <a:rPr lang="en-US" dirty="0" smtClean="0"/>
              <a:t>?</a:t>
            </a:r>
            <a:r>
              <a:rPr lang="en-US" dirty="0" smtClean="0"/>
              <a:t>Ad</a:t>
            </a:r>
            <a:r>
              <a:rPr lang="en-US" dirty="0" smtClean="0"/>
              <a:t>)</a:t>
            </a: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/>
              <a:t>(</a:t>
            </a:r>
            <a:r>
              <a:rPr lang="en-US" dirty="0" err="1" smtClean="0"/>
              <a:t>deffacts</a:t>
            </a:r>
            <a:r>
              <a:rPr lang="en-US" dirty="0" smtClean="0"/>
              <a:t> good-prospects</a:t>
            </a:r>
          </a:p>
          <a:p>
            <a:pPr lvl="1">
              <a:buNone/>
            </a:pPr>
            <a:r>
              <a:rPr lang="en-US" dirty="0" smtClean="0"/>
              <a:t>(bachelor Ali)</a:t>
            </a:r>
          </a:p>
          <a:p>
            <a:pPr lvl="1">
              <a:buNone/>
            </a:pPr>
            <a:r>
              <a:rPr lang="en-US" dirty="0" smtClean="0"/>
              <a:t>(bachelor </a:t>
            </a:r>
            <a:r>
              <a:rPr lang="en-US" dirty="0" err="1" smtClean="0"/>
              <a:t>Aslam</a:t>
            </a:r>
            <a:r>
              <a:rPr lang="en-US" dirty="0" smtClean="0"/>
              <a:t>)</a:t>
            </a:r>
          </a:p>
          <a:p>
            <a:pPr lvl="1">
              <a:buNone/>
            </a:pPr>
            <a:r>
              <a:rPr lang="en-US" dirty="0" smtClean="0"/>
              <a:t>(bachelor </a:t>
            </a:r>
            <a:r>
              <a:rPr lang="en-US" dirty="0" err="1" smtClean="0"/>
              <a:t>Abid</a:t>
            </a:r>
            <a:r>
              <a:rPr lang="en-US" dirty="0" smtClean="0"/>
              <a:t>))</a:t>
            </a:r>
          </a:p>
          <a:p>
            <a:pPr lvl="1">
              <a:buNone/>
            </a:pPr>
            <a:r>
              <a:rPr lang="en-US" dirty="0" smtClean="0"/>
              <a:t>(reset)</a:t>
            </a:r>
          </a:p>
          <a:p>
            <a:pPr lvl="1">
              <a:buNone/>
            </a:pPr>
            <a:r>
              <a:rPr lang="en-US" dirty="0" smtClean="0"/>
              <a:t>(run)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noFill/>
          <a:ln/>
        </p:spPr>
        <p:txBody>
          <a:bodyPr/>
          <a:lstStyle/>
          <a:p>
            <a:r>
              <a:rPr lang="en-US" dirty="0" smtClean="0"/>
              <a:t>Summery of Today’s </a:t>
            </a:r>
            <a:r>
              <a:rPr lang="en-US" dirty="0"/>
              <a:t>Lecture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7848600" cy="4953000"/>
          </a:xfrm>
          <a:noFill/>
          <a:ln/>
        </p:spPr>
        <p:txBody>
          <a:bodyPr>
            <a:noAutofit/>
          </a:bodyPr>
          <a:lstStyle/>
          <a:p>
            <a:r>
              <a:rPr lang="en-US" dirty="0" smtClean="0"/>
              <a:t>Be Assertive</a:t>
            </a:r>
          </a:p>
          <a:p>
            <a:r>
              <a:rPr lang="en-US" dirty="0" smtClean="0"/>
              <a:t>variable more than once</a:t>
            </a:r>
          </a:p>
          <a:p>
            <a:r>
              <a:rPr lang="en-US" dirty="0" smtClean="0"/>
              <a:t>Retraction</a:t>
            </a:r>
          </a:p>
          <a:p>
            <a:r>
              <a:rPr lang="en-US" dirty="0" smtClean="0"/>
              <a:t>single-field wildcard</a:t>
            </a:r>
          </a:p>
          <a:p>
            <a:endParaRPr lang="en-US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pPr>
              <a:buNone/>
            </a:pPr>
            <a:endParaRPr lang="en-US" altLang="zh-TW" sz="2800" dirty="0" smtClean="0">
              <a:latin typeface="Arial" pitchFamily="34" charset="0"/>
              <a:cs typeface="Arial" pitchFamily="34" charset="0"/>
            </a:endParaRPr>
          </a:p>
          <a:p>
            <a:endParaRPr lang="en-US" altLang="zh-TW" sz="2800" dirty="0" smtClean="0"/>
          </a:p>
          <a:p>
            <a:pPr>
              <a:buNone/>
            </a:pP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11118</TotalTime>
  <Words>391</Words>
  <Application>Microsoft Office PowerPoint</Application>
  <PresentationFormat>On-screen Show (4:3)</PresentationFormat>
  <Paragraphs>72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Artificial Intelligence Lecture No. 20 </vt:lpstr>
      <vt:lpstr>Summary of Previous Lecture</vt:lpstr>
      <vt:lpstr>Today’s Lecture</vt:lpstr>
      <vt:lpstr>Be Assertive</vt:lpstr>
      <vt:lpstr>variable more than once</vt:lpstr>
      <vt:lpstr>Slide 6</vt:lpstr>
      <vt:lpstr>Retraction</vt:lpstr>
      <vt:lpstr>Slide 8</vt:lpstr>
      <vt:lpstr>Slide 9</vt:lpstr>
      <vt:lpstr>Slide 10</vt:lpstr>
      <vt:lpstr>Summery of Today’s Lecture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459</cp:revision>
  <dcterms:created xsi:type="dcterms:W3CDTF">2012-02-27T05:45:45Z</dcterms:created>
  <dcterms:modified xsi:type="dcterms:W3CDTF">2013-12-09T05:51:11Z</dcterms:modified>
</cp:coreProperties>
</file>