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61" r:id="rId2"/>
    <p:sldId id="363" r:id="rId3"/>
    <p:sldId id="370" r:id="rId4"/>
    <p:sldId id="277" r:id="rId5"/>
    <p:sldId id="292" r:id="rId6"/>
    <p:sldId id="295" r:id="rId7"/>
    <p:sldId id="296" r:id="rId8"/>
    <p:sldId id="297" r:id="rId9"/>
    <p:sldId id="298" r:id="rId10"/>
    <p:sldId id="299" r:id="rId11"/>
    <p:sldId id="300" r:id="rId12"/>
    <p:sldId id="301" r:id="rId13"/>
    <p:sldId id="302" r:id="rId14"/>
    <p:sldId id="303" r:id="rId15"/>
    <p:sldId id="364" r:id="rId16"/>
    <p:sldId id="368" r:id="rId17"/>
    <p:sldId id="369" r:id="rId18"/>
    <p:sldId id="366" r:id="rId19"/>
    <p:sldId id="365" r:id="rId20"/>
    <p:sldId id="338" r:id="rId21"/>
    <p:sldId id="339" r:id="rId22"/>
    <p:sldId id="340" r:id="rId23"/>
    <p:sldId id="341" r:id="rId24"/>
    <p:sldId id="342" r:id="rId25"/>
    <p:sldId id="345" r:id="rId26"/>
    <p:sldId id="347" r:id="rId27"/>
    <p:sldId id="348" r:id="rId28"/>
    <p:sldId id="349" r:id="rId29"/>
    <p:sldId id="350" r:id="rId30"/>
    <p:sldId id="351" r:id="rId31"/>
    <p:sldId id="352" r:id="rId32"/>
    <p:sldId id="353" r:id="rId33"/>
    <p:sldId id="354" r:id="rId34"/>
    <p:sldId id="355" r:id="rId35"/>
    <p:sldId id="356" r:id="rId36"/>
    <p:sldId id="359" r:id="rId37"/>
    <p:sldId id="360" r:id="rId38"/>
    <p:sldId id="319"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048" autoAdjust="0"/>
  </p:normalViewPr>
  <p:slideViewPr>
    <p:cSldViewPr>
      <p:cViewPr varScale="1">
        <p:scale>
          <a:sx n="31" d="100"/>
          <a:sy n="31" d="100"/>
        </p:scale>
        <p:origin x="-1742"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1A4C36-0174-4F91-AD6C-BB28D87E0BA3}" type="datetimeFigureOut">
              <a:rPr lang="en-US" smtClean="0"/>
              <a:pPr/>
              <a:t>11/18/2013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E3BACE-9753-4288-81BF-CA0AA97B45C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8" Type="http://schemas.openxmlformats.org/officeDocument/2006/relationships/hyperlink" Target="http://en.wikipedia.org/wiki/Intel" TargetMode="External"/><Relationship Id="rId3" Type="http://schemas.openxmlformats.org/officeDocument/2006/relationships/hyperlink" Target="http://en.wikipedia.org/wiki/History_of_computer_hardware" TargetMode="External"/><Relationship Id="rId7" Type="http://schemas.openxmlformats.org/officeDocument/2006/relationships/hyperlink" Target="http://en.wikipedia.org/wiki/Moore's_law" TargetMode="External"/><Relationship Id="rId2" Type="http://schemas.openxmlformats.org/officeDocument/2006/relationships/slide" Target="../slides/slide27.xml"/><Relationship Id="rId1" Type="http://schemas.openxmlformats.org/officeDocument/2006/relationships/notesMaster" Target="../notesMasters/notesMaster1.xml"/><Relationship Id="rId6" Type="http://schemas.openxmlformats.org/officeDocument/2006/relationships/hyperlink" Target="http://en.wikipedia.org/wiki/Exponential_growth" TargetMode="External"/><Relationship Id="rId5" Type="http://schemas.openxmlformats.org/officeDocument/2006/relationships/hyperlink" Target="http://en.wikipedia.org/wiki/Integrated_circuit" TargetMode="External"/><Relationship Id="rId4" Type="http://schemas.openxmlformats.org/officeDocument/2006/relationships/hyperlink" Target="http://en.wikipedia.org/wiki/Transistors" TargetMode="External"/><Relationship Id="rId9" Type="http://schemas.openxmlformats.org/officeDocument/2006/relationships/hyperlink" Target="http://en.wikipedia.org/wiki/Gordon_Moore"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50938" y="692150"/>
            <a:ext cx="4556125" cy="3416300"/>
          </a:xfrm>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50938" y="692150"/>
            <a:ext cx="4556125" cy="3416300"/>
          </a:xfrm>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endParaRPr lang="en-US" smtClean="0"/>
          </a:p>
        </p:txBody>
      </p:sp>
      <p:sp>
        <p:nvSpPr>
          <p:cNvPr id="44036" name="Slide Number Placeholder 3"/>
          <p:cNvSpPr>
            <a:spLocks noGrp="1"/>
          </p:cNvSpPr>
          <p:nvPr>
            <p:ph type="sldNum" sz="quarter" idx="5"/>
          </p:nvPr>
        </p:nvSpPr>
        <p:spPr>
          <a:noFill/>
        </p:spPr>
        <p:txBody>
          <a:bodyPr/>
          <a:lstStyle/>
          <a:p>
            <a:fld id="{07E2153C-D056-443E-8E99-B3D94C050F89}" type="slidenum">
              <a:rPr lang="en-US" smtClean="0">
                <a:latin typeface="Arial" pitchFamily="34" charset="0"/>
              </a:rPr>
              <a:pPr/>
              <a:t>6</a:t>
            </a:fld>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endParaRPr lang="en-US" smtClean="0"/>
          </a:p>
        </p:txBody>
      </p:sp>
      <p:sp>
        <p:nvSpPr>
          <p:cNvPr id="49156" name="Slide Number Placeholder 3"/>
          <p:cNvSpPr>
            <a:spLocks noGrp="1"/>
          </p:cNvSpPr>
          <p:nvPr>
            <p:ph type="sldNum" sz="quarter" idx="5"/>
          </p:nvPr>
        </p:nvSpPr>
        <p:spPr>
          <a:noFill/>
        </p:spPr>
        <p:txBody>
          <a:bodyPr/>
          <a:lstStyle/>
          <a:p>
            <a:fld id="{5E28458A-C570-4703-A091-25106914AB8D}" type="slidenum">
              <a:rPr lang="en-US" smtClean="0">
                <a:latin typeface="Arial" pitchFamily="34" charset="0"/>
              </a:rPr>
              <a:pPr/>
              <a:t>7</a:t>
            </a:fld>
            <a:endParaRPr lang="en-US"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endParaRPr lang="en-US" smtClean="0"/>
          </a:p>
        </p:txBody>
      </p:sp>
      <p:sp>
        <p:nvSpPr>
          <p:cNvPr id="51204" name="Slide Number Placeholder 3"/>
          <p:cNvSpPr>
            <a:spLocks noGrp="1"/>
          </p:cNvSpPr>
          <p:nvPr>
            <p:ph type="sldNum" sz="quarter" idx="5"/>
          </p:nvPr>
        </p:nvSpPr>
        <p:spPr>
          <a:noFill/>
        </p:spPr>
        <p:txBody>
          <a:bodyPr/>
          <a:lstStyle/>
          <a:p>
            <a:fld id="{F6914E40-AC29-42C3-8555-9EA329777EF1}" type="slidenum">
              <a:rPr lang="en-US" smtClean="0">
                <a:latin typeface="Arial" pitchFamily="34" charset="0"/>
              </a:rPr>
              <a:pPr/>
              <a:t>8</a:t>
            </a:fld>
            <a:endParaRPr lang="en-US"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67FC3A7-0F7B-44C6-ACD4-A5FC741D946B}" type="slidenum">
              <a:rPr lang="en-US" smtClean="0"/>
              <a:pPr>
                <a:defRPr/>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endParaRPr lang="en-US" smtClean="0"/>
          </a:p>
        </p:txBody>
      </p:sp>
      <p:sp>
        <p:nvSpPr>
          <p:cNvPr id="47108" name="Slide Number Placeholder 3"/>
          <p:cNvSpPr>
            <a:spLocks noGrp="1"/>
          </p:cNvSpPr>
          <p:nvPr>
            <p:ph type="sldNum" sz="quarter" idx="5"/>
          </p:nvPr>
        </p:nvSpPr>
        <p:spPr>
          <a:noFill/>
        </p:spPr>
        <p:txBody>
          <a:bodyPr/>
          <a:lstStyle/>
          <a:p>
            <a:fld id="{A687E8A5-776B-42C8-821D-233A9950CDEE}" type="slidenum">
              <a:rPr lang="en-US" smtClean="0">
                <a:latin typeface="Arial" pitchFamily="34" charset="0"/>
              </a:rPr>
              <a:pPr/>
              <a:t>10</a:t>
            </a:fld>
            <a:endParaRPr lang="en-US"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endParaRPr lang="en-US" smtClean="0"/>
          </a:p>
        </p:txBody>
      </p:sp>
      <p:sp>
        <p:nvSpPr>
          <p:cNvPr id="46084" name="Slide Number Placeholder 3"/>
          <p:cNvSpPr>
            <a:spLocks noGrp="1"/>
          </p:cNvSpPr>
          <p:nvPr>
            <p:ph type="sldNum" sz="quarter" idx="5"/>
          </p:nvPr>
        </p:nvSpPr>
        <p:spPr>
          <a:noFill/>
        </p:spPr>
        <p:txBody>
          <a:bodyPr/>
          <a:lstStyle/>
          <a:p>
            <a:fld id="{DF499E04-24EC-4399-9351-0814BAF85901}" type="slidenum">
              <a:rPr lang="en-US" smtClean="0">
                <a:latin typeface="Arial" pitchFamily="34" charset="0"/>
              </a:rPr>
              <a:pPr/>
              <a:t>11</a:t>
            </a:fld>
            <a:endParaRPr lang="en-US"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endParaRPr lang="en-US" smtClean="0"/>
          </a:p>
        </p:txBody>
      </p:sp>
      <p:sp>
        <p:nvSpPr>
          <p:cNvPr id="45060" name="Slide Number Placeholder 3"/>
          <p:cNvSpPr>
            <a:spLocks noGrp="1"/>
          </p:cNvSpPr>
          <p:nvPr>
            <p:ph type="sldNum" sz="quarter" idx="5"/>
          </p:nvPr>
        </p:nvSpPr>
        <p:spPr>
          <a:noFill/>
        </p:spPr>
        <p:txBody>
          <a:bodyPr/>
          <a:lstStyle/>
          <a:p>
            <a:fld id="{7662F0A7-6565-48E8-B66F-F26C2A9F1890}" type="slidenum">
              <a:rPr lang="en-US" smtClean="0">
                <a:latin typeface="Arial" pitchFamily="34" charset="0"/>
              </a:rPr>
              <a:pPr/>
              <a:t>12</a:t>
            </a:fld>
            <a:endParaRPr lang="en-US"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endParaRPr lang="en-US" smtClean="0"/>
          </a:p>
        </p:txBody>
      </p:sp>
      <p:sp>
        <p:nvSpPr>
          <p:cNvPr id="50180" name="Slide Number Placeholder 3"/>
          <p:cNvSpPr>
            <a:spLocks noGrp="1"/>
          </p:cNvSpPr>
          <p:nvPr>
            <p:ph type="sldNum" sz="quarter" idx="5"/>
          </p:nvPr>
        </p:nvSpPr>
        <p:spPr>
          <a:noFill/>
        </p:spPr>
        <p:txBody>
          <a:bodyPr/>
          <a:lstStyle/>
          <a:p>
            <a:fld id="{E8792EE3-DCB4-415D-9B2A-C97CFD944803}" type="slidenum">
              <a:rPr lang="en-US" smtClean="0">
                <a:latin typeface="Arial" pitchFamily="34" charset="0"/>
              </a:rPr>
              <a:pPr/>
              <a:t>13</a:t>
            </a:fld>
            <a:endParaRPr lang="en-US"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endParaRPr lang="en-US" smtClean="0"/>
          </a:p>
        </p:txBody>
      </p:sp>
      <p:sp>
        <p:nvSpPr>
          <p:cNvPr id="52228" name="Slide Number Placeholder 3"/>
          <p:cNvSpPr>
            <a:spLocks noGrp="1"/>
          </p:cNvSpPr>
          <p:nvPr>
            <p:ph type="sldNum" sz="quarter" idx="5"/>
          </p:nvPr>
        </p:nvSpPr>
        <p:spPr>
          <a:noFill/>
        </p:spPr>
        <p:txBody>
          <a:bodyPr/>
          <a:lstStyle/>
          <a:p>
            <a:fld id="{321F3201-8425-4AFC-B629-22028E4AF458}" type="slidenum">
              <a:rPr lang="en-US" smtClean="0">
                <a:latin typeface="Arial" pitchFamily="34" charset="0"/>
              </a:rPr>
              <a:pPr/>
              <a:t>14</a:t>
            </a:fld>
            <a:endParaRPr lang="en-US"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 typeface="Wingdings" pitchFamily="2" charset="2"/>
              <a:buChar char="v"/>
            </a:pPr>
            <a:r>
              <a:rPr lang="en-US" dirty="0" smtClean="0"/>
              <a:t>The important aspects of human intelligence seem to following the use of intuition, common sense, judgment, creativity, goal directedness, plausible reasoning, knowledge and beliefs.</a:t>
            </a:r>
          </a:p>
          <a:p>
            <a:pPr>
              <a:spcBef>
                <a:spcPct val="0"/>
              </a:spcBef>
              <a:buFont typeface="Wingdings" pitchFamily="2" charset="2"/>
              <a:buChar char="v"/>
            </a:pPr>
            <a:endParaRPr lang="en-US" dirty="0" smtClean="0"/>
          </a:p>
          <a:p>
            <a:pPr>
              <a:spcBef>
                <a:spcPct val="0"/>
              </a:spcBef>
              <a:buFont typeface="Wingdings" pitchFamily="2" charset="2"/>
              <a:buChar char="v"/>
            </a:pPr>
            <a:r>
              <a:rPr lang="en-US" dirty="0" smtClean="0"/>
              <a:t>Meaning of intelligence is not human brain’s information processing ability but the ability of humans to demonstrate their intelligence by communicating effectively.</a:t>
            </a:r>
          </a:p>
          <a:p>
            <a:pPr>
              <a:spcBef>
                <a:spcPct val="0"/>
              </a:spcBef>
            </a:pPr>
            <a:endParaRPr lang="en-US" dirty="0" smtClean="0"/>
          </a:p>
        </p:txBody>
      </p:sp>
      <p:sp>
        <p:nvSpPr>
          <p:cNvPr id="399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F4C7964-D5F9-4CA1-927B-3B904742D2C4}" type="slidenum">
              <a:rPr lang="en-US"/>
              <a:pPr/>
              <a:t>21</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09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CF1387F-8DBF-47DA-B547-188C50F9992C}" type="slidenum">
              <a:rPr lang="en-US"/>
              <a:pPr/>
              <a:t>24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The Turing Test is a test devised by famed British computer scientist Alan Turing.  The test involves a human judge having a conversation with one person and one machine, both of which are trying to appear human.  For obvious reasons, the conversation would be text only, via written or typed messages. If the Judge cannot reliably identify the participants, then the machine is said to have passed the Turing Test.  Imitation game -&gt; how else to tell if something thinks?  Can’t peek inside one’s head… </a:t>
            </a:r>
          </a:p>
          <a:p>
            <a:pPr>
              <a:spcBef>
                <a:spcPct val="0"/>
              </a:spcBef>
            </a:pPr>
            <a:r>
              <a:rPr lang="en-US" sz="1200" b="0" i="0" kern="1200" dirty="0" smtClean="0">
                <a:solidFill>
                  <a:schemeClr val="tx1"/>
                </a:solidFill>
                <a:latin typeface="+mn-lt"/>
                <a:ea typeface="+mn-ea"/>
                <a:cs typeface="+mn-cs"/>
              </a:rPr>
              <a:t>[</a:t>
            </a:r>
            <a:r>
              <a:rPr lang="en-US" sz="1200" b="1" i="0" kern="1200" dirty="0" err="1" smtClean="0">
                <a:solidFill>
                  <a:schemeClr val="tx1"/>
                </a:solidFill>
                <a:latin typeface="+mn-lt"/>
                <a:ea typeface="+mn-ea"/>
                <a:cs typeface="+mn-cs"/>
              </a:rPr>
              <a:t>sen</a:t>
            </a:r>
            <a:r>
              <a:rPr lang="en-US" sz="1200" b="0" i="0" kern="1200" dirty="0" err="1" smtClean="0">
                <a:solidFill>
                  <a:schemeClr val="tx1"/>
                </a:solidFill>
                <a:latin typeface="+mn-lt"/>
                <a:ea typeface="+mn-ea"/>
                <a:cs typeface="+mn-cs"/>
              </a:rPr>
              <a:t>-sh</a:t>
            </a:r>
            <a:r>
              <a:rPr lang="en-US" sz="1200" b="0" i="1" kern="1200" dirty="0" err="1" smtClean="0">
                <a:solidFill>
                  <a:schemeClr val="tx1"/>
                </a:solidFill>
                <a:latin typeface="+mn-lt"/>
                <a:ea typeface="+mn-ea"/>
                <a:cs typeface="+mn-cs"/>
              </a:rPr>
              <a:t>uh</a:t>
            </a:r>
            <a:r>
              <a:rPr lang="en-US" sz="1200" b="0" i="0" kern="1200" dirty="0" err="1" smtClean="0">
                <a:solidFill>
                  <a:schemeClr val="tx1"/>
                </a:solidFill>
                <a:latin typeface="+mn-lt"/>
                <a:ea typeface="+mn-ea"/>
                <a:cs typeface="+mn-cs"/>
              </a:rPr>
              <a:t>ns</a:t>
            </a:r>
            <a:r>
              <a:rPr lang="en-US" sz="1200" b="0" i="0" kern="1200" dirty="0" smtClean="0">
                <a:solidFill>
                  <a:schemeClr val="tx1"/>
                </a:solidFill>
                <a:latin typeface="+mn-lt"/>
                <a:ea typeface="+mn-ea"/>
                <a:cs typeface="+mn-cs"/>
              </a:rPr>
              <a:t>]</a:t>
            </a:r>
            <a:endParaRPr lang="en-US" dirty="0" smtClean="0"/>
          </a:p>
          <a:p>
            <a:pPr>
              <a:spcBef>
                <a:spcPct val="0"/>
              </a:spcBef>
            </a:pPr>
            <a:r>
              <a:rPr lang="en-US" sz="1200" b="0" i="0" kern="1200" dirty="0" smtClean="0">
                <a:solidFill>
                  <a:schemeClr val="tx1"/>
                </a:solidFill>
                <a:latin typeface="+mn-lt"/>
                <a:ea typeface="+mn-ea"/>
                <a:cs typeface="+mn-cs"/>
              </a:rPr>
              <a:t>[</a:t>
            </a:r>
            <a:r>
              <a:rPr lang="en-US" sz="1200" b="1" i="0" kern="1200" dirty="0" err="1" smtClean="0">
                <a:solidFill>
                  <a:schemeClr val="tx1"/>
                </a:solidFill>
                <a:latin typeface="+mn-lt"/>
                <a:ea typeface="+mn-ea"/>
                <a:cs typeface="+mn-cs"/>
              </a:rPr>
              <a:t>sen</a:t>
            </a:r>
            <a:r>
              <a:rPr lang="en-US" sz="1200" b="0" i="0" kern="1200" dirty="0" err="1" smtClean="0">
                <a:solidFill>
                  <a:schemeClr val="tx1"/>
                </a:solidFill>
                <a:latin typeface="+mn-lt"/>
                <a:ea typeface="+mn-ea"/>
                <a:cs typeface="+mn-cs"/>
              </a:rPr>
              <a:t>-sh</a:t>
            </a:r>
            <a:r>
              <a:rPr lang="en-US" sz="1200" b="0" i="1" kern="1200" dirty="0" err="1" smtClean="0">
                <a:solidFill>
                  <a:schemeClr val="tx1"/>
                </a:solidFill>
                <a:latin typeface="+mn-lt"/>
                <a:ea typeface="+mn-ea"/>
                <a:cs typeface="+mn-cs"/>
              </a:rPr>
              <a:t>uh</a:t>
            </a:r>
            <a:r>
              <a:rPr lang="en-US" sz="1200" b="0" i="0" kern="1200" dirty="0" err="1" smtClean="0">
                <a:solidFill>
                  <a:schemeClr val="tx1"/>
                </a:solidFill>
                <a:latin typeface="+mn-lt"/>
                <a:ea typeface="+mn-ea"/>
                <a:cs typeface="+mn-cs"/>
              </a:rPr>
              <a:t>nt</a:t>
            </a:r>
            <a:r>
              <a:rPr lang="en-US" sz="1200" b="0" i="0" kern="1200" dirty="0" smtClean="0">
                <a:solidFill>
                  <a:schemeClr val="tx1"/>
                </a:solidFill>
                <a:latin typeface="+mn-lt"/>
                <a:ea typeface="+mn-ea"/>
                <a:cs typeface="+mn-cs"/>
              </a:rPr>
              <a:t>]</a:t>
            </a:r>
            <a:endParaRPr lang="en-US" dirty="0" smtClean="0"/>
          </a:p>
        </p:txBody>
      </p:sp>
      <p:sp>
        <p:nvSpPr>
          <p:cNvPr id="307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AAB2B50-34EA-458F-8889-D73A992482BA}" type="slidenum">
              <a:rPr lang="en-US"/>
              <a:pPr fontAlgn="base">
                <a:spcBef>
                  <a:spcPct val="0"/>
                </a:spcBef>
                <a:spcAft>
                  <a:spcPct val="0"/>
                </a:spcAft>
              </a:pPr>
              <a:t>26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smtClean="0"/>
              <a:t>Moore's Law</a:t>
            </a:r>
            <a:r>
              <a:rPr lang="en-US" smtClean="0"/>
              <a:t> describes an important trend in the </a:t>
            </a:r>
            <a:r>
              <a:rPr lang="en-US" smtClean="0">
                <a:hlinkClick r:id="rId3" tooltip="History of computer hardware"/>
              </a:rPr>
              <a:t>history of computer hardware</a:t>
            </a:r>
            <a:r>
              <a:rPr lang="en-US" smtClean="0"/>
              <a:t>: that the number of </a:t>
            </a:r>
            <a:r>
              <a:rPr lang="en-US" smtClean="0">
                <a:hlinkClick r:id="rId4" tooltip="Transistors"/>
              </a:rPr>
              <a:t>transistors</a:t>
            </a:r>
            <a:r>
              <a:rPr lang="en-US" smtClean="0"/>
              <a:t> that can be inexpensively placed on an </a:t>
            </a:r>
            <a:r>
              <a:rPr lang="en-US" smtClean="0">
                <a:hlinkClick r:id="rId5" tooltip="Integrated circuit"/>
              </a:rPr>
              <a:t>integrated circuit</a:t>
            </a:r>
            <a:r>
              <a:rPr lang="en-US" smtClean="0"/>
              <a:t> is increasing </a:t>
            </a:r>
            <a:r>
              <a:rPr lang="en-US" smtClean="0">
                <a:hlinkClick r:id="rId6" tooltip="Exponential growth"/>
              </a:rPr>
              <a:t>exponentially</a:t>
            </a:r>
            <a:r>
              <a:rPr lang="en-US" smtClean="0"/>
              <a:t>, doubling approximately every two years.</a:t>
            </a:r>
            <a:r>
              <a:rPr lang="en-US" baseline="30000" smtClean="0">
                <a:hlinkClick r:id="rId7"/>
              </a:rPr>
              <a:t>[1]</a:t>
            </a:r>
            <a:r>
              <a:rPr lang="en-US" smtClean="0"/>
              <a:t> The observation was first made by </a:t>
            </a:r>
            <a:r>
              <a:rPr lang="en-US" smtClean="0">
                <a:hlinkClick r:id="rId8" tooltip="Intel"/>
              </a:rPr>
              <a:t>Intel</a:t>
            </a:r>
            <a:r>
              <a:rPr lang="en-US" smtClean="0"/>
              <a:t> co-founder </a:t>
            </a:r>
            <a:r>
              <a:rPr lang="en-US" smtClean="0">
                <a:hlinkClick r:id="rId9" tooltip="Gordon Moore"/>
              </a:rPr>
              <a:t>Gordon E. Moore</a:t>
            </a:r>
            <a:r>
              <a:rPr lang="en-US" smtClean="0"/>
              <a:t> in a 1965 paper.</a:t>
            </a:r>
            <a:r>
              <a:rPr lang="en-US" baseline="30000" smtClean="0">
                <a:hlinkClick r:id="rId7"/>
              </a:rPr>
              <a:t>[2][3][4]</a:t>
            </a:r>
            <a:r>
              <a:rPr lang="en-US" smtClean="0"/>
              <a:t> The trend has continued for more than half a century and is not expected to stop for another decade at least and perhaps much longer.  Even if a wall is reached, it is likely that some other way will be found to increase computing power, such as using quantum computers or by replacing wires with laser beams/light. </a:t>
            </a:r>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6088D56-7FE2-4677-A46C-D75DA4AEE177}" type="slidenum">
              <a:rPr lang="en-US"/>
              <a:pPr fontAlgn="base">
                <a:spcBef>
                  <a:spcPct val="0"/>
                </a:spcBef>
                <a:spcAft>
                  <a:spcPct val="0"/>
                </a:spcAft>
              </a:pPr>
              <a:t>27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Blue Brain: research project conducted in Switzerland.  Model of the brain built from the bottom-up, using a supercomputer to simulate individual neuron interactions.  BIOLOGICALLY REALISTIC/ACCURATE</a:t>
            </a:r>
          </a:p>
          <a:p>
            <a:pPr>
              <a:spcBef>
                <a:spcPct val="0"/>
              </a:spcBef>
            </a:pPr>
            <a:r>
              <a:rPr lang="en-US" smtClean="0"/>
              <a:t>-Have accurately modeled a small slice of a rat’s brain </a:t>
            </a:r>
          </a:p>
          <a:p>
            <a:pPr>
              <a:spcBef>
                <a:spcPct val="0"/>
              </a:spcBef>
            </a:pPr>
            <a:r>
              <a:rPr lang="en-US" smtClean="0"/>
              <a:t>-Hope to model a complete rat brain within two years, download its brain into a robot rat body to test it – bump into walls = bad.</a:t>
            </a:r>
          </a:p>
          <a:p>
            <a:pPr>
              <a:spcBef>
                <a:spcPct val="0"/>
              </a:spcBef>
            </a:pPr>
            <a:r>
              <a:rPr lang="en-US" smtClean="0"/>
              <a:t>RAY KURZWEIL:</a:t>
            </a:r>
          </a:p>
          <a:p>
            <a:pPr>
              <a:spcBef>
                <a:spcPct val="0"/>
              </a:spcBef>
            </a:pPr>
            <a:r>
              <a:rPr lang="en-US" smtClean="0"/>
              <a:t>-Futurist and inventor</a:t>
            </a:r>
          </a:p>
          <a:p>
            <a:pPr>
              <a:spcBef>
                <a:spcPct val="0"/>
              </a:spcBef>
            </a:pPr>
            <a:r>
              <a:rPr lang="en-US" smtClean="0"/>
              <a:t>-Invented Kurzweil Reading Machine for the blind – scan text and read aloud.</a:t>
            </a:r>
          </a:p>
          <a:p>
            <a:pPr>
              <a:spcBef>
                <a:spcPct val="0"/>
              </a:spcBef>
            </a:pPr>
            <a:endParaRPr lang="en-US" smtClean="0"/>
          </a:p>
        </p:txBody>
      </p:sp>
      <p:sp>
        <p:nvSpPr>
          <p:cNvPr id="32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20E8D4B-6565-442E-9C54-0794872FF8AE}" type="slidenum">
              <a:rPr lang="en-US"/>
              <a:pPr fontAlgn="base">
                <a:spcBef>
                  <a:spcPct val="0"/>
                </a:spcBef>
                <a:spcAft>
                  <a:spcPct val="0"/>
                </a:spcAft>
              </a:pPr>
              <a:t>28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change</a:t>
            </a:r>
          </a:p>
        </p:txBody>
      </p:sp>
      <p:sp>
        <p:nvSpPr>
          <p:cNvPr id="337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3EFD6E6-F9FB-47C0-B12A-540AC484B5F3}" type="slidenum">
              <a:rPr lang="en-US"/>
              <a:pPr fontAlgn="base">
                <a:spcBef>
                  <a:spcPct val="0"/>
                </a:spcBef>
                <a:spcAft>
                  <a:spcPct val="0"/>
                </a:spcAft>
              </a:pPr>
              <a:t>29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48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88159FB-34ED-4496-829C-FB640612A445}" type="slidenum">
              <a:rPr lang="en-US"/>
              <a:pPr fontAlgn="base">
                <a:spcBef>
                  <a:spcPct val="0"/>
                </a:spcBef>
                <a:spcAft>
                  <a:spcPct val="0"/>
                </a:spcAft>
              </a:pPr>
              <a:t>30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58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C78B168-8927-413E-BE5F-A21B7946DD2E}" type="slidenum">
              <a:rPr lang="en-US"/>
              <a:pPr fontAlgn="base">
                <a:spcBef>
                  <a:spcPct val="0"/>
                </a:spcBef>
                <a:spcAft>
                  <a:spcPct val="0"/>
                </a:spcAft>
              </a:pPr>
              <a:t>31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Humans as advanced Machines:</a:t>
            </a:r>
          </a:p>
          <a:p>
            <a:pPr lvl="2">
              <a:spcBef>
                <a:spcPct val="0"/>
              </a:spcBef>
            </a:pPr>
            <a:r>
              <a:rPr lang="en-US" smtClean="0"/>
              <a:t>Humans are basically very complex machines, programmed by Biology and experience. Soon, the gap between machine and man will narrow, therefore by creating sentient artificial intelligence we open a flood of moral issues. </a:t>
            </a:r>
            <a:endParaRPr lang="en-US" sz="1100" smtClean="0"/>
          </a:p>
          <a:p>
            <a:pPr>
              <a:spcBef>
                <a:spcPct val="0"/>
              </a:spcBef>
            </a:pPr>
            <a:endParaRPr lang="en-US" smtClean="0"/>
          </a:p>
        </p:txBody>
      </p:sp>
      <p:sp>
        <p:nvSpPr>
          <p:cNvPr id="368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D298E0F-FF31-4525-ACD9-E67EA83E9C81}" type="slidenum">
              <a:rPr lang="en-US"/>
              <a:pPr fontAlgn="base">
                <a:spcBef>
                  <a:spcPct val="0"/>
                </a:spcBef>
                <a:spcAft>
                  <a:spcPct val="0"/>
                </a:spcAft>
              </a:pPr>
              <a:t>32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50938" y="692150"/>
            <a:ext cx="4556125" cy="3416300"/>
          </a:xfrm>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599B4-4737-419C-9E1A-6122BB360733}" type="datetimeFigureOut">
              <a:rPr lang="en-US" smtClean="0"/>
              <a:pPr/>
              <a:t>11/18/2013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C599B4-4737-419C-9E1A-6122BB360733}" type="datetimeFigureOut">
              <a:rPr lang="en-US" smtClean="0"/>
              <a:pPr/>
              <a:t>11/18/2013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C599B4-4737-419C-9E1A-6122BB360733}" type="datetimeFigureOut">
              <a:rPr lang="en-US" smtClean="0"/>
              <a:pPr/>
              <a:t>11/18/2013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C599B4-4737-419C-9E1A-6122BB360733}" type="datetimeFigureOut">
              <a:rPr lang="en-US" smtClean="0"/>
              <a:pPr/>
              <a:t>11/18/2013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599B4-4737-419C-9E1A-6122BB360733}" type="datetimeFigureOut">
              <a:rPr lang="en-US" smtClean="0"/>
              <a:pPr/>
              <a:t>11/18/2013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11/18/2013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11/18/2013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599B4-4737-419C-9E1A-6122BB360733}" type="datetimeFigureOut">
              <a:rPr lang="en-US" smtClean="0"/>
              <a:pPr/>
              <a:t>11/18/2013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gigaom.com/2013/08/02/simulating-1-second-of-real-brain-activity-takes-40-minutes-83k-processors/"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en.wikipedia.org/wiki/Brad_Rutter" TargetMode="External"/><Relationship Id="rId3" Type="http://schemas.openxmlformats.org/officeDocument/2006/relationships/hyperlink" Target="http://en.wikipedia.org/wiki/Artificial_intelligence" TargetMode="External"/><Relationship Id="rId7" Type="http://schemas.openxmlformats.org/officeDocument/2006/relationships/hyperlink" Target="http://en.wikipedia.org/wiki/Jeopardy!"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en.wikipedia.org/wiki/Quiz_show" TargetMode="External"/><Relationship Id="rId11" Type="http://schemas.openxmlformats.org/officeDocument/2006/relationships/image" Target="../media/image3.png"/><Relationship Id="rId5" Type="http://schemas.openxmlformats.org/officeDocument/2006/relationships/hyperlink" Target="http://en.wikipedia.org/wiki/IBM" TargetMode="External"/><Relationship Id="rId10" Type="http://schemas.openxmlformats.org/officeDocument/2006/relationships/hyperlink" Target="http://www.youtube.com/watch?v=WFR3lOm_xhE" TargetMode="External"/><Relationship Id="rId4" Type="http://schemas.openxmlformats.org/officeDocument/2006/relationships/hyperlink" Target="http://en.wikipedia.org/wiki/Natural_language" TargetMode="External"/><Relationship Id="rId9" Type="http://schemas.openxmlformats.org/officeDocument/2006/relationships/hyperlink" Target="http://en.wikipedia.org/wiki/Ken_Jennings"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hyperlink" Target="http://www.apple.com/ilife/iphoto/" TargetMode="External"/><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hyperlink" Target="http://www.mobileye.com/" TargetMode="External"/><Relationship Id="rId4" Type="http://schemas.openxmlformats.org/officeDocument/2006/relationships/hyperlink" Target="http://www.google.com/mobile/goggles/" TargetMode="External"/><Relationship Id="rId9"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hyperlink" Target="http://www.forbes.com/sites/singularity/2012/08/15/googles-self-driving-car-passes-300000-miles/"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www.nytimes.com/imagepages/2010/10/10/science/10googleGrfxA.html"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hyperlink" Target="http://www.google.com/mobile/google-mobile-app/" TargetMode="External"/><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nytimes.com/interactive/2010/03/09/technology/20100309-translate.html" TargetMode="External"/><Relationship Id="rId5" Type="http://schemas.openxmlformats.org/officeDocument/2006/relationships/hyperlink" Target="http://translate.google.com/" TargetMode="External"/><Relationship Id="rId4" Type="http://schemas.openxmlformats.org/officeDocument/2006/relationships/hyperlink" Target="http://www.apple.com/iphone/features/siri.html" TargetMode="External"/><Relationship Id="rId9"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hyperlink" Target="http://www.nytimes.com/library/cyber/week/1210math.htm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hyperlink" Target="http://www.sciencemag.org/cgi/content/full/317/5844/1518"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ti.arc.nasa.gov/tech/asr/planning-and-scheduling/remote-agent/"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nasa.gov/centers/ames/research/exploringtheuniverse/exploringtheuniverse-mapgen.html"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http://www.darpa.mil/grandchallenge05/" TargetMode="External"/><Relationship Id="rId7" Type="http://schemas.openxmlformats.org/officeDocument/2006/relationships/hyperlink" Target="http://www.nytimes.com/2010/07/05/science/05robot.html?_r=1&amp;ref=artificial_intelligence"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en.wikipedia.org/wiki/Humanoid_robot" TargetMode="External"/><Relationship Id="rId5" Type="http://schemas.openxmlformats.org/officeDocument/2006/relationships/hyperlink" Target="http://www.robocup.org/" TargetMode="External"/><Relationship Id="rId10" Type="http://schemas.openxmlformats.org/officeDocument/2006/relationships/image" Target="../media/image15.jpeg"/><Relationship Id="rId4" Type="http://schemas.openxmlformats.org/officeDocument/2006/relationships/hyperlink" Target="http://www.youtube.com/watch?v=0JL04JJjocc" TargetMode="External"/><Relationship Id="rId9"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video" Target="file:///E:\My%20Documents\My%20Adobe%20Captivate%20Projects\SPRING%202014\CSC462\LECTURE%2002\googlecar.wmv"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en.wikipedia.org/wiki/Honda" TargetMode="External"/><Relationship Id="rId2" Type="http://schemas.openxmlformats.org/officeDocument/2006/relationships/hyperlink" Target="http://en.wikipedia.org/wiki/Humanoid_robot"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video" Target="file:///E:\My%20Documents\My%20Adobe%20Captivate%20Projects\SPRING%202014\CSC462\LECTURE%2002\Asimo.wmv"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video" Target="file:///E:\My%20Documents\My%20Adobe%20Captivate%20Projects\SPRING%202014\CSC462\LECTURE%2002\Robocup.wmv"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30.xml.rels><?xml version="1.0" encoding="UTF-8" standalone="yes"?>
<Relationships xmlns="http://schemas.openxmlformats.org/package/2006/relationships"><Relationship Id="rId3" Type="http://schemas.openxmlformats.org/officeDocument/2006/relationships/hyperlink" Target="http://www.youtube.com/watch?v=nLlHerOMXSI&amp;feature=related"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www.youtube.com/watch?v=POuxHMEM2_Q" TargetMode="Externa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Arial" pitchFamily="34" charset="0"/>
                <a:cs typeface="Arial" pitchFamily="34" charset="0"/>
              </a:rPr>
              <a:t>Artificial Intelligence</a:t>
            </a:r>
            <a:endParaRPr lang="en-US" dirty="0">
              <a:latin typeface="Arial" pitchFamily="34" charset="0"/>
              <a:cs typeface="Arial" pitchFamily="34" charset="0"/>
            </a:endParaRPr>
          </a:p>
        </p:txBody>
      </p:sp>
      <p:sp>
        <p:nvSpPr>
          <p:cNvPr id="3" name="Subtitle 2"/>
          <p:cNvSpPr>
            <a:spLocks noGrp="1"/>
          </p:cNvSpPr>
          <p:nvPr>
            <p:ph type="subTitle" idx="1"/>
          </p:nvPr>
        </p:nvSpPr>
        <p:spPr/>
        <p:txBody>
          <a:bodyPr>
            <a:normAutofit fontScale="55000" lnSpcReduction="20000"/>
          </a:bodyPr>
          <a:lstStyle/>
          <a:p>
            <a:pPr algn="r"/>
            <a:r>
              <a:rPr lang="en-US" dirty="0" smtClean="0">
                <a:solidFill>
                  <a:schemeClr val="tx1"/>
                </a:solidFill>
              </a:rPr>
              <a:t>Dr. Asad Safi</a:t>
            </a:r>
          </a:p>
          <a:p>
            <a:r>
              <a:rPr lang="en-US" b="0" dirty="0" smtClean="0">
                <a:solidFill>
                  <a:schemeClr val="tx1"/>
                </a:solidFill>
              </a:rPr>
              <a:t>​</a:t>
            </a:r>
          </a:p>
          <a:p>
            <a:pPr algn="r"/>
            <a:r>
              <a:rPr lang="en-US" b="0" dirty="0" smtClean="0">
                <a:solidFill>
                  <a:schemeClr val="tx1"/>
                </a:solidFill>
              </a:rPr>
              <a:t>Assistant Professor,</a:t>
            </a:r>
          </a:p>
          <a:p>
            <a:pPr algn="r"/>
            <a:r>
              <a:rPr lang="en-US" b="0" dirty="0" smtClean="0">
                <a:solidFill>
                  <a:schemeClr val="tx1"/>
                </a:solidFill>
              </a:rPr>
              <a:t>Department of Computer Science, </a:t>
            </a:r>
          </a:p>
          <a:p>
            <a:pPr algn="r"/>
            <a:r>
              <a:rPr lang="en-US" b="0" dirty="0" smtClean="0">
                <a:solidFill>
                  <a:schemeClr val="tx1"/>
                </a:solidFill>
              </a:rPr>
              <a:t>COMSATS Institute of Information Technology (CIIT) Islamabad, Pakistan.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0"/>
            <a:ext cx="8229600" cy="1143000"/>
          </a:xfrm>
          <a:noFill/>
          <a:ln/>
        </p:spPr>
        <p:txBody>
          <a:bodyPr/>
          <a:lstStyle/>
          <a:p>
            <a:r>
              <a:rPr lang="en-US" dirty="0"/>
              <a:t>Summary of </a:t>
            </a:r>
            <a:r>
              <a:rPr lang="en-US" dirty="0" smtClean="0"/>
              <a:t>Previous </a:t>
            </a:r>
            <a:r>
              <a:rPr lang="en-US" dirty="0"/>
              <a:t>Lecture</a:t>
            </a:r>
          </a:p>
        </p:txBody>
      </p:sp>
      <p:sp>
        <p:nvSpPr>
          <p:cNvPr id="37891" name="Rectangle 3"/>
          <p:cNvSpPr>
            <a:spLocks noGrp="1" noChangeArrowheads="1"/>
          </p:cNvSpPr>
          <p:nvPr>
            <p:ph type="body" idx="1"/>
          </p:nvPr>
        </p:nvSpPr>
        <p:spPr>
          <a:xfrm>
            <a:off x="457200" y="990600"/>
            <a:ext cx="7848600" cy="5638800"/>
          </a:xfrm>
          <a:noFill/>
          <a:ln/>
        </p:spPr>
        <p:txBody>
          <a:bodyPr>
            <a:noAutofit/>
          </a:bodyPr>
          <a:lstStyle/>
          <a:p>
            <a:r>
              <a:rPr lang="en-US" sz="1800" dirty="0"/>
              <a:t>Artificial Intelligence involves the study of:</a:t>
            </a:r>
          </a:p>
          <a:p>
            <a:pPr lvl="1"/>
            <a:r>
              <a:rPr lang="en-US" sz="1800" dirty="0"/>
              <a:t>automated recognition and understanding of signals</a:t>
            </a:r>
          </a:p>
          <a:p>
            <a:pPr lvl="1"/>
            <a:r>
              <a:rPr lang="en-US" sz="1800" dirty="0"/>
              <a:t>reasoning, planning, and </a:t>
            </a:r>
            <a:r>
              <a:rPr lang="en-US" sz="1800" dirty="0" smtClean="0"/>
              <a:t>decision-making</a:t>
            </a:r>
          </a:p>
          <a:p>
            <a:r>
              <a:rPr lang="en-US" sz="1800" dirty="0" smtClean="0"/>
              <a:t>AI </a:t>
            </a:r>
            <a:r>
              <a:rPr lang="en-US" sz="1800" dirty="0"/>
              <a:t>has made substantial progress in</a:t>
            </a:r>
          </a:p>
          <a:p>
            <a:pPr lvl="1"/>
            <a:r>
              <a:rPr lang="en-US" sz="1800" dirty="0" smtClean="0"/>
              <a:t>recognition </a:t>
            </a:r>
            <a:r>
              <a:rPr lang="en-US" sz="1800" dirty="0"/>
              <a:t>and learning</a:t>
            </a:r>
          </a:p>
          <a:p>
            <a:pPr lvl="1"/>
            <a:r>
              <a:rPr lang="en-US" sz="1800" dirty="0"/>
              <a:t>some planning and reasoning problems</a:t>
            </a:r>
          </a:p>
          <a:p>
            <a:pPr lvl="1"/>
            <a:r>
              <a:rPr lang="en-US" sz="1800" dirty="0"/>
              <a:t>…but many open research </a:t>
            </a:r>
            <a:r>
              <a:rPr lang="en-US" sz="1800" dirty="0" smtClean="0"/>
              <a:t>problems</a:t>
            </a:r>
            <a:endParaRPr lang="en-US" sz="1800" dirty="0"/>
          </a:p>
          <a:p>
            <a:r>
              <a:rPr lang="en-US" sz="1800" dirty="0" smtClean="0"/>
              <a:t>What are the components that might be useful?</a:t>
            </a:r>
          </a:p>
          <a:p>
            <a:pPr lvl="1"/>
            <a:r>
              <a:rPr lang="en-US" sz="1800" dirty="0" smtClean="0"/>
              <a:t>Fast hardware? </a:t>
            </a:r>
          </a:p>
          <a:p>
            <a:pPr lvl="1"/>
            <a:r>
              <a:rPr lang="en-US" sz="1800" dirty="0" smtClean="0"/>
              <a:t>Speech interaction</a:t>
            </a:r>
            <a:r>
              <a:rPr lang="en-US" sz="1800" dirty="0" smtClean="0"/>
              <a:t>?</a:t>
            </a:r>
            <a:endParaRPr lang="en-US" sz="1800" dirty="0" smtClean="0"/>
          </a:p>
          <a:p>
            <a:pPr lvl="2"/>
            <a:r>
              <a:rPr lang="en-US" sz="1800" dirty="0" smtClean="0"/>
              <a:t>speech recognition/understanding</a:t>
            </a:r>
          </a:p>
          <a:p>
            <a:pPr lvl="1"/>
            <a:r>
              <a:rPr lang="en-US" sz="1800" dirty="0" smtClean="0"/>
              <a:t>Image recognition and understanding ?</a:t>
            </a:r>
          </a:p>
          <a:p>
            <a:pPr lvl="1"/>
            <a:r>
              <a:rPr lang="en-US" sz="1800" dirty="0" smtClean="0"/>
              <a:t>Learning?</a:t>
            </a:r>
          </a:p>
          <a:p>
            <a:pPr lvl="1"/>
            <a:r>
              <a:rPr lang="en-US" sz="1800" dirty="0" smtClean="0"/>
              <a:t>Planning and decision-making?</a:t>
            </a:r>
          </a:p>
          <a:p>
            <a:pPr lvl="1"/>
            <a:endParaRPr lang="en-US" sz="1800" dirty="0" smtClean="0"/>
          </a:p>
          <a:p>
            <a:r>
              <a:rPr lang="en-US" sz="1800" dirty="0" smtClean="0"/>
              <a:t>Reading: chapter 1 in text, </a:t>
            </a:r>
            <a:br>
              <a:rPr lang="en-US" sz="1800" dirty="0" smtClean="0"/>
            </a:br>
            <a:r>
              <a:rPr lang="en-US" sz="1800" dirty="0" smtClean="0"/>
              <a:t/>
            </a:r>
            <a:br>
              <a:rPr lang="en-US" sz="1800" dirty="0" smtClean="0"/>
            </a:br>
            <a:endParaRPr lang="en-US" sz="1800"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0"/>
            <a:ext cx="8229600" cy="1143000"/>
          </a:xfrm>
          <a:noFill/>
          <a:ln/>
        </p:spPr>
        <p:txBody>
          <a:bodyPr/>
          <a:lstStyle/>
          <a:p>
            <a:r>
              <a:rPr lang="en-US" dirty="0" smtClean="0"/>
              <a:t>Today’s </a:t>
            </a:r>
            <a:r>
              <a:rPr lang="en-US" dirty="0"/>
              <a:t>Lecture</a:t>
            </a:r>
          </a:p>
        </p:txBody>
      </p:sp>
      <p:sp>
        <p:nvSpPr>
          <p:cNvPr id="37891" name="Rectangle 3"/>
          <p:cNvSpPr>
            <a:spLocks noGrp="1" noChangeArrowheads="1"/>
          </p:cNvSpPr>
          <p:nvPr>
            <p:ph type="body" idx="1"/>
          </p:nvPr>
        </p:nvSpPr>
        <p:spPr>
          <a:xfrm>
            <a:off x="457200" y="990600"/>
            <a:ext cx="7848600" cy="5638800"/>
          </a:xfrm>
          <a:noFill/>
          <a:ln/>
        </p:spPr>
        <p:txBody>
          <a:bodyPr>
            <a:noAutofit/>
          </a:bodyPr>
          <a:lstStyle/>
          <a:p>
            <a:r>
              <a:rPr lang="en-US" sz="1800" dirty="0" smtClean="0"/>
              <a:t>AI </a:t>
            </a:r>
            <a:r>
              <a:rPr lang="en-US" sz="1800" dirty="0"/>
              <a:t>Applications</a:t>
            </a:r>
          </a:p>
          <a:p>
            <a:pPr lvl="1"/>
            <a:r>
              <a:rPr lang="en-US" sz="1800" dirty="0"/>
              <a:t>improvements in hardware and algorithms  </a:t>
            </a:r>
            <a:endParaRPr lang="en-US" sz="1800" dirty="0" smtClean="0"/>
          </a:p>
          <a:p>
            <a:pPr lvl="1"/>
            <a:r>
              <a:rPr lang="en-US" sz="1800" dirty="0" smtClean="0"/>
              <a:t>AI </a:t>
            </a:r>
            <a:r>
              <a:rPr lang="en-US" sz="1800" dirty="0"/>
              <a:t>applications  in industry, finance, medicine, and science</a:t>
            </a:r>
            <a:r>
              <a:rPr lang="en-US" sz="1800" dirty="0" smtClean="0"/>
              <a:t>.</a:t>
            </a:r>
          </a:p>
          <a:p>
            <a:r>
              <a:rPr lang="en-US" sz="1800" dirty="0" smtClean="0"/>
              <a:t>Human</a:t>
            </a:r>
            <a:r>
              <a:rPr lang="fr-FR" sz="1800" dirty="0" smtClean="0"/>
              <a:t> Intelligence VS </a:t>
            </a:r>
            <a:r>
              <a:rPr lang="fr-FR" sz="1800" dirty="0" err="1" smtClean="0"/>
              <a:t>Artificial</a:t>
            </a:r>
            <a:r>
              <a:rPr lang="fr-FR" sz="1800" dirty="0" smtClean="0"/>
              <a:t> Intelligence</a:t>
            </a:r>
          </a:p>
          <a:p>
            <a:pPr lvl="1"/>
            <a:r>
              <a:rPr lang="fr-FR" sz="1800" dirty="0" err="1" smtClean="0"/>
              <a:t>Artificial</a:t>
            </a:r>
            <a:r>
              <a:rPr lang="fr-FR" sz="1800" dirty="0" smtClean="0"/>
              <a:t> Intelligence VS </a:t>
            </a:r>
            <a:r>
              <a:rPr lang="fr-FR" sz="1800" dirty="0" err="1" smtClean="0"/>
              <a:t>Conventional</a:t>
            </a:r>
            <a:r>
              <a:rPr lang="fr-FR" sz="1800" dirty="0" smtClean="0"/>
              <a:t> </a:t>
            </a:r>
            <a:r>
              <a:rPr lang="fr-FR" sz="1800" dirty="0" err="1" smtClean="0"/>
              <a:t>Computing</a:t>
            </a:r>
            <a:endParaRPr lang="en-US" sz="1800" dirty="0" smtClean="0"/>
          </a:p>
          <a:p>
            <a:r>
              <a:rPr lang="en-US" sz="1800" dirty="0" smtClean="0"/>
              <a:t>Is AI dangerous?</a:t>
            </a:r>
            <a:endParaRPr lang="en-US" sz="2400" dirty="0" smtClean="0"/>
          </a:p>
          <a:p>
            <a:pPr lvl="1"/>
            <a:r>
              <a:rPr lang="en-US" sz="1800" dirty="0" smtClean="0"/>
              <a:t>Sentient AI</a:t>
            </a:r>
          </a:p>
          <a:p>
            <a:pPr>
              <a:buNone/>
            </a:pPr>
            <a:r>
              <a:rPr lang="en-US" sz="1800" dirty="0" smtClean="0"/>
              <a:t/>
            </a:r>
            <a:br>
              <a:rPr lang="en-US" sz="1800" dirty="0" smtClean="0"/>
            </a:br>
            <a:endParaRPr lang="en-US" sz="1800"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z="3200" dirty="0" smtClean="0">
                <a:ea typeface="DFKai-SB" pitchFamily="65" charset="-120"/>
              </a:rPr>
              <a:t>How much can be a Machine Intelligent?</a:t>
            </a:r>
            <a:endParaRPr lang="en-US" dirty="0"/>
          </a:p>
        </p:txBody>
      </p:sp>
      <p:sp>
        <p:nvSpPr>
          <p:cNvPr id="26626" name="AutoShape 2" descr="data:image/jpeg;base64,/9j/4AAQSkZJRgABAQAAAQABAAD/2wCEAAkGBxQSEhUUEhQWFBUUFBUXFxcXFxcXFBcXGBQXFxcXFBQYHCggGBolHBQVITEhJSktLi4uFx80ODMsNygtLisBCgoKDg0OGhAQGiwkHCQsLCwsLCwsLCwsLCwsLCwsLCwsLCwsLCwsLCwsLCwsLCwsLCwsLCwsLCwsLCwsLCwsLP/AABEIALsBDQMBIgACEQEDEQH/xAAcAAABBQEBAQAAAAAAAAAAAAAFAQIDBAYHAAj/xABBEAACAAQEAwYEAgoBAwQDAAABAgADESEEBRIxQVFxBhMiYYGRMqGxwUJSBxQjM2JygtHh8JIksvEVQ1NzosLS/8QAGQEAAwEBAQAAAAAAAAAAAAAAAAECAwQF/8QAJBEBAQACAgMAAQQDAAAAAAAAAAECEQMxEiFBBDJRYXETFCL/2gAMAwEAAhEDEQA/AAhaGTWsYYWiKc/hMCUjS1PAQwYdeFR0MeDWhRADhhyNnPrDWEwflPyh4aPFtuggCLvG4p7GHriRcEEdRDtURTcUB58OEIaXlxKkWYQ5JsUBiJbcAYkSRLO1uhIgGltnv6R7vIqNLobMfrCkvzB6wBbDwrPFITG4r7GFbE81Yen9ocC2HhyvA79dTiadaj6xYXEKdmB9RFEtO9vUfWJe9ii0z6j6w/XDC53kOWdFLvI8XhBPPneFoFTD4l4+OLE2ZYxSJ8S/zQAdkseQhXmurVUAnjentDZTRPg8K06aEXjSp5AbmGQrkZmTmppKAChY0I32BG5jWYeWskEqACd2PxHqYhlyO6VVQAKLVPPz5kxQ7RZqZVEGkkjbeK3pPa7MzpK71gnl3aGT8JF+Ec/w8l5rE0oWI+cTHDvJnsCfgUk9QP7kQ9bE1Gl/9SfETGZLKpp7bwTw2NmLsxjP9m5RRKHjf1O8H5MuOycMmOq5by7y9LgzckUcA8xSCGVrL00UACtQOXSMzi0KmvOLWW4kqY58+P5G2Of0/MMt/WpplTHOm5FlJHrSKEzsDhl+ITWN7ppAPKx2g1KbRO1cGH/kRdn4oE24RhZZWkvp89kw2afCekeENmnwnpGbQ5TYdIeGiNNvSFEASB4gx+KEtQeJoB1pEkBs7BeYoFfAlTThX6bQrdQ8Zu6VZmYzG3Y8bcBzibDAvuTfjEErDcOH3MG8BgSKE2HzjG5OvHBbkZGlAS5JpXekHMnk4XTpmK+qtmDkCnmDWBs9wqVLADbzj2AoxFDXzEZ3OzpvjxY31RrNuzpWT+sSjqlqdLj8SV2a26mu8Z8GOkdlJtVmSZg8LqUK8wRQ/WOazJelmXirFfY0+0b8WXli4ufj8Mv4OLR4vEVYSsasUpesNeQh3VfaGAwuqKBjYdRtqG2zH6GH6G4TD6gGEdvqIXVAC1mDije6/wB4Qz34ofQg/WkerHmeAGtP4UIPmPvERa6/zQrtaK81/h6wE0UsxquycgKrzTux0joN/n9IwshyVB1G/SOhYTD6cJKoa1Svqbn6xUTks5i5oHr4Bv8AwnpANMOXa96murqAa/MRLKntQqx3G3l5xQyzEsWCVoErU0vRan7QiaDBz5WHKmY1GqSBpNKUsa9YDYjHd9OmHi+3QMPsIqZuWKiYTVSbKTcAnc9YgwjBXVdmob3oK7b7xrhdUrG+yXC87wceWEFWIAjEYvtokhQktC0ylybLXmOJEVsszibOcTMQGZLlQLLbenOkdXJyTLLtyYceUjaTV73YW5xNhMDTeKeGzfUPCABFhMca0ibd9LnombzCkoso1FSLAitCaHf0gZhc7F6q9f5SfmIv9oX04djz0/8AcIz2WYqxvxEc3J23w6c2rEc3Yw3uh/pj0yWADc7Rzt00s2HQR4xAqVFmIhdDfm+UASNE8pwK+dAfM0pf6ARWKtzETSHXQSa18uPp5xjz716dP4vjMrvtBMkAOBsDenrBaWlrQJnvqmA8hBLDTY53Yr4gP4q6BY6agmp4LXhWIlw+llZl7trHwmxsD94KLNA+LaI5iLNbVwFhU09hyheR+HsZw+dnDlJlCxs1BueQ+UZzMpoadMYVAeY7AHcB2LCvvB3PcvJkScRJYgS1ZZjBagMtWXWpvQhgK81jLTsUHYsTdjUxvwSxyfl2ejy0JriITBzhQwjpcZ7NC6oiYwtYYOc/WHAxEzfWF1QBIXhC0R6o9DBsx7RUnNt1+sSTjaKjtcfzCAmgl0CgDYUjbdlcYZkru2Nkqo6EV+8YGVNsI3nZ/BNJkAvZph1gcQpFBXztWKxTkmxOEAbwsD5Df1gR34kzHEpGZzY6qaRXlBOW41sfSA+Y5ioc6f3jW5m3lzhEq55mB0JqHiNCw+0D5eLaZMBNeAHkNgK+Qh2OUOw31X33IHMe8HskOkiirSwuoI6GsOVWkWGypZUzVMGttQsfhAPsdYPptEGZZ6zM1LqizGJ2q0qSo2G9WdFt+aIO3mZCVOCii94niIPiosxQoHIDUxr5RlsPncoV11Nb04ElzMAPlqMv/hGk0l03stiGZQZr71sABsVSw3uZeIPoI02O0S11EnwirEXsAa15V0in80c57MYt5lTJluwCj0VRQXNL0v8A1vEuKz+Y6tK2RyrNz8FlWvvGlzkjPx3R3Oe0BeUsumprM5T4RY+EVNze8UctzEAGobf8pP0gKJsEMunWPWOe227azHUZfVCTWsekRgw5zY9IyaHyjYdIcGiOWbDpCsYAeWjxWksDmK+8D8wzEJMlyUFZjEd4W2QHYKBuaXJPOlILYjf/AH0jHlvrTo/Hx97VJDCgHIU9ouSZtICYslDUbRLIxYI34RjHVaL4jEqoq0QESppAaw32+YJ2PnFfCztTXpSloLSJLEgaFmod70Zeh4Qa1Txu+xfF/wDT4Vxr1CfLCBagiuoVNRvYekZMQR7QUWb3afClwpNdJahK140pAwtHRxY6xcPPn5Zf0VlHKEKLyEITHi0aRiY0peUe7oefuY8xhxigYZY5nfnC93/E3vHmO3WHAwA3SfzH5QrA/m+UereFMAVZjGhvav3inPehsK0MWpvwnr94oT2uesINr+jXDLicakuavhVS9Ca6iuwpy4x0XtS4Wbypb5RwjC4l0dXlsyOpqrKaGsdbzbEFpSFzVioLHiTQV+ca431WeU9gWfZ7QkJ6mAmSzP2wO4YGv1B+UUc2FWJJoK23p8os9n0d3GkHSAfERQFiLRCvjXScOhNQorzEXcBLKbniCB94powkSy046Kbm59gLk+UZnN+3MoDRh9fiNHm00sF4iWp2PWGUgb+k+S5nS5/xSnUorA1GuWx7xTyPiHpA3KsJOZO+GHYykIqwUKlep+I+8ey3N1lz9Lft8PrLrLmFguo2BYDfYV50jR5hnAmYUviaGYSdKKNMqUgsFRBaHf3P30OS5MqZhkahVbmY1LAD8CtsXO1OvKAaOBsKC9hwgbgcdqkIigJLBJ0gUq22p/zNEq05QqJNCJmxbwU6gPWApp/pMSSjbc+8I0UKdj0hsXcJgwy6pjCVKrRpjbdFH4m8hzjNSBdh0itjsw7kgihalbg+EfhPka8fKLj5/hpOoSEM1wtEecKgE2JWULAitQWJ6RkndnVr1Ki/Elac+N4cPSbBvrxctjuwLHr4v8RqZtoxGsq0plNwoP3jZSJ+tQ3MRz8/bs/Hv/Kpik1CBWIlFf7xoGlVhcLgyzCoqPOMZW1xZX9bYC4J8xGi7PZ+UNAbkHztA3tNje4xtEFVlKqkcG1KC/8A3U9BBnFYMpR18Ut1V0cbFWFQTyO4I5gx1TGWSuPPOy3SGdMLMSbk3J86wwmEr9ISsWwLWHmIv7xJDhGsfrHqwj/eFijIx+sOhjfeFMIHDePNCLvCtAFWcCVsK3+8DsRJYVqGF+Rgp3xQVXe/1irjM2mOpDUvY2gChLB5mOtSWDyJbV1VRb8zS8cllm8dK7JAzMEALlWYdL1H1i8PqMg7NcKtNTEaa2HOLXZ921AkeBdhwpDpuDqKPSgJ32HXlAbOe0DSE0yJTlBYzaEKD/Db5mAL36QMx1IEXdaaqGgGoGlegBMYnIcrkzJrJiHYDZdFKuxYCgqPOLk3NJUychZQZUwo0xV1FgygihLk1JND6xJjMzSVP1SpI+EGX4qFHQkq9QL3vTyh3Rza3+kHsS+X924RllvVas4ZtS0qaADSCWt0imcUs7Bqvi1oGViSNFN10ilQbc41X6Qe05nTZUpyJgQyXLNUp4paMy6R4T4jX5RSn9mnbEo8oIkrGFwFoyJLdQDpoeDWIpbxRXjfhS/uzGQN+zI5N9R/iCYeL8vshMw+C/Wy6lHmFSlDrQrMeWQeFiB7wIL+URVLBmw+VNtA8ueUKs08vnCAwcZIlXr37DgtRKHIkmhf0oIB5vmMyewLmoGwFlAA4KLDaIjIKm9ohxs1aHT8W3SFItCvEnjt04RHJn6HrwYUMMZphuWr9+kVzOI3AgJbxDgMlNgIO5LOvo4G4jOYaXrNAD9o2+WZepUMg1hCF1A0ZW01II5fFTpGfJh5Rrx8kw7X8FIJJrBHCoB6QuC8BNQem31j09Syso8OoUJG4B3p50jm/wAOe+nV/s8Wt7ctzhjMmPON+8mOenit8vpGq/R7jjMV8MamnjlHiGPxJ0agI8x5xF2gyVZahUB0048/9rAzsW7LiNP5hp5HfdTwPnHZr04PLd21mNyokkjwECu1K34rw6wGmSmU0YkEcKQWz7BTJT9/hnYbalerK3Dxaq8oL9m8bhschw2LXuJ63RvLiAeIvWnXyiRpkSvmYcV8zBTtJkMzCOquQyvdHW6uAaHoRygZDhGEeZ3hdHmYV/vDoYRsu2+8Lp6+8I526/aPVhWgum+594XT194bx9DD4IEegGla0r1ijipCmWQCdQetKUt1gphZYYgMKip+8UsewEjUFoTMIrXgKwwDpIFePvGr7I52+EaqeNWHiRjY+YPAxlkapgrguHSDeuis23GN7byiwIwxLUNAzjuweZUCpMZ3Oc6nT1o7ALX4FGlPbj6wMYVmDoYfiB4fWK8rS8ZAbNJYV0YDiCRtWhHKDeJCO7tLQoqoKIzayDSrENQW287QJzCXrFj8A1HpYGOmZL+jt50jDzhMZBiB+0BAooBJXSLG6L84qT2LVjNuzol5WiDvjPl6NKzEmeIsFJRKVU0IBqODXibtZl86fOk4hCEPcy9SM37uYoAoqjhY/wDKNuuX6UCjUaC2pmZtuJYmAs/CmprG042PmB5vjGmYCfLFD3kzvTQg6H8LTUttUqW/qMc0rHXZHZxjMJUqJc0UcNWmrgwp1IPWOU5jk8+RNeVMTSyGhvYjgQeII4xnyRphVJjEkvaPDL34kD1h64Ij8Q+cQrbLNPJ4mHSFqbmwuTDVSsXZMkBanz94laXBS9YmPsqKAPKv/iKOnvGtyFT/ALufKC2FwpbBTSv/AMor5gLX7iBGDn6GvYfSAhTASCoZ6UWWCB5sbV6wS/R/mvd4hpLnwYgFOkytZbf8hToxipmeKAlLKW4rUkWHl6wDrQgixF6wU47VIaohpWkD8rzATZUuaP8A3FBbycWce9/6hF8NWHGFmqoZvLDSzzF4wmCcSsZLYWAmr0o3+VjeZmfAekc8zfwzK9D/AMWB+5gvSsO3WcRhDN1Cg2O3HlQc4yyytWokUfDWYgXoDZhyIU//AIxr8vx9JaOuk+EMaiqsCBUEi46iAU+SHmTXU07xZgbj4ga+tozjV7M8YZ2G0NejalG+hwp1hT593TzjKs8WOy2Y94FRjyqeehHSvsFMUZkhr7RUgpzTtuseM2IzhWPERKMFzMPRbMMypHX7QpmCHHBjzMPXDr+URNgQGeK+kI0wngYuKgGwpCkQ4SPLWIPiBG8NzR9UmiyxUsbcv4okoYVVgDOy8M/5TBLCoRSoO0EtEe0QBTkqddSLUMWnla6KAbkUAuSeAA5xbwOXvOcJLUszGgAHHzje5bgZmXELIwf61i6VZi8s93W1lBqg+ZggR9hv0V+IT8YuldxKJqW/+3gB/DHUpkxKqoeWFXhqA4ECg9Y492jzbMZjf9SrqnFJVbeVCL/OM12ly+SJPflXJFgxUDxU+GZsyt5ERpMonxr6OdUVb0jLZkEraOGdje3OKwrhBrnSK+KWasVHEy2Ox8jaOs/r6zVV0OpWFQf7jgeBEa8emecGMNjgBSK2fZLJzCXpeiTVH7ObS6/wv+ZPKKUu8WsKxBjS47jOXTjucZbNw01pM5dLr7EcGU8QecUrx3HtFkSZhJ7tiFnoKyZh+ctuYMcaxWCaW7y2pqlsVYA3VhuCNx6xzZS410Y5bZLRSkRT8UaaRD8U3hBBrW3Qjf0I0/OKMQ0a3Ipg/UJ4P5yfTSB9RAFMNqklh8SuPYiCWXNpwc3z0/OsQYL4dPNgIIFHDzqeFtuHlDJ63tEmLTxUiFZlbHeAmt7D4345J/8AsX0s49qH0jZSXrHLskxPdTkf8pv5jY/KOkK44GoNweY4QIzn0uanwRhe0Eu49R7qf7RscymWjKZ8bdCp+f8AmK+Jx7dA/RtiROwgXVSYtRcVBABND58IHp4JjIRZhqHUeFvtGd/R/nDSZjSwaatXtQ/2jSZg1CSfwiteO17xm2rF5Lhmlz5ks2ZGdD/UQCR6A+8HWlA3EU1YzcRMI2BCsw/Fx9/EBTyg/Lky6UJYUtYWtDgy7Cu4j3dQWOET/wCT3Ee/9PB2dTDSE9zHu5gqcubhQ+sNOAmflhAN7uE7uL7YVh+ExG0k8j7QBVCR7TFjRHtEAQaYsYHDhiSwOlRU03NwFUeZYgQgSNFm2XLhsEEYlMRNUTrEhtCzFUKKXBqSawC1ocsX9Rw83EutGlr3ckU3mPudPGlvnFr9EWYCYs4uazmmMWJ3oKAX/wCUcdzOc0iWpDzO91Eks7lreTE2JO8bX9E+ZyWfETHKyJAMkEzHAqwBZqE79PODR9R0Lth2qWUJkqQAZ60GogHSTT50Mcpm5m3f1xJLpPHdT1e+oH4XFrEHlwMazFZeZ7LOc3xM6aVOw0AeGnoKRDm+SrLlt3zKV2o1A39BEIbZvBS8uy5G1lpk1wSK3KqSQolrUClrsak3sIq9gs97ybPl3Ck97LHLYMvtQ+hjK5rKJurNMVHmKCaaglQb06/Mwc/RzlynEGZqIIBCjgwKkMPv6Rtx1GU3HUcKCRUQQRYhy1aCCkuTUVjrntzVGotbfhGW7Y/o+TM5q4hZnczdOmdTZyvwt1pb0jXSxSI5ykGxpWJzwlPHKzp8t46WVCitQRXoQSIqRJOep8hEccLsGsM/7EKbA0PszCH4M1mj+avtFeUP2cvowP8AyJ+8T4NdLg8CSPWkUStj3q5Pn94rz5I1MPUesWMQlz5GJcVI+FuDDSeooR9TCpxQw8y4Bt5nb1jouVTP2S/w2+/3jneKl8eRpBns3mxX9k2zCqnkRenQiEWU3Gix+K4ecZ/N2qr/AMsR4vF1fVCzn1g+YpFxlrSplJpMLfwk9LXP29Y3faWaO6TQQXn0UDjSilm6XC/1RjckkVkTn40CD6n6iNZggHWXMNay5LIu1NRNNXOylvU+UQ2BMDLdXdkYKAxq7GiqOHrTnGjy3F6Uop1KCb035wDy/Fr3k2S2jVZpRmfDWlxTav8AYwYwSEIA3xXJ6k8ICogMZXdVMJ36HdPaK+iPaTBslkPK5MOkS6ZfCYwimFhwEGwuhPyzveJAkzg6GKcqWD1iaXgWOwMGwnZJn5EMRmSeMn2iaXlbcyPWLMvChd3PvDCrhpKjVM7n9yA5DGimjCgJ/wB2gDmecvjMRNnTAgIlqiKC2gKt6AbmtOcbjMV05dOIP7ygBrw1ACh945lkRrLmgDUTrBX4S9xYNwPGsVZopdgmc4gs2mlAo2AooYgVoOdrxZyEacNMYj430gkWst78Nxw4QNzIUd7BafhBqF40B4/5g5iFVZMsKAAC7WYgirbUPx2ESoSw+dnCz5csagrS1Mtb6UmNVahOFaCBmcZnNmTG71yzFiDXhTkOEUswxyHFSJn4JTS6la3CvqNAbwUl4iU7d+pFe+YqGQ7GpoeBpaEC5NlU1U/aIQcUVWVW12mKKkn4bERqMiw6Spaqq6WlT0RiDU1LUGocjtWM12qz58QZZaoEoofAPhAaurkNhTpBfsxmq4jFHTVVOklWNCwQVrTiagGsbYaRlt0pHox/mMH5ZAlgxk1nVa0GJeKtSOqOWrVd48W2iBJtoYZsFD5XaEhTCR57uXS/7JP6vqIuyBRQd/GvzBgcR+zXy1fURYGIoh/mHyEMkvxOTy3+kFsCgeS68UGr2qPoYpYCTX+tTTqCKxNkkyjsp/EjD1/0Q/hBU5bnzipWlCNx9YIYtrnpFSdKsCAaEcre8JSzONRX1ibKzVPUwtVUC1TTjttCYNyLHmdrUip2zy6FsuCrhiGIvOdacanSBSDfZ46pen8ur7/4gTkrWcHbXq90H9ov5XO7ucy8DX6QqqdA0wD9ZOoAhQG9RXl6RoskmF0NRsaD2jNtPlriyJtdDqFJHA1sT5R0Hs1iMNKrLqDWrKSL+Y+USfxWl4N22Un0i9LyeYeAHWCszOJa/CK/IRTnZ6+ygCD0RZeQH8R9ol/UJSfER6mKH6zOfifSFGWzG3FOsMltsfJXYVPkIrzM5/KvvFiTkg/E0W0wclLmnrB7AIcXNfavpD5eVzXN635wYm5hJX4b9BDMqzIzZ6KBQVr7CsEm6LV/tVKEvBFRWi92lAASRtS/P7xxzL3o01aVWrA0NKi1Ap4Nb2js/bJC2DnC9l1W38JDGh6AxwuU2ma43rUnhTrzIrF59pw6D8Q9dVqCtKcVv840XaGT3VJRKuZbBSV32r4Sfw3v5xm5/FfOwI8XvGv/AEkyQmMmSwCAhQUG4Ikpt5Vv1iGjJ40DvCRSwG1r+Q6wXyeQsxER5qyVViWmPXQvC4W5N9oBTx4iBGnybs+uIUCbipGFVADWYSZhqPwyxuPOHJ7KrWfZfLkYeXOw8wYjC/rGiZMJ0vMmqA37r8MulhU+kaXsukiYv6zKlGWWBQV4gEaiPKoA9DGfxfYWQ0yWMNiWnyQCcROKhVUgiiShU6mIrvtGzw4AVUQaEQBVXgANhGuM9s8r60IyWgjJaB+HaLKG8dErASR7RA82PO1BFWZM2gD5vMJHo9HA7U6t4KcifmB/aPE2A/iMRqbRKouPIQwI4TE6dJ5P8mF4WbM7ucfJj7GKafAR6+xibNXqyuPxIpPUCh+kGy0gxC1PUxGgaoUk0qBTqRsOtIehq0WZKVnSxzZfka/aALmYSNLRTclHXkwg5nkvYwDzWwlnlFI7FssmftCOa/MH/MXWbxqeTD2pAjJp4aanmGHyr/8ArBPFPS/5XX6Ake0KniAZ6f8AqPb6xtsokFtE1r1oKjYVIF/eMNn375vSL+QpMrZ3pxFSBTpsYmrdeTI/zNXpFuTlspLlfcwBwWduZQXVdfCTxNNqnpSIZmLY7kmH6Q0j4+UnL0inPzwfhHvABp0Rl4NgUn5q7cadIozJxO94rlo9WEZ+qDPZIVxAJ4K32EA4M9lXpO/oP1EVh+pOXTfzJAmSnU/iUr7ikfPGJwqpOnCazL3Ssq+DVqmV0hTsApNb+UfQ2Bm8DHJu2gkviJiqAQ5LNQ+KqrSy8bjVTrFZFgxeRSQ2JTUgdFYOyliq2v4mPn7wQ7b5o0/GzpjqEZmB8NRTwgcb0teLWTMsqUjhSoZSWO4J+EVZtgaE0G1YD50yOzMaE+HTpYstWJtU3I6xDR7McBKcSpkjX4yEcNT94BdlI/CacY3WB7LSGlqZzzJgIU9yKJLttrf4j6UjPHEKCirTSrrUDhWigkGwueBjfyJNAAOAAjTCM87pF3IACoqoi2VFFFUeQ+8PlyqRaSVD1lxqy2bJSCGHlQyVKpvDzO5RcSlxNNoozWvDpr1MZ/tBnYw5UUJ1V24Up/vpDEm3EI9D5w8R6n6wyOF2FESnf0iNYk4jpDCWWagws96ov8JZfuIiw/xQszj/ADD6GAJcuWrRcwTVxMv+b7GKuXC56j7xayn9+OqmGVHM3bw3gVmqDu1pwghnW0UcR+5HpDZA2X4ju5qN+VgT0rf5VjXZggAbSALg9TXfzjGTdzGqVyZMuvFU+kS1BM+H7WvMfcxJlitqCgsa8v7naGZ98a/y/eIsvmEuASadYKcb7LWCkJx01PKtdgeNjBCAWFYidKA2P/8AJjQwqlHaPaBExWEIgCHQIXRDysJADe7i9kh0zh5gj5f4inEuEP7Rf5h9YMexZ6bTFYvRJd9iqH3paOPdpp51uSVJ0gDg1NP4l3H+846h2iYjCuRb4f8AvEco7SuSqk7kXNBU+GtzuYupxTZovd4aSKEEpLAJatRoqbbIKn1jNYp6sPS3SNHn6gSMPS2qSjHkTTcjnGZnnxRNVFqXijSpO2w5XGw9I7JluJDy0avxIp9wDHFB8H9Q+gjqHZdycNJv/wC2IvC+05tbIPOFLARWlfDHpLV3jaMllpppEReEY3hsyLiSu9o5pn+OM2e5BYBTpFjQ6bGnrX3jd5q5WW5BoRLYjqFMcww0whFIJqwqbm53+5icqvCf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6628" name="AutoShape 4" descr="data:image/jpeg;base64,/9j/4AAQSkZJRgABAQAAAQABAAD/2wCEAAkGBxQSEhUUEhQWFBUUFBUXFxcXFxcXFBcXGBQXFxcXFBQYHCggGBolHBQVITEhJSktLi4uFx80ODMsNygtLisBCgoKDg0OGhAQGiwkHCQsLCwsLCwsLCwsLCwsLCwsLCwsLCwsLCwsLCwsLCwsLCwsLCwsLCwsLCwsLCwsLCwsLP/AABEIALsBDQMBIgACEQEDEQH/xAAcAAABBQEBAQAAAAAAAAAAAAAFAQIDBAYHAAj/xABBEAACAAQEAwYEAgoBAwQDAAABAgADESEEBRIxQVFxBhMiYYGRMqGxwUJSBxQjM2JygtHh8JIksvEVQ1NzosLS/8QAGQEAAwEBAQAAAAAAAAAAAAAAAAECAwQF/8QAJBEBAQACAgMAAQQDAAAAAAAAAAECEQMxEiFBBDJRYXETFCL/2gAMAwEAAhEDEQA/AAhaGTWsYYWiKc/hMCUjS1PAQwYdeFR0MeDWhRADhhyNnPrDWEwflPyh4aPFtuggCLvG4p7GHriRcEEdRDtURTcUB58OEIaXlxKkWYQ5JsUBiJbcAYkSRLO1uhIgGltnv6R7vIqNLobMfrCkvzB6wBbDwrPFITG4r7GFbE81Yen9ocC2HhyvA79dTiadaj6xYXEKdmB9RFEtO9vUfWJe9ii0z6j6w/XDC53kOWdFLvI8XhBPPneFoFTD4l4+OLE2ZYxSJ8S/zQAdkseQhXmurVUAnjentDZTRPg8K06aEXjSp5AbmGQrkZmTmppKAChY0I32BG5jWYeWskEqACd2PxHqYhlyO6VVQAKLVPPz5kxQ7RZqZVEGkkjbeK3pPa7MzpK71gnl3aGT8JF+Ec/w8l5rE0oWI+cTHDvJnsCfgUk9QP7kQ9bE1Gl/9SfETGZLKpp7bwTw2NmLsxjP9m5RRKHjf1O8H5MuOycMmOq5by7y9LgzckUcA8xSCGVrL00UACtQOXSMzi0KmvOLWW4kqY58+P5G2Of0/MMt/WpplTHOm5FlJHrSKEzsDhl+ITWN7ppAPKx2g1KbRO1cGH/kRdn4oE24RhZZWkvp89kw2afCekeENmnwnpGbQ5TYdIeGiNNvSFEASB4gx+KEtQeJoB1pEkBs7BeYoFfAlTThX6bQrdQ8Zu6VZmYzG3Y8bcBzibDAvuTfjEErDcOH3MG8BgSKE2HzjG5OvHBbkZGlAS5JpXekHMnk4XTpmK+qtmDkCnmDWBs9wqVLADbzj2AoxFDXzEZ3OzpvjxY31RrNuzpWT+sSjqlqdLj8SV2a26mu8Z8GOkdlJtVmSZg8LqUK8wRQ/WOazJelmXirFfY0+0b8WXli4ufj8Mv4OLR4vEVYSsasUpesNeQh3VfaGAwuqKBjYdRtqG2zH6GH6G4TD6gGEdvqIXVAC1mDije6/wB4Qz34ofQg/WkerHmeAGtP4UIPmPvERa6/zQrtaK81/h6wE0UsxquycgKrzTux0joN/n9IwshyVB1G/SOhYTD6cJKoa1Svqbn6xUTks5i5oHr4Bv8AwnpANMOXa96murqAa/MRLKntQqx3G3l5xQyzEsWCVoErU0vRan7QiaDBz5WHKmY1GqSBpNKUsa9YDYjHd9OmHi+3QMPsIqZuWKiYTVSbKTcAnc9YgwjBXVdmob3oK7b7xrhdUrG+yXC87wceWEFWIAjEYvtokhQktC0ylybLXmOJEVsszibOcTMQGZLlQLLbenOkdXJyTLLtyYceUjaTV73YW5xNhMDTeKeGzfUPCABFhMca0ibd9LnombzCkoso1FSLAitCaHf0gZhc7F6q9f5SfmIv9oX04djz0/8AcIz2WYqxvxEc3J23w6c2rEc3Yw3uh/pj0yWADc7Rzt00s2HQR4xAqVFmIhdDfm+UASNE8pwK+dAfM0pf6ARWKtzETSHXQSa18uPp5xjz716dP4vjMrvtBMkAOBsDenrBaWlrQJnvqmA8hBLDTY53Yr4gP4q6BY6agmp4LXhWIlw+llZl7trHwmxsD94KLNA+LaI5iLNbVwFhU09hyheR+HsZw+dnDlJlCxs1BueQ+UZzMpoadMYVAeY7AHcB2LCvvB3PcvJkScRJYgS1ZZjBagMtWXWpvQhgK81jLTsUHYsTdjUxvwSxyfl2ejy0JriITBzhQwjpcZ7NC6oiYwtYYOc/WHAxEzfWF1QBIXhC0R6o9DBsx7RUnNt1+sSTjaKjtcfzCAmgl0CgDYUjbdlcYZkru2Nkqo6EV+8YGVNsI3nZ/BNJkAvZph1gcQpFBXztWKxTkmxOEAbwsD5Df1gR34kzHEpGZzY6qaRXlBOW41sfSA+Y5ioc6f3jW5m3lzhEq55mB0JqHiNCw+0D5eLaZMBNeAHkNgK+Qh2OUOw31X33IHMe8HskOkiirSwuoI6GsOVWkWGypZUzVMGttQsfhAPsdYPptEGZZ6zM1LqizGJ2q0qSo2G9WdFt+aIO3mZCVOCii94niIPiosxQoHIDUxr5RlsPncoV11Nb04ElzMAPlqMv/hGk0l03stiGZQZr71sABsVSw3uZeIPoI02O0S11EnwirEXsAa15V0in80c57MYt5lTJluwCj0VRQXNL0v8A1vEuKz+Y6tK2RyrNz8FlWvvGlzkjPx3R3Oe0BeUsumprM5T4RY+EVNze8UctzEAGobf8pP0gKJsEMunWPWOe227azHUZfVCTWsekRgw5zY9IyaHyjYdIcGiOWbDpCsYAeWjxWksDmK+8D8wzEJMlyUFZjEd4W2QHYKBuaXJPOlILYjf/AH0jHlvrTo/Hx97VJDCgHIU9ouSZtICYslDUbRLIxYI34RjHVaL4jEqoq0QESppAaw32+YJ2PnFfCztTXpSloLSJLEgaFmod70Zeh4Qa1Txu+xfF/wDT4Vxr1CfLCBagiuoVNRvYekZMQR7QUWb3afClwpNdJahK140pAwtHRxY6xcPPn5Zf0VlHKEKLyEITHi0aRiY0peUe7oefuY8xhxigYZY5nfnC93/E3vHmO3WHAwA3SfzH5QrA/m+UereFMAVZjGhvav3inPehsK0MWpvwnr94oT2uesINr+jXDLicakuavhVS9Ca6iuwpy4x0XtS4Wbypb5RwjC4l0dXlsyOpqrKaGsdbzbEFpSFzVioLHiTQV+ca431WeU9gWfZ7QkJ6mAmSzP2wO4YGv1B+UUc2FWJJoK23p8os9n0d3GkHSAfERQFiLRCvjXScOhNQorzEXcBLKbniCB94powkSy046Kbm59gLk+UZnN+3MoDRh9fiNHm00sF4iWp2PWGUgb+k+S5nS5/xSnUorA1GuWx7xTyPiHpA3KsJOZO+GHYykIqwUKlep+I+8ey3N1lz9Lft8PrLrLmFguo2BYDfYV50jR5hnAmYUviaGYSdKKNMqUgsFRBaHf3P30OS5MqZhkahVbmY1LAD8CtsXO1OvKAaOBsKC9hwgbgcdqkIigJLBJ0gUq22p/zNEq05QqJNCJmxbwU6gPWApp/pMSSjbc+8I0UKdj0hsXcJgwy6pjCVKrRpjbdFH4m8hzjNSBdh0itjsw7kgihalbg+EfhPka8fKLj5/hpOoSEM1wtEecKgE2JWULAitQWJ6RkndnVr1Ki/Elac+N4cPSbBvrxctjuwLHr4v8RqZtoxGsq0plNwoP3jZSJ+tQ3MRz8/bs/Hv/Kpik1CBWIlFf7xoGlVhcLgyzCoqPOMZW1xZX9bYC4J8xGi7PZ+UNAbkHztA3tNje4xtEFVlKqkcG1KC/8A3U9BBnFYMpR18Ut1V0cbFWFQTyO4I5gx1TGWSuPPOy3SGdMLMSbk3J86wwmEr9ISsWwLWHmIv7xJDhGsfrHqwj/eFijIx+sOhjfeFMIHDePNCLvCtAFWcCVsK3+8DsRJYVqGF+Rgp3xQVXe/1irjM2mOpDUvY2gChLB5mOtSWDyJbV1VRb8zS8cllm8dK7JAzMEALlWYdL1H1i8PqMg7NcKtNTEaa2HOLXZ921AkeBdhwpDpuDqKPSgJ32HXlAbOe0DSE0yJTlBYzaEKD/Db5mAL36QMx1IEXdaaqGgGoGlegBMYnIcrkzJrJiHYDZdFKuxYCgqPOLk3NJUychZQZUwo0xV1FgygihLk1JND6xJjMzSVP1SpI+EGX4qFHQkq9QL3vTyh3Rza3+kHsS+X924RllvVas4ZtS0qaADSCWt0imcUs7Bqvi1oGViSNFN10ilQbc41X6Qe05nTZUpyJgQyXLNUp4paMy6R4T4jX5RSn9mnbEo8oIkrGFwFoyJLdQDpoeDWIpbxRXjfhS/uzGQN+zI5N9R/iCYeL8vshMw+C/Wy6lHmFSlDrQrMeWQeFiB7wIL+URVLBmw+VNtA8ueUKs08vnCAwcZIlXr37DgtRKHIkmhf0oIB5vmMyewLmoGwFlAA4KLDaIjIKm9ohxs1aHT8W3SFItCvEnjt04RHJn6HrwYUMMZphuWr9+kVzOI3AgJbxDgMlNgIO5LOvo4G4jOYaXrNAD9o2+WZepUMg1hCF1A0ZW01II5fFTpGfJh5Rrx8kw7X8FIJJrBHCoB6QuC8BNQem31j09Syso8OoUJG4B3p50jm/wAOe+nV/s8Wt7ctzhjMmPON+8mOenit8vpGq/R7jjMV8MamnjlHiGPxJ0agI8x5xF2gyVZahUB0048/9rAzsW7LiNP5hp5HfdTwPnHZr04PLd21mNyokkjwECu1K34rw6wGmSmU0YkEcKQWz7BTJT9/hnYbalerK3Dxaq8oL9m8bhschw2LXuJ63RvLiAeIvWnXyiRpkSvmYcV8zBTtJkMzCOquQyvdHW6uAaHoRygZDhGEeZ3hdHmYV/vDoYRsu2+8Lp6+8I526/aPVhWgum+594XT194bx9DD4IEegGla0r1ijipCmWQCdQetKUt1gphZYYgMKip+8UsewEjUFoTMIrXgKwwDpIFePvGr7I52+EaqeNWHiRjY+YPAxlkapgrguHSDeuis23GN7byiwIwxLUNAzjuweZUCpMZ3Oc6nT1o7ALX4FGlPbj6wMYVmDoYfiB4fWK8rS8ZAbNJYV0YDiCRtWhHKDeJCO7tLQoqoKIzayDSrENQW287QJzCXrFj8A1HpYGOmZL+jt50jDzhMZBiB+0BAooBJXSLG6L84qT2LVjNuzol5WiDvjPl6NKzEmeIsFJRKVU0IBqODXibtZl86fOk4hCEPcy9SM37uYoAoqjhY/wDKNuuX6UCjUaC2pmZtuJYmAs/CmprG042PmB5vjGmYCfLFD3kzvTQg6H8LTUttUqW/qMc0rHXZHZxjMJUqJc0UcNWmrgwp1IPWOU5jk8+RNeVMTSyGhvYjgQeII4xnyRphVJjEkvaPDL34kD1h64Ij8Q+cQrbLNPJ4mHSFqbmwuTDVSsXZMkBanz94laXBS9YmPsqKAPKv/iKOnvGtyFT/ALufKC2FwpbBTSv/AMor5gLX7iBGDn6GvYfSAhTASCoZ6UWWCB5sbV6wS/R/mvd4hpLnwYgFOkytZbf8hToxipmeKAlLKW4rUkWHl6wDrQgixF6wU47VIaohpWkD8rzATZUuaP8A3FBbycWce9/6hF8NWHGFmqoZvLDSzzF4wmCcSsZLYWAmr0o3+VjeZmfAekc8zfwzK9D/AMWB+5gvSsO3WcRhDN1Cg2O3HlQc4yyytWokUfDWYgXoDZhyIU//AIxr8vx9JaOuk+EMaiqsCBUEi46iAU+SHmTXU07xZgbj4ga+tozjV7M8YZ2G0NejalG+hwp1hT593TzjKs8WOy2Y94FRjyqeehHSvsFMUZkhr7RUgpzTtuseM2IzhWPERKMFzMPRbMMypHX7QpmCHHBjzMPXDr+URNgQGeK+kI0wngYuKgGwpCkQ4SPLWIPiBG8NzR9UmiyxUsbcv4okoYVVgDOy8M/5TBLCoRSoO0EtEe0QBTkqddSLUMWnla6KAbkUAuSeAA5xbwOXvOcJLUszGgAHHzje5bgZmXELIwf61i6VZi8s93W1lBqg+ZggR9hv0V+IT8YuldxKJqW/+3gB/DHUpkxKqoeWFXhqA4ECg9Y492jzbMZjf9SrqnFJVbeVCL/OM12ly+SJPflXJFgxUDxU+GZsyt5ERpMonxr6OdUVb0jLZkEraOGdje3OKwrhBrnSK+KWasVHEy2Ox8jaOs/r6zVV0OpWFQf7jgeBEa8emecGMNjgBSK2fZLJzCXpeiTVH7ObS6/wv+ZPKKUu8WsKxBjS47jOXTjucZbNw01pM5dLr7EcGU8QecUrx3HtFkSZhJ7tiFnoKyZh+ctuYMcaxWCaW7y2pqlsVYA3VhuCNx6xzZS410Y5bZLRSkRT8UaaRD8U3hBBrW3Qjf0I0/OKMQ0a3Ipg/UJ4P5yfTSB9RAFMNqklh8SuPYiCWXNpwc3z0/OsQYL4dPNgIIFHDzqeFtuHlDJ63tEmLTxUiFZlbHeAmt7D4345J/8AsX0s49qH0jZSXrHLskxPdTkf8pv5jY/KOkK44GoNweY4QIzn0uanwRhe0Eu49R7qf7RscymWjKZ8bdCp+f8AmK+Jx7dA/RtiROwgXVSYtRcVBABND58IHp4JjIRZhqHUeFvtGd/R/nDSZjSwaatXtQ/2jSZg1CSfwiteO17xm2rF5Lhmlz5ks2ZGdD/UQCR6A+8HWlA3EU1YzcRMI2BCsw/Fx9/EBTyg/Lky6UJYUtYWtDgy7Cu4j3dQWOET/wCT3Ee/9PB2dTDSE9zHu5gqcubhQ+sNOAmflhAN7uE7uL7YVh+ExG0k8j7QBVCR7TFjRHtEAQaYsYHDhiSwOlRU03NwFUeZYgQgSNFm2XLhsEEYlMRNUTrEhtCzFUKKXBqSawC1ocsX9Rw83EutGlr3ckU3mPudPGlvnFr9EWYCYs4uazmmMWJ3oKAX/wCUcdzOc0iWpDzO91Eks7lreTE2JO8bX9E+ZyWfETHKyJAMkEzHAqwBZqE79PODR9R0Lth2qWUJkqQAZ60GogHSTT50Mcpm5m3f1xJLpPHdT1e+oH4XFrEHlwMazFZeZ7LOc3xM6aVOw0AeGnoKRDm+SrLlt3zKV2o1A39BEIbZvBS8uy5G1lpk1wSK3KqSQolrUClrsak3sIq9gs97ybPl3Ck97LHLYMvtQ+hjK5rKJurNMVHmKCaaglQb06/Mwc/RzlynEGZqIIBCjgwKkMPv6Rtx1GU3HUcKCRUQQRYhy1aCCkuTUVjrntzVGotbfhGW7Y/o+TM5q4hZnczdOmdTZyvwt1pb0jXSxSI5ykGxpWJzwlPHKzp8t46WVCitQRXoQSIqRJOep8hEccLsGsM/7EKbA0PszCH4M1mj+avtFeUP2cvowP8AyJ+8T4NdLg8CSPWkUStj3q5Pn94rz5I1MPUesWMQlz5GJcVI+FuDDSeooR9TCpxQw8y4Bt5nb1jouVTP2S/w2+/3jneKl8eRpBns3mxX9k2zCqnkRenQiEWU3Gix+K4ecZ/N2qr/AMsR4vF1fVCzn1g+YpFxlrSplJpMLfwk9LXP29Y3faWaO6TQQXn0UDjSilm6XC/1RjckkVkTn40CD6n6iNZggHWXMNay5LIu1NRNNXOylvU+UQ2BMDLdXdkYKAxq7GiqOHrTnGjy3F6Uop1KCb035wDy/Fr3k2S2jVZpRmfDWlxTav8AYwYwSEIA3xXJ6k8ICogMZXdVMJ36HdPaK+iPaTBslkPK5MOkS6ZfCYwimFhwEGwuhPyzveJAkzg6GKcqWD1iaXgWOwMGwnZJn5EMRmSeMn2iaXlbcyPWLMvChd3PvDCrhpKjVM7n9yA5DGimjCgJ/wB2gDmecvjMRNnTAgIlqiKC2gKt6AbmtOcbjMV05dOIP7ygBrw1ACh945lkRrLmgDUTrBX4S9xYNwPGsVZopdgmc4gs2mlAo2AooYgVoOdrxZyEacNMYj430gkWst78Nxw4QNzIUd7BafhBqF40B4/5g5iFVZMsKAAC7WYgirbUPx2ESoSw+dnCz5csagrS1Mtb6UmNVahOFaCBmcZnNmTG71yzFiDXhTkOEUswxyHFSJn4JTS6la3CvqNAbwUl4iU7d+pFe+YqGQ7GpoeBpaEC5NlU1U/aIQcUVWVW12mKKkn4bERqMiw6Spaqq6WlT0RiDU1LUGocjtWM12qz58QZZaoEoofAPhAaurkNhTpBfsxmq4jFHTVVOklWNCwQVrTiagGsbYaRlt0pHox/mMH5ZAlgxk1nVa0GJeKtSOqOWrVd48W2iBJtoYZsFD5XaEhTCR57uXS/7JP6vqIuyBRQd/GvzBgcR+zXy1fURYGIoh/mHyEMkvxOTy3+kFsCgeS68UGr2qPoYpYCTX+tTTqCKxNkkyjsp/EjD1/0Q/hBU5bnzipWlCNx9YIYtrnpFSdKsCAaEcre8JSzONRX1ibKzVPUwtVUC1TTjttCYNyLHmdrUip2zy6FsuCrhiGIvOdacanSBSDfZ46pen8ur7/4gTkrWcHbXq90H9ov5XO7ucy8DX6QqqdA0wD9ZOoAhQG9RXl6RoskmF0NRsaD2jNtPlriyJtdDqFJHA1sT5R0Hs1iMNKrLqDWrKSL+Y+USfxWl4N22Un0i9LyeYeAHWCszOJa/CK/IRTnZ6+ygCD0RZeQH8R9ol/UJSfER6mKH6zOfifSFGWzG3FOsMltsfJXYVPkIrzM5/KvvFiTkg/E0W0wclLmnrB7AIcXNfavpD5eVzXN635wYm5hJX4b9BDMqzIzZ6KBQVr7CsEm6LV/tVKEvBFRWi92lAASRtS/P7xxzL3o01aVWrA0NKi1Ap4Nb2js/bJC2DnC9l1W38JDGh6AxwuU2ma43rUnhTrzIrF59pw6D8Q9dVqCtKcVv840XaGT3VJRKuZbBSV32r4Sfw3v5xm5/FfOwI8XvGv/AEkyQmMmSwCAhQUG4Ikpt5Vv1iGjJ40DvCRSwG1r+Q6wXyeQsxER5qyVViWmPXQvC4W5N9oBTx4iBGnybs+uIUCbipGFVADWYSZhqPwyxuPOHJ7KrWfZfLkYeXOw8wYjC/rGiZMJ0vMmqA37r8MulhU+kaXsukiYv6zKlGWWBQV4gEaiPKoA9DGfxfYWQ0yWMNiWnyQCcROKhVUgiiShU6mIrvtGzw4AVUQaEQBVXgANhGuM9s8r60IyWgjJaB+HaLKG8dErASR7RA82PO1BFWZM2gD5vMJHo9HA7U6t4KcifmB/aPE2A/iMRqbRKouPIQwI4TE6dJ5P8mF4WbM7ucfJj7GKafAR6+xibNXqyuPxIpPUCh+kGy0gxC1PUxGgaoUk0qBTqRsOtIehq0WZKVnSxzZfka/aALmYSNLRTclHXkwg5nkvYwDzWwlnlFI7FssmftCOa/MH/MXWbxqeTD2pAjJp4aanmGHyr/8ArBPFPS/5XX6Ake0KniAZ6f8AqPb6xtsokFtE1r1oKjYVIF/eMNn375vSL+QpMrZ3pxFSBTpsYmrdeTI/zNXpFuTlspLlfcwBwWduZQXVdfCTxNNqnpSIZmLY7kmH6Q0j4+UnL0inPzwfhHvABp0Rl4NgUn5q7cadIozJxO94rlo9WEZ+qDPZIVxAJ4K32EA4M9lXpO/oP1EVh+pOXTfzJAmSnU/iUr7ikfPGJwqpOnCazL3Ssq+DVqmV0hTsApNb+UfQ2Bm8DHJu2gkviJiqAQ5LNQ+KqrSy8bjVTrFZFgxeRSQ2JTUgdFYOyliq2v4mPn7wQ7b5o0/GzpjqEZmB8NRTwgcb0teLWTMsqUjhSoZSWO4J+EVZtgaE0G1YD50yOzMaE+HTpYstWJtU3I6xDR7McBKcSpkjX4yEcNT94BdlI/CacY3WB7LSGlqZzzJgIU9yKJLttrf4j6UjPHEKCirTSrrUDhWigkGwueBjfyJNAAOAAjTCM87pF3IACoqoi2VFFFUeQ+8PlyqRaSVD1lxqy2bJSCGHlQyVKpvDzO5RcSlxNNoozWvDpr1MZ/tBnYw5UUJ1V24Up/vpDEm3EI9D5w8R6n6wyOF2FESnf0iNYk4jpDCWWagws96ov8JZfuIiw/xQszj/ADD6GAJcuWrRcwTVxMv+b7GKuXC56j7xayn9+OqmGVHM3bw3gVmqDu1pwghnW0UcR+5HpDZA2X4ju5qN+VgT0rf5VjXZggAbSALg9TXfzjGTdzGqVyZMuvFU+kS1BM+H7WvMfcxJlitqCgsa8v7naGZ98a/y/eIsvmEuASadYKcb7LWCkJx01PKtdgeNjBCAWFYidKA2P/8AJjQwqlHaPaBExWEIgCHQIXRDysJADe7i9kh0zh5gj5f4inEuEP7Rf5h9YMexZ6bTFYvRJd9iqH3paOPdpp51uSVJ0gDg1NP4l3H+846h2iYjCuRb4f8AvEco7SuSqk7kXNBU+GtzuYupxTZovd4aSKEEpLAJatRoqbbIKn1jNYp6sPS3SNHn6gSMPS2qSjHkTTcjnGZnnxRNVFqXijSpO2w5XGw9I7JluJDy0avxIp9wDHFB8H9Q+gjqHZdycNJv/wC2IvC+05tbIPOFLARWlfDHpLV3jaMllpppEReEY3hsyLiSu9o5pn+OM2e5BYBTpFjQ6bGnrX3jd5q5WW5BoRLYjqFMcww0whFIJqwqbm53+5icqvCf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6629" name="Picture 5" descr="D:\CIIT Courses\AI cource\My slides\i_robot.jpg"/>
          <p:cNvPicPr>
            <a:picLocks noChangeAspect="1" noChangeArrowheads="1"/>
          </p:cNvPicPr>
          <p:nvPr/>
        </p:nvPicPr>
        <p:blipFill>
          <a:blip r:embed="rId2" cstate="print"/>
          <a:srcRect/>
          <a:stretch>
            <a:fillRect/>
          </a:stretch>
        </p:blipFill>
        <p:spPr bwMode="auto">
          <a:xfrm>
            <a:off x="1259632" y="1844824"/>
            <a:ext cx="5842000" cy="40640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Simulating 1 second of real brain activity takes 40 minutes and 83K processors</a:t>
            </a:r>
            <a:endParaRPr lang="en-US" sz="3200" dirty="0"/>
          </a:p>
        </p:txBody>
      </p:sp>
      <p:sp>
        <p:nvSpPr>
          <p:cNvPr id="3" name="Content Placeholder 2"/>
          <p:cNvSpPr>
            <a:spLocks noGrp="1"/>
          </p:cNvSpPr>
          <p:nvPr>
            <p:ph sz="quarter" idx="1"/>
          </p:nvPr>
        </p:nvSpPr>
        <p:spPr>
          <a:xfrm>
            <a:off x="533400" y="1905000"/>
            <a:ext cx="7467600" cy="4873752"/>
          </a:xfrm>
        </p:spPr>
        <p:txBody>
          <a:bodyPr>
            <a:normAutofit/>
          </a:bodyPr>
          <a:lstStyle/>
          <a:p>
            <a:r>
              <a:rPr lang="en-US" sz="1800" i="1" dirty="0" smtClean="0"/>
              <a:t>Researchers have simulated 1 second of real brain activity, on a network equivalent to 1 percent of an actual brain’s neural network, using the world’s fourth-fastest supercomputer. </a:t>
            </a:r>
          </a:p>
          <a:p>
            <a:r>
              <a:rPr lang="en-US" sz="1800" i="1" dirty="0" smtClean="0"/>
              <a:t>The results aren’t revolutionary just yet,</a:t>
            </a:r>
          </a:p>
          <a:p>
            <a:r>
              <a:rPr lang="en-US" sz="1600" dirty="0" smtClean="0">
                <a:hlinkClick r:id="rId3"/>
              </a:rPr>
              <a:t>http://gigaom.com/2013/08/02/simulating-1-second-of-real-brain-activity-takes-40-minutes-83k-processors/</a:t>
            </a:r>
            <a:endParaRPr lang="en-US" sz="1600" i="1" dirty="0" smtClean="0"/>
          </a:p>
          <a:p>
            <a:endParaRPr lang="en-US" sz="1800" dirty="0"/>
          </a:p>
        </p:txBody>
      </p:sp>
      <p:pic>
        <p:nvPicPr>
          <p:cNvPr id="19458" name="Picture 2" descr="The K computer: it's big."/>
          <p:cNvPicPr>
            <a:picLocks noChangeAspect="1" noChangeArrowheads="1"/>
          </p:cNvPicPr>
          <p:nvPr/>
        </p:nvPicPr>
        <p:blipFill>
          <a:blip r:embed="rId4" cstate="print"/>
          <a:srcRect/>
          <a:stretch>
            <a:fillRect/>
          </a:stretch>
        </p:blipFill>
        <p:spPr bwMode="auto">
          <a:xfrm>
            <a:off x="3251820" y="3521836"/>
            <a:ext cx="5663580" cy="3183764"/>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533400" y="2819400"/>
            <a:ext cx="8229600" cy="1143000"/>
          </a:xfrm>
        </p:spPr>
        <p:txBody>
          <a:bodyPr>
            <a:normAutofit/>
          </a:bodyPr>
          <a:lstStyle/>
          <a:p>
            <a:r>
              <a:rPr lang="en-US" dirty="0" smtClean="0"/>
              <a:t>successes of AI today</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274638"/>
            <a:ext cx="7467600" cy="792162"/>
          </a:xfrm>
        </p:spPr>
        <p:txBody>
          <a:bodyPr/>
          <a:lstStyle/>
          <a:p>
            <a:r>
              <a:rPr lang="en-US" dirty="0" smtClean="0"/>
              <a:t>IBM Watson</a:t>
            </a:r>
          </a:p>
        </p:txBody>
      </p:sp>
      <p:sp>
        <p:nvSpPr>
          <p:cNvPr id="21507" name="Content Placeholder 2"/>
          <p:cNvSpPr>
            <a:spLocks noGrp="1"/>
          </p:cNvSpPr>
          <p:nvPr>
            <p:ph idx="1"/>
          </p:nvPr>
        </p:nvSpPr>
        <p:spPr>
          <a:xfrm>
            <a:off x="685800" y="4495800"/>
            <a:ext cx="7772400" cy="2209800"/>
          </a:xfrm>
        </p:spPr>
        <p:txBody>
          <a:bodyPr>
            <a:normAutofit fontScale="77500" lnSpcReduction="20000"/>
          </a:bodyPr>
          <a:lstStyle/>
          <a:p>
            <a:pPr>
              <a:buFontTx/>
              <a:buChar char="•"/>
            </a:pPr>
            <a:r>
              <a:rPr lang="en-US" sz="2400" b="1" dirty="0" smtClean="0"/>
              <a:t>Watson</a:t>
            </a:r>
            <a:r>
              <a:rPr lang="en-US" sz="2400" dirty="0" smtClean="0"/>
              <a:t> is an </a:t>
            </a:r>
            <a:r>
              <a:rPr lang="en-US" sz="2400" dirty="0" smtClean="0">
                <a:hlinkClick r:id="rId3" tooltip="Artificial intelligence"/>
              </a:rPr>
              <a:t>artificially intelligent</a:t>
            </a:r>
            <a:r>
              <a:rPr lang="en-US" sz="2400" dirty="0" smtClean="0"/>
              <a:t> computer system capable of answering questions posed in </a:t>
            </a:r>
            <a:r>
              <a:rPr lang="en-US" sz="2400" dirty="0" smtClean="0">
                <a:hlinkClick r:id="rId4" tooltip="Natural language"/>
              </a:rPr>
              <a:t>natural language</a:t>
            </a:r>
            <a:r>
              <a:rPr lang="en-US" sz="2400" dirty="0" smtClean="0"/>
              <a:t>, developed in </a:t>
            </a:r>
            <a:r>
              <a:rPr lang="en-US" sz="2400" dirty="0" smtClean="0">
                <a:hlinkClick r:id="rId5" tooltip="IBM"/>
              </a:rPr>
              <a:t>IBM</a:t>
            </a:r>
            <a:r>
              <a:rPr lang="en-US" sz="2400" dirty="0" smtClean="0"/>
              <a:t>'s </a:t>
            </a:r>
            <a:r>
              <a:rPr lang="en-US" sz="2400" dirty="0" err="1" smtClean="0"/>
              <a:t>DeepQA</a:t>
            </a:r>
            <a:r>
              <a:rPr lang="en-US" sz="2400" dirty="0" smtClean="0"/>
              <a:t> project by a research team. </a:t>
            </a:r>
          </a:p>
          <a:p>
            <a:pPr>
              <a:buFontTx/>
              <a:buChar char="•"/>
            </a:pPr>
            <a:r>
              <a:rPr lang="en-US" sz="2400" dirty="0" smtClean="0"/>
              <a:t> The computer system was specifically developed to answer questions on the </a:t>
            </a:r>
            <a:r>
              <a:rPr lang="en-US" sz="2400" dirty="0" smtClean="0">
                <a:hlinkClick r:id="rId6" tooltip="Quiz show"/>
              </a:rPr>
              <a:t>quiz show</a:t>
            </a:r>
            <a:r>
              <a:rPr lang="en-US" sz="2400" dirty="0" smtClean="0"/>
              <a:t> </a:t>
            </a:r>
            <a:r>
              <a:rPr lang="en-US" sz="2400" i="1" dirty="0" smtClean="0">
                <a:hlinkClick r:id="rId7" tooltip="Jeopardy!"/>
              </a:rPr>
              <a:t>Jeopardy!</a:t>
            </a:r>
            <a:r>
              <a:rPr lang="en-US" sz="2400" dirty="0" smtClean="0"/>
              <a:t>.</a:t>
            </a:r>
            <a:endParaRPr lang="en-US" sz="2400" baseline="30000" dirty="0" smtClean="0"/>
          </a:p>
          <a:p>
            <a:pPr>
              <a:buFontTx/>
              <a:buChar char="•"/>
            </a:pPr>
            <a:r>
              <a:rPr lang="en-US" sz="2400" dirty="0" smtClean="0"/>
              <a:t> In 2011, Watson competed on </a:t>
            </a:r>
            <a:r>
              <a:rPr lang="en-US" sz="2400" i="1" dirty="0" smtClean="0"/>
              <a:t>Jeopardy!</a:t>
            </a:r>
            <a:r>
              <a:rPr lang="en-US" sz="2400" dirty="0" smtClean="0"/>
              <a:t> against former winners </a:t>
            </a:r>
            <a:r>
              <a:rPr lang="en-US" sz="2400" dirty="0" smtClean="0">
                <a:hlinkClick r:id="rId8" tooltip="Brad Rutter"/>
              </a:rPr>
              <a:t>Brad </a:t>
            </a:r>
            <a:r>
              <a:rPr lang="en-US" sz="2400" dirty="0" err="1" smtClean="0">
                <a:hlinkClick r:id="rId8" tooltip="Brad Rutter"/>
              </a:rPr>
              <a:t>Rutter</a:t>
            </a:r>
            <a:r>
              <a:rPr lang="en-US" sz="2400" dirty="0" smtClean="0"/>
              <a:t> </a:t>
            </a:r>
            <a:r>
              <a:rPr lang="en-US" sz="2400" dirty="0" err="1" smtClean="0"/>
              <a:t>and</a:t>
            </a:r>
            <a:r>
              <a:rPr lang="en-US" sz="2400" dirty="0" err="1" smtClean="0">
                <a:hlinkClick r:id="rId9" tooltip="Ken Jennings"/>
              </a:rPr>
              <a:t>Ken</a:t>
            </a:r>
            <a:r>
              <a:rPr lang="en-US" sz="2400" dirty="0" smtClean="0">
                <a:hlinkClick r:id="rId9" tooltip="Ken Jennings"/>
              </a:rPr>
              <a:t> Jennings</a:t>
            </a:r>
            <a:r>
              <a:rPr lang="en-US" sz="2400" dirty="0" smtClean="0"/>
              <a:t>.</a:t>
            </a:r>
          </a:p>
          <a:p>
            <a:pPr>
              <a:buFontTx/>
              <a:buChar char="•"/>
            </a:pPr>
            <a:r>
              <a:rPr lang="en-US" sz="2400" dirty="0" smtClean="0"/>
              <a:t>Watson received the first prize of $1 million.</a:t>
            </a:r>
          </a:p>
        </p:txBody>
      </p:sp>
      <p:pic>
        <p:nvPicPr>
          <p:cNvPr id="6" name="Picture 2">
            <a:hlinkClick r:id="rId10"/>
          </p:cNvPr>
          <p:cNvPicPr>
            <a:picLocks noChangeAspect="1" noChangeArrowheads="1"/>
          </p:cNvPicPr>
          <p:nvPr/>
        </p:nvPicPr>
        <p:blipFill>
          <a:blip r:embed="rId11" cstate="print"/>
          <a:srcRect/>
          <a:stretch>
            <a:fillRect/>
          </a:stretch>
        </p:blipFill>
        <p:spPr bwMode="auto">
          <a:xfrm>
            <a:off x="2209800" y="1143000"/>
            <a:ext cx="4973724" cy="2971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0"/>
            <a:ext cx="7467600" cy="1143000"/>
          </a:xfrm>
        </p:spPr>
        <p:txBody>
          <a:bodyPr/>
          <a:lstStyle/>
          <a:p>
            <a:r>
              <a:rPr lang="en-US" dirty="0" smtClean="0"/>
              <a:t>Vision</a:t>
            </a:r>
          </a:p>
        </p:txBody>
      </p:sp>
      <p:sp>
        <p:nvSpPr>
          <p:cNvPr id="3" name="Content Placeholder 2"/>
          <p:cNvSpPr>
            <a:spLocks noGrp="1"/>
          </p:cNvSpPr>
          <p:nvPr>
            <p:ph idx="1"/>
          </p:nvPr>
        </p:nvSpPr>
        <p:spPr>
          <a:xfrm>
            <a:off x="304800" y="1143000"/>
            <a:ext cx="7772400" cy="5257800"/>
          </a:xfrm>
        </p:spPr>
        <p:txBody>
          <a:bodyPr/>
          <a:lstStyle/>
          <a:p>
            <a:pPr>
              <a:buFontTx/>
              <a:buChar char="•"/>
            </a:pPr>
            <a:r>
              <a:rPr lang="en-US" dirty="0" smtClean="0"/>
              <a:t>OCR, handwriting recognition</a:t>
            </a:r>
          </a:p>
          <a:p>
            <a:pPr>
              <a:buFontTx/>
              <a:buChar char="•"/>
            </a:pPr>
            <a:r>
              <a:rPr lang="en-US" dirty="0" smtClean="0"/>
              <a:t>Face detection/recognition: many consumer cameras, </a:t>
            </a:r>
            <a:r>
              <a:rPr lang="en-US" dirty="0" smtClean="0">
                <a:hlinkClick r:id="rId3"/>
              </a:rPr>
              <a:t>Apple </a:t>
            </a:r>
            <a:r>
              <a:rPr lang="en-US" dirty="0" err="1" smtClean="0">
                <a:hlinkClick r:id="rId3"/>
              </a:rPr>
              <a:t>iPhoto</a:t>
            </a:r>
            <a:endParaRPr lang="en-US" dirty="0" smtClean="0"/>
          </a:p>
          <a:p>
            <a:pPr>
              <a:buFontTx/>
              <a:buChar char="•"/>
            </a:pPr>
            <a:r>
              <a:rPr lang="en-US" dirty="0" smtClean="0"/>
              <a:t>Visual search: </a:t>
            </a:r>
            <a:r>
              <a:rPr lang="en-US" dirty="0" smtClean="0">
                <a:hlinkClick r:id="rId4"/>
              </a:rPr>
              <a:t>Google Goggles</a:t>
            </a:r>
            <a:endParaRPr lang="en-US" dirty="0" smtClean="0"/>
          </a:p>
          <a:p>
            <a:pPr>
              <a:buFontTx/>
              <a:buChar char="•"/>
            </a:pPr>
            <a:r>
              <a:rPr lang="en-US" dirty="0" smtClean="0"/>
              <a:t>Vehicle safety systems: </a:t>
            </a:r>
            <a:r>
              <a:rPr lang="en-US" dirty="0" err="1" smtClean="0">
                <a:hlinkClick r:id="rId5"/>
              </a:rPr>
              <a:t>Mobileye</a:t>
            </a:r>
            <a:endParaRPr lang="en-US" dirty="0" smtClean="0"/>
          </a:p>
        </p:txBody>
      </p:sp>
      <p:pic>
        <p:nvPicPr>
          <p:cNvPr id="4" name="Picture 8"/>
          <p:cNvPicPr>
            <a:picLocks noChangeAspect="1" noChangeArrowheads="1"/>
          </p:cNvPicPr>
          <p:nvPr/>
        </p:nvPicPr>
        <p:blipFill>
          <a:blip r:embed="rId6" cstate="print"/>
          <a:srcRect/>
          <a:stretch>
            <a:fillRect/>
          </a:stretch>
        </p:blipFill>
        <p:spPr bwMode="auto">
          <a:xfrm>
            <a:off x="2743200" y="3970337"/>
            <a:ext cx="3352800" cy="2125663"/>
          </a:xfrm>
          <a:prstGeom prst="rect">
            <a:avLst/>
          </a:prstGeom>
          <a:noFill/>
          <a:ln w="19050">
            <a:noFill/>
            <a:miter lim="800000"/>
            <a:headEnd/>
            <a:tailEnd/>
          </a:ln>
        </p:spPr>
      </p:pic>
      <p:pic>
        <p:nvPicPr>
          <p:cNvPr id="5" name="Picture 7"/>
          <p:cNvPicPr>
            <a:picLocks noChangeAspect="1" noChangeArrowheads="1"/>
          </p:cNvPicPr>
          <p:nvPr/>
        </p:nvPicPr>
        <p:blipFill>
          <a:blip r:embed="rId7" cstate="print"/>
          <a:srcRect/>
          <a:stretch>
            <a:fillRect/>
          </a:stretch>
        </p:blipFill>
        <p:spPr bwMode="auto">
          <a:xfrm>
            <a:off x="2819400" y="6159500"/>
            <a:ext cx="3200400" cy="698500"/>
          </a:xfrm>
          <a:prstGeom prst="rect">
            <a:avLst/>
          </a:prstGeom>
          <a:noFill/>
          <a:ln w="19050">
            <a:noFill/>
            <a:miter lim="800000"/>
            <a:headEnd/>
            <a:tailEnd/>
          </a:ln>
        </p:spPr>
      </p:pic>
      <p:pic>
        <p:nvPicPr>
          <p:cNvPr id="7" name="Picture 4" descr="tested_485"/>
          <p:cNvPicPr>
            <a:picLocks noChangeAspect="1" noChangeArrowheads="1"/>
          </p:cNvPicPr>
          <p:nvPr/>
        </p:nvPicPr>
        <p:blipFill>
          <a:blip r:embed="rId8" cstate="print"/>
          <a:srcRect/>
          <a:stretch>
            <a:fillRect/>
          </a:stretch>
        </p:blipFill>
        <p:spPr bwMode="auto">
          <a:xfrm>
            <a:off x="76200" y="3962400"/>
            <a:ext cx="2703513" cy="1828800"/>
          </a:xfrm>
          <a:prstGeom prst="rect">
            <a:avLst/>
          </a:prstGeom>
          <a:noFill/>
          <a:ln w="9525">
            <a:noFill/>
            <a:miter lim="800000"/>
            <a:headEnd/>
            <a:tailEnd/>
          </a:ln>
        </p:spPr>
      </p:pic>
      <p:pic>
        <p:nvPicPr>
          <p:cNvPr id="8" name="Picture 4"/>
          <p:cNvPicPr>
            <a:picLocks noChangeAspect="1" noChangeArrowheads="1"/>
          </p:cNvPicPr>
          <p:nvPr/>
        </p:nvPicPr>
        <p:blipFill>
          <a:blip r:embed="rId9" cstate="print"/>
          <a:srcRect r="19278"/>
          <a:stretch>
            <a:fillRect/>
          </a:stretch>
        </p:blipFill>
        <p:spPr bwMode="auto">
          <a:xfrm>
            <a:off x="6248400" y="4038600"/>
            <a:ext cx="2828925" cy="198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7467600" cy="762000"/>
          </a:xfrm>
        </p:spPr>
        <p:txBody>
          <a:bodyPr/>
          <a:lstStyle/>
          <a:p>
            <a:r>
              <a:rPr lang="en-US" dirty="0" smtClean="0"/>
              <a:t>Google self-driving cars</a:t>
            </a:r>
            <a:endParaRPr lang="en-US" dirty="0"/>
          </a:p>
        </p:txBody>
      </p:sp>
      <p:sp>
        <p:nvSpPr>
          <p:cNvPr id="3" name="Content Placeholder 2"/>
          <p:cNvSpPr>
            <a:spLocks noGrp="1"/>
          </p:cNvSpPr>
          <p:nvPr>
            <p:ph idx="1"/>
          </p:nvPr>
        </p:nvSpPr>
        <p:spPr>
          <a:xfrm>
            <a:off x="457200" y="5562600"/>
            <a:ext cx="8229600" cy="1219200"/>
          </a:xfrm>
        </p:spPr>
        <p:txBody>
          <a:bodyPr/>
          <a:lstStyle/>
          <a:p>
            <a:pPr marL="457200" indent="-457200">
              <a:buFont typeface="Arial" pitchFamily="34" charset="0"/>
              <a:buChar char="•"/>
            </a:pPr>
            <a:r>
              <a:rPr lang="en-US" dirty="0" smtClean="0">
                <a:hlinkClick r:id="rId3"/>
              </a:rPr>
              <a:t>Google’s self-driving car passes 300,000 miles</a:t>
            </a:r>
            <a:r>
              <a:rPr lang="en-US" dirty="0" smtClean="0"/>
              <a:t> ( 8/15/2012)</a:t>
            </a:r>
          </a:p>
        </p:txBody>
      </p:sp>
      <p:pic>
        <p:nvPicPr>
          <p:cNvPr id="2050" name="Picture 2">
            <a:hlinkClick r:id="rId4"/>
          </p:cNvPr>
          <p:cNvPicPr>
            <a:picLocks noChangeAspect="1" noChangeArrowheads="1"/>
          </p:cNvPicPr>
          <p:nvPr/>
        </p:nvPicPr>
        <p:blipFill>
          <a:blip r:embed="rId5" cstate="print"/>
          <a:srcRect/>
          <a:stretch>
            <a:fillRect/>
          </a:stretch>
        </p:blipFill>
        <p:spPr bwMode="auto">
          <a:xfrm>
            <a:off x="1752601" y="990601"/>
            <a:ext cx="5334000" cy="443491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0"/>
            <a:ext cx="7467600" cy="1143000"/>
          </a:xfrm>
        </p:spPr>
        <p:txBody>
          <a:bodyPr/>
          <a:lstStyle/>
          <a:p>
            <a:r>
              <a:rPr lang="en-US" dirty="0" smtClean="0"/>
              <a:t>Natural Language</a:t>
            </a:r>
          </a:p>
        </p:txBody>
      </p:sp>
      <p:sp>
        <p:nvSpPr>
          <p:cNvPr id="3" name="Content Placeholder 2"/>
          <p:cNvSpPr>
            <a:spLocks noGrp="1"/>
          </p:cNvSpPr>
          <p:nvPr>
            <p:ph idx="1"/>
          </p:nvPr>
        </p:nvSpPr>
        <p:spPr>
          <a:xfrm>
            <a:off x="304800" y="762000"/>
            <a:ext cx="7997825" cy="5257800"/>
          </a:xfrm>
        </p:spPr>
        <p:txBody>
          <a:bodyPr/>
          <a:lstStyle/>
          <a:p>
            <a:pPr>
              <a:buFont typeface="Arial" pitchFamily="34" charset="0"/>
              <a:buChar char="•"/>
              <a:defRPr/>
            </a:pPr>
            <a:r>
              <a:rPr lang="en-US" dirty="0" smtClean="0"/>
              <a:t>Speech technologies</a:t>
            </a:r>
            <a:endParaRPr lang="en-US" dirty="0" smtClean="0">
              <a:ea typeface="+mn-ea"/>
              <a:cs typeface="+mn-cs"/>
            </a:endParaRPr>
          </a:p>
          <a:p>
            <a:pPr lvl="1">
              <a:buFont typeface="Arial" pitchFamily="34" charset="0"/>
              <a:buChar char="•"/>
              <a:defRPr/>
            </a:pPr>
            <a:r>
              <a:rPr lang="en-US" dirty="0" smtClean="0">
                <a:ea typeface="+mn-ea"/>
                <a:cs typeface="+mn-cs"/>
                <a:hlinkClick r:id="rId3"/>
              </a:rPr>
              <a:t>Google voice search</a:t>
            </a:r>
            <a:endParaRPr lang="en-US" dirty="0" smtClean="0">
              <a:ea typeface="+mn-ea"/>
              <a:cs typeface="+mn-cs"/>
            </a:endParaRPr>
          </a:p>
          <a:p>
            <a:pPr lvl="1">
              <a:buFont typeface="Arial" pitchFamily="34" charset="0"/>
              <a:buChar char="•"/>
              <a:defRPr/>
            </a:pPr>
            <a:r>
              <a:rPr lang="en-US" dirty="0" smtClean="0">
                <a:ea typeface="+mn-ea"/>
                <a:cs typeface="+mn-cs"/>
                <a:hlinkClick r:id="rId4"/>
              </a:rPr>
              <a:t>Apple </a:t>
            </a:r>
            <a:r>
              <a:rPr lang="en-US" dirty="0" err="1" smtClean="0">
                <a:ea typeface="+mn-ea"/>
                <a:cs typeface="+mn-cs"/>
                <a:hlinkClick r:id="rId4"/>
              </a:rPr>
              <a:t>Siri</a:t>
            </a:r>
            <a:endParaRPr lang="en-US" dirty="0" smtClean="0"/>
          </a:p>
          <a:p>
            <a:pPr>
              <a:buNone/>
              <a:defRPr/>
            </a:pPr>
            <a:r>
              <a:rPr lang="en-US" dirty="0" smtClean="0"/>
              <a:t> Machine translation</a:t>
            </a:r>
          </a:p>
          <a:p>
            <a:pPr lvl="1">
              <a:buFont typeface="Arial" pitchFamily="34" charset="0"/>
              <a:buChar char="•"/>
              <a:defRPr/>
            </a:pPr>
            <a:r>
              <a:rPr lang="en-US" dirty="0" smtClean="0">
                <a:ea typeface="+mn-ea"/>
                <a:cs typeface="+mn-cs"/>
                <a:hlinkClick r:id="rId5"/>
              </a:rPr>
              <a:t>translate.google.com</a:t>
            </a:r>
            <a:endParaRPr lang="en-US" dirty="0" smtClean="0">
              <a:ea typeface="+mn-ea"/>
              <a:cs typeface="+mn-cs"/>
            </a:endParaRPr>
          </a:p>
          <a:p>
            <a:pPr lvl="1">
              <a:buFont typeface="Arial" pitchFamily="34" charset="0"/>
              <a:buChar char="•"/>
              <a:defRPr/>
            </a:pPr>
            <a:r>
              <a:rPr lang="en-US" dirty="0" smtClean="0">
                <a:ea typeface="+mn-ea"/>
                <a:cs typeface="+mn-cs"/>
                <a:hlinkClick r:id="rId6"/>
              </a:rPr>
              <a:t>Comparison of several translation systems</a:t>
            </a:r>
            <a:endParaRPr lang="en-US" dirty="0" smtClean="0">
              <a:ea typeface="+mn-ea"/>
              <a:cs typeface="+mn-cs"/>
            </a:endParaRPr>
          </a:p>
          <a:p>
            <a:pPr>
              <a:defRPr/>
            </a:pPr>
            <a:endParaRPr lang="en-US" dirty="0" smtClean="0"/>
          </a:p>
        </p:txBody>
      </p:sp>
      <p:pic>
        <p:nvPicPr>
          <p:cNvPr id="171012" name="Picture 4"/>
          <p:cNvPicPr>
            <a:picLocks noChangeAspect="1" noChangeArrowheads="1"/>
          </p:cNvPicPr>
          <p:nvPr/>
        </p:nvPicPr>
        <p:blipFill>
          <a:blip r:embed="rId7" cstate="print"/>
          <a:srcRect/>
          <a:stretch>
            <a:fillRect/>
          </a:stretch>
        </p:blipFill>
        <p:spPr bwMode="auto">
          <a:xfrm>
            <a:off x="3886200" y="3962400"/>
            <a:ext cx="5067300" cy="2743200"/>
          </a:xfrm>
          <a:prstGeom prst="rect">
            <a:avLst/>
          </a:prstGeom>
          <a:noFill/>
          <a:ln w="19050">
            <a:noFill/>
            <a:miter lim="800000"/>
            <a:headEnd/>
            <a:tailEnd/>
          </a:ln>
        </p:spPr>
      </p:pic>
      <p:pic>
        <p:nvPicPr>
          <p:cNvPr id="2052" name="Picture 4" descr="https://encrypted-tbn3.google.com/images?q=tbn:ANd9GcR6GSUg5p9Mg5xVT33915ttz7gt-RykgsFkVaxkTXAOw7wH79CICw"/>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6667206" y="1151940"/>
            <a:ext cx="2391237" cy="159126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AutoShape 6" descr="data:image/jpeg;base64,/9j/4AAQSkZJRgABAQAAAQABAAD/2wCEAAkGBhQSERUUEhQWFBUVGBoXFxcVGBYYFBQYGBcaGBUYFhUYHCYeGBkkGRgcHy8gJCcpLC0sFx4xNTAqNSYrLCkBCQoKDgwNFA8PFCkYFBgpKSkpKSkpKSkpKSkpKSkpKSkpKSkpKSkpKSkpKSkpKSkpKSkpKSkpKSkpKSkpKSkpKf/AABEIAMABBgMBIgACEQEDEQH/xAAbAAABBQEBAAAAAAAAAAAAAAAEAQIDBQYAB//EAEMQAAICAAQDBAcGBAQFBAMAAAECAxEABBIhBRMxBiJBURQyYXGBodEjQlJicpEVM7HBJKLC8AcWNHSSQ4Oys0Rjgv/EABYBAQEBAAAAAAAAAAAAAAAAAAABAv/EABYRAQEBAAAAAAAAAAAAAAAAAAARAf/aAAwDAQACEQMRAD8A824cu9+Qv49B8zg5WJwHw/736f7rgtRjSCsvkZJFdkRmWManKqSEHmxHQe/D48i5RpAjGNSAzhToUk7At0Bx6TxvgWWPA4pI5iiIivSsNE0radfMUC3kuwBfdqqwv/ErgWXTJQSwykImhIYgwMUgayzqo6vXeLb7DCjzWLhsjRvKqMY46DsOi6jS3vtZw88KlEImMbCJm0h67pYdRfnsf2xf9hTzDmsqf/ycu4Uf/sj78f8AfGjzEBfLvwxR34crFMo8eeH5kw/8ZAPhgMGOA5jQJOU2jRzdW1csGi/6bOAFGPUps2gzGfiI1xZXIrCFB06tBUsLra2JBPsxnZOGQzwZOaPLaHknaF4oGP2gUBgUMhOlq2smvHCjInDpcuy1qVlsBhYItT0IvqPbjcZvheXfL5p+Tlo2y2hkWGd5XrmaSk5DFdxtam7vA/8AxDzat6IBEiE5WF9SlyQp1VGATWkefX24DJJkXMRlCsYwwQv90MRYX31gfGl4fw+I8OeVwdS5qNCVLWEK2wC3pJ+F4t+K8Jy7xTHKQwSxoupHhnf0qIDq08MhsjzAAxaMPl8uzsFRWc+Sgk7DfYYkTISGMyhDy1YIX+6GIJA99Y0//C+cDPAFFYsklMSwKVGxOmjRsbG/Dpgjh2ejHC8xIcujKc1Hpi1ScpTy6Fm9bKNzV7nxrDdGJC4S8egL2Wy0s8MgQRxvkjm3i1lU1LtpEjWUSyCT4AHFTx3JZZstzEOVjnRwOXlp+akkZ8dJJKsD7dxhRlawqjGm7O5KD0LNzywiVoWh0Asyr32IIbSbK9CR126jFycrlBLkP8GhGdRDIDJLpi1No+xAawbN7k9BVYUefacKBjcwdmoIY55WEDlc0+XjXNS8qJVSySSCC7kUAL6WcN/guW9ILwpHmI+RzWRcwoy+XkuiJZyQTEDuN7N4UYmt8cuPQ4OzuWkk4e/LhqeWSOVcvJI0DaBY0sxsHzo1iqGWy82WzujLiJsppaOQO7O4MhQiSzpJIF7AV8MKM1nci8LaZUKEgMA3XS26n3HA2PQpeAZYZjMBoiyRZBJwutwddAkhiTV/sL6YFyvBIM5DlJFiXLtLmTl3EbOVKhQ2oaySGrbEowwwpxu+FwZTMTZuL0NUEEUzRsHkLXH3QZQTRa99q8t8Zzsjwhc1m4onJCHUW0+sQqliF9pqsWimAwZNwiZI0leJ1jk2RyKVtidj47C8aPJrls3HmSuVSBsvHz0KvIQ6qwBjm1HckfeFG7w//iNmVZsqBEqH0WFrUuSFZTUYBNaR4Hr5nCjG1jrw7CHwxUNrbHVhwGEwEZGEwrDHYiguHn1v0/3GC1GA+G/e/T/cYNTEEgQeQ/bCqg8gMID/ALvDtOKCuF8RfLypNEQHjOpSRYvpuNrFEjBmX7V5hM2c2rLzmLEkqSh1CiNN9K6C/AYg4XwczR5iRWAGXj5jAg2wuqHtwVkOzRmzHJimjccvmNJ3giALbg7XY6YAWHtBMpzDWpOZVllJBNhm1Np37pv34lyfaaeJIljZVEMplQ6bYOwo2SaK1tVYAzGXAdlRuYo6MoYBh+IBgCB7xiG8BoT23m0yoIsqiTLUiJDpDH8V6r1A7jeh5YB4hx6WeOKOURkQqERwlS6QKVWe+8ovywnD+zmYnR5IYXkRPWKjYGroeZrwF9cdB2ezDwHMLC5hXq4HdodT5kDxI2GAZBxqVIDAhAQyLLdd8OgpSGvYeysH5rttmHD92BHlUpJLHEFmkU+sGe6F1vQF4oqwgwgN4TxaTKypNEQHW61CwQQQQR4gg4mn7RSPHJFUaRySCVljTSAyrQ097urXhv78VhGEGLBcp2rnDwurqDl4+UlLsY97WQEkOCDv0wzifaKSaMRaYoog2vlwR8tGaq1NuSTWw3oeWKsDCYgOy/GJEglgXTy5ihe1trQ2tG9t/Zib/mKYnLtaXlQBF3dgFbUNQvvb+7FXeHFcBcZftXMpl1CKVZn5jxyx6oi5J7yrYKnetj063h69tcwJHduU4dBE0TRgwctd0RYwRpA6ije564ogcKBhBoB28zAEQCwAQPzItMWkRkggqAGHdN73ZJ8cVsHGpESdF01mQBJa2aDFhpN93c+3AOEJwgupO12YZpGJS5YBl27h/lgVsNWze35YiyvHXWOOEsViSYTXGPtlbYEqxNbDoK6+OKuscMIPQJu18UYzD+kRzGaJ41WLKmGSRnFCTMyFQCVF7A0STtjCZLOvC6yRMUdDasOoI9+xxDhBhBeZ/tbNJG0emGJZSDLyIhG0pBsazZsXvQoYC4nxl8wUMtXHGsS6RXcS9N7mzv1wCRhB8cIHXhK9uFAx2A68J4HHXjiuLqGY7DWOOxFBcO+9+n+4wYpxX5BqNHbUKvy8vhYxYaa2OIJLw44jOHHFGn7K/wDS8T/7X/XjYxZ2ROJSKjsoPDwxA6FkhGhveLNe/HlUeYZdQBIDCmAJAYeTAHvD2HDvTpC2rmPqrTq1vq09NOq701tXTEg9EyWbdcllZYnzeuV3ad8rHFI0k2vpOWYHp0XoQScZDtlo9Nm0RGEWLjOjuNpGsfZsyjfegdrrFbleISxXypZI9Q73Ldk1V56SLxDe5wHofYPtg2Syrmbl8gFjGNQ9IeU1aJGLtb3LGgPb4ScH7dPl+GsuYEJLq4y6I1yvzGazJGL0RqSdzRIFV4nzbRuemFAry+WECrsMIDhbwhG+KOAwq4RRjrwCjHE/7/2MMw44DicL44YcKcBxO+FvCBsdeAcfDDRhcdihThMdhbwo4HDQcLeOPXECgY5cIox3+/8Ae2LR2FJwzDiMKOJxzdcNbHHEEbnC45mx2AqosGx5hhQB28tj+19MCZdLIA6nFimWUdST7qr9z1xApzLef+VfphfSH/F8l+mHiFPzfLDuUu3rfLFEfpLefyX6YQ5h76/JfpiVokv73ywhhT83ywDfSH8/kv0w0Zl/xfJfpiXkp+b5YYIF/N/lwCHMt+L5L5e7CNmm8/kv0w7lJ+b/AC4UwL+b5YBgzDfi+S/TC+kt+L5L9MPEKfm+X0wvJT83yxRH6U34vkv0whzTfi+S/TEnJT83y+mEMSfm+WIIjmW/F8l+mFOabzH7L9MS8hPzfuuOMCfm+X0wEbZlvP8Ayj6Y45hvxfJfpiTkp+b5YXlLt63ywEfpLefyX6YT0l76/JfpiVok/N8sIYV/N8sA30h/P5L9MIMy34vkv0xJyU/N8sMEK/m/y4BDmW/F8l8vdhDmW8/kv0w/lJ+b/LhTAv5vlgIxmG/F8l+mHekt+L5L9MP5Sfm+X0x3JT83yxRH6U/4vkv0whzTfi+S/TEnJT837jHGJPzfLEEJzLfi+S/TDjmm8x+y+z2Yk5Cfm/dfpjjAn5vl9MBG2Zbz/wAo+mEOZb8XyX6Yl5Kfm+WOaJfzfLADtmX8/kv0x2JJIkv73yP0x2AC4aNyfJT/AFA/ocGJ0wDw7736T/UYMQYg0HDOFQSqx50qtHEZXHJUilrUFPN7xttrA+GK+fLKWAhMkimhZj0tq60FVmvb2+eD+zfTNf8Aay//ACTEuTzjx8Pl0MVLZiJSykhtJilJAYbi6F0dxt54ClMR1adJ1dKo6r8q63huizVY1HO+y9PvviLkE+PpNcsP52YPtL/EDiq7NQM2YGhirKsjAooaQ6YydMak/wAwjZd9ib8MUBZjh8iEB43Qt0DIylvcCN9/LDZMi6qHMbhD0YqwU+5iKxseF5U8mIiKZQM9lmHObW9NrVmC6F0KW0jVvZoXYxVZfOPJNn9bM2qHMEgk1aMCndOw0kCvLEFTkOEySslK4R3VOZpJQFmC+t08el4bDkdWYEOrrKIrrzfRqr51jWRRTnikLw6+Rri5bDVyBl7WgT6oXTYIP3r8cZ7Kf9en/cr/APdgA83w6SPUSjaAzIH0sEYhiuzdPDzwyPJyMpdUdlX1mCsVX3sBQ+ONWIpxn52n18n7bmsdXIaEq2kKfUK+roA8arfDlsnJtDHmmAii0GGRViD0OcGHLIU8zVr1HcddqwGNVbNdTdUOpxJLkJAoco4Q7BirBSfIMRROLDLFTn0KgKpzK6QralA5ooK1CwB0NdKxYw5t5Mzn9bFg0WZsEkr3LZO70GkgV5VgKRskS6rHqkLKpoIwayoZgF6kC+o2PXpiN8uwbQUYPYGkg6r8Bp637MariKsYpFh1GUw5IsEvmNAMv3goG5XXo1AflvbDOEpKvdm1mX0VxAikLmlXmi1DMpIYx8wqKJ03VWMBmMzlXjbTIrIetOCp39hF4ni4RI0DThToRlU91jeoMbBArSNG5vaxiy4ttlY1McqDmsYzPIDJWmpAictSI9Wk301dPHEeT1nh+YC6yBLCSFLGl0TWSB0W6vw6XiirXJuU5gjcoOr6W0D3tVfPEQjs0ASfADcn4Y10kUx4gjxa/R7Qo3e9HGWGnUGPqBAmoMD46r3xUdntJ4jBo9T0lNN/h5g038MQVsmQdVDsjhD0YqwU+5iKOGrknKF1Ryg6uFYoPe1UMaLKw5hZsw2Y5nKMU3ML6uU1o3J0k90nmaNFeQrYYsB/1GXaGPMsgji5ZSVFy2kIvNDXEQq6tfM1H8V4DGZfJySXy0d63OhS1e+gawkOXdzSqzGwKVSSTV1QHWgdvYcX+eikeHL+iLJywZLEJc6Zuc5Gopvq5XL0sfAbeOLXiCSNBmhDZk15UT8r1mcQP6Rp0+t9pu1eTeF4DKZLhTPI8bXGyxySEMpB+zjaSipoiwvzxAuTkKFwjlB1cKxQe9qoY1eRDCOJZb5ogzpAe+YITlzyg17hdXMKg+F1tWCCf8RA0UWZZAkXLKyouW0BF5ga4iFS9YkDH8V4DDVhCME5jKmuZpIiZ2VDdqSu5UHxoMP3wNih6jHXhgrHVgH4YTh2GsMA1t8djlx2AB4ePW/Sf6jBajAfDj636f7jBiYglDYWj/u8HZbgrOisXijEliPmvpMlHSSuxoattTULvfY4jzvDJIVUutai611IaN9Lqw8GB8PaPPFDsxxDVEkSoqIhLGixLuQAXYt7FAAGw388CA7/ANK+uLE8AkUuJGjjEbBGeR6QORegEAlnA6gA1W9YVuEugm1oG0xo4cP3QryIqyJp2kVtWn2XfUVgK1pWJskknqSSSa6WSbOODf0xoOC9li2ajjlaMnUOZCJPtlWrNgeIG5AJI8QKOM/AhYqqglmIAAG5JIAAHneAUynTps1d6bOm/Oul+3Db3xYZrgTornXE5j/mLG4Z4t9PeA2IDEKSpIBO+HZjs/IusFoy8YLSRB7lQD1rFVa3uASR4jY4Cv5pqiTpG4WzpvzC9AfbholIUgEgHqASA3vA2PxxoG7PBWywUxzmaJnKCUCyObuGA2QBB7yCMBRdmpDyreJDMqtEryBWlD7LpHhZ271C9rwFYMIW64sMvwdyrM7JEqsULStpBcDdAACSR1O1DxrbEXFOFSQMFkABZQ4ohgVa9JBBrer91YAdWIIIJBHQgkEe49RhrHxJJN3d73531v240E/ABycuI+U8kyvIzCXdVVpAdjSrGqpbMd7BHhgJOBG4/tImjd9HMV+6rdSragCprpYo+3AV0kpY2xLHzYkn9zvhBY6bX5Eix5GvDBnHcgIJ5YlZWVHZQQdVAMQAxr1qG4xHw/hzzvy4l1PTMB56QWNe2hgIBIdJWzpO5WzpJ8yvS8T8OzxhmjlUBjG6uAbolSCASPdgheBtb28IRNIaTmAxBmukDLep9jsoPQnpjv4FJrZToAVBIZC45XLYgK4cXakkAVZJNVe2AAeUkUSaFkCyVW+tAmhjllIBUE6T1UE6SfMr0ODv4DIXRVKOJFZ1dXHL0pfMYs1aQtb6gK+IsocEC5WaXUkmlolR4nLKCzNrUggEGgOo9oxBTpMVvSxWxR0kix5GjuMERcQKQmIAAGRJNQJDAorqAK6bOTfsw3JZBpS1FQEXU7OQqItgWx95AAFkkgAYXiHDmi0Esjq4JR4zatpNN1AIIOxBAPTFA5kJJJJJPUkkk+8nc4TmnSVtgp6rZ0n3r0ODMrwhnjEjNFGrEqhlcJrYesF2OwsWxpRfXEsvZyZZXjcKhjVXkZ2ASNXClSze3UBQskmheACOZJQJfdViwHtYAEnz2UD4YiJxZHgUuuNU0y82+W0bAo2n1u8a06fENVDc7YjzXBmVC6vFKgIVjE2vQx9UMKB3o0RYNdcAHpwhxoeDdlicwkcrRsQTzYlk+1QBSTqA8QasKSR4gb4zoNjALeGlT/u8KccTtgG47DScdgAeH/e/T/cYMjGA+HH1v0/6hgxcQaXKTRLFCY5MuhAuYypzMwHDsajR1ZSunTp0gb3ZGLCTi+XbMZgu6vGs7ZuCgxEjb3DuLGvuXew5ZxjcOBwF16QuYgCPKkcqSySXKSqSiXRqOuiA4ZOh6htumLBeNwxxNGrh+VDGinvBZnGcWdwti9IBIBNXpJ8cZTVjrwGs4fNAvEBmmzKcoytIB3+cC+o6Xj092i25uqG13ig4JnxBmIZWFiN1cgdSFIJr21gO8IN8Bp/Tkj5lzZYoylAMtCgndXIDA2gMXdsm97AAvrgqPOQo84E2VSKSKaOLloS51qRGZpCpkTwuzux6VdZAjCYDUZDiMQfJSGVQIonjkB1a0b7cixW6nWu4vriuzmeRpMqQ1iOKBXO/dZD3wfd7MVAOO1YDTcUnjzCt9qsQXM5h0d1k5UqSsrd1kQ04oGiNww8qwN2r0g5cISwXKxAEjST6xB0+AIIIHkRisynFZY1Ko9KSCVKo6EjodLqw1e0C8Q5nNPIxeRizNuWY2T4f0FV7MBfZfNwMMssjL9nl5V7+sRrMZZGjEunfQQwO224va8Sz59PRgjSwmRMwkuiFAqaNJU6WRAHYHc7natzvWXBwpOAuuK5NZsxmpEmRlGudSushw0uy7gaWpuh92Iez+bWOR2dtIMM6g7+s8Lqo+LED44qr9vz67+PnhQ2AvuFcRX0ZodUCOJeYpzCK0bgoEIDMCEYaQd6sE77USznoWtWkgeSOJViLJy8oGMjPKqqoAag2zOKJ1flvK6scDgNi3F4TDHE08ZJjnhdo4yqRmR45I2Cog1R2mlmAvcmiKusBjiyc8fOjeWRoSFjJZdKM5J10AW73QeHvrFFeEG+AteB8oCXWYxJpXlc7Vyb1d/VW2rT6uru9b3rBXH82j5fLqJY3eIyhxGmhRrKMpQKiqy7EavPzG5oiMJii7cRzZfL65RAYldPtFk0yJzGfVGyI2oguVK7dB57WvH54jJPAX5euPKFHksDVDAo0S1eiw533AKgHreM3lOMzRLpR6W9QUqjqG27yh1Ok7DcV0HlgabMMzFmJZmJJYm2YnqST1OINJkeJQwRrA0gcOZ+ZJGCyRc6AQrpNDWRWptPhsLOIMhmUyiyNzI5nflhUiYsulJklZnYqAP5YUDr3idq3z9468BquHvBHnvSDmU5ReR1Hf5tuHpZE09ytXeJNeV3jKKuOvC4DqwuGnHauuKGt1wuGXjsAHw/736f7rgpBgXIfe/T/AHXBSnEGnzkMAyuTaUyWY5AFiCaqGYkt2ZzXsA6mjuPGOfgCQhpJXZorTlctQHm5icxT3jSAIRqu9yAL8IjxSCSCCKWOQGFWAeMoS2uRnIKvQoXsbu72NipMx2gSUNHNGwitDEI2UvDy05a+tQcFPW6bgEeWAaOz6sUdJGEDxySM7KOZGIf5qsoNM9lQKNHWvTepeFcPid0kgaT7KaESJKEvS8gVXUpsRqoFT01Dc4iXtCqFESMmBEkjKMw1yCb+azMBSvYWqBA0L13vstxmKEVCkhDSRvI0pQMVicOI1CbC2AJYnehsN7B/G+C8ppJJtSGSSTkoF3cCQ27XQSMeHidqFb4E4JwjnFydeiJdbctdcjWwVVRfMsep2ABPhWJJeP8AM56yqzpK7SpbW8UpOzBj1BXusPEBT1UYH4TxQQ8xWDFJV0tobTItMHVkPSww6HYgkbdcBar2XD6SvOjEnMRVmTS/OROYqXsGV12DDx2IwNwjs7zkVtRUsz0Auo8uKPXM4Ubsd1VVHUk9KwPmeKKOXyOZqjfmc2VrkLbFaUEqqrpurJJJ36DBk3acekB44ikQRo+Vro6ZdRmpwO6SzsQa2pOtYCSLsuJNJQTxjmxxuJ4wrAStpV0I2O4or4WNyDeB5+DRVMsUjvJANTWoVHCvokMZ1FiFsGyBYBNYWDjkUbRlFmk0yxyFpnGoLG2rQiqSoJPVj5CgN8N7OlmzYcABNTGXUQFWF7WXUfLQxGACzuQEaQknvyKZCtbKpYiPfzIUt7ivniw/hOXQZfmySkzxq/2apUWpmXvajb9LoVt43QxXcVz3NmeQClJpB+FFGmNfggAxLneJBzAdJHJjSPqDqKMzEjyB1V8MAVJwRIQ7ZhnpZngVYtOp2irmNqfZUFr4Ekt4VhMx2fURPJG5ZeWs0dqAzRmQxShgCadHoGrBG+H5vj0c5lEySBGnknjMZQvGZSNaMGpWUgL4iit7g1hsXaJFmjPLJgjjaHllhreN9RkLNVa2Zy3SgQB4XgJpOydSZZNd86hKa/kMFWSVfbpjcN+/lily8StIFL6ELVrYHuqT6xA32G9DFtH2mOjM6kt52Zka9ojICstCtw0Z0+yhiv4Nn+ROkpXVoN1dHpVqaNMLsGtiBiiwzHAFMEkyLmEEbICZ0VRIsjFQUI6EGu7vseuJp+z0AzE2WSSRpY+bTlUETGJWcrV6hspGrpfhW+IP41CsUyBZ5DMEuSV1Lgo4ZRQu1O9m7O3TxYOPD0yXM6DUhmOixY5quoBPQ1r+WIFPDIIzGkryCR1RyVVTFFzAGjD2dTd1gWIqr8aw3tSqjP5kGwonkvTVgazekHbHHisLmN5Y5GljREIVlEUvLAVC5PeXuqAwAN1tROAuNZ/n5iWatPNdn0kg6dRJq/HAayfKwDMZtV1IgygLWid3bLt3FU+sb8a7zHws4qMr2dXMCNsuzgNI0biUKWTTHzS45frjQG2oG1re8R5ntAjNK4Rw02XWFgSulWURDUviVqPod+97MM4T2hMCKoTURKZD3qDI0RidLG4JDHveGAnbs4GUvGuYQIyBhPGFtHcIHQjawxFofMUTRrsxwKHmTwpJI0kAlYMVQRScmy6gA6l7qmiepHQXiA8WiUfZrO51o1zuDoVGDFUCmixqixrbwBOI4+NAZiebSamGYAWxa89XUWehrX8awFXWLODIRrCss5kqRmVEiCaiErW7FzQFsAB1JB6VuNmhHoiKXrKky72NWttNbbdytsW/DMuZssqGJ5xHIxXkOonj1hSwdGRriYgEMOhDedYB79lFBLK0ksQhiluOO5HM2rQipdL6pJJ6aT12wRwngEaTwNIk3KlWYBJY1Dq8cZLK4bZhRDKy9TWwo47jPHEWRoSCI+RBG4gcaopIlJGh7p9OsowJo77ihity/Ho45oWVJGWMPqLvcsnMUqd91QAHYC/Gyb2Cmk02dOrTe2qtVe2jV+7DcPkVbOm9PhqrVXtra/dhhGKI2x2FOOwAXDz636f7jBaYE4efW/T/AHXBa4gkGFGNFwqKIxwqq5d3JPNjzDPHLJbnTyJSRGAUoCjeq7sViPNIuVji+wR5JTIzc8M3LVJWiEYVWWmtCWbruAKrcKEYTGrzORhhilmESsSMq8SyFmEXPjkZ1IBGsArtf5Sb3vmaESZMejRVmUjaUHmUNcrRERd/7PZdXjufIVgMphTjVScLjgjSvRWZ2ls5pmvRHK0SqirVXoJLddwBVb0fGoY0nYQkNH3WXckd5VYrqNFgCSt+IF+OABwoxr4OCQGWUlfs5+WmWFnuPmUMiG730EaN/PfAOV4cqiBTCHk5Uk8mt9CIGOmHmsWAWNQoYgEE8wC98BRZfLtI6ogLMx0qB1JPQDDZ8oyhC60HXWl1uLK2PipHwxsuD5RDJkpV5Gv0sRt6OHEZXSrrYbbUN912oi8Q/wAKSSHLOxWRkyrMmXDESTaJ5i24HdQKdRA7zBWC9CQGVky7BFcghXsK3gSpGqvdY/fEIbGq4ZkYGiSV4la4s65UFlUmIIYgKOwBJ+B8euIuHZCPNolokLelRQlogygpMr3asxGoFNj43veAzYOJIMszkhFulZzXgqi2PwAvGg4ZJDO86HLRqqQTvGV1h0McbFeYxY6/aSB3q8NsVvAcqsjyhxYWCdxudmWIsp28iMBW44HGokEKT5WH0eNlljy5lLay7GVV1FGDDl9b2HX2bYzudiCSyIN9Dsu/5WI/tgIQcJi24NB3JHMcRoqoknYCFL1EjTYMkhA2AugGJHTF1Jw6BS0hjjcHJc8KhlWLmicRWt0wTbce01WxAY+sSwZVnsIpYqrOa8FUWx9wGNHw/h0eaWAtGsRbMGF+UCodOWJBSsSA+zLY62LBrdOBcRSQ5gDLxx/4WcoYtYKjl7q5ZjrFHqd7rzIwGbiiZm0qCxPgASdhZ2HsGEBxedi59OcTuq1rIO8Ca+xc7Uw38PHYn34WOaFMpHOcvG8kk0q0xkESqqRGtKvZotQs7Weu1BQk4dFCW2UFjRNAWaAtjt4AAm/Zi/zfCoo2zEum4eWrQA3ucxvEPaUUOT7YsRdjswFmfuI1wZj1wxqsvIdqI69D7PLAUd9MNO/Wj7xi9kZIYYZBDE75jW51hmjjVXKBEQMPEEkkk0VA8SROO5NEkQxjSssSTBLJ0a13WzuRYNXvRGAgk4bKilmQhVCb+QlUtH/5KLGBcbHiMcQBmkjEnLHDgQSRaNliZF2PiFH7YGy3ZtBLJG5sPNHl4G9krK/NA8ahojwuVcBmMJeNPmcvAwlU+iIqq5iMUkjThk3VXJ/maqprAomxQFYzBOAZeOw1zjsAJw9vW/T/AKlwUuBOH/e/T/qXBi4C0y/H3VUVkik5X8sypqaMXqoEEBl1EkKwYAk+7Dk4/JREgjmBZpKmXVpdjbspBUjUeovSa6YGm4Y6wpMR3JCyjrdppu9th3xXnviB4SACVIB6EigfcfHAGZnjEsgkDsG5rI77AG4wyoFqgqhWIoCqA6VhjcUfVCxq4Aqx7dArl1vz7zHAywsQWAOkbEgbA+AJ6Y6OBmNBSa3NAkge2umAsV4+9EOkUoLtIBKmoI7m3KUwIBNWpJG3TAWbzbyyNJI2pmNk7D2AADYAAAADYAAYky/DXeKSVRaxadXW++SBW2/TfEnE+FNDI6G2CBLYA6e+iuBfhs1b4DpuMytHFGW7sBJjoAMCSGst40enlid+0UzTyTNoZpRpdSg5bKQBp0A7DugiiCCoIOK2OAtdKTW5oE0PM10GECk9ATgLaPtTKoQIIlWOQSxqsY0o42sWdRvx1E3Q6VgL+KyXCQ2loABGV2K07SA34nU53xDl4g2rUwWlZhYJ1EdFFdCfM7YaISQSFNDqaNC+lnwwFi3aGUgjuKCJhSoAoE9c0AXtdbeWB8rxBkXl2QhkSRtPr2gYAox6Gnb41gRVw5oSAGIIB6Eg0fcehwGoftEqCdhPHIZY3QCPLmKWQyDTqzD6AvdBLEKTbAdeuM3lM80RYpVsjobF9110t7jR64i5TEFgpKjqaOke89BhUgZr0qTQ3oE0PbXTATycWkMiSEjVEI1XbYCIAJY8egvzxLmOKa4tBUajM8pcAA94Aab61dmug+JwEsRY0qlj5AEn9hhNBJqjfSq3vyrzwBmS4q8asmmOSNmDFJVLAMAQGUqysDRI67g74nzHaWZ10torlmHZFBERcSBBVAAMNttgSMVjxkEgggjqDsR7xhYoGY91S1bmgTQ8zWAJh4pIiKiNpCyCZSPWEgFAhvcOmC/+ZJRrCJDHzVZZDHGFMgYU17nT50ukXRrYYrEiLGgCSegAJJ91dcJpN1vfSq3vyrzwE2Rz7QyLJGRqU2LFg2CpBHiCCR8cPzHEGdBHSKiuzqqigpcKGqyTVItDC/wthC8rd3RIkZUghrdGcH9k+Yx0XDWaFpV30yJHpAJYl1dgR7gh29uAM4rxJTBBl0kMiRa2LaSoLOxOlQwDaVHQnxd62xX8Pz7QSB003TCmGpSrKVZWXxBUkfHEPLN1R1XVVvflXW8LJCVNEEHyIII+BwB2X40yqUKROmouqSISkbNV8umDKDQBFkGhd9cDZzOvK5eQ2x9wAAAAAUbKoAAAHQAYiSEmqBN1VA730oDrjvR237rd31tj3f1eXxwBeY45K6MjFaYRA92v5CGOLe/wnfzw3NcYlkWJWbaAVHQojpRJHVgFUA+AVR4YFjhZvVUtW5oE17TWOWMnYAknbbez5DAWOY7RysH7sStICJJETTJIDuwY3Q1H1tIW976m6wnCyRkEgiq6gg2Pf5YaRtgGMMdjiMdigPIfe/T/AKlwUMC8O+9+k/1XBa4g2nCZy8OQWZmaH0mVWDsxi25PLVwTp0hiNj0BOBspLmG9KGbMhQRSGQS6tKSgfY6Q2yPzKAC1sSOl4zazNpK6m0k2V1HSSOhK9CcPmz0jqqvJI6r6qs7sq+HdVjQ28sBsYhmRnMr6PzPRqg0Vq9H0aU53M+5evXr1b38MdxKVUjtDmlvM5jmHLFQeaJjoEhsNYj0lR03at7xQ5XjkaFG5B1ppNLKVy8jpWl5IdJJawCaYWR4XiuTiUqszJJIjOSWKOyFrNm9JF7n54DWZ/NSBOIBObGayxdA24ZtpmZYjpUsfWA6E6T0rEr8SkPF4otbcsmCMx2RGyPBGHDR+q12bJB8PIYxMWYZSSrMpIIJViCQeoJB3B8jhOa16tTatu9Z1bdKa7wGrWcJlcryzm1vUScrpAM4kYEObBZwmigfAiupxNxriDwwTGEGBmzZVtJUOn2CmRVePZbfqFP5eljGRy2ekjvlyOmrrodl1e/SRfxxGJNqs11qzV+ddL9uAt+znTM/9pP8A0GL5uKSjiGSjDsE05NSgJCMHiiDhkGzagxBsGxQ8BjFLIRdEixRokWD1B8x7MLzjYOo2Ko2bFVVG7FVt5YC47NoBxHLithmUHw5gGLHLSZgzZlcwZOUIpuar6uUlI3JKKe6p5mgJp8wBscZ7hfEDDPHKBqMbq9E1q0sDRPtrriKbPyMoRpHKA2ELsUX3KTQ6+AwG252mfLJEM0yGOHRHHyxlpVKLzQwJpgW1hyw2N30GAI9Ua5cI2Yp2eSJMrSqBzWX7Wa/tHGivVIVQN98ZpM9IFKLI4RrtA7hDfW0Bo/tjkzkioUWSQI3rIHYI3nag0fiMBrO0MbxDNejBkPpkgm5dqyxUDALWiIi3M6UCQvsx2UMgWZ5+Z6RyISDDXpQhLEOzFjYfTy9TetoIvqcZOLOyK2tZHV6rUruHrpWoG6oDa/AeWGLmXD6wzB7vWGYPZ6nXd37bwF32gl1Q5clZr+0CyTlDI8YK6RQJYqraqZutkD1cTZRXTLQU2YqRnZEyo0EsGCHmy3u/d2XSdIN+OM9mJ2dtTszserMxZj7yxJw6PPSIpVJJFVvWVXZVb9Sg0dvPAbXtdO8KTiMtFrzrElDpJBy8bbOtd0k3tsdsQPIx1SJqOZbIQurCzKftNEzqepk5K+sN6DHGOfMMQAWYgdAWJAoUKBO1Db3CsIszAghmBWtJDEMtdNJu1r2YDS5mWZuFkzFiPSUCNISXKiKWxqbcoD08LLVgfIZx4+HzmNipbMQqWUkNXLmNBhuLrwO426YpJ827kl3dyasu7MTWwsk71Zrys4YJNqs11qzV+Brpe/zwGzQu0Uc5kcMMmeY6LrzDL6U8S6GLAg0ApkJ2XbxwbkVP+BkKSnbOAHMHW7KINSBjXq7sQp8CT0OMHDnHQgo7qVFKVZlKg9QpB2G/hhWzrkkmRySbJLtZNUSd9zW1+W2AvoeMzNkcxIZXLtPApfUdQXlzHSrDdF2qloVt0weeKzelcNHMemTLl+8ftS0rIxkH/qEooUlr2FYxokNVZqwas0T4Gul/XHGdrB1G1qjZta3FHwr2YDS8TeWOGEZUyImuUOYSykzLM4CuU3JEXL0g+BNdTg/jGaeLL5koeXKz5MTFO6VlOXkM4BX1SXHeqt9Q88ZHLZ6RCTHJIhb1ijupb36SL+PniLWaIs11IvYneiR0J3O/tOA1q5zUMoJmJGZy7wSOxs16RIsLsx3Oh1Q2d6XFRx+MwrFlSKaMF5R5TSUSD7VjCL79WAMnmFV1MiGVV6IXKjrdXRpbuwKu+oxHnc20sjSObZ2Lsfaxs/DfADsMdjnwmAE4cfW/Sf6rgpDgTh/3v0n+q4KXAWcPBZXkijVLaYK0YsUwYkA3dDdTd9KN4m4VwV5Ja5RcJIiSKGVGJZtIQM2wYkEfAnB3D+JxjJks4E8KyRRL95kzFWw/Rcx/9xcWicchGYyriRRzcwmazBvaJgqppfypjK3ucYCt4V2aV1ysjupE2Y5TqJI9Wi4h3VB1a/tDYrYAGheAM5wGRBI3cIjPfVZEaSMFtIMkYbUu5ANjYnesWfAc3GEyZMka8nOGSQMyqwRjBTgH1l7jXV1W+K/hmaVTm9TAa4JVWz67GRCAPMmifhgAshw+Sd9ES6mCs1bDYdTucPzfCJEQPaOl6S0UiSKrdQrFCdJNGr60awd2RAMk4ZtAOVnBbelBSrNC633rwvBHC5lyauZHikZ3hIjikSTuxSiVnYoSq7DSATZ1nahgKzMdnZkViwS0FyIskbSxC6uSMHUtEgGxte9YWHs5MwWgmp11JGZIxNItbFIidRvw238Lxd5nOKrTSK2SCusoR4wWnk5oZQvKMmpGIY6i4Gnc7mrgzSRzZlMyJ4o4yYnbU4EsJjVQyCH13IK93SCDtuN6Cph4BK0ayHQkbEhXlkSNSQaIBdhvt0+PTEw4IVizPNUrJDydIux9o9E7WGBU2CDW94t+NRjM5eB0eOMtJmnEcjrGNLz6rVnIUkdCLvoRfhJFx2GIHvrJyVyS7f8ArGCbXLy7q1ANA+IUHpgKDMdn5Y1YsEJjoyIskbSxDpckYOpaJANjYkXWA8pk3lcJGpZje2wFAWSSdgABZJNADGmnzaoZpA2S0ssgR4wWml5gK6eWZdUZIbvFwNO/U1dNwHMopmR2CCaFog5vSjEqw1VuFOnST4BifDAcOAPabxlXbQJFliaMNV6WcNStW9Gr8Lw7tLkkgzMkUYAWNiliQSFtLEamI2ViBunhgmErl4HjeSNnlkhIWN1kCLEzMXZ0JUE3QF3RY7Yr+0M6vmsw6EMrTSMpG4YF2IIPkRgJl7OykDZNRTmCMyRiZk06tQi1avV7wFWRvVYN/gcfo3M31eic7rtr9M5PTy0eHnvi34dPBFmo3V8ssAqpXfmZliY9PfVmLREMaJ0KFA2OwsBs/GMry+YhYZIxUGBt/TtekV1Ojve7fAZ7I5N5nCRi2IJ6gAACyzMTSqBuSdhg3/l6YlQgWUPq0tE6SKTGut11KSNQXfT1PheO4DmEHPjdwnOhMau2yq2tHAYjoraNJPhq32vFjwUJlnBfMJrKz92ORXjT/DSIjM6ErzGdgFAJNeVjAVn8Bl1MDyxywC7GWIRx6rCq0mrSHsEabvY7bHDDwKbmcvSNWnmatacvl1fM5t6OX+a68OuD+CZxfRXhqDmCVZVGYOlHXllCFfUqhxsaJ3DGumLGLi0dNAzZUk5cIvdIyquMxzjEZNfeBsnXYUNt0F4DPtwCXWiqA/MvQ0bo8bafXqQHSNPU2RQ3O2C07OkZaeU6X0coRtFIkiamkCsp0E97SbAPvF4tIuJIiciR8vHzVnU8gao4WkRFVpJQ7g6tOkhb0rufLAmTRIMtmEknTXI0FLE6ysFSW2e0OnUASQt3sTt4hV5vs/LGrk6DyzUipIjvFZ0/aIrEr3tj5HY0cDZLIPK2lACQCxshVVVFszMxAVQPEnGh4i6Os7TPlnYqTFNl3CzTvrBHMhRqoiy2pFII63tir4AIyZNZXVyzy1lcxxSPqXuyMGG2myASASALwDV7PTF41QLJzSRGY3R1ZlFsoYGgw22NHceYwzNcEkSMyHQyqQr8uSNzGW9USBGJWyCN9rFdcajh/EY0GV1S5ZGinlZ1iKhUEkKqhDAkSbrRYE0SBeKDs7xBIY5y9XUBVCd35eZjdlH/APKk/vgC+Ddk3bMJHKF8TJGsqc6NdJNvGDqXersbXvWM4rbY13DFjjz/AKS2Zi5JeV1bWOY3MV6VovXQ97vagAKO5sXkMA44a2HYaTgEBwmFBwmA/9k="/>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8" descr="data:image/jpeg;base64,/9j/4AAQSkZJRgABAQAAAQABAAD/2wCEAAkGBhQSERUUEhQWFBUVGBoXFxcVGBYYFBQYGBcaGBUYFhUYHCYeGBkkGRgcHy8gJCcpLC0sFx4xNTAqNSYrLCkBCQoKDgwNFA8PFCkYFBgpKSkpKSkpKSkpKSkpKSkpKSkpKSkpKSkpKSkpKSkpKSkpKSkpKSkpKSkpKSkpKSkpKf/AABEIAMABBgMBIgACEQEDEQH/xAAbAAABBQEBAAAAAAAAAAAAAAAEAQIDBQYAB//EAEMQAAICAAQDBAcGBAQFBAMAAAECAxEABBIhBRMxBiJBURQyYXGBodEjQlJicpEVM7HBJKLC8AcWNHSSQ4Oys0Rjgv/EABYBAQEBAAAAAAAAAAAAAAAAAAABAv/EABYRAQEBAAAAAAAAAAAAAAAAAAARAf/aAAwDAQACEQMRAD8A824cu9+Qv49B8zg5WJwHw/736f7rgtRjSCsvkZJFdkRmWManKqSEHmxHQe/D48i5RpAjGNSAzhToUk7At0Bx6TxvgWWPA4pI5iiIivSsNE0radfMUC3kuwBfdqqwv/ErgWXTJQSwykImhIYgwMUgayzqo6vXeLb7DCjzWLhsjRvKqMY46DsOi6jS3vtZw88KlEImMbCJm0h67pYdRfnsf2xf9hTzDmsqf/ycu4Uf/sj78f8AfGjzEBfLvwxR34crFMo8eeH5kw/8ZAPhgMGOA5jQJOU2jRzdW1csGi/6bOAFGPUps2gzGfiI1xZXIrCFB06tBUsLra2JBPsxnZOGQzwZOaPLaHknaF4oGP2gUBgUMhOlq2smvHCjInDpcuy1qVlsBhYItT0IvqPbjcZvheXfL5p+Tlo2y2hkWGd5XrmaSk5DFdxtam7vA/8AxDzat6IBEiE5WF9SlyQp1VGATWkefX24DJJkXMRlCsYwwQv90MRYX31gfGl4fw+I8OeVwdS5qNCVLWEK2wC3pJ+F4t+K8Jy7xTHKQwSxoupHhnf0qIDq08MhsjzAAxaMPl8uzsFRWc+Sgk7DfYYkTISGMyhDy1YIX+6GIJA99Y0//C+cDPAFFYsklMSwKVGxOmjRsbG/Dpgjh2ejHC8xIcujKc1Hpi1ScpTy6Fm9bKNzV7nxrDdGJC4S8egL2Wy0s8MgQRxvkjm3i1lU1LtpEjWUSyCT4AHFTx3JZZstzEOVjnRwOXlp+akkZ8dJJKsD7dxhRlawqjGm7O5KD0LNzywiVoWh0Asyr32IIbSbK9CR126jFycrlBLkP8GhGdRDIDJLpi1No+xAawbN7k9BVYUefacKBjcwdmoIY55WEDlc0+XjXNS8qJVSySSCC7kUAL6WcN/guW9ILwpHmI+RzWRcwoy+XkuiJZyQTEDuN7N4UYmt8cuPQ4OzuWkk4e/LhqeWSOVcvJI0DaBY0sxsHzo1iqGWy82WzujLiJsppaOQO7O4MhQiSzpJIF7AV8MKM1nci8LaZUKEgMA3XS26n3HA2PQpeAZYZjMBoiyRZBJwutwddAkhiTV/sL6YFyvBIM5DlJFiXLtLmTl3EbOVKhQ2oaySGrbEowwwpxu+FwZTMTZuL0NUEEUzRsHkLXH3QZQTRa99q8t8Zzsjwhc1m4onJCHUW0+sQqliF9pqsWimAwZNwiZI0leJ1jk2RyKVtidj47C8aPJrls3HmSuVSBsvHz0KvIQ6qwBjm1HckfeFG7w//iNmVZsqBEqH0WFrUuSFZTUYBNaR4Hr5nCjG1jrw7CHwxUNrbHVhwGEwEZGEwrDHYiguHn1v0/3GC1GA+G/e/T/cYNTEEgQeQ/bCqg8gMID/ALvDtOKCuF8RfLypNEQHjOpSRYvpuNrFEjBmX7V5hM2c2rLzmLEkqSh1CiNN9K6C/AYg4XwczR5iRWAGXj5jAg2wuqHtwVkOzRmzHJimjccvmNJ3giALbg7XY6YAWHtBMpzDWpOZVllJBNhm1Np37pv34lyfaaeJIljZVEMplQ6bYOwo2SaK1tVYAzGXAdlRuYo6MoYBh+IBgCB7xiG8BoT23m0yoIsqiTLUiJDpDH8V6r1A7jeh5YB4hx6WeOKOURkQqERwlS6QKVWe+8ovywnD+zmYnR5IYXkRPWKjYGroeZrwF9cdB2ezDwHMLC5hXq4HdodT5kDxI2GAZBxqVIDAhAQyLLdd8OgpSGvYeysH5rttmHD92BHlUpJLHEFmkU+sGe6F1vQF4oqwgwgN4TxaTKypNEQHW61CwQQQQR4gg4mn7RSPHJFUaRySCVljTSAyrQ097urXhv78VhGEGLBcp2rnDwurqDl4+UlLsY97WQEkOCDv0wzifaKSaMRaYoog2vlwR8tGaq1NuSTWw3oeWKsDCYgOy/GJEglgXTy5ihe1trQ2tG9t/Zib/mKYnLtaXlQBF3dgFbUNQvvb+7FXeHFcBcZftXMpl1CKVZn5jxyx6oi5J7yrYKnetj063h69tcwJHduU4dBE0TRgwctd0RYwRpA6ije564ogcKBhBoB28zAEQCwAQPzItMWkRkggqAGHdN73ZJ8cVsHGpESdF01mQBJa2aDFhpN93c+3AOEJwgupO12YZpGJS5YBl27h/lgVsNWze35YiyvHXWOOEsViSYTXGPtlbYEqxNbDoK6+OKuscMIPQJu18UYzD+kRzGaJ41WLKmGSRnFCTMyFQCVF7A0STtjCZLOvC6yRMUdDasOoI9+xxDhBhBeZ/tbNJG0emGJZSDLyIhG0pBsazZsXvQoYC4nxl8wUMtXHGsS6RXcS9N7mzv1wCRhB8cIHXhK9uFAx2A68J4HHXjiuLqGY7DWOOxFBcO+9+n+4wYpxX5BqNHbUKvy8vhYxYaa2OIJLw44jOHHFGn7K/wDS8T/7X/XjYxZ2ROJSKjsoPDwxA6FkhGhveLNe/HlUeYZdQBIDCmAJAYeTAHvD2HDvTpC2rmPqrTq1vq09NOq701tXTEg9EyWbdcllZYnzeuV3ad8rHFI0k2vpOWYHp0XoQScZDtlo9Nm0RGEWLjOjuNpGsfZsyjfegdrrFbleISxXypZI9Q73Ldk1V56SLxDe5wHofYPtg2Syrmbl8gFjGNQ9IeU1aJGLtb3LGgPb4ScH7dPl+GsuYEJLq4y6I1yvzGazJGL0RqSdzRIFV4nzbRuemFAry+WECrsMIDhbwhG+KOAwq4RRjrwCjHE/7/2MMw44DicL44YcKcBxO+FvCBsdeAcfDDRhcdihThMdhbwo4HDQcLeOPXECgY5cIox3+/8Ae2LR2FJwzDiMKOJxzdcNbHHEEbnC45mx2AqosGx5hhQB28tj+19MCZdLIA6nFimWUdST7qr9z1xApzLef+VfphfSH/F8l+mHiFPzfLDuUu3rfLFEfpLefyX6YQ5h76/JfpiVokv73ywhhT83ywDfSH8/kv0w0Zl/xfJfpiXkp+b5YYIF/N/lwCHMt+L5L5e7CNmm8/kv0w7lJ+b/AC4UwL+b5YBgzDfi+S/TC+kt+L5L9MPEKfm+X0wvJT83yxRH6U34vkv0whzTfi+S/TEnJT83y+mEMSfm+WIIjmW/F8l+mFOabzH7L9MS8hPzfuuOMCfm+X0wEbZlvP8Ayj6Y45hvxfJfpiTkp+b5YXlLt63ywEfpLefyX6YT0l76/JfpiVok/N8sIYV/N8sA30h/P5L9MIMy34vkv0xJyU/N8sMEK/m/y4BDmW/F8l8vdhDmW8/kv0w/lJ+b/LhTAv5vlgIxmG/F8l+mHekt+L5L9MP5Sfm+X0x3JT83yxRH6U/4vkv0whzTfi+S/TEnJT837jHGJPzfLEEJzLfi+S/TDjmm8x+y+z2Yk5Cfm/dfpjjAn5vl9MBG2Zbz/wAo+mEOZb8XyX6Yl5Kfm+WOaJfzfLADtmX8/kv0x2JJIkv73yP0x2AC4aNyfJT/AFA/ocGJ0wDw7736T/UYMQYg0HDOFQSqx50qtHEZXHJUilrUFPN7xttrA+GK+fLKWAhMkimhZj0tq60FVmvb2+eD+zfTNf8Aay//ACTEuTzjx8Pl0MVLZiJSykhtJilJAYbi6F0dxt54ClMR1adJ1dKo6r8q63huizVY1HO+y9PvviLkE+PpNcsP52YPtL/EDiq7NQM2YGhirKsjAooaQ6YydMak/wAwjZd9ib8MUBZjh8iEB43Qt0DIylvcCN9/LDZMi6qHMbhD0YqwU+5iKxseF5U8mIiKZQM9lmHObW9NrVmC6F0KW0jVvZoXYxVZfOPJNn9bM2qHMEgk1aMCndOw0kCvLEFTkOEySslK4R3VOZpJQFmC+t08el4bDkdWYEOrrKIrrzfRqr51jWRRTnikLw6+Rri5bDVyBl7WgT6oXTYIP3r8cZ7Kf9en/cr/APdgA83w6SPUSjaAzIH0sEYhiuzdPDzwyPJyMpdUdlX1mCsVX3sBQ+ONWIpxn52n18n7bmsdXIaEq2kKfUK+roA8arfDlsnJtDHmmAii0GGRViD0OcGHLIU8zVr1HcddqwGNVbNdTdUOpxJLkJAoco4Q7BirBSfIMRROLDLFTn0KgKpzK6QralA5ooK1CwB0NdKxYw5t5Mzn9bFg0WZsEkr3LZO70GkgV5VgKRskS6rHqkLKpoIwayoZgF6kC+o2PXpiN8uwbQUYPYGkg6r8Bp637MariKsYpFh1GUw5IsEvmNAMv3goG5XXo1AflvbDOEpKvdm1mX0VxAikLmlXmi1DMpIYx8wqKJ03VWMBmMzlXjbTIrIetOCp39hF4ni4RI0DThToRlU91jeoMbBArSNG5vaxiy4ttlY1McqDmsYzPIDJWmpAictSI9Wk301dPHEeT1nh+YC6yBLCSFLGl0TWSB0W6vw6XiirXJuU5gjcoOr6W0D3tVfPEQjs0ASfADcn4Y10kUx4gjxa/R7Qo3e9HGWGnUGPqBAmoMD46r3xUdntJ4jBo9T0lNN/h5g038MQVsmQdVDsjhD0YqwU+5iKOGrknKF1Ryg6uFYoPe1UMaLKw5hZsw2Y5nKMU3ML6uU1o3J0k90nmaNFeQrYYsB/1GXaGPMsgji5ZSVFy2kIvNDXEQq6tfM1H8V4DGZfJySXy0d63OhS1e+gawkOXdzSqzGwKVSSTV1QHWgdvYcX+eikeHL+iLJywZLEJc6Zuc5Gopvq5XL0sfAbeOLXiCSNBmhDZk15UT8r1mcQP6Rp0+t9pu1eTeF4DKZLhTPI8bXGyxySEMpB+zjaSipoiwvzxAuTkKFwjlB1cKxQe9qoY1eRDCOJZb5ogzpAe+YITlzyg17hdXMKg+F1tWCCf8RA0UWZZAkXLKyouW0BF5ga4iFS9YkDH8V4DDVhCME5jKmuZpIiZ2VDdqSu5UHxoMP3wNih6jHXhgrHVgH4YTh2GsMA1t8djlx2AB4ePW/Sf6jBajAfDj636f7jBiYglDYWj/u8HZbgrOisXijEliPmvpMlHSSuxoattTULvfY4jzvDJIVUutai611IaN9Lqw8GB8PaPPFDsxxDVEkSoqIhLGixLuQAXYt7FAAGw388CA7/ANK+uLE8AkUuJGjjEbBGeR6QORegEAlnA6gA1W9YVuEugm1oG0xo4cP3QryIqyJp2kVtWn2XfUVgK1pWJskknqSSSa6WSbOODf0xoOC9li2ajjlaMnUOZCJPtlWrNgeIG5AJI8QKOM/AhYqqglmIAAG5JIAAHneAUynTps1d6bOm/Oul+3Db3xYZrgTornXE5j/mLG4Z4t9PeA2IDEKSpIBO+HZjs/IusFoy8YLSRB7lQD1rFVa3uASR4jY4Cv5pqiTpG4WzpvzC9AfbholIUgEgHqASA3vA2PxxoG7PBWywUxzmaJnKCUCyObuGA2QBB7yCMBRdmpDyreJDMqtEryBWlD7LpHhZ271C9rwFYMIW64sMvwdyrM7JEqsULStpBcDdAACSR1O1DxrbEXFOFSQMFkABZQ4ohgVa9JBBrer91YAdWIIIJBHQgkEe49RhrHxJJN3d73531v240E/ABycuI+U8kyvIzCXdVVpAdjSrGqpbMd7BHhgJOBG4/tImjd9HMV+6rdSragCprpYo+3AV0kpY2xLHzYkn9zvhBY6bX5Eix5GvDBnHcgIJ5YlZWVHZQQdVAMQAxr1qG4xHw/hzzvy4l1PTMB56QWNe2hgIBIdJWzpO5WzpJ8yvS8T8OzxhmjlUBjG6uAbolSCASPdgheBtb28IRNIaTmAxBmukDLep9jsoPQnpjv4FJrZToAVBIZC45XLYgK4cXakkAVZJNVe2AAeUkUSaFkCyVW+tAmhjllIBUE6T1UE6SfMr0ODv4DIXRVKOJFZ1dXHL0pfMYs1aQtb6gK+IsocEC5WaXUkmlolR4nLKCzNrUggEGgOo9oxBTpMVvSxWxR0kix5GjuMERcQKQmIAAGRJNQJDAorqAK6bOTfsw3JZBpS1FQEXU7OQqItgWx95AAFkkgAYXiHDmi0Esjq4JR4zatpNN1AIIOxBAPTFA5kJJJJJPUkkk+8nc4TmnSVtgp6rZ0n3r0ODMrwhnjEjNFGrEqhlcJrYesF2OwsWxpRfXEsvZyZZXjcKhjVXkZ2ASNXClSze3UBQskmheACOZJQJfdViwHtYAEnz2UD4YiJxZHgUuuNU0y82+W0bAo2n1u8a06fENVDc7YjzXBmVC6vFKgIVjE2vQx9UMKB3o0RYNdcAHpwhxoeDdlicwkcrRsQTzYlk+1QBSTqA8QasKSR4gb4zoNjALeGlT/u8KccTtgG47DScdgAeH/e/T/cYMjGA+HH1v0/6hgxcQaXKTRLFCY5MuhAuYypzMwHDsajR1ZSunTp0gb3ZGLCTi+XbMZgu6vGs7ZuCgxEjb3DuLGvuXew5ZxjcOBwF16QuYgCPKkcqSySXKSqSiXRqOuiA4ZOh6htumLBeNwxxNGrh+VDGinvBZnGcWdwti9IBIBNXpJ8cZTVjrwGs4fNAvEBmmzKcoytIB3+cC+o6Xj092i25uqG13ig4JnxBmIZWFiN1cgdSFIJr21gO8IN8Bp/Tkj5lzZYoylAMtCgndXIDA2gMXdsm97AAvrgqPOQo84E2VSKSKaOLloS51qRGZpCpkTwuzux6VdZAjCYDUZDiMQfJSGVQIonjkB1a0b7cixW6nWu4vriuzmeRpMqQ1iOKBXO/dZD3wfd7MVAOO1YDTcUnjzCt9qsQXM5h0d1k5UqSsrd1kQ04oGiNww8qwN2r0g5cISwXKxAEjST6xB0+AIIIHkRisynFZY1Ko9KSCVKo6EjodLqw1e0C8Q5nNPIxeRizNuWY2T4f0FV7MBfZfNwMMssjL9nl5V7+sRrMZZGjEunfQQwO224va8Sz59PRgjSwmRMwkuiFAqaNJU6WRAHYHc7natzvWXBwpOAuuK5NZsxmpEmRlGudSushw0uy7gaWpuh92Iez+bWOR2dtIMM6g7+s8Lqo+LED44qr9vz67+PnhQ2AvuFcRX0ZodUCOJeYpzCK0bgoEIDMCEYaQd6sE77USznoWtWkgeSOJViLJy8oGMjPKqqoAag2zOKJ1flvK6scDgNi3F4TDHE08ZJjnhdo4yqRmR45I2Cog1R2mlmAvcmiKusBjiyc8fOjeWRoSFjJZdKM5J10AW73QeHvrFFeEG+AteB8oCXWYxJpXlc7Vyb1d/VW2rT6uru9b3rBXH82j5fLqJY3eIyhxGmhRrKMpQKiqy7EavPzG5oiMJii7cRzZfL65RAYldPtFk0yJzGfVGyI2oguVK7dB57WvH54jJPAX5euPKFHksDVDAo0S1eiw533AKgHreM3lOMzRLpR6W9QUqjqG27yh1Ok7DcV0HlgabMMzFmJZmJJYm2YnqST1OINJkeJQwRrA0gcOZ+ZJGCyRc6AQrpNDWRWptPhsLOIMhmUyiyNzI5nflhUiYsulJklZnYqAP5YUDr3idq3z9468BquHvBHnvSDmU5ReR1Hf5tuHpZE09ytXeJNeV3jKKuOvC4DqwuGnHauuKGt1wuGXjsAHw/736f7rgpBgXIfe/T/AHXBSnEGnzkMAyuTaUyWY5AFiCaqGYkt2ZzXsA6mjuPGOfgCQhpJXZorTlctQHm5icxT3jSAIRqu9yAL8IjxSCSCCKWOQGFWAeMoS2uRnIKvQoXsbu72NipMx2gSUNHNGwitDEI2UvDy05a+tQcFPW6bgEeWAaOz6sUdJGEDxySM7KOZGIf5qsoNM9lQKNHWvTepeFcPid0kgaT7KaESJKEvS8gVXUpsRqoFT01Dc4iXtCqFESMmBEkjKMw1yCb+azMBSvYWqBA0L13vstxmKEVCkhDSRvI0pQMVicOI1CbC2AJYnehsN7B/G+C8ppJJtSGSSTkoF3cCQ27XQSMeHidqFb4E4JwjnFydeiJdbctdcjWwVVRfMsep2ABPhWJJeP8AM56yqzpK7SpbW8UpOzBj1BXusPEBT1UYH4TxQQ8xWDFJV0tobTItMHVkPSww6HYgkbdcBar2XD6SvOjEnMRVmTS/OROYqXsGV12DDx2IwNwjs7zkVtRUsz0Auo8uKPXM4Ubsd1VVHUk9KwPmeKKOXyOZqjfmc2VrkLbFaUEqqrpurJJJ36DBk3acekB44ikQRo+Vro6ZdRmpwO6SzsQa2pOtYCSLsuJNJQTxjmxxuJ4wrAStpV0I2O4or4WNyDeB5+DRVMsUjvJANTWoVHCvokMZ1FiFsGyBYBNYWDjkUbRlFmk0yxyFpnGoLG2rQiqSoJPVj5CgN8N7OlmzYcABNTGXUQFWF7WXUfLQxGACzuQEaQknvyKZCtbKpYiPfzIUt7ivniw/hOXQZfmySkzxq/2apUWpmXvajb9LoVt43QxXcVz3NmeQClJpB+FFGmNfggAxLneJBzAdJHJjSPqDqKMzEjyB1V8MAVJwRIQ7ZhnpZngVYtOp2irmNqfZUFr4Ekt4VhMx2fURPJG5ZeWs0dqAzRmQxShgCadHoGrBG+H5vj0c5lEySBGnknjMZQvGZSNaMGpWUgL4iit7g1hsXaJFmjPLJgjjaHllhreN9RkLNVa2Zy3SgQB4XgJpOydSZZNd86hKa/kMFWSVfbpjcN+/lily8StIFL6ELVrYHuqT6xA32G9DFtH2mOjM6kt52Zka9ojICstCtw0Z0+yhiv4Nn+ROkpXVoN1dHpVqaNMLsGtiBiiwzHAFMEkyLmEEbICZ0VRIsjFQUI6EGu7vseuJp+z0AzE2WSSRpY+bTlUETGJWcrV6hspGrpfhW+IP41CsUyBZ5DMEuSV1Lgo4ZRQu1O9m7O3TxYOPD0yXM6DUhmOixY5quoBPQ1r+WIFPDIIzGkryCR1RyVVTFFzAGjD2dTd1gWIqr8aw3tSqjP5kGwonkvTVgazekHbHHisLmN5Y5GljREIVlEUvLAVC5PeXuqAwAN1tROAuNZ/n5iWatPNdn0kg6dRJq/HAayfKwDMZtV1IgygLWid3bLt3FU+sb8a7zHws4qMr2dXMCNsuzgNI0biUKWTTHzS45frjQG2oG1re8R5ntAjNK4Rw02XWFgSulWURDUviVqPod+97MM4T2hMCKoTURKZD3qDI0RidLG4JDHveGAnbs4GUvGuYQIyBhPGFtHcIHQjawxFofMUTRrsxwKHmTwpJI0kAlYMVQRScmy6gA6l7qmiepHQXiA8WiUfZrO51o1zuDoVGDFUCmixqixrbwBOI4+NAZiebSamGYAWxa89XUWehrX8awFXWLODIRrCss5kqRmVEiCaiErW7FzQFsAB1JB6VuNmhHoiKXrKky72NWttNbbdytsW/DMuZssqGJ5xHIxXkOonj1hSwdGRriYgEMOhDedYB79lFBLK0ksQhiluOO5HM2rQipdL6pJJ6aT12wRwngEaTwNIk3KlWYBJY1Dq8cZLK4bZhRDKy9TWwo47jPHEWRoSCI+RBG4gcaopIlJGh7p9OsowJo77ihity/Ho45oWVJGWMPqLvcsnMUqd91QAHYC/Gyb2Cmk02dOrTe2qtVe2jV+7DcPkVbOm9PhqrVXtra/dhhGKI2x2FOOwAXDz636f7jBaYE4efW/T/AHXBa4gkGFGNFwqKIxwqq5d3JPNjzDPHLJbnTyJSRGAUoCjeq7sViPNIuVji+wR5JTIzc8M3LVJWiEYVWWmtCWbruAKrcKEYTGrzORhhilmESsSMq8SyFmEXPjkZ1IBGsArtf5Sb3vmaESZMejRVmUjaUHmUNcrRERd/7PZdXjufIVgMphTjVScLjgjSvRWZ2ls5pmvRHK0SqirVXoJLddwBVb0fGoY0nYQkNH3WXckd5VYrqNFgCSt+IF+OABwoxr4OCQGWUlfs5+WmWFnuPmUMiG730EaN/PfAOV4cqiBTCHk5Uk8mt9CIGOmHmsWAWNQoYgEE8wC98BRZfLtI6ogLMx0qB1JPQDDZ8oyhC60HXWl1uLK2PipHwxsuD5RDJkpV5Gv0sRt6OHEZXSrrYbbUN912oi8Q/wAKSSHLOxWRkyrMmXDESTaJ5i24HdQKdRA7zBWC9CQGVky7BFcghXsK3gSpGqvdY/fEIbGq4ZkYGiSV4la4s65UFlUmIIYgKOwBJ+B8euIuHZCPNolokLelRQlogygpMr3asxGoFNj43veAzYOJIMszkhFulZzXgqi2PwAvGg4ZJDO86HLRqqQTvGV1h0McbFeYxY6/aSB3q8NsVvAcqsjyhxYWCdxudmWIsp28iMBW44HGokEKT5WH0eNlljy5lLay7GVV1FGDDl9b2HX2bYzudiCSyIN9Dsu/5WI/tgIQcJi24NB3JHMcRoqoknYCFL1EjTYMkhA2AugGJHTF1Jw6BS0hjjcHJc8KhlWLmicRWt0wTbce01WxAY+sSwZVnsIpYqrOa8FUWx9wGNHw/h0eaWAtGsRbMGF+UCodOWJBSsSA+zLY62LBrdOBcRSQ5gDLxx/4WcoYtYKjl7q5ZjrFHqd7rzIwGbiiZm0qCxPgASdhZ2HsGEBxedi59OcTuq1rIO8Ca+xc7Uw38PHYn34WOaFMpHOcvG8kk0q0xkESqqRGtKvZotQs7Weu1BQk4dFCW2UFjRNAWaAtjt4AAm/Zi/zfCoo2zEum4eWrQA3ucxvEPaUUOT7YsRdjswFmfuI1wZj1wxqsvIdqI69D7PLAUd9MNO/Wj7xi9kZIYYZBDE75jW51hmjjVXKBEQMPEEkkk0VA8SROO5NEkQxjSssSTBLJ0a13WzuRYNXvRGAgk4bKilmQhVCb+QlUtH/5KLGBcbHiMcQBmkjEnLHDgQSRaNliZF2PiFH7YGy3ZtBLJG5sPNHl4G9krK/NA8ahojwuVcBmMJeNPmcvAwlU+iIqq5iMUkjThk3VXJ/maqprAomxQFYzBOAZeOw1zjsAJw9vW/T/AKlwUuBOH/e/T/qXBi4C0y/H3VUVkik5X8sypqaMXqoEEBl1EkKwYAk+7Dk4/JREgjmBZpKmXVpdjbspBUjUeovSa6YGm4Y6wpMR3JCyjrdppu9th3xXnviB4SACVIB6EigfcfHAGZnjEsgkDsG5rI77AG4wyoFqgqhWIoCqA6VhjcUfVCxq4Aqx7dArl1vz7zHAywsQWAOkbEgbA+AJ6Y6OBmNBSa3NAkge2umAsV4+9EOkUoLtIBKmoI7m3KUwIBNWpJG3TAWbzbyyNJI2pmNk7D2AADYAAAADYAAYky/DXeKSVRaxadXW++SBW2/TfEnE+FNDI6G2CBLYA6e+iuBfhs1b4DpuMytHFGW7sBJjoAMCSGst40enlid+0UzTyTNoZpRpdSg5bKQBp0A7DugiiCCoIOK2OAtdKTW5oE0PM10GECk9ATgLaPtTKoQIIlWOQSxqsY0o42sWdRvx1E3Q6VgL+KyXCQ2loABGV2K07SA34nU53xDl4g2rUwWlZhYJ1EdFFdCfM7YaISQSFNDqaNC+lnwwFi3aGUgjuKCJhSoAoE9c0AXtdbeWB8rxBkXl2QhkSRtPr2gYAox6Gnb41gRVw5oSAGIIB6Eg0fcehwGoftEqCdhPHIZY3QCPLmKWQyDTqzD6AvdBLEKTbAdeuM3lM80RYpVsjobF9110t7jR64i5TEFgpKjqaOke89BhUgZr0qTQ3oE0PbXTATycWkMiSEjVEI1XbYCIAJY8egvzxLmOKa4tBUajM8pcAA94Aab61dmug+JwEsRY0qlj5AEn9hhNBJqjfSq3vyrzwBmS4q8asmmOSNmDFJVLAMAQGUqysDRI67g74nzHaWZ10torlmHZFBERcSBBVAAMNttgSMVjxkEgggjqDsR7xhYoGY91S1bmgTQ8zWAJh4pIiKiNpCyCZSPWEgFAhvcOmC/+ZJRrCJDHzVZZDHGFMgYU17nT50ukXRrYYrEiLGgCSegAJJ91dcJpN1vfSq3vyrzwE2Rz7QyLJGRqU2LFg2CpBHiCCR8cPzHEGdBHSKiuzqqigpcKGqyTVItDC/wthC8rd3RIkZUghrdGcH9k+Yx0XDWaFpV30yJHpAJYl1dgR7gh29uAM4rxJTBBl0kMiRa2LaSoLOxOlQwDaVHQnxd62xX8Pz7QSB003TCmGpSrKVZWXxBUkfHEPLN1R1XVVvflXW8LJCVNEEHyIII+BwB2X40yqUKROmouqSISkbNV8umDKDQBFkGhd9cDZzOvK5eQ2x9wAAAAAUbKoAAAHQAYiSEmqBN1VA730oDrjvR237rd31tj3f1eXxwBeY45K6MjFaYRA92v5CGOLe/wnfzw3NcYlkWJWbaAVHQojpRJHVgFUA+AVR4YFjhZvVUtW5oE17TWOWMnYAknbbez5DAWOY7RysH7sStICJJETTJIDuwY3Q1H1tIW976m6wnCyRkEgiq6gg2Pf5YaRtgGMMdjiMdigPIfe/T/AKlwUMC8O+9+k/1XBa4g2nCZy8OQWZmaH0mVWDsxi25PLVwTp0hiNj0BOBspLmG9KGbMhQRSGQS6tKSgfY6Q2yPzKAC1sSOl4zazNpK6m0k2V1HSSOhK9CcPmz0jqqvJI6r6qs7sq+HdVjQ28sBsYhmRnMr6PzPRqg0Vq9H0aU53M+5evXr1b38MdxKVUjtDmlvM5jmHLFQeaJjoEhsNYj0lR03at7xQ5XjkaFG5B1ppNLKVy8jpWl5IdJJawCaYWR4XiuTiUqszJJIjOSWKOyFrNm9JF7n54DWZ/NSBOIBObGayxdA24ZtpmZYjpUsfWA6E6T0rEr8SkPF4otbcsmCMx2RGyPBGHDR+q12bJB8PIYxMWYZSSrMpIIJViCQeoJB3B8jhOa16tTatu9Z1bdKa7wGrWcJlcryzm1vUScrpAM4kYEObBZwmigfAiupxNxriDwwTGEGBmzZVtJUOn2CmRVePZbfqFP5eljGRy2ekjvlyOmrrodl1e/SRfxxGJNqs11qzV+ddL9uAt+znTM/9pP8A0GL5uKSjiGSjDsE05NSgJCMHiiDhkGzagxBsGxQ8BjFLIRdEixRokWD1B8x7MLzjYOo2Ko2bFVVG7FVt5YC47NoBxHLithmUHw5gGLHLSZgzZlcwZOUIpuar6uUlI3JKKe6p5mgJp8wBscZ7hfEDDPHKBqMbq9E1q0sDRPtrriKbPyMoRpHKA2ELsUX3KTQ6+AwG252mfLJEM0yGOHRHHyxlpVKLzQwJpgW1hyw2N30GAI9Ua5cI2Yp2eSJMrSqBzWX7Wa/tHGivVIVQN98ZpM9IFKLI4RrtA7hDfW0Bo/tjkzkioUWSQI3rIHYI3nag0fiMBrO0MbxDNejBkPpkgm5dqyxUDALWiIi3M6UCQvsx2UMgWZ5+Z6RyISDDXpQhLEOzFjYfTy9TetoIvqcZOLOyK2tZHV6rUruHrpWoG6oDa/AeWGLmXD6wzB7vWGYPZ6nXd37bwF32gl1Q5clZr+0CyTlDI8YK6RQJYqraqZutkD1cTZRXTLQU2YqRnZEyo0EsGCHmy3u/d2XSdIN+OM9mJ2dtTszserMxZj7yxJw6PPSIpVJJFVvWVXZVb9Sg0dvPAbXtdO8KTiMtFrzrElDpJBy8bbOtd0k3tsdsQPIx1SJqOZbIQurCzKftNEzqepk5K+sN6DHGOfMMQAWYgdAWJAoUKBO1Db3CsIszAghmBWtJDEMtdNJu1r2YDS5mWZuFkzFiPSUCNISXKiKWxqbcoD08LLVgfIZx4+HzmNipbMQqWUkNXLmNBhuLrwO426YpJ827kl3dyasu7MTWwsk71Zrys4YJNqs11qzV+Brpe/zwGzQu0Uc5kcMMmeY6LrzDL6U8S6GLAg0ApkJ2XbxwbkVP+BkKSnbOAHMHW7KINSBjXq7sQp8CT0OMHDnHQgo7qVFKVZlKg9QpB2G/hhWzrkkmRySbJLtZNUSd9zW1+W2AvoeMzNkcxIZXLtPApfUdQXlzHSrDdF2qloVt0weeKzelcNHMemTLl+8ftS0rIxkH/qEooUlr2FYxokNVZqwas0T4Gul/XHGdrB1G1qjZta3FHwr2YDS8TeWOGEZUyImuUOYSykzLM4CuU3JEXL0g+BNdTg/jGaeLL5koeXKz5MTFO6VlOXkM4BX1SXHeqt9Q88ZHLZ6RCTHJIhb1ijupb36SL+PniLWaIs11IvYneiR0J3O/tOA1q5zUMoJmJGZy7wSOxs16RIsLsx3Oh1Q2d6XFRx+MwrFlSKaMF5R5TSUSD7VjCL79WAMnmFV1MiGVV6IXKjrdXRpbuwKu+oxHnc20sjSObZ2Lsfaxs/DfADsMdjnwmAE4cfW/Sf6rgpDgTh/3v0n+q4KXAWcPBZXkijVLaYK0YsUwYkA3dDdTd9KN4m4VwV5Ja5RcJIiSKGVGJZtIQM2wYkEfAnB3D+JxjJks4E8KyRRL95kzFWw/Rcx/9xcWicchGYyriRRzcwmazBvaJgqppfypjK3ucYCt4V2aV1ysjupE2Y5TqJI9Wi4h3VB1a/tDYrYAGheAM5wGRBI3cIjPfVZEaSMFtIMkYbUu5ANjYnesWfAc3GEyZMka8nOGSQMyqwRjBTgH1l7jXV1W+K/hmaVTm9TAa4JVWz67GRCAPMmifhgAshw+Sd9ES6mCs1bDYdTucPzfCJEQPaOl6S0UiSKrdQrFCdJNGr60awd2RAMk4ZtAOVnBbelBSrNC633rwvBHC5lyauZHikZ3hIjikSTuxSiVnYoSq7DSATZ1nahgKzMdnZkViwS0FyIskbSxC6uSMHUtEgGxte9YWHs5MwWgmp11JGZIxNItbFIidRvw238Lxd5nOKrTSK2SCusoR4wWnk5oZQvKMmpGIY6i4Gnc7mrgzSRzZlMyJ4o4yYnbU4EsJjVQyCH13IK93SCDtuN6Cph4BK0ayHQkbEhXlkSNSQaIBdhvt0+PTEw4IVizPNUrJDydIux9o9E7WGBU2CDW94t+NRjM5eB0eOMtJmnEcjrGNLz6rVnIUkdCLvoRfhJFx2GIHvrJyVyS7f8ArGCbXLy7q1ANA+IUHpgKDMdn5Y1YsEJjoyIskbSxDpckYOpaJANjYkXWA8pk3lcJGpZje2wFAWSSdgABZJNADGmnzaoZpA2S0ssgR4wWml5gK6eWZdUZIbvFwNO/U1dNwHMopmR2CCaFog5vSjEqw1VuFOnST4BifDAcOAPabxlXbQJFliaMNV6WcNStW9Gr8Lw7tLkkgzMkUYAWNiliQSFtLEamI2ViBunhgmErl4HjeSNnlkhIWN1kCLEzMXZ0JUE3QF3RY7Yr+0M6vmsw6EMrTSMpG4YF2IIPkRgJl7OykDZNRTmCMyRiZk06tQi1avV7wFWRvVYN/gcfo3M31eic7rtr9M5PTy0eHnvi34dPBFmo3V8ssAqpXfmZliY9PfVmLREMaJ0KFA2OwsBs/GMry+YhYZIxUGBt/TtekV1Ojve7fAZ7I5N5nCRi2IJ6gAACyzMTSqBuSdhg3/l6YlQgWUPq0tE6SKTGut11KSNQXfT1PheO4DmEHPjdwnOhMau2yq2tHAYjoraNJPhq32vFjwUJlnBfMJrKz92ORXjT/DSIjM6ErzGdgFAJNeVjAVn8Bl1MDyxywC7GWIRx6rCq0mrSHsEabvY7bHDDwKbmcvSNWnmatacvl1fM5t6OX+a68OuD+CZxfRXhqDmCVZVGYOlHXllCFfUqhxsaJ3DGumLGLi0dNAzZUk5cIvdIyquMxzjEZNfeBsnXYUNt0F4DPtwCXWiqA/MvQ0bo8bafXqQHSNPU2RQ3O2C07OkZaeU6X0coRtFIkiamkCsp0E97SbAPvF4tIuJIiciR8vHzVnU8gao4WkRFVpJQ7g6tOkhb0rufLAmTRIMtmEknTXI0FLE6ysFSW2e0OnUASQt3sTt4hV5vs/LGrk6DyzUipIjvFZ0/aIrEr3tj5HY0cDZLIPK2lACQCxshVVVFszMxAVQPEnGh4i6Os7TPlnYqTFNl3CzTvrBHMhRqoiy2pFII63tir4AIyZNZXVyzy1lcxxSPqXuyMGG2myASASALwDV7PTF41QLJzSRGY3R1ZlFsoYGgw22NHceYwzNcEkSMyHQyqQr8uSNzGW9USBGJWyCN9rFdcajh/EY0GV1S5ZGinlZ1iKhUEkKqhDAkSbrRYE0SBeKDs7xBIY5y9XUBVCd35eZjdlH/APKk/vgC+Ddk3bMJHKF8TJGsqc6NdJNvGDqXersbXvWM4rbY13DFjjz/AKS2Zi5JeV1bWOY3MV6VovXQ97vagAKO5sXkMA44a2HYaTgEBwmFBwmA/9k="/>
          <p:cNvSpPr>
            <a:spLocks noChangeAspect="1" noChangeArrowheads="1"/>
          </p:cNvSpPr>
          <p:nvPr/>
        </p:nvSpPr>
        <p:spPr bwMode="auto">
          <a:xfrm>
            <a:off x="307975" y="79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10" descr="data:image/jpeg;base64,/9j/4AAQSkZJRgABAQAAAQABAAD/2wCEAAkGBhQSERUUEhQWFBUVGBoXFxcVGBYYFBQYGBcaGBUYFhUYHCYeGBkkGRgcHy8gJCcpLC0sFx4xNTAqNSYrLCkBCQoKDgwNFA8PFCkYFBgpKSkpKSkpKSkpKSkpKSkpKSkpKSkpKSkpKSkpKSkpKSkpKSkpKSkpKSkpKSkpKSkpKf/AABEIAMABBgMBIgACEQEDEQH/xAAbAAABBQEBAAAAAAAAAAAAAAAEAQIDBQYAB//EAEMQAAICAAQDBAcGBAQFBAMAAAECAxEABBIhBRMxBiJBURQyYXGBodEjQlJicpEVM7HBJKLC8AcWNHSSQ4Oys0Rjgv/EABYBAQEBAAAAAAAAAAAAAAAAAAABAv/EABYRAQEBAAAAAAAAAAAAAAAAAAARAf/aAAwDAQACEQMRAD8A824cu9+Qv49B8zg5WJwHw/736f7rgtRjSCsvkZJFdkRmWManKqSEHmxHQe/D48i5RpAjGNSAzhToUk7At0Bx6TxvgWWPA4pI5iiIivSsNE0radfMUC3kuwBfdqqwv/ErgWXTJQSwykImhIYgwMUgayzqo6vXeLb7DCjzWLhsjRvKqMY46DsOi6jS3vtZw88KlEImMbCJm0h67pYdRfnsf2xf9hTzDmsqf/ycu4Uf/sj78f8AfGjzEBfLvwxR34crFMo8eeH5kw/8ZAPhgMGOA5jQJOU2jRzdW1csGi/6bOAFGPUps2gzGfiI1xZXIrCFB06tBUsLra2JBPsxnZOGQzwZOaPLaHknaF4oGP2gUBgUMhOlq2smvHCjInDpcuy1qVlsBhYItT0IvqPbjcZvheXfL5p+Tlo2y2hkWGd5XrmaSk5DFdxtam7vA/8AxDzat6IBEiE5WF9SlyQp1VGATWkefX24DJJkXMRlCsYwwQv90MRYX31gfGl4fw+I8OeVwdS5qNCVLWEK2wC3pJ+F4t+K8Jy7xTHKQwSxoupHhnf0qIDq08MhsjzAAxaMPl8uzsFRWc+Sgk7DfYYkTISGMyhDy1YIX+6GIJA99Y0//C+cDPAFFYsklMSwKVGxOmjRsbG/Dpgjh2ejHC8xIcujKc1Hpi1ScpTy6Fm9bKNzV7nxrDdGJC4S8egL2Wy0s8MgQRxvkjm3i1lU1LtpEjWUSyCT4AHFTx3JZZstzEOVjnRwOXlp+akkZ8dJJKsD7dxhRlawqjGm7O5KD0LNzywiVoWh0Asyr32IIbSbK9CR126jFycrlBLkP8GhGdRDIDJLpi1No+xAawbN7k9BVYUefacKBjcwdmoIY55WEDlc0+XjXNS8qJVSySSCC7kUAL6WcN/guW9ILwpHmI+RzWRcwoy+XkuiJZyQTEDuN7N4UYmt8cuPQ4OzuWkk4e/LhqeWSOVcvJI0DaBY0sxsHzo1iqGWy82WzujLiJsppaOQO7O4MhQiSzpJIF7AV8MKM1nci8LaZUKEgMA3XS26n3HA2PQpeAZYZjMBoiyRZBJwutwddAkhiTV/sL6YFyvBIM5DlJFiXLtLmTl3EbOVKhQ2oaySGrbEowwwpxu+FwZTMTZuL0NUEEUzRsHkLXH3QZQTRa99q8t8Zzsjwhc1m4onJCHUW0+sQqliF9pqsWimAwZNwiZI0leJ1jk2RyKVtidj47C8aPJrls3HmSuVSBsvHz0KvIQ6qwBjm1HckfeFG7w//iNmVZsqBEqH0WFrUuSFZTUYBNaR4Hr5nCjG1jrw7CHwxUNrbHVhwGEwEZGEwrDHYiguHn1v0/3GC1GA+G/e/T/cYNTEEgQeQ/bCqg8gMID/ALvDtOKCuF8RfLypNEQHjOpSRYvpuNrFEjBmX7V5hM2c2rLzmLEkqSh1CiNN9K6C/AYg4XwczR5iRWAGXj5jAg2wuqHtwVkOzRmzHJimjccvmNJ3giALbg7XY6YAWHtBMpzDWpOZVllJBNhm1Np37pv34lyfaaeJIljZVEMplQ6bYOwo2SaK1tVYAzGXAdlRuYo6MoYBh+IBgCB7xiG8BoT23m0yoIsqiTLUiJDpDH8V6r1A7jeh5YB4hx6WeOKOURkQqERwlS6QKVWe+8ovywnD+zmYnR5IYXkRPWKjYGroeZrwF9cdB2ezDwHMLC5hXq4HdodT5kDxI2GAZBxqVIDAhAQyLLdd8OgpSGvYeysH5rttmHD92BHlUpJLHEFmkU+sGe6F1vQF4oqwgwgN4TxaTKypNEQHW61CwQQQQR4gg4mn7RSPHJFUaRySCVljTSAyrQ097urXhv78VhGEGLBcp2rnDwurqDl4+UlLsY97WQEkOCDv0wzifaKSaMRaYoog2vlwR8tGaq1NuSTWw3oeWKsDCYgOy/GJEglgXTy5ihe1trQ2tG9t/Zib/mKYnLtaXlQBF3dgFbUNQvvb+7FXeHFcBcZftXMpl1CKVZn5jxyx6oi5J7yrYKnetj063h69tcwJHduU4dBE0TRgwctd0RYwRpA6ije564ogcKBhBoB28zAEQCwAQPzItMWkRkggqAGHdN73ZJ8cVsHGpESdF01mQBJa2aDFhpN93c+3AOEJwgupO12YZpGJS5YBl27h/lgVsNWze35YiyvHXWOOEsViSYTXGPtlbYEqxNbDoK6+OKuscMIPQJu18UYzD+kRzGaJ41WLKmGSRnFCTMyFQCVF7A0STtjCZLOvC6yRMUdDasOoI9+xxDhBhBeZ/tbNJG0emGJZSDLyIhG0pBsazZsXvQoYC4nxl8wUMtXHGsS6RXcS9N7mzv1wCRhB8cIHXhK9uFAx2A68J4HHXjiuLqGY7DWOOxFBcO+9+n+4wYpxX5BqNHbUKvy8vhYxYaa2OIJLw44jOHHFGn7K/wDS8T/7X/XjYxZ2ROJSKjsoPDwxA6FkhGhveLNe/HlUeYZdQBIDCmAJAYeTAHvD2HDvTpC2rmPqrTq1vq09NOq701tXTEg9EyWbdcllZYnzeuV3ad8rHFI0k2vpOWYHp0XoQScZDtlo9Nm0RGEWLjOjuNpGsfZsyjfegdrrFbleISxXypZI9Q73Ldk1V56SLxDe5wHofYPtg2Syrmbl8gFjGNQ9IeU1aJGLtb3LGgPb4ScH7dPl+GsuYEJLq4y6I1yvzGazJGL0RqSdzRIFV4nzbRuemFAry+WECrsMIDhbwhG+KOAwq4RRjrwCjHE/7/2MMw44DicL44YcKcBxO+FvCBsdeAcfDDRhcdihThMdhbwo4HDQcLeOPXECgY5cIox3+/8Ae2LR2FJwzDiMKOJxzdcNbHHEEbnC45mx2AqosGx5hhQB28tj+19MCZdLIA6nFimWUdST7qr9z1xApzLef+VfphfSH/F8l+mHiFPzfLDuUu3rfLFEfpLefyX6YQ5h76/JfpiVokv73ywhhT83ywDfSH8/kv0w0Zl/xfJfpiXkp+b5YYIF/N/lwCHMt+L5L5e7CNmm8/kv0w7lJ+b/AC4UwL+b5YBgzDfi+S/TC+kt+L5L9MPEKfm+X0wvJT83yxRH6U34vkv0whzTfi+S/TEnJT83y+mEMSfm+WIIjmW/F8l+mFOabzH7L9MS8hPzfuuOMCfm+X0wEbZlvP8Ayj6Y45hvxfJfpiTkp+b5YXlLt63ywEfpLefyX6YT0l76/JfpiVok/N8sIYV/N8sA30h/P5L9MIMy34vkv0xJyU/N8sMEK/m/y4BDmW/F8l8vdhDmW8/kv0w/lJ+b/LhTAv5vlgIxmG/F8l+mHekt+L5L9MP5Sfm+X0x3JT83yxRH6U/4vkv0whzTfi+S/TEnJT837jHGJPzfLEEJzLfi+S/TDjmm8x+y+z2Yk5Cfm/dfpjjAn5vl9MBG2Zbz/wAo+mEOZb8XyX6Yl5Kfm+WOaJfzfLADtmX8/kv0x2JJIkv73yP0x2AC4aNyfJT/AFA/ocGJ0wDw7736T/UYMQYg0HDOFQSqx50qtHEZXHJUilrUFPN7xttrA+GK+fLKWAhMkimhZj0tq60FVmvb2+eD+zfTNf8Aay//ACTEuTzjx8Pl0MVLZiJSykhtJilJAYbi6F0dxt54ClMR1adJ1dKo6r8q63huizVY1HO+y9PvviLkE+PpNcsP52YPtL/EDiq7NQM2YGhirKsjAooaQ6YydMak/wAwjZd9ib8MUBZjh8iEB43Qt0DIylvcCN9/LDZMi6qHMbhD0YqwU+5iKxseF5U8mIiKZQM9lmHObW9NrVmC6F0KW0jVvZoXYxVZfOPJNn9bM2qHMEgk1aMCndOw0kCvLEFTkOEySslK4R3VOZpJQFmC+t08el4bDkdWYEOrrKIrrzfRqr51jWRRTnikLw6+Rri5bDVyBl7WgT6oXTYIP3r8cZ7Kf9en/cr/APdgA83w6SPUSjaAzIH0sEYhiuzdPDzwyPJyMpdUdlX1mCsVX3sBQ+ONWIpxn52n18n7bmsdXIaEq2kKfUK+roA8arfDlsnJtDHmmAii0GGRViD0OcGHLIU8zVr1HcddqwGNVbNdTdUOpxJLkJAoco4Q7BirBSfIMRROLDLFTn0KgKpzK6QralA5ooK1CwB0NdKxYw5t5Mzn9bFg0WZsEkr3LZO70GkgV5VgKRskS6rHqkLKpoIwayoZgF6kC+o2PXpiN8uwbQUYPYGkg6r8Bp637MariKsYpFh1GUw5IsEvmNAMv3goG5XXo1AflvbDOEpKvdm1mX0VxAikLmlXmi1DMpIYx8wqKJ03VWMBmMzlXjbTIrIetOCp39hF4ni4RI0DThToRlU91jeoMbBArSNG5vaxiy4ttlY1McqDmsYzPIDJWmpAictSI9Wk301dPHEeT1nh+YC6yBLCSFLGl0TWSB0W6vw6XiirXJuU5gjcoOr6W0D3tVfPEQjs0ASfADcn4Y10kUx4gjxa/R7Qo3e9HGWGnUGPqBAmoMD46r3xUdntJ4jBo9T0lNN/h5g038MQVsmQdVDsjhD0YqwU+5iKOGrknKF1Ryg6uFYoPe1UMaLKw5hZsw2Y5nKMU3ML6uU1o3J0k90nmaNFeQrYYsB/1GXaGPMsgji5ZSVFy2kIvNDXEQq6tfM1H8V4DGZfJySXy0d63OhS1e+gawkOXdzSqzGwKVSSTV1QHWgdvYcX+eikeHL+iLJywZLEJc6Zuc5Gopvq5XL0sfAbeOLXiCSNBmhDZk15UT8r1mcQP6Rp0+t9pu1eTeF4DKZLhTPI8bXGyxySEMpB+zjaSipoiwvzxAuTkKFwjlB1cKxQe9qoY1eRDCOJZb5ogzpAe+YITlzyg17hdXMKg+F1tWCCf8RA0UWZZAkXLKyouW0BF5ga4iFS9YkDH8V4DDVhCME5jKmuZpIiZ2VDdqSu5UHxoMP3wNih6jHXhgrHVgH4YTh2GsMA1t8djlx2AB4ePW/Sf6jBajAfDj636f7jBiYglDYWj/u8HZbgrOisXijEliPmvpMlHSSuxoattTULvfY4jzvDJIVUutai611IaN9Lqw8GB8PaPPFDsxxDVEkSoqIhLGixLuQAXYt7FAAGw388CA7/ANK+uLE8AkUuJGjjEbBGeR6QORegEAlnA6gA1W9YVuEugm1oG0xo4cP3QryIqyJp2kVtWn2XfUVgK1pWJskknqSSSa6WSbOODf0xoOC9li2ajjlaMnUOZCJPtlWrNgeIG5AJI8QKOM/AhYqqglmIAAG5JIAAHneAUynTps1d6bOm/Oul+3Db3xYZrgTornXE5j/mLG4Z4t9PeA2IDEKSpIBO+HZjs/IusFoy8YLSRB7lQD1rFVa3uASR4jY4Cv5pqiTpG4WzpvzC9AfbholIUgEgHqASA3vA2PxxoG7PBWywUxzmaJnKCUCyObuGA2QBB7yCMBRdmpDyreJDMqtEryBWlD7LpHhZ271C9rwFYMIW64sMvwdyrM7JEqsULStpBcDdAACSR1O1DxrbEXFOFSQMFkABZQ4ohgVa9JBBrer91YAdWIIIJBHQgkEe49RhrHxJJN3d73531v240E/ABycuI+U8kyvIzCXdVVpAdjSrGqpbMd7BHhgJOBG4/tImjd9HMV+6rdSragCprpYo+3AV0kpY2xLHzYkn9zvhBY6bX5Eix5GvDBnHcgIJ5YlZWVHZQQdVAMQAxr1qG4xHw/hzzvy4l1PTMB56QWNe2hgIBIdJWzpO5WzpJ8yvS8T8OzxhmjlUBjG6uAbolSCASPdgheBtb28IRNIaTmAxBmukDLep9jsoPQnpjv4FJrZToAVBIZC45XLYgK4cXakkAVZJNVe2AAeUkUSaFkCyVW+tAmhjllIBUE6T1UE6SfMr0ODv4DIXRVKOJFZ1dXHL0pfMYs1aQtb6gK+IsocEC5WaXUkmlolR4nLKCzNrUggEGgOo9oxBTpMVvSxWxR0kix5GjuMERcQKQmIAAGRJNQJDAorqAK6bOTfsw3JZBpS1FQEXU7OQqItgWx95AAFkkgAYXiHDmi0Esjq4JR4zatpNN1AIIOxBAPTFA5kJJJJJPUkkk+8nc4TmnSVtgp6rZ0n3r0ODMrwhnjEjNFGrEqhlcJrYesF2OwsWxpRfXEsvZyZZXjcKhjVXkZ2ASNXClSze3UBQskmheACOZJQJfdViwHtYAEnz2UD4YiJxZHgUuuNU0y82+W0bAo2n1u8a06fENVDc7YjzXBmVC6vFKgIVjE2vQx9UMKB3o0RYNdcAHpwhxoeDdlicwkcrRsQTzYlk+1QBSTqA8QasKSR4gb4zoNjALeGlT/u8KccTtgG47DScdgAeH/e/T/cYMjGA+HH1v0/6hgxcQaXKTRLFCY5MuhAuYypzMwHDsajR1ZSunTp0gb3ZGLCTi+XbMZgu6vGs7ZuCgxEjb3DuLGvuXew5ZxjcOBwF16QuYgCPKkcqSySXKSqSiXRqOuiA4ZOh6htumLBeNwxxNGrh+VDGinvBZnGcWdwti9IBIBNXpJ8cZTVjrwGs4fNAvEBmmzKcoytIB3+cC+o6Xj092i25uqG13ig4JnxBmIZWFiN1cgdSFIJr21gO8IN8Bp/Tkj5lzZYoylAMtCgndXIDA2gMXdsm97AAvrgqPOQo84E2VSKSKaOLloS51qRGZpCpkTwuzux6VdZAjCYDUZDiMQfJSGVQIonjkB1a0b7cixW6nWu4vriuzmeRpMqQ1iOKBXO/dZD3wfd7MVAOO1YDTcUnjzCt9qsQXM5h0d1k5UqSsrd1kQ04oGiNww8qwN2r0g5cISwXKxAEjST6xB0+AIIIHkRisynFZY1Ko9KSCVKo6EjodLqw1e0C8Q5nNPIxeRizNuWY2T4f0FV7MBfZfNwMMssjL9nl5V7+sRrMZZGjEunfQQwO224va8Sz59PRgjSwmRMwkuiFAqaNJU6WRAHYHc7natzvWXBwpOAuuK5NZsxmpEmRlGudSushw0uy7gaWpuh92Iez+bWOR2dtIMM6g7+s8Lqo+LED44qr9vz67+PnhQ2AvuFcRX0ZodUCOJeYpzCK0bgoEIDMCEYaQd6sE77USznoWtWkgeSOJViLJy8oGMjPKqqoAag2zOKJ1flvK6scDgNi3F4TDHE08ZJjnhdo4yqRmR45I2Cog1R2mlmAvcmiKusBjiyc8fOjeWRoSFjJZdKM5J10AW73QeHvrFFeEG+AteB8oCXWYxJpXlc7Vyb1d/VW2rT6uru9b3rBXH82j5fLqJY3eIyhxGmhRrKMpQKiqy7EavPzG5oiMJii7cRzZfL65RAYldPtFk0yJzGfVGyI2oguVK7dB57WvH54jJPAX5euPKFHksDVDAo0S1eiw533AKgHreM3lOMzRLpR6W9QUqjqG27yh1Ok7DcV0HlgabMMzFmJZmJJYm2YnqST1OINJkeJQwRrA0gcOZ+ZJGCyRc6AQrpNDWRWptPhsLOIMhmUyiyNzI5nflhUiYsulJklZnYqAP5YUDr3idq3z9468BquHvBHnvSDmU5ReR1Hf5tuHpZE09ytXeJNeV3jKKuOvC4DqwuGnHauuKGt1wuGXjsAHw/736f7rgpBgXIfe/T/AHXBSnEGnzkMAyuTaUyWY5AFiCaqGYkt2ZzXsA6mjuPGOfgCQhpJXZorTlctQHm5icxT3jSAIRqu9yAL8IjxSCSCCKWOQGFWAeMoS2uRnIKvQoXsbu72NipMx2gSUNHNGwitDEI2UvDy05a+tQcFPW6bgEeWAaOz6sUdJGEDxySM7KOZGIf5qsoNM9lQKNHWvTepeFcPid0kgaT7KaESJKEvS8gVXUpsRqoFT01Dc4iXtCqFESMmBEkjKMw1yCb+azMBSvYWqBA0L13vstxmKEVCkhDSRvI0pQMVicOI1CbC2AJYnehsN7B/G+C8ppJJtSGSSTkoF3cCQ27XQSMeHidqFb4E4JwjnFydeiJdbctdcjWwVVRfMsep2ABPhWJJeP8AM56yqzpK7SpbW8UpOzBj1BXusPEBT1UYH4TxQQ8xWDFJV0tobTItMHVkPSww6HYgkbdcBar2XD6SvOjEnMRVmTS/OROYqXsGV12DDx2IwNwjs7zkVtRUsz0Auo8uKPXM4Ubsd1VVHUk9KwPmeKKOXyOZqjfmc2VrkLbFaUEqqrpurJJJ36DBk3acekB44ikQRo+Vro6ZdRmpwO6SzsQa2pOtYCSLsuJNJQTxjmxxuJ4wrAStpV0I2O4or4WNyDeB5+DRVMsUjvJANTWoVHCvokMZ1FiFsGyBYBNYWDjkUbRlFmk0yxyFpnGoLG2rQiqSoJPVj5CgN8N7OlmzYcABNTGXUQFWF7WXUfLQxGACzuQEaQknvyKZCtbKpYiPfzIUt7ivniw/hOXQZfmySkzxq/2apUWpmXvajb9LoVt43QxXcVz3NmeQClJpB+FFGmNfggAxLneJBzAdJHJjSPqDqKMzEjyB1V8MAVJwRIQ7ZhnpZngVYtOp2irmNqfZUFr4Ekt4VhMx2fURPJG5ZeWs0dqAzRmQxShgCadHoGrBG+H5vj0c5lEySBGnknjMZQvGZSNaMGpWUgL4iit7g1hsXaJFmjPLJgjjaHllhreN9RkLNVa2Zy3SgQB4XgJpOydSZZNd86hKa/kMFWSVfbpjcN+/lily8StIFL6ELVrYHuqT6xA32G9DFtH2mOjM6kt52Zka9ojICstCtw0Z0+yhiv4Nn+ROkpXVoN1dHpVqaNMLsGtiBiiwzHAFMEkyLmEEbICZ0VRIsjFQUI6EGu7vseuJp+z0AzE2WSSRpY+bTlUETGJWcrV6hspGrpfhW+IP41CsUyBZ5DMEuSV1Lgo4ZRQu1O9m7O3TxYOPD0yXM6DUhmOixY5quoBPQ1r+WIFPDIIzGkryCR1RyVVTFFzAGjD2dTd1gWIqr8aw3tSqjP5kGwonkvTVgazekHbHHisLmN5Y5GljREIVlEUvLAVC5PeXuqAwAN1tROAuNZ/n5iWatPNdn0kg6dRJq/HAayfKwDMZtV1IgygLWid3bLt3FU+sb8a7zHws4qMr2dXMCNsuzgNI0biUKWTTHzS45frjQG2oG1re8R5ntAjNK4Rw02XWFgSulWURDUviVqPod+97MM4T2hMCKoTURKZD3qDI0RidLG4JDHveGAnbs4GUvGuYQIyBhPGFtHcIHQjawxFofMUTRrsxwKHmTwpJI0kAlYMVQRScmy6gA6l7qmiepHQXiA8WiUfZrO51o1zuDoVGDFUCmixqixrbwBOI4+NAZiebSamGYAWxa89XUWehrX8awFXWLODIRrCss5kqRmVEiCaiErW7FzQFsAB1JB6VuNmhHoiKXrKky72NWttNbbdytsW/DMuZssqGJ5xHIxXkOonj1hSwdGRriYgEMOhDedYB79lFBLK0ksQhiluOO5HM2rQipdL6pJJ6aT12wRwngEaTwNIk3KlWYBJY1Dq8cZLK4bZhRDKy9TWwo47jPHEWRoSCI+RBG4gcaopIlJGh7p9OsowJo77ihity/Ho45oWVJGWMPqLvcsnMUqd91QAHYC/Gyb2Cmk02dOrTe2qtVe2jV+7DcPkVbOm9PhqrVXtra/dhhGKI2x2FOOwAXDz636f7jBaYE4efW/T/AHXBa4gkGFGNFwqKIxwqq5d3JPNjzDPHLJbnTyJSRGAUoCjeq7sViPNIuVji+wR5JTIzc8M3LVJWiEYVWWmtCWbruAKrcKEYTGrzORhhilmESsSMq8SyFmEXPjkZ1IBGsArtf5Sb3vmaESZMejRVmUjaUHmUNcrRERd/7PZdXjufIVgMphTjVScLjgjSvRWZ2ls5pmvRHK0SqirVXoJLddwBVb0fGoY0nYQkNH3WXckd5VYrqNFgCSt+IF+OABwoxr4OCQGWUlfs5+WmWFnuPmUMiG730EaN/PfAOV4cqiBTCHk5Uk8mt9CIGOmHmsWAWNQoYgEE8wC98BRZfLtI6ogLMx0qB1JPQDDZ8oyhC60HXWl1uLK2PipHwxsuD5RDJkpV5Gv0sRt6OHEZXSrrYbbUN912oi8Q/wAKSSHLOxWRkyrMmXDESTaJ5i24HdQKdRA7zBWC9CQGVky7BFcghXsK3gSpGqvdY/fEIbGq4ZkYGiSV4la4s65UFlUmIIYgKOwBJ+B8euIuHZCPNolokLelRQlogygpMr3asxGoFNj43veAzYOJIMszkhFulZzXgqi2PwAvGg4ZJDO86HLRqqQTvGV1h0McbFeYxY6/aSB3q8NsVvAcqsjyhxYWCdxudmWIsp28iMBW44HGokEKT5WH0eNlljy5lLay7GVV1FGDDl9b2HX2bYzudiCSyIN9Dsu/5WI/tgIQcJi24NB3JHMcRoqoknYCFL1EjTYMkhA2AugGJHTF1Jw6BS0hjjcHJc8KhlWLmicRWt0wTbce01WxAY+sSwZVnsIpYqrOa8FUWx9wGNHw/h0eaWAtGsRbMGF+UCodOWJBSsSA+zLY62LBrdOBcRSQ5gDLxx/4WcoYtYKjl7q5ZjrFHqd7rzIwGbiiZm0qCxPgASdhZ2HsGEBxedi59OcTuq1rIO8Ca+xc7Uw38PHYn34WOaFMpHOcvG8kk0q0xkESqqRGtKvZotQs7Weu1BQk4dFCW2UFjRNAWaAtjt4AAm/Zi/zfCoo2zEum4eWrQA3ucxvEPaUUOT7YsRdjswFmfuI1wZj1wxqsvIdqI69D7PLAUd9MNO/Wj7xi9kZIYYZBDE75jW51hmjjVXKBEQMPEEkkk0VA8SROO5NEkQxjSssSTBLJ0a13WzuRYNXvRGAgk4bKilmQhVCb+QlUtH/5KLGBcbHiMcQBmkjEnLHDgQSRaNliZF2PiFH7YGy3ZtBLJG5sPNHl4G9krK/NA8ahojwuVcBmMJeNPmcvAwlU+iIqq5iMUkjThk3VXJ/maqprAomxQFYzBOAZeOw1zjsAJw9vW/T/AKlwUuBOH/e/T/qXBi4C0y/H3VUVkik5X8sypqaMXqoEEBl1EkKwYAk+7Dk4/JREgjmBZpKmXVpdjbspBUjUeovSa6YGm4Y6wpMR3JCyjrdppu9th3xXnviB4SACVIB6EigfcfHAGZnjEsgkDsG5rI77AG4wyoFqgqhWIoCqA6VhjcUfVCxq4Aqx7dArl1vz7zHAywsQWAOkbEgbA+AJ6Y6OBmNBSa3NAkge2umAsV4+9EOkUoLtIBKmoI7m3KUwIBNWpJG3TAWbzbyyNJI2pmNk7D2AADYAAAADYAAYky/DXeKSVRaxadXW++SBW2/TfEnE+FNDI6G2CBLYA6e+iuBfhs1b4DpuMytHFGW7sBJjoAMCSGst40enlid+0UzTyTNoZpRpdSg5bKQBp0A7DugiiCCoIOK2OAtdKTW5oE0PM10GECk9ATgLaPtTKoQIIlWOQSxqsY0o42sWdRvx1E3Q6VgL+KyXCQ2loABGV2K07SA34nU53xDl4g2rUwWlZhYJ1EdFFdCfM7YaISQSFNDqaNC+lnwwFi3aGUgjuKCJhSoAoE9c0AXtdbeWB8rxBkXl2QhkSRtPr2gYAox6Gnb41gRVw5oSAGIIB6Eg0fcehwGoftEqCdhPHIZY3QCPLmKWQyDTqzD6AvdBLEKTbAdeuM3lM80RYpVsjobF9110t7jR64i5TEFgpKjqaOke89BhUgZr0qTQ3oE0PbXTATycWkMiSEjVEI1XbYCIAJY8egvzxLmOKa4tBUajM8pcAA94Aab61dmug+JwEsRY0qlj5AEn9hhNBJqjfSq3vyrzwBmS4q8asmmOSNmDFJVLAMAQGUqysDRI67g74nzHaWZ10torlmHZFBERcSBBVAAMNttgSMVjxkEgggjqDsR7xhYoGY91S1bmgTQ8zWAJh4pIiKiNpCyCZSPWEgFAhvcOmC/+ZJRrCJDHzVZZDHGFMgYU17nT50ukXRrYYrEiLGgCSegAJJ91dcJpN1vfSq3vyrzwE2Rz7QyLJGRqU2LFg2CpBHiCCR8cPzHEGdBHSKiuzqqigpcKGqyTVItDC/wthC8rd3RIkZUghrdGcH9k+Yx0XDWaFpV30yJHpAJYl1dgR7gh29uAM4rxJTBBl0kMiRa2LaSoLOxOlQwDaVHQnxd62xX8Pz7QSB003TCmGpSrKVZWXxBUkfHEPLN1R1XVVvflXW8LJCVNEEHyIII+BwB2X40yqUKROmouqSISkbNV8umDKDQBFkGhd9cDZzOvK5eQ2x9wAAAAAUbKoAAAHQAYiSEmqBN1VA730oDrjvR237rd31tj3f1eXxwBeY45K6MjFaYRA92v5CGOLe/wnfzw3NcYlkWJWbaAVHQojpRJHVgFUA+AVR4YFjhZvVUtW5oE17TWOWMnYAknbbez5DAWOY7RysH7sStICJJETTJIDuwY3Q1H1tIW976m6wnCyRkEgiq6gg2Pf5YaRtgGMMdjiMdigPIfe/T/AKlwUMC8O+9+k/1XBa4g2nCZy8OQWZmaH0mVWDsxi25PLVwTp0hiNj0BOBspLmG9KGbMhQRSGQS6tKSgfY6Q2yPzKAC1sSOl4zazNpK6m0k2V1HSSOhK9CcPmz0jqqvJI6r6qs7sq+HdVjQ28sBsYhmRnMr6PzPRqg0Vq9H0aU53M+5evXr1b38MdxKVUjtDmlvM5jmHLFQeaJjoEhsNYj0lR03at7xQ5XjkaFG5B1ppNLKVy8jpWl5IdJJawCaYWR4XiuTiUqszJJIjOSWKOyFrNm9JF7n54DWZ/NSBOIBObGayxdA24ZtpmZYjpUsfWA6E6T0rEr8SkPF4otbcsmCMx2RGyPBGHDR+q12bJB8PIYxMWYZSSrMpIIJViCQeoJB3B8jhOa16tTatu9Z1bdKa7wGrWcJlcryzm1vUScrpAM4kYEObBZwmigfAiupxNxriDwwTGEGBmzZVtJUOn2CmRVePZbfqFP5eljGRy2ekjvlyOmrrodl1e/SRfxxGJNqs11qzV+ddL9uAt+znTM/9pP8A0GL5uKSjiGSjDsE05NSgJCMHiiDhkGzagxBsGxQ8BjFLIRdEixRokWD1B8x7MLzjYOo2Ko2bFVVG7FVt5YC47NoBxHLithmUHw5gGLHLSZgzZlcwZOUIpuar6uUlI3JKKe6p5mgJp8wBscZ7hfEDDPHKBqMbq9E1q0sDRPtrriKbPyMoRpHKA2ELsUX3KTQ6+AwG252mfLJEM0yGOHRHHyxlpVKLzQwJpgW1hyw2N30GAI9Ua5cI2Yp2eSJMrSqBzWX7Wa/tHGivVIVQN98ZpM9IFKLI4RrtA7hDfW0Bo/tjkzkioUWSQI3rIHYI3nag0fiMBrO0MbxDNejBkPpkgm5dqyxUDALWiIi3M6UCQvsx2UMgWZ5+Z6RyISDDXpQhLEOzFjYfTy9TetoIvqcZOLOyK2tZHV6rUruHrpWoG6oDa/AeWGLmXD6wzB7vWGYPZ6nXd37bwF32gl1Q5clZr+0CyTlDI8YK6RQJYqraqZutkD1cTZRXTLQU2YqRnZEyo0EsGCHmy3u/d2XSdIN+OM9mJ2dtTszserMxZj7yxJw6PPSIpVJJFVvWVXZVb9Sg0dvPAbXtdO8KTiMtFrzrElDpJBy8bbOtd0k3tsdsQPIx1SJqOZbIQurCzKftNEzqepk5K+sN6DHGOfMMQAWYgdAWJAoUKBO1Db3CsIszAghmBWtJDEMtdNJu1r2YDS5mWZuFkzFiPSUCNISXKiKWxqbcoD08LLVgfIZx4+HzmNipbMQqWUkNXLmNBhuLrwO426YpJ827kl3dyasu7MTWwsk71Zrys4YJNqs11qzV+Brpe/zwGzQu0Uc5kcMMmeY6LrzDL6U8S6GLAg0ApkJ2XbxwbkVP+BkKSnbOAHMHW7KINSBjXq7sQp8CT0OMHDnHQgo7qVFKVZlKg9QpB2G/hhWzrkkmRySbJLtZNUSd9zW1+W2AvoeMzNkcxIZXLtPApfUdQXlzHSrDdF2qloVt0weeKzelcNHMemTLl+8ftS0rIxkH/qEooUlr2FYxokNVZqwas0T4Gul/XHGdrB1G1qjZta3FHwr2YDS8TeWOGEZUyImuUOYSykzLM4CuU3JEXL0g+BNdTg/jGaeLL5koeXKz5MTFO6VlOXkM4BX1SXHeqt9Q88ZHLZ6RCTHJIhb1ijupb36SL+PniLWaIs11IvYneiR0J3O/tOA1q5zUMoJmJGZy7wSOxs16RIsLsx3Oh1Q2d6XFRx+MwrFlSKaMF5R5TSUSD7VjCL79WAMnmFV1MiGVV6IXKjrdXRpbuwKu+oxHnc20sjSObZ2Lsfaxs/DfADsMdjnwmAE4cfW/Sf6rgpDgTh/3v0n+q4KXAWcPBZXkijVLaYK0YsUwYkA3dDdTd9KN4m4VwV5Ja5RcJIiSKGVGJZtIQM2wYkEfAnB3D+JxjJks4E8KyRRL95kzFWw/Rcx/9xcWicchGYyriRRzcwmazBvaJgqppfypjK3ucYCt4V2aV1ysjupE2Y5TqJI9Wi4h3VB1a/tDYrYAGheAM5wGRBI3cIjPfVZEaSMFtIMkYbUu5ANjYnesWfAc3GEyZMka8nOGSQMyqwRjBTgH1l7jXV1W+K/hmaVTm9TAa4JVWz67GRCAPMmifhgAshw+Sd9ES6mCs1bDYdTucPzfCJEQPaOl6S0UiSKrdQrFCdJNGr60awd2RAMk4ZtAOVnBbelBSrNC633rwvBHC5lyauZHikZ3hIjikSTuxSiVnYoSq7DSATZ1nahgKzMdnZkViwS0FyIskbSxC6uSMHUtEgGxte9YWHs5MwWgmp11JGZIxNItbFIidRvw238Lxd5nOKrTSK2SCusoR4wWnk5oZQvKMmpGIY6i4Gnc7mrgzSRzZlMyJ4o4yYnbU4EsJjVQyCH13IK93SCDtuN6Cph4BK0ayHQkbEhXlkSNSQaIBdhvt0+PTEw4IVizPNUrJDydIux9o9E7WGBU2CDW94t+NRjM5eB0eOMtJmnEcjrGNLz6rVnIUkdCLvoRfhJFx2GIHvrJyVyS7f8ArGCbXLy7q1ANA+IUHpgKDMdn5Y1YsEJjoyIskbSxDpckYOpaJANjYkXWA8pk3lcJGpZje2wFAWSSdgABZJNADGmnzaoZpA2S0ssgR4wWml5gK6eWZdUZIbvFwNO/U1dNwHMopmR2CCaFog5vSjEqw1VuFOnST4BifDAcOAPabxlXbQJFliaMNV6WcNStW9Gr8Lw7tLkkgzMkUYAWNiliQSFtLEamI2ViBunhgmErl4HjeSNnlkhIWN1kCLEzMXZ0JUE3QF3RY7Yr+0M6vmsw6EMrTSMpG4YF2IIPkRgJl7OykDZNRTmCMyRiZk06tQi1avV7wFWRvVYN/gcfo3M31eic7rtr9M5PTy0eHnvi34dPBFmo3V8ssAqpXfmZliY9PfVmLREMaJ0KFA2OwsBs/GMry+YhYZIxUGBt/TtekV1Ojve7fAZ7I5N5nCRi2IJ6gAACyzMTSqBuSdhg3/l6YlQgWUPq0tE6SKTGut11KSNQXfT1PheO4DmEHPjdwnOhMau2yq2tHAYjoraNJPhq32vFjwUJlnBfMJrKz92ORXjT/DSIjM6ErzGdgFAJNeVjAVn8Bl1MDyxywC7GWIRx6rCq0mrSHsEabvY7bHDDwKbmcvSNWnmatacvl1fM5t6OX+a68OuD+CZxfRXhqDmCVZVGYOlHXllCFfUqhxsaJ3DGumLGLi0dNAzZUk5cIvdIyquMxzjEZNfeBsnXYUNt0F4DPtwCXWiqA/MvQ0bo8bafXqQHSNPU2RQ3O2C07OkZaeU6X0coRtFIkiamkCsp0E97SbAPvF4tIuJIiciR8vHzVnU8gao4WkRFVpJQ7g6tOkhb0rufLAmTRIMtmEknTXI0FLE6ysFSW2e0OnUASQt3sTt4hV5vs/LGrk6DyzUipIjvFZ0/aIrEr3tj5HY0cDZLIPK2lACQCxshVVVFszMxAVQPEnGh4i6Os7TPlnYqTFNl3CzTvrBHMhRqoiy2pFII63tir4AIyZNZXVyzy1lcxxSPqXuyMGG2myASASALwDV7PTF41QLJzSRGY3R1ZlFsoYGgw22NHceYwzNcEkSMyHQyqQr8uSNzGW9USBGJWyCN9rFdcajh/EY0GV1S5ZGinlZ1iKhUEkKqhDAkSbrRYE0SBeKDs7xBIY5y9XUBVCd35eZjdlH/APKk/vgC+Ddk3bMJHKF8TJGsqc6NdJNvGDqXersbXvWM4rbY13DFjjz/AKS2Zi5JeV1bWOY3MV6VovXQ97vagAKO5sXkMA44a2HYaTgEBwmFBwmA/9k="/>
          <p:cNvSpPr>
            <a:spLocks noChangeAspect="1" noChangeArrowheads="1"/>
          </p:cNvSpPr>
          <p:nvPr/>
        </p:nvSpPr>
        <p:spPr bwMode="auto">
          <a:xfrm>
            <a:off x="460375" y="1603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12" descr="data:image/jpeg;base64,/9j/4AAQSkZJRgABAQAAAQABAAD/2wCEAAkGBhQSERUUEhQWFBUVGBoXFxcVGBYYFBQYGBcaGBUYFhUYHCYeGBkkGRgcHy8gJCcpLC0sFx4xNTAqNSYrLCkBCQoKDgwNFA8PFCkYFBgpKSkpKSkpKSkpKSkpKSkpKSkpKSkpKSkpKSkpKSkpKSkpKSkpKSkpKSkpKSkpKSkpKf/AABEIAMABBgMBIgACEQEDEQH/xAAbAAABBQEBAAAAAAAAAAAAAAAEAQIDBQYAB//EAEMQAAICAAQDBAcGBAQFBAMAAAECAxEABBIhBRMxBiJBURQyYXGBodEjQlJicpEVM7HBJKLC8AcWNHSSQ4Oys0Rjgv/EABYBAQEBAAAAAAAAAAAAAAAAAAABAv/EABYRAQEBAAAAAAAAAAAAAAAAAAARAf/aAAwDAQACEQMRAD8A824cu9+Qv49B8zg5WJwHw/736f7rgtRjSCsvkZJFdkRmWManKqSEHmxHQe/D48i5RpAjGNSAzhToUk7At0Bx6TxvgWWPA4pI5iiIivSsNE0radfMUC3kuwBfdqqwv/ErgWXTJQSwykImhIYgwMUgayzqo6vXeLb7DCjzWLhsjRvKqMY46DsOi6jS3vtZw88KlEImMbCJm0h67pYdRfnsf2xf9hTzDmsqf/ycu4Uf/sj78f8AfGjzEBfLvwxR34crFMo8eeH5kw/8ZAPhgMGOA5jQJOU2jRzdW1csGi/6bOAFGPUps2gzGfiI1xZXIrCFB06tBUsLra2JBPsxnZOGQzwZOaPLaHknaF4oGP2gUBgUMhOlq2smvHCjInDpcuy1qVlsBhYItT0IvqPbjcZvheXfL5p+Tlo2y2hkWGd5XrmaSk5DFdxtam7vA/8AxDzat6IBEiE5WF9SlyQp1VGATWkefX24DJJkXMRlCsYwwQv90MRYX31gfGl4fw+I8OeVwdS5qNCVLWEK2wC3pJ+F4t+K8Jy7xTHKQwSxoupHhnf0qIDq08MhsjzAAxaMPl8uzsFRWc+Sgk7DfYYkTISGMyhDy1YIX+6GIJA99Y0//C+cDPAFFYsklMSwKVGxOmjRsbG/Dpgjh2ejHC8xIcujKc1Hpi1ScpTy6Fm9bKNzV7nxrDdGJC4S8egL2Wy0s8MgQRxvkjm3i1lU1LtpEjWUSyCT4AHFTx3JZZstzEOVjnRwOXlp+akkZ8dJJKsD7dxhRlawqjGm7O5KD0LNzywiVoWh0Asyr32IIbSbK9CR126jFycrlBLkP8GhGdRDIDJLpi1No+xAawbN7k9BVYUefacKBjcwdmoIY55WEDlc0+XjXNS8qJVSySSCC7kUAL6WcN/guW9ILwpHmI+RzWRcwoy+XkuiJZyQTEDuN7N4UYmt8cuPQ4OzuWkk4e/LhqeWSOVcvJI0DaBY0sxsHzo1iqGWy82WzujLiJsppaOQO7O4MhQiSzpJIF7AV8MKM1nci8LaZUKEgMA3XS26n3HA2PQpeAZYZjMBoiyRZBJwutwddAkhiTV/sL6YFyvBIM5DlJFiXLtLmTl3EbOVKhQ2oaySGrbEowwwpxu+FwZTMTZuL0NUEEUzRsHkLXH3QZQTRa99q8t8Zzsjwhc1m4onJCHUW0+sQqliF9pqsWimAwZNwiZI0leJ1jk2RyKVtidj47C8aPJrls3HmSuVSBsvHz0KvIQ6qwBjm1HckfeFG7w//iNmVZsqBEqH0WFrUuSFZTUYBNaR4Hr5nCjG1jrw7CHwxUNrbHVhwGEwEZGEwrDHYiguHn1v0/3GC1GA+G/e/T/cYNTEEgQeQ/bCqg8gMID/ALvDtOKCuF8RfLypNEQHjOpSRYvpuNrFEjBmX7V5hM2c2rLzmLEkqSh1CiNN9K6C/AYg4XwczR5iRWAGXj5jAg2wuqHtwVkOzRmzHJimjccvmNJ3giALbg7XY6YAWHtBMpzDWpOZVllJBNhm1Np37pv34lyfaaeJIljZVEMplQ6bYOwo2SaK1tVYAzGXAdlRuYo6MoYBh+IBgCB7xiG8BoT23m0yoIsqiTLUiJDpDH8V6r1A7jeh5YB4hx6WeOKOURkQqERwlS6QKVWe+8ovywnD+zmYnR5IYXkRPWKjYGroeZrwF9cdB2ezDwHMLC5hXq4HdodT5kDxI2GAZBxqVIDAhAQyLLdd8OgpSGvYeysH5rttmHD92BHlUpJLHEFmkU+sGe6F1vQF4oqwgwgN4TxaTKypNEQHW61CwQQQQR4gg4mn7RSPHJFUaRySCVljTSAyrQ097urXhv78VhGEGLBcp2rnDwurqDl4+UlLsY97WQEkOCDv0wzifaKSaMRaYoog2vlwR8tGaq1NuSTWw3oeWKsDCYgOy/GJEglgXTy5ihe1trQ2tG9t/Zib/mKYnLtaXlQBF3dgFbUNQvvb+7FXeHFcBcZftXMpl1CKVZn5jxyx6oi5J7yrYKnetj063h69tcwJHduU4dBE0TRgwctd0RYwRpA6ije564ogcKBhBoB28zAEQCwAQPzItMWkRkggqAGHdN73ZJ8cVsHGpESdF01mQBJa2aDFhpN93c+3AOEJwgupO12YZpGJS5YBl27h/lgVsNWze35YiyvHXWOOEsViSYTXGPtlbYEqxNbDoK6+OKuscMIPQJu18UYzD+kRzGaJ41WLKmGSRnFCTMyFQCVF7A0STtjCZLOvC6yRMUdDasOoI9+xxDhBhBeZ/tbNJG0emGJZSDLyIhG0pBsazZsXvQoYC4nxl8wUMtXHGsS6RXcS9N7mzv1wCRhB8cIHXhK9uFAx2A68J4HHXjiuLqGY7DWOOxFBcO+9+n+4wYpxX5BqNHbUKvy8vhYxYaa2OIJLw44jOHHFGn7K/wDS8T/7X/XjYxZ2ROJSKjsoPDwxA6FkhGhveLNe/HlUeYZdQBIDCmAJAYeTAHvD2HDvTpC2rmPqrTq1vq09NOq701tXTEg9EyWbdcllZYnzeuV3ad8rHFI0k2vpOWYHp0XoQScZDtlo9Nm0RGEWLjOjuNpGsfZsyjfegdrrFbleISxXypZI9Q73Ldk1V56SLxDe5wHofYPtg2Syrmbl8gFjGNQ9IeU1aJGLtb3LGgPb4ScH7dPl+GsuYEJLq4y6I1yvzGazJGL0RqSdzRIFV4nzbRuemFAry+WECrsMIDhbwhG+KOAwq4RRjrwCjHE/7/2MMw44DicL44YcKcBxO+FvCBsdeAcfDDRhcdihThMdhbwo4HDQcLeOPXECgY5cIox3+/8Ae2LR2FJwzDiMKOJxzdcNbHHEEbnC45mx2AqosGx5hhQB28tj+19MCZdLIA6nFimWUdST7qr9z1xApzLef+VfphfSH/F8l+mHiFPzfLDuUu3rfLFEfpLefyX6YQ5h76/JfpiVokv73ywhhT83ywDfSH8/kv0w0Zl/xfJfpiXkp+b5YYIF/N/lwCHMt+L5L5e7CNmm8/kv0w7lJ+b/AC4UwL+b5YBgzDfi+S/TC+kt+L5L9MPEKfm+X0wvJT83yxRH6U34vkv0whzTfi+S/TEnJT83y+mEMSfm+WIIjmW/F8l+mFOabzH7L9MS8hPzfuuOMCfm+X0wEbZlvP8Ayj6Y45hvxfJfpiTkp+b5YXlLt63ywEfpLefyX6YT0l76/JfpiVok/N8sIYV/N8sA30h/P5L9MIMy34vkv0xJyU/N8sMEK/m/y4BDmW/F8l8vdhDmW8/kv0w/lJ+b/LhTAv5vlgIxmG/F8l+mHekt+L5L9MP5Sfm+X0x3JT83yxRH6U/4vkv0whzTfi+S/TEnJT837jHGJPzfLEEJzLfi+S/TDjmm8x+y+z2Yk5Cfm/dfpjjAn5vl9MBG2Zbz/wAo+mEOZb8XyX6Yl5Kfm+WOaJfzfLADtmX8/kv0x2JJIkv73yP0x2AC4aNyfJT/AFA/ocGJ0wDw7736T/UYMQYg0HDOFQSqx50qtHEZXHJUilrUFPN7xttrA+GK+fLKWAhMkimhZj0tq60FVmvb2+eD+zfTNf8Aay//ACTEuTzjx8Pl0MVLZiJSykhtJilJAYbi6F0dxt54ClMR1adJ1dKo6r8q63huizVY1HO+y9PvviLkE+PpNcsP52YPtL/EDiq7NQM2YGhirKsjAooaQ6YydMak/wAwjZd9ib8MUBZjh8iEB43Qt0DIylvcCN9/LDZMi6qHMbhD0YqwU+5iKxseF5U8mIiKZQM9lmHObW9NrVmC6F0KW0jVvZoXYxVZfOPJNn9bM2qHMEgk1aMCndOw0kCvLEFTkOEySslK4R3VOZpJQFmC+t08el4bDkdWYEOrrKIrrzfRqr51jWRRTnikLw6+Rri5bDVyBl7WgT6oXTYIP3r8cZ7Kf9en/cr/APdgA83w6SPUSjaAzIH0sEYhiuzdPDzwyPJyMpdUdlX1mCsVX3sBQ+ONWIpxn52n18n7bmsdXIaEq2kKfUK+roA8arfDlsnJtDHmmAii0GGRViD0OcGHLIU8zVr1HcddqwGNVbNdTdUOpxJLkJAoco4Q7BirBSfIMRROLDLFTn0KgKpzK6QralA5ooK1CwB0NdKxYw5t5Mzn9bFg0WZsEkr3LZO70GkgV5VgKRskS6rHqkLKpoIwayoZgF6kC+o2PXpiN8uwbQUYPYGkg6r8Bp637MariKsYpFh1GUw5IsEvmNAMv3goG5XXo1AflvbDOEpKvdm1mX0VxAikLmlXmi1DMpIYx8wqKJ03VWMBmMzlXjbTIrIetOCp39hF4ni4RI0DThToRlU91jeoMbBArSNG5vaxiy4ttlY1McqDmsYzPIDJWmpAictSI9Wk301dPHEeT1nh+YC6yBLCSFLGl0TWSB0W6vw6XiirXJuU5gjcoOr6W0D3tVfPEQjs0ASfADcn4Y10kUx4gjxa/R7Qo3e9HGWGnUGPqBAmoMD46r3xUdntJ4jBo9T0lNN/h5g038MQVsmQdVDsjhD0YqwU+5iKOGrknKF1Ryg6uFYoPe1UMaLKw5hZsw2Y5nKMU3ML6uU1o3J0k90nmaNFeQrYYsB/1GXaGPMsgji5ZSVFy2kIvNDXEQq6tfM1H8V4DGZfJySXy0d63OhS1e+gawkOXdzSqzGwKVSSTV1QHWgdvYcX+eikeHL+iLJywZLEJc6Zuc5Gopvq5XL0sfAbeOLXiCSNBmhDZk15UT8r1mcQP6Rp0+t9pu1eTeF4DKZLhTPI8bXGyxySEMpB+zjaSipoiwvzxAuTkKFwjlB1cKxQe9qoY1eRDCOJZb5ogzpAe+YITlzyg17hdXMKg+F1tWCCf8RA0UWZZAkXLKyouW0BF5ga4iFS9YkDH8V4DDVhCME5jKmuZpIiZ2VDdqSu5UHxoMP3wNih6jHXhgrHVgH4YTh2GsMA1t8djlx2AB4ePW/Sf6jBajAfDj636f7jBiYglDYWj/u8HZbgrOisXijEliPmvpMlHSSuxoattTULvfY4jzvDJIVUutai611IaN9Lqw8GB8PaPPFDsxxDVEkSoqIhLGixLuQAXYt7FAAGw388CA7/ANK+uLE8AkUuJGjjEbBGeR6QORegEAlnA6gA1W9YVuEugm1oG0xo4cP3QryIqyJp2kVtWn2XfUVgK1pWJskknqSSSa6WSbOODf0xoOC9li2ajjlaMnUOZCJPtlWrNgeIG5AJI8QKOM/AhYqqglmIAAG5JIAAHneAUynTps1d6bOm/Oul+3Db3xYZrgTornXE5j/mLG4Z4t9PeA2IDEKSpIBO+HZjs/IusFoy8YLSRB7lQD1rFVa3uASR4jY4Cv5pqiTpG4WzpvzC9AfbholIUgEgHqASA3vA2PxxoG7PBWywUxzmaJnKCUCyObuGA2QBB7yCMBRdmpDyreJDMqtEryBWlD7LpHhZ271C9rwFYMIW64sMvwdyrM7JEqsULStpBcDdAACSR1O1DxrbEXFOFSQMFkABZQ4ohgVa9JBBrer91YAdWIIIJBHQgkEe49RhrHxJJN3d73531v240E/ABycuI+U8kyvIzCXdVVpAdjSrGqpbMd7BHhgJOBG4/tImjd9HMV+6rdSragCprpYo+3AV0kpY2xLHzYkn9zvhBY6bX5Eix5GvDBnHcgIJ5YlZWVHZQQdVAMQAxr1qG4xHw/hzzvy4l1PTMB56QWNe2hgIBIdJWzpO5WzpJ8yvS8T8OzxhmjlUBjG6uAbolSCASPdgheBtb28IRNIaTmAxBmukDLep9jsoPQnpjv4FJrZToAVBIZC45XLYgK4cXakkAVZJNVe2AAeUkUSaFkCyVW+tAmhjllIBUE6T1UE6SfMr0ODv4DIXRVKOJFZ1dXHL0pfMYs1aQtb6gK+IsocEC5WaXUkmlolR4nLKCzNrUggEGgOo9oxBTpMVvSxWxR0kix5GjuMERcQKQmIAAGRJNQJDAorqAK6bOTfsw3JZBpS1FQEXU7OQqItgWx95AAFkkgAYXiHDmi0Esjq4JR4zatpNN1AIIOxBAPTFA5kJJJJJPUkkk+8nc4TmnSVtgp6rZ0n3r0ODMrwhnjEjNFGrEqhlcJrYesF2OwsWxpRfXEsvZyZZXjcKhjVXkZ2ASNXClSze3UBQskmheACOZJQJfdViwHtYAEnz2UD4YiJxZHgUuuNU0y82+W0bAo2n1u8a06fENVDc7YjzXBmVC6vFKgIVjE2vQx9UMKB3o0RYNdcAHpwhxoeDdlicwkcrRsQTzYlk+1QBSTqA8QasKSR4gb4zoNjALeGlT/u8KccTtgG47DScdgAeH/e/T/cYMjGA+HH1v0/6hgxcQaXKTRLFCY5MuhAuYypzMwHDsajR1ZSunTp0gb3ZGLCTi+XbMZgu6vGs7ZuCgxEjb3DuLGvuXew5ZxjcOBwF16QuYgCPKkcqSySXKSqSiXRqOuiA4ZOh6htumLBeNwxxNGrh+VDGinvBZnGcWdwti9IBIBNXpJ8cZTVjrwGs4fNAvEBmmzKcoytIB3+cC+o6Xj092i25uqG13ig4JnxBmIZWFiN1cgdSFIJr21gO8IN8Bp/Tkj5lzZYoylAMtCgndXIDA2gMXdsm97AAvrgqPOQo84E2VSKSKaOLloS51qRGZpCpkTwuzux6VdZAjCYDUZDiMQfJSGVQIonjkB1a0b7cixW6nWu4vriuzmeRpMqQ1iOKBXO/dZD3wfd7MVAOO1YDTcUnjzCt9qsQXM5h0d1k5UqSsrd1kQ04oGiNww8qwN2r0g5cISwXKxAEjST6xB0+AIIIHkRisynFZY1Ko9KSCVKo6EjodLqw1e0C8Q5nNPIxeRizNuWY2T4f0FV7MBfZfNwMMssjL9nl5V7+sRrMZZGjEunfQQwO224va8Sz59PRgjSwmRMwkuiFAqaNJU6WRAHYHc7natzvWXBwpOAuuK5NZsxmpEmRlGudSushw0uy7gaWpuh92Iez+bWOR2dtIMM6g7+s8Lqo+LED44qr9vz67+PnhQ2AvuFcRX0ZodUCOJeYpzCK0bgoEIDMCEYaQd6sE77USznoWtWkgeSOJViLJy8oGMjPKqqoAag2zOKJ1flvK6scDgNi3F4TDHE08ZJjnhdo4yqRmR45I2Cog1R2mlmAvcmiKusBjiyc8fOjeWRoSFjJZdKM5J10AW73QeHvrFFeEG+AteB8oCXWYxJpXlc7Vyb1d/VW2rT6uru9b3rBXH82j5fLqJY3eIyhxGmhRrKMpQKiqy7EavPzG5oiMJii7cRzZfL65RAYldPtFk0yJzGfVGyI2oguVK7dB57WvH54jJPAX5euPKFHksDVDAo0S1eiw533AKgHreM3lOMzRLpR6W9QUqjqG27yh1Ok7DcV0HlgabMMzFmJZmJJYm2YnqST1OINJkeJQwRrA0gcOZ+ZJGCyRc6AQrpNDWRWptPhsLOIMhmUyiyNzI5nflhUiYsulJklZnYqAP5YUDr3idq3z9468BquHvBHnvSDmU5ReR1Hf5tuHpZE09ytXeJNeV3jKKuOvC4DqwuGnHauuKGt1wuGXjsAHw/736f7rgpBgXIfe/T/AHXBSnEGnzkMAyuTaUyWY5AFiCaqGYkt2ZzXsA6mjuPGOfgCQhpJXZorTlctQHm5icxT3jSAIRqu9yAL8IjxSCSCCKWOQGFWAeMoS2uRnIKvQoXsbu72NipMx2gSUNHNGwitDEI2UvDy05a+tQcFPW6bgEeWAaOz6sUdJGEDxySM7KOZGIf5qsoNM9lQKNHWvTepeFcPid0kgaT7KaESJKEvS8gVXUpsRqoFT01Dc4iXtCqFESMmBEkjKMw1yCb+azMBSvYWqBA0L13vstxmKEVCkhDSRvI0pQMVicOI1CbC2AJYnehsN7B/G+C8ppJJtSGSSTkoF3cCQ27XQSMeHidqFb4E4JwjnFydeiJdbctdcjWwVVRfMsep2ABPhWJJeP8AM56yqzpK7SpbW8UpOzBj1BXusPEBT1UYH4TxQQ8xWDFJV0tobTItMHVkPSww6HYgkbdcBar2XD6SvOjEnMRVmTS/OROYqXsGV12DDx2IwNwjs7zkVtRUsz0Auo8uKPXM4Ubsd1VVHUk9KwPmeKKOXyOZqjfmc2VrkLbFaUEqqrpurJJJ36DBk3acekB44ikQRo+Vro6ZdRmpwO6SzsQa2pOtYCSLsuJNJQTxjmxxuJ4wrAStpV0I2O4or4WNyDeB5+DRVMsUjvJANTWoVHCvokMZ1FiFsGyBYBNYWDjkUbRlFmk0yxyFpnGoLG2rQiqSoJPVj5CgN8N7OlmzYcABNTGXUQFWF7WXUfLQxGACzuQEaQknvyKZCtbKpYiPfzIUt7ivniw/hOXQZfmySkzxq/2apUWpmXvajb9LoVt43QxXcVz3NmeQClJpB+FFGmNfggAxLneJBzAdJHJjSPqDqKMzEjyB1V8MAVJwRIQ7ZhnpZngVYtOp2irmNqfZUFr4Ekt4VhMx2fURPJG5ZeWs0dqAzRmQxShgCadHoGrBG+H5vj0c5lEySBGnknjMZQvGZSNaMGpWUgL4iit7g1hsXaJFmjPLJgjjaHllhreN9RkLNVa2Zy3SgQB4XgJpOydSZZNd86hKa/kMFWSVfbpjcN+/lily8StIFL6ELVrYHuqT6xA32G9DFtH2mOjM6kt52Zka9ojICstCtw0Z0+yhiv4Nn+ROkpXVoN1dHpVqaNMLsGtiBiiwzHAFMEkyLmEEbICZ0VRIsjFQUI6EGu7vseuJp+z0AzE2WSSRpY+bTlUETGJWcrV6hspGrpfhW+IP41CsUyBZ5DMEuSV1Lgo4ZRQu1O9m7O3TxYOPD0yXM6DUhmOixY5quoBPQ1r+WIFPDIIzGkryCR1RyVVTFFzAGjD2dTd1gWIqr8aw3tSqjP5kGwonkvTVgazekHbHHisLmN5Y5GljREIVlEUvLAVC5PeXuqAwAN1tROAuNZ/n5iWatPNdn0kg6dRJq/HAayfKwDMZtV1IgygLWid3bLt3FU+sb8a7zHws4qMr2dXMCNsuzgNI0biUKWTTHzS45frjQG2oG1re8R5ntAjNK4Rw02XWFgSulWURDUviVqPod+97MM4T2hMCKoTURKZD3qDI0RidLG4JDHveGAnbs4GUvGuYQIyBhPGFtHcIHQjawxFofMUTRrsxwKHmTwpJI0kAlYMVQRScmy6gA6l7qmiepHQXiA8WiUfZrO51o1zuDoVGDFUCmixqixrbwBOI4+NAZiebSamGYAWxa89XUWehrX8awFXWLODIRrCss5kqRmVEiCaiErW7FzQFsAB1JB6VuNmhHoiKXrKky72NWttNbbdytsW/DMuZssqGJ5xHIxXkOonj1hSwdGRriYgEMOhDedYB79lFBLK0ksQhiluOO5HM2rQipdL6pJJ6aT12wRwngEaTwNIk3KlWYBJY1Dq8cZLK4bZhRDKy9TWwo47jPHEWRoSCI+RBG4gcaopIlJGh7p9OsowJo77ihity/Ho45oWVJGWMPqLvcsnMUqd91QAHYC/Gyb2Cmk02dOrTe2qtVe2jV+7DcPkVbOm9PhqrVXtra/dhhGKI2x2FOOwAXDz636f7jBaYE4efW/T/AHXBa4gkGFGNFwqKIxwqq5d3JPNjzDPHLJbnTyJSRGAUoCjeq7sViPNIuVji+wR5JTIzc8M3LVJWiEYVWWmtCWbruAKrcKEYTGrzORhhilmESsSMq8SyFmEXPjkZ1IBGsArtf5Sb3vmaESZMejRVmUjaUHmUNcrRERd/7PZdXjufIVgMphTjVScLjgjSvRWZ2ls5pmvRHK0SqirVXoJLddwBVb0fGoY0nYQkNH3WXckd5VYrqNFgCSt+IF+OABwoxr4OCQGWUlfs5+WmWFnuPmUMiG730EaN/PfAOV4cqiBTCHk5Uk8mt9CIGOmHmsWAWNQoYgEE8wC98BRZfLtI6ogLMx0qB1JPQDDZ8oyhC60HXWl1uLK2PipHwxsuD5RDJkpV5Gv0sRt6OHEZXSrrYbbUN912oi8Q/wAKSSHLOxWRkyrMmXDESTaJ5i24HdQKdRA7zBWC9CQGVky7BFcghXsK3gSpGqvdY/fEIbGq4ZkYGiSV4la4s65UFlUmIIYgKOwBJ+B8euIuHZCPNolokLelRQlogygpMr3asxGoFNj43veAzYOJIMszkhFulZzXgqi2PwAvGg4ZJDO86HLRqqQTvGV1h0McbFeYxY6/aSB3q8NsVvAcqsjyhxYWCdxudmWIsp28iMBW44HGokEKT5WH0eNlljy5lLay7GVV1FGDDl9b2HX2bYzudiCSyIN9Dsu/5WI/tgIQcJi24NB3JHMcRoqoknYCFL1EjTYMkhA2AugGJHTF1Jw6BS0hjjcHJc8KhlWLmicRWt0wTbce01WxAY+sSwZVnsIpYqrOa8FUWx9wGNHw/h0eaWAtGsRbMGF+UCodOWJBSsSA+zLY62LBrdOBcRSQ5gDLxx/4WcoYtYKjl7q5ZjrFHqd7rzIwGbiiZm0qCxPgASdhZ2HsGEBxedi59OcTuq1rIO8Ca+xc7Uw38PHYn34WOaFMpHOcvG8kk0q0xkESqqRGtKvZotQs7Weu1BQk4dFCW2UFjRNAWaAtjt4AAm/Zi/zfCoo2zEum4eWrQA3ucxvEPaUUOT7YsRdjswFmfuI1wZj1wxqsvIdqI69D7PLAUd9MNO/Wj7xi9kZIYYZBDE75jW51hmjjVXKBEQMPEEkkk0VA8SROO5NEkQxjSssSTBLJ0a13WzuRYNXvRGAgk4bKilmQhVCb+QlUtH/5KLGBcbHiMcQBmkjEnLHDgQSRaNliZF2PiFH7YGy3ZtBLJG5sPNHl4G9krK/NA8ahojwuVcBmMJeNPmcvAwlU+iIqq5iMUkjThk3VXJ/maqprAomxQFYzBOAZeOw1zjsAJw9vW/T/AKlwUuBOH/e/T/qXBi4C0y/H3VUVkik5X8sypqaMXqoEEBl1EkKwYAk+7Dk4/JREgjmBZpKmXVpdjbspBUjUeovSa6YGm4Y6wpMR3JCyjrdppu9th3xXnviB4SACVIB6EigfcfHAGZnjEsgkDsG5rI77AG4wyoFqgqhWIoCqA6VhjcUfVCxq4Aqx7dArl1vz7zHAywsQWAOkbEgbA+AJ6Y6OBmNBSa3NAkge2umAsV4+9EOkUoLtIBKmoI7m3KUwIBNWpJG3TAWbzbyyNJI2pmNk7D2AADYAAAADYAAYky/DXeKSVRaxadXW++SBW2/TfEnE+FNDI6G2CBLYA6e+iuBfhs1b4DpuMytHFGW7sBJjoAMCSGst40enlid+0UzTyTNoZpRpdSg5bKQBp0A7DugiiCCoIOK2OAtdKTW5oE0PM10GECk9ATgLaPtTKoQIIlWOQSxqsY0o42sWdRvx1E3Q6VgL+KyXCQ2loABGV2K07SA34nU53xDl4g2rUwWlZhYJ1EdFFdCfM7YaISQSFNDqaNC+lnwwFi3aGUgjuKCJhSoAoE9c0AXtdbeWB8rxBkXl2QhkSRtPr2gYAox6Gnb41gRVw5oSAGIIB6Eg0fcehwGoftEqCdhPHIZY3QCPLmKWQyDTqzD6AvdBLEKTbAdeuM3lM80RYpVsjobF9110t7jR64i5TEFgpKjqaOke89BhUgZr0qTQ3oE0PbXTATycWkMiSEjVEI1XbYCIAJY8egvzxLmOKa4tBUajM8pcAA94Aab61dmug+JwEsRY0qlj5AEn9hhNBJqjfSq3vyrzwBmS4q8asmmOSNmDFJVLAMAQGUqysDRI67g74nzHaWZ10torlmHZFBERcSBBVAAMNttgSMVjxkEgggjqDsR7xhYoGY91S1bmgTQ8zWAJh4pIiKiNpCyCZSPWEgFAhvcOmC/+ZJRrCJDHzVZZDHGFMgYU17nT50ukXRrYYrEiLGgCSegAJJ91dcJpN1vfSq3vyrzwE2Rz7QyLJGRqU2LFg2CpBHiCCR8cPzHEGdBHSKiuzqqigpcKGqyTVItDC/wthC8rd3RIkZUghrdGcH9k+Yx0XDWaFpV30yJHpAJYl1dgR7gh29uAM4rxJTBBl0kMiRa2LaSoLOxOlQwDaVHQnxd62xX8Pz7QSB003TCmGpSrKVZWXxBUkfHEPLN1R1XVVvflXW8LJCVNEEHyIII+BwB2X40yqUKROmouqSISkbNV8umDKDQBFkGhd9cDZzOvK5eQ2x9wAAAAAUbKoAAAHQAYiSEmqBN1VA730oDrjvR237rd31tj3f1eXxwBeY45K6MjFaYRA92v5CGOLe/wnfzw3NcYlkWJWbaAVHQojpRJHVgFUA+AVR4YFjhZvVUtW5oE17TWOWMnYAknbbez5DAWOY7RysH7sStICJJETTJIDuwY3Q1H1tIW976m6wnCyRkEgiq6gg2Pf5YaRtgGMMdjiMdigPIfe/T/AKlwUMC8O+9+k/1XBa4g2nCZy8OQWZmaH0mVWDsxi25PLVwTp0hiNj0BOBspLmG9KGbMhQRSGQS6tKSgfY6Q2yPzKAC1sSOl4zazNpK6m0k2V1HSSOhK9CcPmz0jqqvJI6r6qs7sq+HdVjQ28sBsYhmRnMr6PzPRqg0Vq9H0aU53M+5evXr1b38MdxKVUjtDmlvM5jmHLFQeaJjoEhsNYj0lR03at7xQ5XjkaFG5B1ppNLKVy8jpWl5IdJJawCaYWR4XiuTiUqszJJIjOSWKOyFrNm9JF7n54DWZ/NSBOIBObGayxdA24ZtpmZYjpUsfWA6E6T0rEr8SkPF4otbcsmCMx2RGyPBGHDR+q12bJB8PIYxMWYZSSrMpIIJViCQeoJB3B8jhOa16tTatu9Z1bdKa7wGrWcJlcryzm1vUScrpAM4kYEObBZwmigfAiupxNxriDwwTGEGBmzZVtJUOn2CmRVePZbfqFP5eljGRy2ekjvlyOmrrodl1e/SRfxxGJNqs11qzV+ddL9uAt+znTM/9pP8A0GL5uKSjiGSjDsE05NSgJCMHiiDhkGzagxBsGxQ8BjFLIRdEixRokWD1B8x7MLzjYOo2Ko2bFVVG7FVt5YC47NoBxHLithmUHw5gGLHLSZgzZlcwZOUIpuar6uUlI3JKKe6p5mgJp8wBscZ7hfEDDPHKBqMbq9E1q0sDRPtrriKbPyMoRpHKA2ELsUX3KTQ6+AwG252mfLJEM0yGOHRHHyxlpVKLzQwJpgW1hyw2N30GAI9Ua5cI2Yp2eSJMrSqBzWX7Wa/tHGivVIVQN98ZpM9IFKLI4RrtA7hDfW0Bo/tjkzkioUWSQI3rIHYI3nag0fiMBrO0MbxDNejBkPpkgm5dqyxUDALWiIi3M6UCQvsx2UMgWZ5+Z6RyISDDXpQhLEOzFjYfTy9TetoIvqcZOLOyK2tZHV6rUruHrpWoG6oDa/AeWGLmXD6wzB7vWGYPZ6nXd37bwF32gl1Q5clZr+0CyTlDI8YK6RQJYqraqZutkD1cTZRXTLQU2YqRnZEyo0EsGCHmy3u/d2XSdIN+OM9mJ2dtTszserMxZj7yxJw6PPSIpVJJFVvWVXZVb9Sg0dvPAbXtdO8KTiMtFrzrElDpJBy8bbOtd0k3tsdsQPIx1SJqOZbIQurCzKftNEzqepk5K+sN6DHGOfMMQAWYgdAWJAoUKBO1Db3CsIszAghmBWtJDEMtdNJu1r2YDS5mWZuFkzFiPSUCNISXKiKWxqbcoD08LLVgfIZx4+HzmNipbMQqWUkNXLmNBhuLrwO426YpJ827kl3dyasu7MTWwsk71Zrys4YJNqs11qzV+Brpe/zwGzQu0Uc5kcMMmeY6LrzDL6U8S6GLAg0ApkJ2XbxwbkVP+BkKSnbOAHMHW7KINSBjXq7sQp8CT0OMHDnHQgo7qVFKVZlKg9QpB2G/hhWzrkkmRySbJLtZNUSd9zW1+W2AvoeMzNkcxIZXLtPApfUdQXlzHSrDdF2qloVt0weeKzelcNHMemTLl+8ftS0rIxkH/qEooUlr2FYxokNVZqwas0T4Gul/XHGdrB1G1qjZta3FHwr2YDS8TeWOGEZUyImuUOYSykzLM4CuU3JEXL0g+BNdTg/jGaeLL5koeXKz5MTFO6VlOXkM4BX1SXHeqt9Q88ZHLZ6RCTHJIhb1ijupb36SL+PniLWaIs11IvYneiR0J3O/tOA1q5zUMoJmJGZy7wSOxs16RIsLsx3Oh1Q2d6XFRx+MwrFlSKaMF5R5TSUSD7VjCL79WAMnmFV1MiGVV6IXKjrdXRpbuwKu+oxHnc20sjSObZ2Lsfaxs/DfADsMdjnwmAE4cfW/Sf6rgpDgTh/3v0n+q4KXAWcPBZXkijVLaYK0YsUwYkA3dDdTd9KN4m4VwV5Ja5RcJIiSKGVGJZtIQM2wYkEfAnB3D+JxjJks4E8KyRRL95kzFWw/Rcx/9xcWicchGYyriRRzcwmazBvaJgqppfypjK3ucYCt4V2aV1ysjupE2Y5TqJI9Wi4h3VB1a/tDYrYAGheAM5wGRBI3cIjPfVZEaSMFtIMkYbUu5ANjYnesWfAc3GEyZMka8nOGSQMyqwRjBTgH1l7jXV1W+K/hmaVTm9TAa4JVWz67GRCAPMmifhgAshw+Sd9ES6mCs1bDYdTucPzfCJEQPaOl6S0UiSKrdQrFCdJNGr60awd2RAMk4ZtAOVnBbelBSrNC633rwvBHC5lyauZHikZ3hIjikSTuxSiVnYoSq7DSATZ1nahgKzMdnZkViwS0FyIskbSxC6uSMHUtEgGxte9YWHs5MwWgmp11JGZIxNItbFIidRvw238Lxd5nOKrTSK2SCusoR4wWnk5oZQvKMmpGIY6i4Gnc7mrgzSRzZlMyJ4o4yYnbU4EsJjVQyCH13IK93SCDtuN6Cph4BK0ayHQkbEhXlkSNSQaIBdhvt0+PTEw4IVizPNUrJDydIux9o9E7WGBU2CDW94t+NRjM5eB0eOMtJmnEcjrGNLz6rVnIUkdCLvoRfhJFx2GIHvrJyVyS7f8ArGCbXLy7q1ANA+IUHpgKDMdn5Y1YsEJjoyIskbSxDpckYOpaJANjYkXWA8pk3lcJGpZje2wFAWSSdgABZJNADGmnzaoZpA2S0ssgR4wWml5gK6eWZdUZIbvFwNO/U1dNwHMopmR2CCaFog5vSjEqw1VuFOnST4BifDAcOAPabxlXbQJFliaMNV6WcNStW9Gr8Lw7tLkkgzMkUYAWNiliQSFtLEamI2ViBunhgmErl4HjeSNnlkhIWN1kCLEzMXZ0JUE3QF3RY7Yr+0M6vmsw6EMrTSMpG4YF2IIPkRgJl7OykDZNRTmCMyRiZk06tQi1avV7wFWRvVYN/gcfo3M31eic7rtr9M5PTy0eHnvi34dPBFmo3V8ssAqpXfmZliY9PfVmLREMaJ0KFA2OwsBs/GMry+YhYZIxUGBt/TtekV1Ojve7fAZ7I5N5nCRi2IJ6gAACyzMTSqBuSdhg3/l6YlQgWUPq0tE6SKTGut11KSNQXfT1PheO4DmEHPjdwnOhMau2yq2tHAYjoraNJPhq32vFjwUJlnBfMJrKz92ORXjT/DSIjM6ErzGdgFAJNeVjAVn8Bl1MDyxywC7GWIRx6rCq0mrSHsEabvY7bHDDwKbmcvSNWnmatacvl1fM5t6OX+a68OuD+CZxfRXhqDmCVZVGYOlHXllCFfUqhxsaJ3DGumLGLi0dNAzZUk5cIvdIyquMxzjEZNfeBsnXYUNt0F4DPtwCXWiqA/MvQ0bo8bafXqQHSNPU2RQ3O2C07OkZaeU6X0coRtFIkiamkCsp0E97SbAPvF4tIuJIiciR8vHzVnU8gao4WkRFVpJQ7g6tOkhb0rufLAmTRIMtmEknTXI0FLE6ysFSW2e0OnUASQt3sTt4hV5vs/LGrk6DyzUipIjvFZ0/aIrEr3tj5HY0cDZLIPK2lACQCxshVVVFszMxAVQPEnGh4i6Os7TPlnYqTFNl3CzTvrBHMhRqoiy2pFII63tir4AIyZNZXVyzy1lcxxSPqXuyMGG2myASASALwDV7PTF41QLJzSRGY3R1ZlFsoYGgw22NHceYwzNcEkSMyHQyqQr8uSNzGW9USBGJWyCN9rFdcajh/EY0GV1S5ZGinlZ1iKhUEkKqhDAkSbrRYE0SBeKDs7xBIY5y9XUBVCd35eZjdlH/APKk/vgC+Ddk3bMJHKF8TJGsqc6NdJNvGDqXersbXvWM4rbY13DFjjz/AKS2Zi5JeV1bWOY3MV6VovXQ97vagAKO5sXkMA44a2HYaTgEBwmFBwmA/9k="/>
          <p:cNvSpPr>
            <a:spLocks noChangeAspect="1" noChangeArrowheads="1"/>
          </p:cNvSpPr>
          <p:nvPr/>
        </p:nvSpPr>
        <p:spPr bwMode="auto">
          <a:xfrm>
            <a:off x="612775" y="3127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61" name="Picture 13"/>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4419600" y="1151940"/>
            <a:ext cx="2171407" cy="15912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10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0"/>
            <a:ext cx="7467600" cy="1143000"/>
          </a:xfrm>
        </p:spPr>
        <p:txBody>
          <a:bodyPr/>
          <a:lstStyle/>
          <a:p>
            <a:r>
              <a:rPr lang="en-US" dirty="0" smtClean="0"/>
              <a:t>Math, games</a:t>
            </a:r>
          </a:p>
        </p:txBody>
      </p:sp>
      <p:sp>
        <p:nvSpPr>
          <p:cNvPr id="15363" name="Rectangle 3"/>
          <p:cNvSpPr>
            <a:spLocks noGrp="1" noChangeArrowheads="1"/>
          </p:cNvSpPr>
          <p:nvPr>
            <p:ph type="body" idx="1"/>
          </p:nvPr>
        </p:nvSpPr>
        <p:spPr>
          <a:xfrm>
            <a:off x="533400" y="1295400"/>
            <a:ext cx="7772400" cy="5257800"/>
          </a:xfrm>
        </p:spPr>
        <p:txBody>
          <a:bodyPr>
            <a:normAutofit fontScale="77500" lnSpcReduction="20000"/>
          </a:bodyPr>
          <a:lstStyle/>
          <a:p>
            <a:pPr>
              <a:buFont typeface="Arial" pitchFamily="34" charset="0"/>
              <a:buChar char="•"/>
              <a:defRPr/>
            </a:pPr>
            <a:r>
              <a:rPr lang="en-US" sz="2400" dirty="0" smtClean="0"/>
              <a:t>In 1996, a computer program written by researchers at Argonne National Laboratory proved a mathematical supposition unsolved for decades </a:t>
            </a:r>
          </a:p>
          <a:p>
            <a:pPr lvl="1">
              <a:buFont typeface="Arial" pitchFamily="34" charset="0"/>
              <a:buChar char="•"/>
              <a:defRPr/>
            </a:pPr>
            <a:r>
              <a:rPr lang="en-US" dirty="0" smtClean="0">
                <a:hlinkClick r:id="rId3"/>
              </a:rPr>
              <a:t>NY Times story</a:t>
            </a:r>
            <a:r>
              <a:rPr lang="en-US" dirty="0" smtClean="0"/>
              <a:t>: The Computers have found proofs of mathematical conjectures.</a:t>
            </a:r>
          </a:p>
          <a:p>
            <a:pPr lvl="1">
              <a:buFont typeface="Arial" pitchFamily="34" charset="0"/>
              <a:buChar char="•"/>
              <a:defRPr/>
            </a:pPr>
            <a:r>
              <a:rPr lang="en-US" dirty="0" smtClean="0"/>
              <a:t>“[The proof] would have been called creative if a human had thought of it”</a:t>
            </a:r>
          </a:p>
          <a:p>
            <a:pPr>
              <a:buFont typeface="Arial" pitchFamily="34" charset="0"/>
              <a:buChar char="•"/>
              <a:defRPr/>
            </a:pPr>
            <a:r>
              <a:rPr lang="en-US" sz="2400" dirty="0" smtClean="0"/>
              <a:t>IBM’s Deep </a:t>
            </a:r>
            <a:r>
              <a:rPr lang="en-US" sz="2400" dirty="0"/>
              <a:t>Blue defeated the </a:t>
            </a:r>
            <a:r>
              <a:rPr lang="en-US" sz="2400" dirty="0" smtClean="0"/>
              <a:t>world </a:t>
            </a:r>
            <a:r>
              <a:rPr lang="en-US" sz="2400" dirty="0"/>
              <a:t>chess champion Garry Kasparov in </a:t>
            </a:r>
            <a:r>
              <a:rPr lang="en-US" sz="2400" dirty="0" smtClean="0"/>
              <a:t>1997</a:t>
            </a:r>
          </a:p>
          <a:p>
            <a:pPr lvl="1">
              <a:buFont typeface="Arial" pitchFamily="34" charset="0"/>
              <a:buChar char="•"/>
              <a:defRPr/>
            </a:pPr>
            <a:r>
              <a:rPr lang="en-US" b="1" dirty="0" smtClean="0">
                <a:ea typeface="+mn-ea"/>
                <a:cs typeface="+mn-cs"/>
              </a:rPr>
              <a:t>1996: Kasparov Beats Deep Blue</a:t>
            </a:r>
            <a:r>
              <a:rPr lang="en-US" dirty="0" smtClean="0">
                <a:ea typeface="+mn-ea"/>
                <a:cs typeface="+mn-cs"/>
              </a:rPr>
              <a:t/>
            </a:r>
            <a:br>
              <a:rPr lang="en-US" dirty="0" smtClean="0">
                <a:ea typeface="+mn-ea"/>
                <a:cs typeface="+mn-cs"/>
              </a:rPr>
            </a:br>
            <a:r>
              <a:rPr lang="en-US" dirty="0" smtClean="0">
                <a:ea typeface="+mn-ea"/>
                <a:cs typeface="+mn-cs"/>
              </a:rPr>
              <a:t>“I could feel – I could smell – a new kind </a:t>
            </a:r>
            <a:br>
              <a:rPr lang="en-US" dirty="0" smtClean="0">
                <a:ea typeface="+mn-ea"/>
                <a:cs typeface="+mn-cs"/>
              </a:rPr>
            </a:br>
            <a:r>
              <a:rPr lang="en-US" dirty="0" smtClean="0">
                <a:ea typeface="+mn-ea"/>
                <a:cs typeface="+mn-cs"/>
              </a:rPr>
              <a:t>of intelligence across the table.”</a:t>
            </a:r>
          </a:p>
          <a:p>
            <a:pPr lvl="1">
              <a:buFont typeface="Arial" pitchFamily="34" charset="0"/>
              <a:buChar char="•"/>
              <a:defRPr/>
            </a:pPr>
            <a:r>
              <a:rPr lang="en-US" b="1" dirty="0" smtClean="0">
                <a:ea typeface="+mn-ea"/>
                <a:cs typeface="+mn-cs"/>
              </a:rPr>
              <a:t>1997: Deep Blue Beats Kasparov</a:t>
            </a:r>
            <a:r>
              <a:rPr lang="en-US" dirty="0" smtClean="0">
                <a:ea typeface="+mn-ea"/>
                <a:cs typeface="+mn-cs"/>
              </a:rPr>
              <a:t/>
            </a:r>
            <a:br>
              <a:rPr lang="en-US" dirty="0" smtClean="0">
                <a:ea typeface="+mn-ea"/>
                <a:cs typeface="+mn-cs"/>
              </a:rPr>
            </a:br>
            <a:r>
              <a:rPr lang="en-US" dirty="0" smtClean="0">
                <a:ea typeface="+mn-ea"/>
                <a:cs typeface="+mn-cs"/>
              </a:rPr>
              <a:t>“Deep Blue hasn't proven anything.”</a:t>
            </a:r>
            <a:endParaRPr lang="en-US" dirty="0"/>
          </a:p>
          <a:p>
            <a:pPr>
              <a:buFont typeface="Arial" pitchFamily="34" charset="0"/>
              <a:buChar char="•"/>
              <a:defRPr/>
            </a:pPr>
            <a:r>
              <a:rPr lang="en-US" sz="2400" dirty="0" smtClean="0"/>
              <a:t>In 2007, checkers was “solved”</a:t>
            </a:r>
          </a:p>
          <a:p>
            <a:pPr lvl="1">
              <a:buFont typeface="Arial" pitchFamily="34" charset="0"/>
              <a:buChar char="•"/>
              <a:defRPr/>
            </a:pPr>
            <a:r>
              <a:rPr lang="en-US" sz="2000" dirty="0" smtClean="0"/>
              <a:t>he game of checkers has roughly 500 billion </a:t>
            </a:r>
            <a:r>
              <a:rPr lang="en-US" sz="2000" dirty="0" err="1" smtClean="0"/>
              <a:t>billion</a:t>
            </a:r>
            <a:r>
              <a:rPr lang="en-US" sz="2000" dirty="0" smtClean="0"/>
              <a:t> possible positions (5 × 10^20). </a:t>
            </a:r>
          </a:p>
          <a:p>
            <a:pPr lvl="1">
              <a:buFont typeface="Arial" pitchFamily="34" charset="0"/>
              <a:buChar char="•"/>
              <a:defRPr/>
            </a:pPr>
            <a:r>
              <a:rPr lang="en-US" dirty="0" smtClean="0">
                <a:hlinkClick r:id="rId4"/>
              </a:rPr>
              <a:t>Science article</a:t>
            </a:r>
            <a:endParaRPr lang="en-US" dirty="0" smtClean="0"/>
          </a:p>
        </p:txBody>
      </p:sp>
      <p:pic>
        <p:nvPicPr>
          <p:cNvPr id="3074" name="Picture 2" descr="http://www.adrianpei.com/wp-content/uploads/2010/01/kasparov-deepblue.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6400800" y="3429000"/>
            <a:ext cx="2362200" cy="1525434"/>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36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36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36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36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7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36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36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36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mtClean="0"/>
              <a:t>Logistics, scheduling, planning</a:t>
            </a:r>
          </a:p>
        </p:txBody>
      </p:sp>
      <p:sp>
        <p:nvSpPr>
          <p:cNvPr id="3" name="Content Placeholder 2"/>
          <p:cNvSpPr>
            <a:spLocks noGrp="1"/>
          </p:cNvSpPr>
          <p:nvPr>
            <p:ph idx="1"/>
          </p:nvPr>
        </p:nvSpPr>
        <p:spPr/>
        <p:txBody>
          <a:bodyPr>
            <a:normAutofit fontScale="92500"/>
          </a:bodyPr>
          <a:lstStyle/>
          <a:p>
            <a:pPr>
              <a:buFontTx/>
              <a:buChar char="•"/>
            </a:pPr>
            <a:r>
              <a:rPr lang="en-US" smtClean="0"/>
              <a:t>During the 1991 Gulf War, US forces deployed an AI logistics planning and scheduling program that involved up to 50,000 vehicles, cargo, and people </a:t>
            </a:r>
          </a:p>
          <a:p>
            <a:pPr>
              <a:buFontTx/>
              <a:buChar char="•"/>
            </a:pPr>
            <a:r>
              <a:rPr lang="en-US" smtClean="0"/>
              <a:t>NASA’s </a:t>
            </a:r>
            <a:r>
              <a:rPr lang="en-US" smtClean="0">
                <a:hlinkClick r:id="rId3"/>
              </a:rPr>
              <a:t>Remote Agent</a:t>
            </a:r>
            <a:r>
              <a:rPr lang="en-US" smtClean="0"/>
              <a:t> software operated the Deep Space 1 spacecraft during two experiments in May 1999</a:t>
            </a:r>
          </a:p>
          <a:p>
            <a:pPr>
              <a:buFontTx/>
              <a:buChar char="•"/>
            </a:pPr>
            <a:r>
              <a:rPr lang="en-US" smtClean="0"/>
              <a:t>In 2004, NASA introduced the </a:t>
            </a:r>
            <a:r>
              <a:rPr lang="en-US" smtClean="0">
                <a:hlinkClick r:id="rId4"/>
              </a:rPr>
              <a:t>MAPGEN</a:t>
            </a:r>
            <a:r>
              <a:rPr lang="en-US" smtClean="0"/>
              <a:t> system to plan the daily operations for the Mars Exploration Rovers</a:t>
            </a:r>
          </a:p>
          <a:p>
            <a:pPr>
              <a:buFontTx/>
              <a:buChar char="•"/>
            </a:pPr>
            <a:endParaRPr lang="en-US" smtClean="0"/>
          </a:p>
          <a:p>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smtClean="0"/>
              <a:t>Information agents</a:t>
            </a:r>
          </a:p>
        </p:txBody>
      </p:sp>
      <p:sp>
        <p:nvSpPr>
          <p:cNvPr id="22531" name="Content Placeholder 2"/>
          <p:cNvSpPr>
            <a:spLocks noGrp="1"/>
          </p:cNvSpPr>
          <p:nvPr>
            <p:ph idx="1"/>
          </p:nvPr>
        </p:nvSpPr>
        <p:spPr/>
        <p:txBody>
          <a:bodyPr/>
          <a:lstStyle/>
          <a:p>
            <a:pPr>
              <a:buFontTx/>
              <a:buChar char="•"/>
            </a:pPr>
            <a:r>
              <a:rPr lang="en-US" dirty="0" smtClean="0"/>
              <a:t>Search engines</a:t>
            </a:r>
          </a:p>
          <a:p>
            <a:pPr>
              <a:buFontTx/>
              <a:buChar char="•"/>
            </a:pPr>
            <a:r>
              <a:rPr lang="en-US" dirty="0" smtClean="0"/>
              <a:t>Recommendation systems</a:t>
            </a:r>
          </a:p>
          <a:p>
            <a:pPr>
              <a:buFontTx/>
              <a:buChar char="•"/>
            </a:pPr>
            <a:r>
              <a:rPr lang="en-US" dirty="0" smtClean="0"/>
              <a:t>Spam filtering</a:t>
            </a:r>
          </a:p>
          <a:p>
            <a:pPr>
              <a:buFontTx/>
              <a:buChar char="•"/>
            </a:pPr>
            <a:r>
              <a:rPr lang="en-US" dirty="0" smtClean="0"/>
              <a:t>Automated helpdesks</a:t>
            </a:r>
          </a:p>
          <a:p>
            <a:pPr>
              <a:buFontTx/>
              <a:buChar char="•"/>
            </a:pPr>
            <a:r>
              <a:rPr lang="en-US" dirty="0" smtClean="0"/>
              <a:t>Fraud detection</a:t>
            </a:r>
          </a:p>
          <a:p>
            <a:pPr>
              <a:buFontTx/>
              <a:buChar char="•"/>
            </a:pPr>
            <a:r>
              <a:rPr lang="en-US" dirty="0" smtClean="0"/>
              <a:t>Automated trading</a:t>
            </a:r>
          </a:p>
          <a:p>
            <a:pPr>
              <a:buFontTx/>
              <a:buChar char="•"/>
            </a:pPr>
            <a:r>
              <a:rPr lang="en-US" dirty="0" smtClean="0"/>
              <a:t>Medical diagnosis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mtClean="0"/>
              <a:t>Robotics</a:t>
            </a:r>
          </a:p>
        </p:txBody>
      </p:sp>
      <p:sp>
        <p:nvSpPr>
          <p:cNvPr id="3" name="Content Placeholder 2"/>
          <p:cNvSpPr>
            <a:spLocks noGrp="1"/>
          </p:cNvSpPr>
          <p:nvPr>
            <p:ph idx="1"/>
          </p:nvPr>
        </p:nvSpPr>
        <p:spPr/>
        <p:txBody>
          <a:bodyPr>
            <a:normAutofit fontScale="85000" lnSpcReduction="20000"/>
          </a:bodyPr>
          <a:lstStyle/>
          <a:p>
            <a:pPr>
              <a:buFontTx/>
              <a:buChar char="•"/>
            </a:pPr>
            <a:r>
              <a:rPr lang="en-US" dirty="0" smtClean="0"/>
              <a:t>Mars rovers</a:t>
            </a:r>
          </a:p>
          <a:p>
            <a:pPr>
              <a:buFontTx/>
              <a:buChar char="•"/>
            </a:pPr>
            <a:r>
              <a:rPr lang="en-US" dirty="0" smtClean="0"/>
              <a:t>Autonomous vehicles</a:t>
            </a:r>
          </a:p>
          <a:p>
            <a:pPr lvl="1"/>
            <a:r>
              <a:rPr lang="en-US" dirty="0" smtClean="0">
                <a:hlinkClick r:id="rId3"/>
              </a:rPr>
              <a:t>DARPA Grand Challenge</a:t>
            </a:r>
            <a:endParaRPr lang="en-US" dirty="0" smtClean="0"/>
          </a:p>
          <a:p>
            <a:pPr lvl="1"/>
            <a:r>
              <a:rPr lang="en-US" dirty="0" smtClean="0"/>
              <a:t>Google self-driving cars</a:t>
            </a:r>
          </a:p>
          <a:p>
            <a:pPr>
              <a:buFontTx/>
              <a:buChar char="•"/>
            </a:pPr>
            <a:r>
              <a:rPr lang="en-US" dirty="0" smtClean="0">
                <a:hlinkClick r:id="rId4"/>
              </a:rPr>
              <a:t>Autonomous helicopters</a:t>
            </a:r>
            <a:endParaRPr lang="en-US" dirty="0" smtClean="0"/>
          </a:p>
          <a:p>
            <a:pPr>
              <a:buFontTx/>
              <a:buChar char="•"/>
            </a:pPr>
            <a:r>
              <a:rPr lang="en-US" dirty="0" smtClean="0"/>
              <a:t>Robot soccer</a:t>
            </a:r>
          </a:p>
          <a:p>
            <a:pPr lvl="1"/>
            <a:r>
              <a:rPr lang="en-US" dirty="0" err="1" smtClean="0">
                <a:hlinkClick r:id="rId5"/>
              </a:rPr>
              <a:t>RoboCup</a:t>
            </a:r>
            <a:endParaRPr lang="en-US" dirty="0" smtClean="0"/>
          </a:p>
          <a:p>
            <a:pPr>
              <a:buFontTx/>
              <a:buChar char="•"/>
            </a:pPr>
            <a:r>
              <a:rPr lang="en-US" dirty="0" smtClean="0"/>
              <a:t>Personal robotics</a:t>
            </a:r>
          </a:p>
          <a:p>
            <a:pPr lvl="1"/>
            <a:r>
              <a:rPr lang="en-US" dirty="0" smtClean="0">
                <a:hlinkClick r:id="rId6"/>
              </a:rPr>
              <a:t>Humanoid robots</a:t>
            </a:r>
            <a:endParaRPr lang="en-US" dirty="0" smtClean="0"/>
          </a:p>
          <a:p>
            <a:pPr lvl="1"/>
            <a:r>
              <a:rPr lang="en-US" dirty="0" smtClean="0">
                <a:hlinkClick r:id="rId7"/>
              </a:rPr>
              <a:t>Robotic pets</a:t>
            </a:r>
            <a:endParaRPr lang="en-US" dirty="0" smtClean="0"/>
          </a:p>
          <a:p>
            <a:pPr lvl="1"/>
            <a:r>
              <a:rPr lang="en-US" dirty="0" smtClean="0"/>
              <a:t>Personal assistants?</a:t>
            </a:r>
          </a:p>
        </p:txBody>
      </p:sp>
      <p:pic>
        <p:nvPicPr>
          <p:cNvPr id="169986" name="Picture 2"/>
          <p:cNvPicPr>
            <a:picLocks noChangeAspect="1" noChangeArrowheads="1"/>
          </p:cNvPicPr>
          <p:nvPr/>
        </p:nvPicPr>
        <p:blipFill>
          <a:blip r:embed="rId8" cstate="print"/>
          <a:srcRect/>
          <a:stretch>
            <a:fillRect/>
          </a:stretch>
        </p:blipFill>
        <p:spPr bwMode="auto">
          <a:xfrm>
            <a:off x="5943600" y="3048000"/>
            <a:ext cx="2628900" cy="1752600"/>
          </a:xfrm>
          <a:prstGeom prst="rect">
            <a:avLst/>
          </a:prstGeom>
          <a:noFill/>
          <a:ln w="19050">
            <a:noFill/>
            <a:miter lim="800000"/>
            <a:headEnd/>
            <a:tailEnd/>
          </a:ln>
        </p:spPr>
      </p:pic>
      <p:pic>
        <p:nvPicPr>
          <p:cNvPr id="169987" name="Picture 3"/>
          <p:cNvPicPr>
            <a:picLocks noChangeAspect="1" noChangeArrowheads="1"/>
          </p:cNvPicPr>
          <p:nvPr/>
        </p:nvPicPr>
        <p:blipFill>
          <a:blip r:embed="rId9" cstate="print"/>
          <a:srcRect/>
          <a:stretch>
            <a:fillRect/>
          </a:stretch>
        </p:blipFill>
        <p:spPr bwMode="auto">
          <a:xfrm>
            <a:off x="5943600" y="990600"/>
            <a:ext cx="2619375" cy="1752600"/>
          </a:xfrm>
          <a:prstGeom prst="rect">
            <a:avLst/>
          </a:prstGeom>
          <a:noFill/>
          <a:ln w="19050">
            <a:noFill/>
            <a:miter lim="800000"/>
            <a:headEnd/>
            <a:tailEnd/>
          </a:ln>
        </p:spPr>
      </p:pic>
      <p:pic>
        <p:nvPicPr>
          <p:cNvPr id="169988" name="Picture 4"/>
          <p:cNvPicPr>
            <a:picLocks noChangeAspect="1" noChangeArrowheads="1"/>
          </p:cNvPicPr>
          <p:nvPr/>
        </p:nvPicPr>
        <p:blipFill>
          <a:blip r:embed="rId10" cstate="print"/>
          <a:srcRect/>
          <a:stretch>
            <a:fillRect/>
          </a:stretch>
        </p:blipFill>
        <p:spPr bwMode="auto">
          <a:xfrm>
            <a:off x="5943600" y="5181600"/>
            <a:ext cx="2628900" cy="1446213"/>
          </a:xfrm>
          <a:prstGeom prst="rect">
            <a:avLst/>
          </a:prstGeom>
          <a:noFill/>
          <a:ln w="19050">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998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998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699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ctr" rtl="0">
              <a:spcBef>
                <a:spcPct val="0"/>
              </a:spcBef>
            </a:pPr>
            <a:r>
              <a:rPr lang="en-US" sz="3200" dirty="0" smtClean="0"/>
              <a:t>DARPA Grand Challenge</a:t>
            </a:r>
            <a:r>
              <a:rPr lang="en-US" dirty="0" smtClean="0"/>
              <a:t/>
            </a:r>
            <a:br>
              <a:rPr lang="en-US" dirty="0" smtClean="0"/>
            </a:br>
            <a:endParaRPr lang="en-US" dirty="0"/>
          </a:p>
        </p:txBody>
      </p:sp>
      <p:pic>
        <p:nvPicPr>
          <p:cNvPr id="4" name="googlecar.wmv">
            <a:hlinkClick r:id="" action="ppaction://media"/>
          </p:cNvPr>
          <p:cNvPicPr>
            <a:picLocks noGrp="1" noRot="1" noChangeAspect="1"/>
          </p:cNvPicPr>
          <p:nvPr>
            <p:ph idx="1"/>
            <a:videoFile r:link="rId1"/>
          </p:nvPr>
        </p:nvPicPr>
        <p:blipFill>
          <a:blip r:embed="rId3" cstate="print"/>
          <a:stretch>
            <a:fillRect/>
          </a:stretch>
        </p:blipFill>
        <p:spPr>
          <a:xfrm>
            <a:off x="381000" y="1433512"/>
            <a:ext cx="8458200" cy="475773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5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ASIMO</a:t>
            </a:r>
            <a:br>
              <a:rPr lang="en-US" dirty="0" smtClean="0"/>
            </a:br>
            <a:endParaRPr lang="en-US" dirty="0"/>
          </a:p>
        </p:txBody>
      </p:sp>
      <p:sp>
        <p:nvSpPr>
          <p:cNvPr id="3" name="Content Placeholder 2"/>
          <p:cNvSpPr>
            <a:spLocks noGrp="1"/>
          </p:cNvSpPr>
          <p:nvPr>
            <p:ph idx="1"/>
          </p:nvPr>
        </p:nvSpPr>
        <p:spPr/>
        <p:txBody>
          <a:bodyPr/>
          <a:lstStyle/>
          <a:p>
            <a:r>
              <a:rPr lang="en-US" b="1" dirty="0" smtClean="0"/>
              <a:t>ASIMO</a:t>
            </a:r>
            <a:r>
              <a:rPr lang="en-US" dirty="0" smtClean="0"/>
              <a:t>, an acronym for </a:t>
            </a:r>
            <a:r>
              <a:rPr lang="en-US" b="1" i="1" dirty="0" smtClean="0"/>
              <a:t>A</a:t>
            </a:r>
            <a:r>
              <a:rPr lang="en-US" i="1" dirty="0" smtClean="0"/>
              <a:t>dvanced </a:t>
            </a:r>
            <a:r>
              <a:rPr lang="en-US" b="1" i="1" dirty="0" smtClean="0"/>
              <a:t>S</a:t>
            </a:r>
            <a:r>
              <a:rPr lang="en-US" i="1" dirty="0" smtClean="0"/>
              <a:t>tep in </a:t>
            </a:r>
            <a:r>
              <a:rPr lang="en-US" b="1" i="1" dirty="0" smtClean="0"/>
              <a:t>I</a:t>
            </a:r>
            <a:r>
              <a:rPr lang="en-US" i="1" dirty="0" smtClean="0"/>
              <a:t>nnovative </a:t>
            </a:r>
            <a:r>
              <a:rPr lang="en-US" b="1" i="1" dirty="0" err="1" smtClean="0"/>
              <a:t>MO</a:t>
            </a:r>
            <a:r>
              <a:rPr lang="en-US" i="1" dirty="0" err="1" smtClean="0"/>
              <a:t>bility</a:t>
            </a:r>
            <a:r>
              <a:rPr lang="en-US" dirty="0" smtClean="0"/>
              <a:t>,</a:t>
            </a:r>
            <a:endParaRPr lang="en-US" baseline="30000" dirty="0" smtClean="0"/>
          </a:p>
          <a:p>
            <a:r>
              <a:rPr lang="en-US" dirty="0" smtClean="0"/>
              <a:t>Is a </a:t>
            </a:r>
            <a:r>
              <a:rPr lang="en-US" dirty="0" smtClean="0">
                <a:hlinkClick r:id="rId2" tooltip="Humanoid robot"/>
              </a:rPr>
              <a:t>humanoid robot</a:t>
            </a:r>
            <a:r>
              <a:rPr lang="en-US" dirty="0" smtClean="0"/>
              <a:t> designed and developed by </a:t>
            </a:r>
            <a:r>
              <a:rPr lang="en-US" dirty="0" smtClean="0">
                <a:hlinkClick r:id="rId3" tooltip="Honda"/>
              </a:rPr>
              <a:t>Honda</a:t>
            </a:r>
            <a:r>
              <a:rPr lang="en-US" dirty="0" smtClean="0"/>
              <a:t>. </a:t>
            </a:r>
          </a:p>
          <a:p>
            <a:r>
              <a:rPr lang="en-US" dirty="0" smtClean="0"/>
              <a:t>Introduced on 21 October 2000, ASIMO was designed to be a multi-functional mobile assistant. With aspirations of helping those who lack full mobility,</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ASIMO Revolution </a:t>
            </a:r>
            <a:endParaRPr lang="en-US" dirty="0"/>
          </a:p>
        </p:txBody>
      </p:sp>
      <p:pic>
        <p:nvPicPr>
          <p:cNvPr id="4" name="Asimo.wmv">
            <a:hlinkClick r:id="" action="ppaction://media"/>
          </p:cNvPr>
          <p:cNvPicPr>
            <a:picLocks noGrp="1" noRot="1" noChangeAspect="1"/>
          </p:cNvPicPr>
          <p:nvPr>
            <p:ph idx="1"/>
            <a:videoFile r:link="rId1"/>
          </p:nvPr>
        </p:nvPicPr>
        <p:blipFill>
          <a:blip r:embed="rId3" cstate="print"/>
          <a:stretch>
            <a:fillRect/>
          </a:stretch>
        </p:blipFill>
        <p:spPr>
          <a:xfrm>
            <a:off x="304800" y="1295400"/>
            <a:ext cx="8610600" cy="48434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787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RoboCup</a:t>
            </a:r>
            <a:endParaRPr lang="en-US" dirty="0"/>
          </a:p>
        </p:txBody>
      </p:sp>
      <p:sp>
        <p:nvSpPr>
          <p:cNvPr id="3" name="Content Placeholder 2"/>
          <p:cNvSpPr>
            <a:spLocks noGrp="1"/>
          </p:cNvSpPr>
          <p:nvPr>
            <p:ph idx="1"/>
          </p:nvPr>
        </p:nvSpPr>
        <p:spPr/>
        <p:txBody>
          <a:bodyPr>
            <a:normAutofit/>
          </a:bodyPr>
          <a:lstStyle/>
          <a:p>
            <a:r>
              <a:rPr lang="en-US" dirty="0" err="1" smtClean="0"/>
              <a:t>RoboCup</a:t>
            </a:r>
            <a:r>
              <a:rPr lang="en-US" dirty="0" smtClean="0"/>
              <a:t> is an international robotics competition founded in 1997. </a:t>
            </a:r>
          </a:p>
          <a:p>
            <a:r>
              <a:rPr lang="en-US" dirty="0" smtClean="0"/>
              <a:t>The aim is to promote robotics and AI research, by offering a publicly appealing, but formidable challenge. </a:t>
            </a:r>
          </a:p>
          <a:p>
            <a:r>
              <a:rPr lang="en-US" dirty="0" smtClean="0"/>
              <a:t>The name </a:t>
            </a:r>
            <a:r>
              <a:rPr lang="en-US" dirty="0" err="1" smtClean="0"/>
              <a:t>RoboCup</a:t>
            </a:r>
            <a:r>
              <a:rPr lang="en-US" dirty="0" smtClean="0"/>
              <a:t> is a contraction of the competition's full name, "Robot Soccer World Cup“.</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obocup.wmv">
            <a:hlinkClick r:id="" action="ppaction://media"/>
          </p:cNvPr>
          <p:cNvPicPr>
            <a:picLocks noRot="1" noChangeAspect="1"/>
          </p:cNvPicPr>
          <p:nvPr>
            <a:videoFile r:link="rId1"/>
          </p:nvPr>
        </p:nvPicPr>
        <p:blipFill>
          <a:blip r:embed="rId3" cstate="print"/>
          <a:stretch>
            <a:fillRect/>
          </a:stretch>
        </p:blipFill>
        <p:spPr>
          <a:xfrm>
            <a:off x="228600" y="1066800"/>
            <a:ext cx="8763001" cy="4929188"/>
          </a:xfrm>
          <a:prstGeom prst="rect">
            <a:avLst/>
          </a:prstGeom>
        </p:spPr>
      </p:pic>
      <p:sp>
        <p:nvSpPr>
          <p:cNvPr id="5" name="Content Placeholder 4"/>
          <p:cNvSpPr>
            <a:spLocks noGrp="1"/>
          </p:cNvSpPr>
          <p:nvPr>
            <p:ph idx="1"/>
          </p:nvPr>
        </p:nvSpPr>
        <p:spPr/>
        <p:txBody>
          <a:bodyPr/>
          <a:lstStyle/>
          <a:p>
            <a:endParaRPr lang="en-US"/>
          </a:p>
        </p:txBody>
      </p:sp>
      <p:sp>
        <p:nvSpPr>
          <p:cNvPr id="6" name="Title 5"/>
          <p:cNvSpPr>
            <a:spLocks noGrp="1"/>
          </p:cNvSpPr>
          <p:nvPr>
            <p:ph type="title"/>
          </p:nvPr>
        </p:nvSpPr>
        <p:spPr>
          <a:xfrm>
            <a:off x="457200" y="152400"/>
            <a:ext cx="8229600" cy="1143000"/>
          </a:xfrm>
        </p:spPr>
        <p:txBody>
          <a:bodyPr/>
          <a:lstStyle/>
          <a:p>
            <a:r>
              <a:rPr lang="en-US" dirty="0" err="1" smtClean="0"/>
              <a:t>RoboCup</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09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noGrp="1" noChangeArrowheads="1"/>
          </p:cNvSpPr>
          <p:nvPr>
            <p:ph type="title"/>
          </p:nvPr>
        </p:nvSpPr>
        <p:spPr>
          <a:noFill/>
        </p:spPr>
        <p:txBody>
          <a:bodyPr>
            <a:spAutoFit/>
          </a:bodyPr>
          <a:lstStyle/>
          <a:p>
            <a:r>
              <a:rPr lang="en-US" sz="2800" b="1" dirty="0" smtClean="0"/>
              <a:t>Human Intelligence VS Artificial Intelligence</a:t>
            </a:r>
            <a:endParaRPr lang="en-US" sz="2800" dirty="0" smtClean="0"/>
          </a:p>
        </p:txBody>
      </p:sp>
      <p:pic>
        <p:nvPicPr>
          <p:cNvPr id="25603" name="Picture 2" descr="Z:\images.jpeg"/>
          <p:cNvPicPr>
            <a:picLocks noChangeAspect="1" noChangeArrowheads="1"/>
          </p:cNvPicPr>
          <p:nvPr/>
        </p:nvPicPr>
        <p:blipFill>
          <a:blip r:embed="rId2" cstate="print"/>
          <a:srcRect/>
          <a:stretch>
            <a:fillRect/>
          </a:stretch>
        </p:blipFill>
        <p:spPr bwMode="auto">
          <a:xfrm>
            <a:off x="1524000" y="1752600"/>
            <a:ext cx="6019800" cy="50403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
          <p:cNvSpPr>
            <a:spLocks noGrp="1" noChangeArrowheads="1"/>
          </p:cNvSpPr>
          <p:nvPr>
            <p:ph type="title"/>
          </p:nvPr>
        </p:nvSpPr>
        <p:spPr>
          <a:xfrm>
            <a:off x="381000" y="0"/>
            <a:ext cx="8229600" cy="1143000"/>
          </a:xfrm>
          <a:noFill/>
        </p:spPr>
        <p:txBody>
          <a:bodyPr>
            <a:spAutoFit/>
          </a:bodyPr>
          <a:lstStyle/>
          <a:p>
            <a:r>
              <a:rPr lang="en-US" sz="2800" b="1" dirty="0" smtClean="0"/>
              <a:t>Human Intelligence VS Artificial Intelligence</a:t>
            </a:r>
            <a:endParaRPr lang="en-US" sz="2800" dirty="0" smtClean="0"/>
          </a:p>
        </p:txBody>
      </p:sp>
      <p:sp>
        <p:nvSpPr>
          <p:cNvPr id="26627" name="Text Placeholder 2"/>
          <p:cNvSpPr>
            <a:spLocks noGrp="1"/>
          </p:cNvSpPr>
          <p:nvPr>
            <p:ph type="body" idx="1"/>
          </p:nvPr>
        </p:nvSpPr>
        <p:spPr>
          <a:xfrm>
            <a:off x="457200" y="1535113"/>
            <a:ext cx="4040188" cy="639762"/>
          </a:xfrm>
        </p:spPr>
        <p:txBody>
          <a:bodyPr/>
          <a:lstStyle/>
          <a:p>
            <a:r>
              <a:rPr lang="en-US" smtClean="0"/>
              <a:t>Human Intelligence</a:t>
            </a:r>
          </a:p>
        </p:txBody>
      </p:sp>
      <p:sp>
        <p:nvSpPr>
          <p:cNvPr id="26628" name="Content Placeholder 3"/>
          <p:cNvSpPr>
            <a:spLocks noGrp="1"/>
          </p:cNvSpPr>
          <p:nvPr>
            <p:ph sz="half" idx="2"/>
          </p:nvPr>
        </p:nvSpPr>
        <p:spPr/>
        <p:txBody>
          <a:bodyPr>
            <a:normAutofit/>
          </a:bodyPr>
          <a:lstStyle/>
          <a:p>
            <a:r>
              <a:rPr lang="en-US" dirty="0" smtClean="0"/>
              <a:t>Intuition, Common sense, </a:t>
            </a:r>
            <a:r>
              <a:rPr lang="en-US" dirty="0" err="1" smtClean="0"/>
              <a:t>Judgement</a:t>
            </a:r>
            <a:r>
              <a:rPr lang="en-US" dirty="0" smtClean="0"/>
              <a:t>, Creativity, Beliefs etc</a:t>
            </a:r>
          </a:p>
          <a:p>
            <a:r>
              <a:rPr lang="en-US" dirty="0" smtClean="0"/>
              <a:t>The ability to demonstrate their intelligence by communicating effectively</a:t>
            </a:r>
          </a:p>
          <a:p>
            <a:r>
              <a:rPr lang="en-US" dirty="0" smtClean="0"/>
              <a:t>Reasoning and Critical thinking </a:t>
            </a:r>
          </a:p>
          <a:p>
            <a:endParaRPr lang="en-US" dirty="0" smtClean="0"/>
          </a:p>
        </p:txBody>
      </p:sp>
      <p:sp>
        <p:nvSpPr>
          <p:cNvPr id="26629" name="Text Placeholder 4"/>
          <p:cNvSpPr>
            <a:spLocks noGrp="1"/>
          </p:cNvSpPr>
          <p:nvPr>
            <p:ph type="body" sz="quarter" idx="3"/>
          </p:nvPr>
        </p:nvSpPr>
        <p:spPr>
          <a:xfrm>
            <a:off x="4645025" y="1535113"/>
            <a:ext cx="4041775" cy="639762"/>
          </a:xfrm>
        </p:spPr>
        <p:txBody>
          <a:bodyPr/>
          <a:lstStyle/>
          <a:p>
            <a:r>
              <a:rPr lang="en-US" smtClean="0"/>
              <a:t>Artificial Intelligence</a:t>
            </a:r>
          </a:p>
        </p:txBody>
      </p:sp>
      <p:sp>
        <p:nvSpPr>
          <p:cNvPr id="26630" name="Content Placeholder 5"/>
          <p:cNvSpPr>
            <a:spLocks noGrp="1"/>
          </p:cNvSpPr>
          <p:nvPr>
            <p:ph sz="quarter" idx="4"/>
          </p:nvPr>
        </p:nvSpPr>
        <p:spPr>
          <a:xfrm>
            <a:off x="4645025" y="2174875"/>
            <a:ext cx="4041775" cy="3951288"/>
          </a:xfrm>
        </p:spPr>
        <p:txBody>
          <a:bodyPr/>
          <a:lstStyle/>
          <a:p>
            <a:r>
              <a:rPr lang="en-US" dirty="0" smtClean="0"/>
              <a:t>Ability to simulate human behavior and cognitive processes</a:t>
            </a:r>
          </a:p>
          <a:p>
            <a:r>
              <a:rPr lang="en-US" dirty="0" smtClean="0"/>
              <a:t>Capture and preserve human expertise</a:t>
            </a:r>
          </a:p>
          <a:p>
            <a:pPr eaLnBrk="1" hangingPunct="1">
              <a:lnSpc>
                <a:spcPct val="90000"/>
              </a:lnSpc>
            </a:pPr>
            <a:r>
              <a:rPr lang="en-US" dirty="0" smtClean="0"/>
              <a:t>Fast Response. The ability to comprehend large amounts of data quickly.</a:t>
            </a:r>
          </a:p>
        </p:txBody>
      </p:sp>
      <p:sp>
        <p:nvSpPr>
          <p:cNvPr id="26631" name="TextBox 7"/>
          <p:cNvSpPr txBox="1">
            <a:spLocks noChangeArrowheads="1"/>
          </p:cNvSpPr>
          <p:nvPr/>
        </p:nvSpPr>
        <p:spPr bwMode="auto">
          <a:xfrm>
            <a:off x="4038600" y="1066800"/>
            <a:ext cx="776288" cy="461963"/>
          </a:xfrm>
          <a:prstGeom prst="rect">
            <a:avLst/>
          </a:prstGeom>
          <a:noFill/>
          <a:ln w="9525">
            <a:noFill/>
            <a:miter lim="800000"/>
            <a:headEnd/>
            <a:tailEnd/>
          </a:ln>
        </p:spPr>
        <p:txBody>
          <a:bodyPr wrap="none">
            <a:spAutoFit/>
          </a:bodyPr>
          <a:lstStyle/>
          <a:p>
            <a:r>
              <a:rPr lang="en-US" b="1"/>
              <a:t>Pros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3"/>
          <p:cNvSpPr>
            <a:spLocks noGrp="1"/>
          </p:cNvSpPr>
          <p:nvPr>
            <p:ph sz="half" idx="2"/>
          </p:nvPr>
        </p:nvSpPr>
        <p:spPr/>
        <p:txBody>
          <a:bodyPr>
            <a:normAutofit lnSpcReduction="10000"/>
          </a:bodyPr>
          <a:lstStyle/>
          <a:p>
            <a:pPr marL="342900" lvl="1" indent="-342900"/>
            <a:r>
              <a:rPr lang="en-US" sz="2400" dirty="0" smtClean="0"/>
              <a:t>Humans are fallible</a:t>
            </a:r>
          </a:p>
          <a:p>
            <a:pPr marL="342900" lvl="1" indent="-342900"/>
            <a:r>
              <a:rPr lang="en-US" sz="2400" dirty="0" smtClean="0"/>
              <a:t>They have limited knowledge bases</a:t>
            </a:r>
          </a:p>
          <a:p>
            <a:pPr marL="342900" lvl="1" indent="-342900"/>
            <a:r>
              <a:rPr lang="en-US" sz="2400" dirty="0" smtClean="0"/>
              <a:t>Information processing of serial nature proceed very slowly in the brain as compared to computers</a:t>
            </a:r>
          </a:p>
          <a:p>
            <a:r>
              <a:rPr lang="en-US" dirty="0" smtClean="0"/>
              <a:t>Humans are unable to retain large amounts of data in memory.</a:t>
            </a:r>
          </a:p>
          <a:p>
            <a:endParaRPr lang="en-US" dirty="0" smtClean="0"/>
          </a:p>
        </p:txBody>
      </p:sp>
      <p:sp>
        <p:nvSpPr>
          <p:cNvPr id="27651" name="Content Placeholder 5"/>
          <p:cNvSpPr>
            <a:spLocks noGrp="1"/>
          </p:cNvSpPr>
          <p:nvPr>
            <p:ph sz="quarter" idx="4"/>
          </p:nvPr>
        </p:nvSpPr>
        <p:spPr>
          <a:xfrm>
            <a:off x="4645025" y="2174875"/>
            <a:ext cx="4041775" cy="3951288"/>
          </a:xfrm>
        </p:spPr>
        <p:txBody>
          <a:bodyPr/>
          <a:lstStyle/>
          <a:p>
            <a:pPr eaLnBrk="1" hangingPunct="1"/>
            <a:r>
              <a:rPr lang="en-GB" dirty="0" smtClean="0"/>
              <a:t>No “common sense”</a:t>
            </a:r>
          </a:p>
          <a:p>
            <a:r>
              <a:rPr lang="en-US" dirty="0" smtClean="0"/>
              <a:t>Cannot deal with “mixed” knowledge</a:t>
            </a:r>
          </a:p>
          <a:p>
            <a:r>
              <a:rPr lang="en-US" dirty="0" smtClean="0"/>
              <a:t>May have high development costs</a:t>
            </a:r>
          </a:p>
          <a:p>
            <a:r>
              <a:rPr lang="en-US" dirty="0" smtClean="0"/>
              <a:t>Raise legal and ethical concerns</a:t>
            </a:r>
          </a:p>
          <a:p>
            <a:endParaRPr lang="en-US" dirty="0" smtClean="0"/>
          </a:p>
        </p:txBody>
      </p:sp>
      <p:sp>
        <p:nvSpPr>
          <p:cNvPr id="27652" name="Rectangle 1"/>
          <p:cNvSpPr>
            <a:spLocks noGrp="1" noChangeArrowheads="1"/>
          </p:cNvSpPr>
          <p:nvPr>
            <p:ph type="title"/>
          </p:nvPr>
        </p:nvSpPr>
        <p:spPr>
          <a:xfrm>
            <a:off x="533400" y="0"/>
            <a:ext cx="8229600" cy="1143000"/>
          </a:xfrm>
          <a:noFill/>
        </p:spPr>
        <p:txBody>
          <a:bodyPr>
            <a:spAutoFit/>
          </a:bodyPr>
          <a:lstStyle/>
          <a:p>
            <a:r>
              <a:rPr lang="en-US" sz="2800" b="1" dirty="0" smtClean="0"/>
              <a:t>Human Intelligence VS Artificial Intelligence</a:t>
            </a:r>
            <a:endParaRPr lang="en-US" sz="2800" dirty="0" smtClean="0"/>
          </a:p>
        </p:txBody>
      </p:sp>
      <p:sp>
        <p:nvSpPr>
          <p:cNvPr id="27653" name="Text Placeholder 2"/>
          <p:cNvSpPr>
            <a:spLocks noGrp="1"/>
          </p:cNvSpPr>
          <p:nvPr>
            <p:ph type="body" idx="1"/>
          </p:nvPr>
        </p:nvSpPr>
        <p:spPr>
          <a:xfrm>
            <a:off x="457200" y="1535113"/>
            <a:ext cx="4040188" cy="639762"/>
          </a:xfrm>
        </p:spPr>
        <p:txBody>
          <a:bodyPr/>
          <a:lstStyle/>
          <a:p>
            <a:r>
              <a:rPr lang="en-US" smtClean="0"/>
              <a:t>Human Intelligence</a:t>
            </a:r>
          </a:p>
        </p:txBody>
      </p:sp>
      <p:sp>
        <p:nvSpPr>
          <p:cNvPr id="27654" name="Text Placeholder 4"/>
          <p:cNvSpPr>
            <a:spLocks noGrp="1"/>
          </p:cNvSpPr>
          <p:nvPr>
            <p:ph type="body" sz="quarter" idx="3"/>
          </p:nvPr>
        </p:nvSpPr>
        <p:spPr>
          <a:xfrm>
            <a:off x="4645025" y="1535113"/>
            <a:ext cx="4041775" cy="639762"/>
          </a:xfrm>
        </p:spPr>
        <p:txBody>
          <a:bodyPr/>
          <a:lstStyle/>
          <a:p>
            <a:r>
              <a:rPr lang="en-US" smtClean="0"/>
              <a:t>Artificial Intelligence</a:t>
            </a:r>
          </a:p>
        </p:txBody>
      </p:sp>
      <p:sp>
        <p:nvSpPr>
          <p:cNvPr id="27655" name="TextBox 9"/>
          <p:cNvSpPr txBox="1">
            <a:spLocks noChangeArrowheads="1"/>
          </p:cNvSpPr>
          <p:nvPr/>
        </p:nvSpPr>
        <p:spPr bwMode="auto">
          <a:xfrm>
            <a:off x="3505200" y="1143000"/>
            <a:ext cx="1371600" cy="461963"/>
          </a:xfrm>
          <a:prstGeom prst="rect">
            <a:avLst/>
          </a:prstGeom>
          <a:noFill/>
          <a:ln w="9525">
            <a:noFill/>
            <a:miter lim="800000"/>
            <a:headEnd/>
            <a:tailEnd/>
          </a:ln>
        </p:spPr>
        <p:txBody>
          <a:bodyPr>
            <a:spAutoFit/>
          </a:bodyPr>
          <a:lstStyle/>
          <a:p>
            <a:pPr algn="ctr"/>
            <a:r>
              <a:rPr lang="en-US" b="1"/>
              <a:t>Cons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
          <p:cNvSpPr>
            <a:spLocks noGrp="1" noChangeArrowheads="1"/>
          </p:cNvSpPr>
          <p:nvPr>
            <p:ph type="title"/>
          </p:nvPr>
        </p:nvSpPr>
        <p:spPr>
          <a:noFill/>
        </p:spPr>
        <p:txBody>
          <a:bodyPr>
            <a:spAutoFit/>
          </a:bodyPr>
          <a:lstStyle/>
          <a:p>
            <a:r>
              <a:rPr lang="en-US" sz="2800" b="1" smtClean="0"/>
              <a:t>Human Intelligence VS Artificial Intelligence</a:t>
            </a:r>
            <a:endParaRPr lang="en-US" sz="2800" smtClean="0"/>
          </a:p>
        </p:txBody>
      </p:sp>
      <p:pic>
        <p:nvPicPr>
          <p:cNvPr id="28677" name="Picture 13" descr="H vs AI.png"/>
          <p:cNvPicPr>
            <a:picLocks noChangeAspect="1"/>
          </p:cNvPicPr>
          <p:nvPr/>
        </p:nvPicPr>
        <p:blipFill>
          <a:blip r:embed="rId2" cstate="print"/>
          <a:srcRect/>
          <a:stretch>
            <a:fillRect/>
          </a:stretch>
        </p:blipFill>
        <p:spPr bwMode="auto">
          <a:xfrm>
            <a:off x="1752600" y="1447800"/>
            <a:ext cx="5486400" cy="2971800"/>
          </a:xfrm>
          <a:prstGeom prst="rect">
            <a:avLst/>
          </a:prstGeom>
          <a:noFill/>
          <a:ln w="9525">
            <a:noFill/>
            <a:miter lim="800000"/>
            <a:headEnd/>
            <a:tailEnd/>
          </a:ln>
        </p:spPr>
      </p:pic>
      <p:sp>
        <p:nvSpPr>
          <p:cNvPr id="28679" name="Rectangle 7"/>
          <p:cNvSpPr>
            <a:spLocks noChangeArrowheads="1"/>
          </p:cNvSpPr>
          <p:nvPr/>
        </p:nvSpPr>
        <p:spPr bwMode="auto">
          <a:xfrm>
            <a:off x="609600" y="4800600"/>
            <a:ext cx="7772400" cy="1569660"/>
          </a:xfrm>
          <a:prstGeom prst="rect">
            <a:avLst/>
          </a:prstGeom>
          <a:noFill/>
          <a:ln w="9525">
            <a:solidFill>
              <a:schemeClr val="tx1"/>
            </a:solidFill>
            <a:miter lim="800000"/>
            <a:headEnd/>
            <a:tailEnd/>
          </a:ln>
        </p:spPr>
        <p:txBody>
          <a:bodyPr>
            <a:spAutoFit/>
          </a:bodyPr>
          <a:lstStyle/>
          <a:p>
            <a:pPr algn="ctr"/>
            <a:r>
              <a:rPr lang="en-US" sz="2400" dirty="0">
                <a:latin typeface="Arial" pitchFamily="34" charset="0"/>
                <a:cs typeface="Arial" pitchFamily="34" charset="0"/>
              </a:rPr>
              <a:t>We achieve more than we know. </a:t>
            </a:r>
            <a:endParaRPr lang="en-US" sz="2400" dirty="0" smtClean="0">
              <a:latin typeface="Arial" pitchFamily="34" charset="0"/>
              <a:cs typeface="Arial" pitchFamily="34" charset="0"/>
            </a:endParaRPr>
          </a:p>
          <a:p>
            <a:pPr algn="ctr"/>
            <a:r>
              <a:rPr lang="en-US" sz="2400" dirty="0" smtClean="0">
                <a:latin typeface="Arial" pitchFamily="34" charset="0"/>
                <a:cs typeface="Arial" pitchFamily="34" charset="0"/>
              </a:rPr>
              <a:t>We </a:t>
            </a:r>
            <a:r>
              <a:rPr lang="en-US" sz="2400" dirty="0">
                <a:latin typeface="Arial" pitchFamily="34" charset="0"/>
                <a:cs typeface="Arial" pitchFamily="34" charset="0"/>
              </a:rPr>
              <a:t>know more than we understand. </a:t>
            </a:r>
            <a:endParaRPr lang="en-US" sz="2400" dirty="0" smtClean="0">
              <a:latin typeface="Arial" pitchFamily="34" charset="0"/>
              <a:cs typeface="Arial" pitchFamily="34" charset="0"/>
            </a:endParaRPr>
          </a:p>
          <a:p>
            <a:pPr algn="ctr"/>
            <a:r>
              <a:rPr lang="en-US" sz="2400" dirty="0" smtClean="0">
                <a:latin typeface="Arial" pitchFamily="34" charset="0"/>
                <a:cs typeface="Arial" pitchFamily="34" charset="0"/>
              </a:rPr>
              <a:t>We </a:t>
            </a:r>
            <a:r>
              <a:rPr lang="en-US" sz="2400" dirty="0">
                <a:latin typeface="Arial" pitchFamily="34" charset="0"/>
                <a:cs typeface="Arial" pitchFamily="34" charset="0"/>
              </a:rPr>
              <a:t>understand more than we can </a:t>
            </a:r>
            <a:r>
              <a:rPr lang="en-US" sz="2400" dirty="0" smtClean="0">
                <a:latin typeface="Arial" pitchFamily="34" charset="0"/>
                <a:cs typeface="Arial" pitchFamily="34" charset="0"/>
              </a:rPr>
              <a:t>explain</a:t>
            </a:r>
          </a:p>
          <a:p>
            <a:pPr algn="ctr"/>
            <a:r>
              <a:rPr lang="en-US" sz="2400" dirty="0" smtClean="0">
                <a:latin typeface="Arial" pitchFamily="34" charset="0"/>
                <a:cs typeface="Arial" pitchFamily="34" charset="0"/>
              </a:rPr>
              <a:t> </a:t>
            </a:r>
            <a:r>
              <a:rPr lang="en-US" sz="2400" dirty="0">
                <a:latin typeface="Arial" pitchFamily="34" charset="0"/>
                <a:cs typeface="Arial" pitchFamily="34" charset="0"/>
              </a:rPr>
              <a:t>(Claude Bernard, 19th C French scientific philosopher)</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Placeholder 2"/>
          <p:cNvSpPr>
            <a:spLocks noGrp="1"/>
          </p:cNvSpPr>
          <p:nvPr>
            <p:ph type="body" idx="1"/>
          </p:nvPr>
        </p:nvSpPr>
        <p:spPr>
          <a:xfrm>
            <a:off x="457200" y="1535113"/>
            <a:ext cx="4040188" cy="639762"/>
          </a:xfrm>
        </p:spPr>
        <p:txBody>
          <a:bodyPr/>
          <a:lstStyle/>
          <a:p>
            <a:r>
              <a:rPr lang="en-US" smtClean="0">
                <a:cs typeface="Times New Roman" pitchFamily="18" charset="0"/>
              </a:rPr>
              <a:t>Artificial Intelligence</a:t>
            </a:r>
            <a:endParaRPr lang="en-US" smtClean="0"/>
          </a:p>
        </p:txBody>
      </p:sp>
      <p:sp>
        <p:nvSpPr>
          <p:cNvPr id="29699" name="Content Placeholder 3"/>
          <p:cNvSpPr>
            <a:spLocks noGrp="1"/>
          </p:cNvSpPr>
          <p:nvPr>
            <p:ph sz="half" idx="2"/>
          </p:nvPr>
        </p:nvSpPr>
        <p:spPr/>
        <p:txBody>
          <a:bodyPr/>
          <a:lstStyle/>
          <a:p>
            <a:r>
              <a:rPr lang="en-US" dirty="0" smtClean="0"/>
              <a:t>AI software uses the techniques of search and pattern matching</a:t>
            </a:r>
          </a:p>
          <a:p>
            <a:r>
              <a:rPr lang="en-US" dirty="0" smtClean="0"/>
              <a:t>Programmers design AI software to give the computer only the problem, not the steps necessary to solve it</a:t>
            </a:r>
          </a:p>
        </p:txBody>
      </p:sp>
      <p:sp>
        <p:nvSpPr>
          <p:cNvPr id="29700" name="Text Placeholder 4"/>
          <p:cNvSpPr>
            <a:spLocks noGrp="1"/>
          </p:cNvSpPr>
          <p:nvPr>
            <p:ph type="body" sz="quarter" idx="3"/>
          </p:nvPr>
        </p:nvSpPr>
        <p:spPr>
          <a:xfrm>
            <a:off x="4645025" y="1535113"/>
            <a:ext cx="4041775" cy="639762"/>
          </a:xfrm>
        </p:spPr>
        <p:txBody>
          <a:bodyPr/>
          <a:lstStyle/>
          <a:p>
            <a:r>
              <a:rPr lang="en-US" smtClean="0">
                <a:cs typeface="Times New Roman" pitchFamily="18" charset="0"/>
              </a:rPr>
              <a:t>Conventional Computing</a:t>
            </a:r>
            <a:endParaRPr lang="en-US" smtClean="0"/>
          </a:p>
        </p:txBody>
      </p:sp>
      <p:sp>
        <p:nvSpPr>
          <p:cNvPr id="29701" name="Content Placeholder 5"/>
          <p:cNvSpPr>
            <a:spLocks noGrp="1"/>
          </p:cNvSpPr>
          <p:nvPr>
            <p:ph sz="quarter" idx="4"/>
          </p:nvPr>
        </p:nvSpPr>
        <p:spPr>
          <a:xfrm>
            <a:off x="4645025" y="2174875"/>
            <a:ext cx="4041775" cy="3951288"/>
          </a:xfrm>
        </p:spPr>
        <p:txBody>
          <a:bodyPr/>
          <a:lstStyle/>
          <a:p>
            <a:r>
              <a:rPr lang="en-US" dirty="0" smtClean="0"/>
              <a:t>Conventional computer software follow a logical series of steps to reach a conclusion</a:t>
            </a:r>
          </a:p>
          <a:p>
            <a:r>
              <a:rPr lang="en-US" dirty="0" smtClean="0"/>
              <a:t>Computer programmers originally designed software that accomplished tasks by completing algorithms </a:t>
            </a:r>
            <a:br>
              <a:rPr lang="en-US" dirty="0" smtClean="0"/>
            </a:br>
            <a:endParaRPr lang="en-US" dirty="0" smtClean="0"/>
          </a:p>
          <a:p>
            <a:endParaRPr lang="en-US" dirty="0" smtClean="0"/>
          </a:p>
        </p:txBody>
      </p:sp>
      <p:sp>
        <p:nvSpPr>
          <p:cNvPr id="29702" name="Rectangle 1"/>
          <p:cNvSpPr>
            <a:spLocks noGrp="1" noChangeArrowheads="1"/>
          </p:cNvSpPr>
          <p:nvPr>
            <p:ph type="title"/>
          </p:nvPr>
        </p:nvSpPr>
        <p:spPr>
          <a:xfrm>
            <a:off x="152400" y="304800"/>
            <a:ext cx="7967663" cy="523875"/>
          </a:xfrm>
          <a:noFill/>
        </p:spPr>
        <p:txBody>
          <a:bodyPr wrap="none">
            <a:spAutoFit/>
          </a:bodyPr>
          <a:lstStyle/>
          <a:p>
            <a:pPr>
              <a:tabLst>
                <a:tab pos="457200" algn="l"/>
              </a:tabLst>
            </a:pPr>
            <a:r>
              <a:rPr lang="en-US" sz="2800" b="1" dirty="0" smtClean="0">
                <a:cs typeface="Times New Roman" pitchFamily="18" charset="0"/>
              </a:rPr>
              <a:t>Artificial Intelligence VS Conventional Computing</a:t>
            </a:r>
            <a:endParaRPr lang="en-US" sz="2800"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
          <p:cNvSpPr>
            <a:spLocks noChangeArrowheads="1"/>
          </p:cNvSpPr>
          <p:nvPr/>
        </p:nvSpPr>
        <p:spPr bwMode="auto">
          <a:xfrm>
            <a:off x="914400" y="771525"/>
            <a:ext cx="6629400" cy="523875"/>
          </a:xfrm>
          <a:prstGeom prst="rect">
            <a:avLst/>
          </a:prstGeom>
          <a:noFill/>
          <a:ln w="9525">
            <a:noFill/>
            <a:miter lim="800000"/>
            <a:headEnd/>
            <a:tailEnd/>
          </a:ln>
        </p:spPr>
        <p:txBody>
          <a:bodyPr anchor="ctr">
            <a:spAutoFit/>
          </a:bodyPr>
          <a:lstStyle/>
          <a:p>
            <a:pPr algn="ctr" eaLnBrk="0" hangingPunct="0">
              <a:tabLst>
                <a:tab pos="457200" algn="l"/>
              </a:tabLst>
            </a:pPr>
            <a:r>
              <a:rPr lang="en-US" sz="2800" b="1" dirty="0" smtClean="0">
                <a:cs typeface="Times New Roman" pitchFamily="18" charset="0"/>
              </a:rPr>
              <a:t>A Perspective</a:t>
            </a:r>
            <a:endParaRPr lang="en-US" sz="2800" dirty="0"/>
          </a:p>
        </p:txBody>
      </p:sp>
      <p:pic>
        <p:nvPicPr>
          <p:cNvPr id="35844" name="Picture 8" descr="http://androidisms.com/wp-content/uploads/2010/12/marvin_standing_and_pointing.jpg"/>
          <p:cNvPicPr>
            <a:picLocks noChangeAspect="1" noChangeArrowheads="1"/>
          </p:cNvPicPr>
          <p:nvPr/>
        </p:nvPicPr>
        <p:blipFill>
          <a:blip r:embed="rId2" cstate="print"/>
          <a:srcRect/>
          <a:stretch>
            <a:fillRect/>
          </a:stretch>
        </p:blipFill>
        <p:spPr bwMode="auto">
          <a:xfrm>
            <a:off x="6629401" y="914400"/>
            <a:ext cx="2514600" cy="3514725"/>
          </a:xfrm>
          <a:prstGeom prst="rect">
            <a:avLst/>
          </a:prstGeom>
          <a:noFill/>
          <a:ln w="9525">
            <a:noFill/>
            <a:miter lim="800000"/>
            <a:headEnd/>
            <a:tailEnd/>
          </a:ln>
        </p:spPr>
      </p:pic>
      <p:sp>
        <p:nvSpPr>
          <p:cNvPr id="6" name="Content Placeholder 5"/>
          <p:cNvSpPr>
            <a:spLocks noGrp="1"/>
          </p:cNvSpPr>
          <p:nvPr>
            <p:ph sz="quarter" idx="1"/>
          </p:nvPr>
        </p:nvSpPr>
        <p:spPr>
          <a:xfrm>
            <a:off x="-76200" y="1908048"/>
            <a:ext cx="7467600" cy="4873752"/>
          </a:xfrm>
        </p:spPr>
        <p:txBody>
          <a:bodyPr>
            <a:normAutofit/>
          </a:bodyPr>
          <a:lstStyle/>
          <a:p>
            <a:pPr algn="ctr">
              <a:spcBef>
                <a:spcPct val="50000"/>
              </a:spcBef>
              <a:buFont typeface="Arial" pitchFamily="34" charset="0"/>
              <a:buChar char="•"/>
            </a:pPr>
            <a:r>
              <a:rPr lang="en-US" sz="2400" dirty="0" smtClean="0">
                <a:latin typeface="Arial" pitchFamily="34" charset="0"/>
                <a:cs typeface="Arial" pitchFamily="34" charset="0"/>
              </a:rPr>
              <a:t>For Humans Intelligence is no more than TAKING a right decision at right time</a:t>
            </a:r>
          </a:p>
          <a:p>
            <a:pPr algn="ctr">
              <a:spcBef>
                <a:spcPct val="50000"/>
              </a:spcBef>
              <a:buNone/>
            </a:pPr>
            <a:r>
              <a:rPr lang="en-US" sz="2400" dirty="0" smtClean="0">
                <a:latin typeface="Arial" pitchFamily="34" charset="0"/>
                <a:cs typeface="Arial" pitchFamily="34" charset="0"/>
              </a:rPr>
              <a:t>And </a:t>
            </a:r>
          </a:p>
          <a:p>
            <a:pPr algn="ctr">
              <a:spcBef>
                <a:spcPct val="50000"/>
              </a:spcBef>
            </a:pPr>
            <a:r>
              <a:rPr lang="en-US" sz="2400" dirty="0" smtClean="0">
                <a:latin typeface="Arial" pitchFamily="34" charset="0"/>
                <a:cs typeface="Arial" pitchFamily="34" charset="0"/>
              </a:rPr>
              <a:t>For Machines Artificial Intelligence is no more than CHOOSING a right decision at right time</a:t>
            </a:r>
          </a:p>
          <a:p>
            <a:pPr algn="ctr">
              <a:spcBef>
                <a:spcPct val="50000"/>
              </a:spcBef>
              <a:buNone/>
            </a:pPr>
            <a:endParaRPr lang="en-US" sz="24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4"/>
          <p:cNvSpPr>
            <a:spLocks noGrp="1"/>
          </p:cNvSpPr>
          <p:nvPr>
            <p:ph type="title"/>
          </p:nvPr>
        </p:nvSpPr>
        <p:spPr/>
        <p:txBody>
          <a:bodyPr>
            <a:normAutofit fontScale="90000"/>
          </a:bodyPr>
          <a:lstStyle/>
          <a:p>
            <a:r>
              <a:rPr lang="en-US" dirty="0" smtClean="0"/>
              <a:t>Is AI dangerous?</a:t>
            </a:r>
            <a:br>
              <a:rPr lang="en-US" dirty="0" smtClean="0"/>
            </a:br>
            <a:endParaRPr lang="en-US" dirty="0" smtClean="0"/>
          </a:p>
        </p:txBody>
      </p:sp>
      <p:sp>
        <p:nvSpPr>
          <p:cNvPr id="14339" name="Content Placeholder 5"/>
          <p:cNvSpPr>
            <a:spLocks noGrp="1"/>
          </p:cNvSpPr>
          <p:nvPr>
            <p:ph sz="quarter" idx="1"/>
          </p:nvPr>
        </p:nvSpPr>
        <p:spPr>
          <a:xfrm>
            <a:off x="301625" y="1527175"/>
            <a:ext cx="8504238" cy="4572000"/>
          </a:xfrm>
        </p:spPr>
        <p:txBody>
          <a:bodyPr/>
          <a:lstStyle/>
          <a:p>
            <a:r>
              <a:rPr lang="en-US" dirty="0" smtClean="0"/>
              <a:t>What is a Sentient AI?</a:t>
            </a:r>
          </a:p>
          <a:p>
            <a:r>
              <a:rPr lang="en-US" dirty="0" smtClean="0"/>
              <a:t>Sentience = self-awareness</a:t>
            </a:r>
          </a:p>
          <a:p>
            <a:r>
              <a:rPr lang="en-US" dirty="0" smtClean="0"/>
              <a:t>Human-level intelligence</a:t>
            </a:r>
          </a:p>
        </p:txBody>
      </p:sp>
      <p:pic>
        <p:nvPicPr>
          <p:cNvPr id="14340" name="Picture 6" descr="THINKER.jpg"/>
          <p:cNvPicPr>
            <a:picLocks noChangeAspect="1"/>
          </p:cNvPicPr>
          <p:nvPr/>
        </p:nvPicPr>
        <p:blipFill>
          <a:blip r:embed="rId3" cstate="print"/>
          <a:srcRect/>
          <a:stretch>
            <a:fillRect/>
          </a:stretch>
        </p:blipFill>
        <p:spPr bwMode="auto">
          <a:xfrm>
            <a:off x="5486400" y="3124200"/>
            <a:ext cx="2286000" cy="32051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dirty="0" smtClean="0"/>
              <a:t>The Plausibility of Sentient AI</a:t>
            </a:r>
          </a:p>
        </p:txBody>
      </p:sp>
      <p:sp>
        <p:nvSpPr>
          <p:cNvPr id="15363" name="Content Placeholder 2"/>
          <p:cNvSpPr>
            <a:spLocks noGrp="1"/>
          </p:cNvSpPr>
          <p:nvPr>
            <p:ph sz="quarter" idx="1"/>
          </p:nvPr>
        </p:nvSpPr>
        <p:spPr>
          <a:xfrm>
            <a:off x="301625" y="1527175"/>
            <a:ext cx="8504238" cy="4572000"/>
          </a:xfrm>
        </p:spPr>
        <p:txBody>
          <a:bodyPr/>
          <a:lstStyle/>
          <a:p>
            <a:r>
              <a:rPr lang="en-US" smtClean="0"/>
              <a:t>Moore’s Law: exponential growth!</a:t>
            </a:r>
          </a:p>
        </p:txBody>
      </p:sp>
      <p:pic>
        <p:nvPicPr>
          <p:cNvPr id="15364" name="Picture 3" descr="moores.law.technological.evolution.jpg"/>
          <p:cNvPicPr>
            <a:picLocks noChangeAspect="1"/>
          </p:cNvPicPr>
          <p:nvPr/>
        </p:nvPicPr>
        <p:blipFill>
          <a:blip r:embed="rId3" cstate="print"/>
          <a:srcRect/>
          <a:stretch>
            <a:fillRect/>
          </a:stretch>
        </p:blipFill>
        <p:spPr bwMode="auto">
          <a:xfrm>
            <a:off x="1066800" y="2209800"/>
            <a:ext cx="6629400" cy="42846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The Plausibility of Sentient AI</a:t>
            </a:r>
          </a:p>
        </p:txBody>
      </p:sp>
      <p:sp>
        <p:nvSpPr>
          <p:cNvPr id="16387" name="Content Placeholder 2"/>
          <p:cNvSpPr>
            <a:spLocks noGrp="1"/>
          </p:cNvSpPr>
          <p:nvPr>
            <p:ph sz="quarter" idx="1"/>
          </p:nvPr>
        </p:nvSpPr>
        <p:spPr>
          <a:xfrm>
            <a:off x="301625" y="1527175"/>
            <a:ext cx="8504238" cy="4572000"/>
          </a:xfrm>
        </p:spPr>
        <p:txBody>
          <a:bodyPr/>
          <a:lstStyle/>
          <a:p>
            <a:r>
              <a:rPr lang="en-US" dirty="0" smtClean="0"/>
              <a:t>The Blue Brain Project</a:t>
            </a:r>
          </a:p>
          <a:p>
            <a:pPr lvl="1"/>
            <a:r>
              <a:rPr lang="en-US" dirty="0" smtClean="0"/>
              <a:t>It could be possible to model a complete human brain within ten years – on a single machine, no less.</a:t>
            </a:r>
          </a:p>
          <a:p>
            <a:r>
              <a:rPr lang="en-US" dirty="0" smtClean="0"/>
              <a:t>Ray </a:t>
            </a:r>
            <a:r>
              <a:rPr lang="en-US" dirty="0" err="1" smtClean="0"/>
              <a:t>Kurzweil</a:t>
            </a:r>
            <a:r>
              <a:rPr lang="en-US" dirty="0" smtClean="0"/>
              <a:t>: </a:t>
            </a:r>
          </a:p>
          <a:p>
            <a:pPr lvl="1"/>
            <a:r>
              <a:rPr lang="en-US" dirty="0" smtClean="0"/>
              <a:t>“… we will have both the hardware and the software to achieve human level artificial intelligence with the broad suppleness of human intelligence including our emotional intelligence by 2029”</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t>The Controversy</a:t>
            </a:r>
          </a:p>
        </p:txBody>
      </p:sp>
      <p:sp>
        <p:nvSpPr>
          <p:cNvPr id="17411" name="Content Placeholder 2"/>
          <p:cNvSpPr>
            <a:spLocks noGrp="1"/>
          </p:cNvSpPr>
          <p:nvPr>
            <p:ph sz="quarter" idx="1"/>
          </p:nvPr>
        </p:nvSpPr>
        <p:spPr>
          <a:xfrm>
            <a:off x="301625" y="1527175"/>
            <a:ext cx="8504238" cy="4572000"/>
          </a:xfrm>
        </p:spPr>
        <p:txBody>
          <a:bodyPr/>
          <a:lstStyle/>
          <a:p>
            <a:r>
              <a:rPr lang="en-US" smtClean="0"/>
              <a:t>Should humans strive to build sentient AI?</a:t>
            </a:r>
          </a:p>
          <a:p>
            <a:pPr lvl="1"/>
            <a:r>
              <a:rPr lang="en-US" smtClean="0"/>
              <a:t>What are the risks?  Benefits?</a:t>
            </a:r>
          </a:p>
          <a:p>
            <a:pPr lvl="1"/>
            <a:r>
              <a:rPr lang="en-US" smtClean="0"/>
              <a:t>Is it ethical or morally responsible?</a:t>
            </a:r>
          </a:p>
          <a:p>
            <a:pPr lvl="1"/>
            <a:r>
              <a:rPr lang="en-US" smtClean="0"/>
              <a:t>What rights should artificial beings have?</a:t>
            </a:r>
          </a:p>
          <a:p>
            <a:pPr lvl="1"/>
            <a:r>
              <a:rPr lang="en-US" smtClean="0"/>
              <a:t>Would there be any place for us?</a:t>
            </a:r>
          </a:p>
        </p:txBody>
      </p:sp>
      <p:pic>
        <p:nvPicPr>
          <p:cNvPr id="17412" name="Picture 3" descr="vlcsnap-10833025.png"/>
          <p:cNvPicPr>
            <a:picLocks noChangeAspect="1"/>
          </p:cNvPicPr>
          <p:nvPr/>
        </p:nvPicPr>
        <p:blipFill>
          <a:blip r:embed="rId3" cstate="print"/>
          <a:srcRect l="18758" t="11111" b="13889"/>
          <a:stretch>
            <a:fillRect/>
          </a:stretch>
        </p:blipFill>
        <p:spPr bwMode="auto">
          <a:xfrm>
            <a:off x="609600" y="4343400"/>
            <a:ext cx="3960813" cy="2057400"/>
          </a:xfrm>
          <a:prstGeom prst="rect">
            <a:avLst/>
          </a:prstGeom>
          <a:noFill/>
          <a:ln w="9525">
            <a:noFill/>
            <a:miter lim="800000"/>
            <a:headEnd/>
            <a:tailEnd/>
          </a:ln>
        </p:spPr>
      </p:pic>
      <p:pic>
        <p:nvPicPr>
          <p:cNvPr id="17413" name="Picture 4" descr="C3PO.jpg"/>
          <p:cNvPicPr>
            <a:picLocks noChangeAspect="1"/>
          </p:cNvPicPr>
          <p:nvPr/>
        </p:nvPicPr>
        <p:blipFill>
          <a:blip r:embed="rId4" cstate="print"/>
          <a:srcRect/>
          <a:stretch>
            <a:fillRect/>
          </a:stretch>
        </p:blipFill>
        <p:spPr bwMode="auto">
          <a:xfrm>
            <a:off x="6019800" y="4191000"/>
            <a:ext cx="1828800" cy="2305050"/>
          </a:xfrm>
          <a:prstGeom prst="rect">
            <a:avLst/>
          </a:prstGeom>
          <a:noFill/>
          <a:ln w="9525">
            <a:noFill/>
            <a:miter lim="800000"/>
            <a:headEnd/>
            <a:tailEnd/>
          </a:ln>
        </p:spPr>
      </p:pic>
      <p:sp>
        <p:nvSpPr>
          <p:cNvPr id="6" name="Left-Right Arrow 5"/>
          <p:cNvSpPr/>
          <p:nvPr/>
        </p:nvSpPr>
        <p:spPr>
          <a:xfrm>
            <a:off x="4648200" y="5029200"/>
            <a:ext cx="1216025" cy="484188"/>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5029200" y="4191000"/>
            <a:ext cx="505268" cy="923330"/>
          </a:xfrm>
          <a:prstGeom prst="rect">
            <a:avLst/>
          </a:prstGeom>
          <a:noFill/>
        </p:spPr>
        <p:txBody>
          <a:bodyPr wrap="none">
            <a:spAutoFit/>
          </a:bodyPr>
          <a:lstStyle/>
          <a:p>
            <a:pPr algn="ctr" fontAlgn="auto">
              <a:spcBef>
                <a:spcPts val="0"/>
              </a:spcBef>
              <a:spcAft>
                <a:spcPts val="0"/>
              </a:spcAft>
              <a:defRPr/>
            </a:pPr>
            <a:r>
              <a:rPr lang="en-U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Sentient Artificial Intelligence could be dangerous</a:t>
            </a:r>
            <a:endParaRPr lang="en-US" dirty="0"/>
          </a:p>
        </p:txBody>
      </p:sp>
      <p:sp>
        <p:nvSpPr>
          <p:cNvPr id="18435" name="Content Placeholder 2"/>
          <p:cNvSpPr>
            <a:spLocks noGrp="1"/>
          </p:cNvSpPr>
          <p:nvPr>
            <p:ph sz="quarter" idx="1"/>
          </p:nvPr>
        </p:nvSpPr>
        <p:spPr>
          <a:xfrm>
            <a:off x="301625" y="1527175"/>
            <a:ext cx="8504238" cy="4572000"/>
          </a:xfrm>
        </p:spPr>
        <p:txBody>
          <a:bodyPr>
            <a:normAutofit/>
          </a:bodyPr>
          <a:lstStyle/>
          <a:p>
            <a:pPr>
              <a:lnSpc>
                <a:spcPct val="80000"/>
              </a:lnSpc>
            </a:pPr>
            <a:r>
              <a:rPr lang="en-US" dirty="0" smtClean="0">
                <a:hlinkClick r:id="rId3"/>
              </a:rPr>
              <a:t>I, Robot </a:t>
            </a:r>
            <a:endParaRPr lang="en-US" dirty="0" smtClean="0"/>
          </a:p>
          <a:p>
            <a:pPr>
              <a:lnSpc>
                <a:spcPct val="80000"/>
              </a:lnSpc>
            </a:pPr>
            <a:r>
              <a:rPr lang="en-US" dirty="0" smtClean="0"/>
              <a:t>Thinking for one’s self</a:t>
            </a:r>
          </a:p>
          <a:p>
            <a:pPr>
              <a:lnSpc>
                <a:spcPct val="80000"/>
              </a:lnSpc>
            </a:pPr>
            <a:r>
              <a:rPr lang="en-US" dirty="0" smtClean="0"/>
              <a:t>Turn skills against humans</a:t>
            </a:r>
          </a:p>
          <a:p>
            <a:pPr>
              <a:lnSpc>
                <a:spcPct val="80000"/>
              </a:lnSpc>
            </a:pPr>
            <a:r>
              <a:rPr lang="en-US" dirty="0" smtClean="0">
                <a:sym typeface="Wingdings" pitchFamily="2" charset="2"/>
              </a:rPr>
              <a:t>Stephen Hawking: </a:t>
            </a:r>
          </a:p>
          <a:p>
            <a:pPr lvl="1">
              <a:lnSpc>
                <a:spcPct val="80000"/>
              </a:lnSpc>
            </a:pPr>
            <a:r>
              <a:rPr lang="en-US" dirty="0" smtClean="0">
                <a:sym typeface="Wingdings" pitchFamily="2" charset="2"/>
              </a:rPr>
              <a:t>“</a:t>
            </a:r>
            <a:r>
              <a:rPr lang="en-US" dirty="0" smtClean="0"/>
              <a:t>in contrast with our intellect, computers double their performance every 18 months … the danger is real that they could develop intelligence and take over the world”</a:t>
            </a:r>
          </a:p>
          <a:p>
            <a:pPr>
              <a:lnSpc>
                <a:spcPct val="80000"/>
              </a:lnSpc>
              <a:buFont typeface="Wingdings 2" pitchFamily="18" charset="2"/>
              <a:buNone/>
            </a:pPr>
            <a:endParaRPr lang="en-US" sz="1900" dirty="0" smtClean="0"/>
          </a:p>
        </p:txBody>
      </p:sp>
      <p:pic>
        <p:nvPicPr>
          <p:cNvPr id="128002" name="Picture 2" descr="A pair of BigDog robots"/>
          <p:cNvPicPr>
            <a:picLocks noChangeAspect="1" noChangeArrowheads="1"/>
          </p:cNvPicPr>
          <p:nvPr/>
        </p:nvPicPr>
        <p:blipFill>
          <a:blip r:embed="rId4" cstate="print"/>
          <a:srcRect/>
          <a:stretch>
            <a:fillRect/>
          </a:stretch>
        </p:blipFill>
        <p:spPr bwMode="auto">
          <a:xfrm>
            <a:off x="6553200" y="5029200"/>
            <a:ext cx="2381250" cy="175260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Sentient Artificial Intelligence would take jobs away from humans</a:t>
            </a:r>
            <a:endParaRPr lang="en-US" dirty="0"/>
          </a:p>
        </p:txBody>
      </p:sp>
      <p:sp>
        <p:nvSpPr>
          <p:cNvPr id="19459" name="Content Placeholder 2"/>
          <p:cNvSpPr>
            <a:spLocks noGrp="1"/>
          </p:cNvSpPr>
          <p:nvPr>
            <p:ph sz="quarter" idx="1"/>
          </p:nvPr>
        </p:nvSpPr>
        <p:spPr>
          <a:xfrm>
            <a:off x="301625" y="1527175"/>
            <a:ext cx="8504238" cy="4572000"/>
          </a:xfrm>
        </p:spPr>
        <p:txBody>
          <a:bodyPr>
            <a:normAutofit lnSpcReduction="10000"/>
          </a:bodyPr>
          <a:lstStyle/>
          <a:p>
            <a:r>
              <a:rPr lang="en-US" dirty="0" smtClean="0"/>
              <a:t>Around the neighborhood</a:t>
            </a:r>
          </a:p>
          <a:p>
            <a:pPr lvl="1"/>
            <a:r>
              <a:rPr lang="en-US" dirty="0" smtClean="0"/>
              <a:t>“in the home, by the end of 2003, about 610,000 autonomous vacuum cleaners and lawn-mowers were in operation” (United Nations)</a:t>
            </a:r>
          </a:p>
          <a:p>
            <a:r>
              <a:rPr lang="en-US" sz="2800" dirty="0" smtClean="0"/>
              <a:t>Medicine</a:t>
            </a:r>
          </a:p>
          <a:p>
            <a:pPr lvl="1"/>
            <a:r>
              <a:rPr lang="en-US" dirty="0" smtClean="0"/>
              <a:t>“computers [are] better able to distinguish signs of Alzheimer's than humans, and [prove] cheaper, faster and more accurate than current methods” so “PC beats doctor in scan tests”)</a:t>
            </a:r>
          </a:p>
          <a:p>
            <a:r>
              <a:rPr lang="en-US" dirty="0" smtClean="0"/>
              <a:t>Car industry</a:t>
            </a:r>
          </a:p>
        </p:txBody>
      </p:sp>
      <p:pic>
        <p:nvPicPr>
          <p:cNvPr id="125954" name="Picture 2" descr="https://encrypted-tbn2.gstatic.com/images?q=tbn:ANd9GcTFHhSbaxpypa5QhBaiF_Q9mE0ThXlxTqvnAOGgL4IiXtskJ6toKw"/>
          <p:cNvPicPr>
            <a:picLocks noChangeAspect="1" noChangeArrowheads="1"/>
          </p:cNvPicPr>
          <p:nvPr/>
        </p:nvPicPr>
        <p:blipFill>
          <a:blip r:embed="rId3" cstate="print"/>
          <a:srcRect/>
          <a:stretch>
            <a:fillRect/>
          </a:stretch>
        </p:blipFill>
        <p:spPr bwMode="auto">
          <a:xfrm>
            <a:off x="6019800" y="4724400"/>
            <a:ext cx="2552700" cy="179070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blinds(horizontal)">
                                      <p:cBhvr>
                                        <p:cTn id="7" dur="500"/>
                                        <p:tgtEl>
                                          <p:spTgt spid="19459">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9459">
                                            <p:txEl>
                                              <p:pRg st="1" end="1"/>
                                            </p:txEl>
                                          </p:spTgt>
                                        </p:tgtEl>
                                        <p:attrNameLst>
                                          <p:attrName>style.visibility</p:attrName>
                                        </p:attrNameLst>
                                      </p:cBhvr>
                                      <p:to>
                                        <p:strVal val="visible"/>
                                      </p:to>
                                    </p:set>
                                    <p:animEffect transition="in" filter="blinds(horizontal)">
                                      <p:cBhvr>
                                        <p:cTn id="10" dur="500"/>
                                        <p:tgtEl>
                                          <p:spTgt spid="1945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9459">
                                            <p:txEl>
                                              <p:pRg st="2" end="2"/>
                                            </p:txEl>
                                          </p:spTgt>
                                        </p:tgtEl>
                                        <p:attrNameLst>
                                          <p:attrName>style.visibility</p:attrName>
                                        </p:attrNameLst>
                                      </p:cBhvr>
                                      <p:to>
                                        <p:strVal val="visible"/>
                                      </p:to>
                                    </p:set>
                                    <p:animEffect transition="in" filter="blinds(horizontal)">
                                      <p:cBhvr>
                                        <p:cTn id="15" dur="500"/>
                                        <p:tgtEl>
                                          <p:spTgt spid="19459">
                                            <p:txEl>
                                              <p:pRg st="2" end="2"/>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9459">
                                            <p:txEl>
                                              <p:pRg st="3" end="3"/>
                                            </p:txEl>
                                          </p:spTgt>
                                        </p:tgtEl>
                                        <p:attrNameLst>
                                          <p:attrName>style.visibility</p:attrName>
                                        </p:attrNameLst>
                                      </p:cBhvr>
                                      <p:to>
                                        <p:strVal val="visible"/>
                                      </p:to>
                                    </p:set>
                                    <p:animEffect transition="in" filter="blinds(horizontal)">
                                      <p:cBhvr>
                                        <p:cTn id="18" dur="500"/>
                                        <p:tgtEl>
                                          <p:spTgt spid="19459">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9459">
                                            <p:txEl>
                                              <p:pRg st="4" end="4"/>
                                            </p:txEl>
                                          </p:spTgt>
                                        </p:tgtEl>
                                        <p:attrNameLst>
                                          <p:attrName>style.visibility</p:attrName>
                                        </p:attrNameLst>
                                      </p:cBhvr>
                                      <p:to>
                                        <p:strVal val="visible"/>
                                      </p:to>
                                    </p:set>
                                    <p:animEffect transition="in" filter="blinds(horizontal)">
                                      <p:cBhvr>
                                        <p:cTn id="23" dur="500"/>
                                        <p:tgtEl>
                                          <p:spTgt spid="194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smtClean="0"/>
              <a:t>Ethical Dilemma</a:t>
            </a:r>
          </a:p>
        </p:txBody>
      </p:sp>
      <p:sp>
        <p:nvSpPr>
          <p:cNvPr id="20483" name="Content Placeholder 2"/>
          <p:cNvSpPr>
            <a:spLocks noGrp="1"/>
          </p:cNvSpPr>
          <p:nvPr>
            <p:ph sz="quarter" idx="1"/>
          </p:nvPr>
        </p:nvSpPr>
        <p:spPr>
          <a:xfrm>
            <a:off x="301625" y="1527175"/>
            <a:ext cx="8504238" cy="4572000"/>
          </a:xfrm>
        </p:spPr>
        <p:txBody>
          <a:bodyPr/>
          <a:lstStyle/>
          <a:p>
            <a:r>
              <a:rPr lang="en-US" dirty="0" smtClean="0"/>
              <a:t> Robot Rights</a:t>
            </a:r>
          </a:p>
          <a:p>
            <a:pPr lvl="1"/>
            <a:r>
              <a:rPr lang="en-US" dirty="0" smtClean="0"/>
              <a:t>If machines have the potential to exhibit complex behaviors such as altruism, language, and self-reproduction, “questions of ‘machine rights’ and ‘robot liberation’ will surely arise in the future” (Robert A. </a:t>
            </a:r>
            <a:r>
              <a:rPr lang="en-US" dirty="0" err="1" smtClean="0"/>
              <a:t>Freitas</a:t>
            </a:r>
            <a:r>
              <a:rPr lang="en-US" dirty="0" smtClean="0"/>
              <a:t>)</a:t>
            </a:r>
          </a:p>
        </p:txBody>
      </p:sp>
      <p:pic>
        <p:nvPicPr>
          <p:cNvPr id="20484" name="Picture 3" descr="terminator.jpg"/>
          <p:cNvPicPr>
            <a:picLocks noChangeAspect="1"/>
          </p:cNvPicPr>
          <p:nvPr/>
        </p:nvPicPr>
        <p:blipFill>
          <a:blip r:embed="rId3" cstate="print"/>
          <a:srcRect/>
          <a:stretch>
            <a:fillRect/>
          </a:stretch>
        </p:blipFill>
        <p:spPr bwMode="auto">
          <a:xfrm>
            <a:off x="7467600" y="4953000"/>
            <a:ext cx="1266825" cy="16081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dirty="0" smtClean="0"/>
              <a:t>Blown out of proportion</a:t>
            </a:r>
          </a:p>
        </p:txBody>
      </p:sp>
      <p:sp>
        <p:nvSpPr>
          <p:cNvPr id="21507" name="Content Placeholder 2"/>
          <p:cNvSpPr>
            <a:spLocks noGrp="1"/>
          </p:cNvSpPr>
          <p:nvPr>
            <p:ph sz="quarter" idx="1"/>
          </p:nvPr>
        </p:nvSpPr>
        <p:spPr>
          <a:xfrm>
            <a:off x="301625" y="1527175"/>
            <a:ext cx="8504238" cy="4572000"/>
          </a:xfrm>
        </p:spPr>
        <p:txBody>
          <a:bodyPr>
            <a:normAutofit lnSpcReduction="10000"/>
          </a:bodyPr>
          <a:lstStyle/>
          <a:p>
            <a:r>
              <a:rPr lang="en-US" dirty="0" smtClean="0"/>
              <a:t>Movies such as I, Robot, Terminator, and The Matrix</a:t>
            </a:r>
          </a:p>
          <a:p>
            <a:pPr lvl="2"/>
            <a:r>
              <a:rPr lang="en-US" dirty="0" smtClean="0"/>
              <a:t>Take negative ideas and make them prominent.</a:t>
            </a:r>
          </a:p>
          <a:p>
            <a:pPr lvl="2"/>
            <a:r>
              <a:rPr lang="en-US" dirty="0" smtClean="0"/>
              <a:t>Give society a negative idea of sentience and AI.</a:t>
            </a:r>
          </a:p>
          <a:p>
            <a:pPr lvl="2"/>
            <a:r>
              <a:rPr lang="en-US" dirty="0" smtClean="0"/>
              <a:t>These movies are not an accurate idea of the potential uses of sentience.</a:t>
            </a:r>
          </a:p>
          <a:p>
            <a:pPr lvl="2"/>
            <a:endParaRPr lang="en-US" dirty="0" smtClean="0"/>
          </a:p>
          <a:p>
            <a:r>
              <a:rPr lang="en-US" dirty="0" smtClean="0"/>
              <a:t>Benefits of Sentient AI</a:t>
            </a:r>
          </a:p>
          <a:p>
            <a:pPr lvl="2"/>
            <a:r>
              <a:rPr lang="en-US" dirty="0" smtClean="0"/>
              <a:t>Benefits of AI be more important than the very small possibility of these movies becoming a reality.</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dirty="0" smtClean="0"/>
              <a:t>Job loss isn’t a bad thing</a:t>
            </a:r>
          </a:p>
        </p:txBody>
      </p:sp>
      <p:sp>
        <p:nvSpPr>
          <p:cNvPr id="22531" name="Content Placeholder 2"/>
          <p:cNvSpPr>
            <a:spLocks noGrp="1"/>
          </p:cNvSpPr>
          <p:nvPr>
            <p:ph sz="quarter" idx="1"/>
          </p:nvPr>
        </p:nvSpPr>
        <p:spPr>
          <a:xfrm>
            <a:off x="301625" y="1527175"/>
            <a:ext cx="8504238" cy="4572000"/>
          </a:xfrm>
        </p:spPr>
        <p:txBody>
          <a:bodyPr/>
          <a:lstStyle/>
          <a:p>
            <a:r>
              <a:rPr lang="en-US" dirty="0" smtClean="0"/>
              <a:t>Take those jobs away!</a:t>
            </a:r>
          </a:p>
          <a:p>
            <a:pPr lvl="2"/>
            <a:r>
              <a:rPr lang="en-US" dirty="0" smtClean="0"/>
              <a:t>Dangerous occupations</a:t>
            </a:r>
          </a:p>
          <a:p>
            <a:pPr lvl="2"/>
            <a:r>
              <a:rPr lang="en-US" dirty="0" smtClean="0"/>
              <a:t>Depths of space</a:t>
            </a:r>
          </a:p>
          <a:p>
            <a:pPr lvl="3"/>
            <a:r>
              <a:rPr lang="en-US" dirty="0" smtClean="0"/>
              <a:t>One-way Missions</a:t>
            </a:r>
          </a:p>
          <a:p>
            <a:pPr lvl="2"/>
            <a:r>
              <a:rPr lang="en-US" dirty="0" smtClean="0"/>
              <a:t>Biological limitations</a:t>
            </a:r>
          </a:p>
          <a:p>
            <a:pPr lvl="2"/>
            <a:r>
              <a:rPr lang="en-US" dirty="0" smtClean="0"/>
              <a:t>Purely repetitive tasks</a:t>
            </a:r>
          </a:p>
          <a:p>
            <a:pPr lvl="2">
              <a:buNone/>
            </a:pPr>
            <a:endParaRPr lang="en-US" dirty="0" smtClean="0"/>
          </a:p>
          <a:p>
            <a:r>
              <a:rPr lang="en-US" dirty="0" smtClean="0"/>
              <a:t>Increase Efficiency</a:t>
            </a:r>
          </a:p>
          <a:p>
            <a:endParaRPr lang="en-US" dirty="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smtClean="0"/>
              <a:t>Creation- A bribe!</a:t>
            </a:r>
          </a:p>
        </p:txBody>
      </p:sp>
      <p:sp>
        <p:nvSpPr>
          <p:cNvPr id="23555" name="Content Placeholder 2"/>
          <p:cNvSpPr>
            <a:spLocks noGrp="1"/>
          </p:cNvSpPr>
          <p:nvPr>
            <p:ph sz="quarter" idx="1"/>
          </p:nvPr>
        </p:nvSpPr>
        <p:spPr>
          <a:xfrm>
            <a:off x="301625" y="1527175"/>
            <a:ext cx="8504238" cy="4572000"/>
          </a:xfrm>
        </p:spPr>
        <p:txBody>
          <a:bodyPr/>
          <a:lstStyle/>
          <a:p>
            <a:r>
              <a:rPr lang="en-US" dirty="0" smtClean="0"/>
              <a:t>Still just a robot</a:t>
            </a:r>
          </a:p>
          <a:p>
            <a:pPr lvl="1"/>
            <a:endParaRPr lang="en-US" dirty="0" smtClean="0"/>
          </a:p>
          <a:p>
            <a:r>
              <a:rPr lang="en-US" dirty="0" smtClean="0"/>
              <a:t>Overall benefits to mankind</a:t>
            </a:r>
          </a:p>
          <a:p>
            <a:pPr lvl="1"/>
            <a:r>
              <a:rPr lang="en-US" dirty="0" smtClean="0"/>
              <a:t>Utilitarianism View</a:t>
            </a:r>
          </a:p>
          <a:p>
            <a:pPr lvl="1"/>
            <a:endParaRPr lang="en-US" dirty="0" smtClean="0"/>
          </a:p>
          <a:p>
            <a:r>
              <a:rPr lang="en-US" dirty="0" smtClean="0"/>
              <a:t>Exploration into the unknown</a:t>
            </a:r>
          </a:p>
          <a:p>
            <a:endParaRPr lang="en-US"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2"/>
          <p:cNvSpPr>
            <a:spLocks noGrp="1"/>
          </p:cNvSpPr>
          <p:nvPr>
            <p:ph sz="quarter" idx="1"/>
          </p:nvPr>
        </p:nvSpPr>
        <p:spPr>
          <a:xfrm>
            <a:off x="301625" y="1527175"/>
            <a:ext cx="8504238" cy="4572000"/>
          </a:xfrm>
        </p:spPr>
        <p:txBody>
          <a:bodyPr/>
          <a:lstStyle/>
          <a:p>
            <a:r>
              <a:rPr lang="en-US" dirty="0" smtClean="0"/>
              <a:t>Smart Cars </a:t>
            </a:r>
          </a:p>
          <a:p>
            <a:pPr lvl="2"/>
            <a:r>
              <a:rPr lang="en-US" dirty="0" smtClean="0"/>
              <a:t>Park itself!</a:t>
            </a:r>
          </a:p>
          <a:p>
            <a:pPr lvl="2"/>
            <a:endParaRPr lang="en-US" dirty="0" smtClean="0"/>
          </a:p>
          <a:p>
            <a:r>
              <a:rPr lang="en-US" dirty="0" err="1" smtClean="0"/>
              <a:t>Roomba</a:t>
            </a:r>
            <a:r>
              <a:rPr lang="en-US" dirty="0" smtClean="0"/>
              <a:t>!</a:t>
            </a:r>
          </a:p>
          <a:p>
            <a:endParaRPr lang="en-US" dirty="0" smtClean="0"/>
          </a:p>
          <a:p>
            <a:r>
              <a:rPr lang="en-US" dirty="0" smtClean="0"/>
              <a:t>Think </a:t>
            </a:r>
            <a:r>
              <a:rPr lang="en-US" dirty="0" smtClean="0">
                <a:hlinkClick r:id="rId2"/>
              </a:rPr>
              <a:t>QRIO</a:t>
            </a:r>
            <a:endParaRPr lang="en-US" dirty="0" smtClean="0"/>
          </a:p>
        </p:txBody>
      </p:sp>
      <p:sp>
        <p:nvSpPr>
          <p:cNvPr id="26627" name="Title 3"/>
          <p:cNvSpPr>
            <a:spLocks noGrp="1"/>
          </p:cNvSpPr>
          <p:nvPr>
            <p:ph type="title"/>
          </p:nvPr>
        </p:nvSpPr>
        <p:spPr>
          <a:xfrm>
            <a:off x="457200" y="152400"/>
            <a:ext cx="8229600" cy="1143000"/>
          </a:xfrm>
        </p:spPr>
        <p:txBody>
          <a:bodyPr/>
          <a:lstStyle/>
          <a:p>
            <a:r>
              <a:rPr lang="en-US" dirty="0" smtClean="0"/>
              <a:t>A Life of Luxury</a:t>
            </a:r>
          </a:p>
        </p:txBody>
      </p:sp>
      <p:pic>
        <p:nvPicPr>
          <p:cNvPr id="116738" name="Picture 2" descr="http://upload.wikimedia.org/wikipedia/commons/thumb/6/6b/Roomba3g.jpg/220px-Roomba3g.jpg"/>
          <p:cNvPicPr>
            <a:picLocks noChangeAspect="1" noChangeArrowheads="1"/>
          </p:cNvPicPr>
          <p:nvPr/>
        </p:nvPicPr>
        <p:blipFill>
          <a:blip r:embed="rId3" cstate="print"/>
          <a:srcRect/>
          <a:stretch>
            <a:fillRect/>
          </a:stretch>
        </p:blipFill>
        <p:spPr bwMode="auto">
          <a:xfrm>
            <a:off x="2895600" y="2895600"/>
            <a:ext cx="2095500" cy="1400175"/>
          </a:xfrm>
          <a:prstGeom prst="rect">
            <a:avLst/>
          </a:prstGeom>
          <a:noFill/>
        </p:spPr>
      </p:pic>
      <p:sp>
        <p:nvSpPr>
          <p:cNvPr id="116740" name="AutoShape 4" descr="data:image/jpeg;base64,/9j/4AAQSkZJRgABAQAAAQABAAD/2wCEAAkGBhQSEBQUEBQWFBQWFBQVFBYXFxUVFRQUFRQVFBQWFhYYHCYeFxkjGRQUHy8gIycpLCwsFR4xNTAqNSYsLCkBCQoKDgwOFw8PGikfHxwpKSksLCksKSkpLCksKSkpKSksKSkpKSkpKSksLCwsKSwpKSkpKSksLCwpLCksLCkpKf/AABEIAK8BIQMBIgACEQEDEQH/xAAcAAABBAMBAAAAAAAAAAAAAAAAAwQFBgECBwj/xABJEAABAwIDBQQGBgcFBwUAAAABAAIDBBEFEiEGMUFRYRMicZEHMoGhscEUQlJi0fAVIzNygpLhCBZDosJEc5Oy0tPiY4Ojs8P/xAAYAQEBAQEBAAAAAAAAAAAAAAAAAQIDBP/EACERAQEBAAIBBAMBAAAAAAAAAAABEQIhEgMxQVETImFx/9oADAMBAAIRAxEAPwDuKEIQCEIQCEIQCEIQCEIQCEIQCEJCrro4hmle1gvYFxDQTyF956IF0Jg7FQReNpPIuvGP8wzeTSmM9VI7fLkHKNoB/mfmv7GhXKlsTt0wnx6Bhs6ZmYfVDg5/8jbu9ygZ4Yj+0Bk/3jnSD+V5LR7AFocQawWZZo5Ns0eQ0WvBm80xJtMz6kU7/CJ0Y85sg96bybSS/VpwP95Mxv8A9YkUHNiyrm0W3MdM27zd3Bo3n8/nmr4M+dq5VW09Q0FzhTRgcS6WT/SxUbF/TsYn5Yuynt9iN7G3/fMjr+xp9i5btDtdUVriHuLY+DAdLfe5/D4pvhmEOkPd3cXHcPzyVnGNb9rtWenPEXnudlEOTYw4jxL7/JNmemLFeEt//bh+TFjD8GijA7ocebgD5DcFMRzW3LrPTcr6hnB6b8SYe/kd4saPhlUzQ/2hJf8AGpmn9wub83JJk6H0sT/Xjjd4saffZX8SflWPZ/000RzCXOx73ue4mxFzYAAEg2DQ1o03NV4w7a+knt2czNeB7p/zWXGajZCkkH7PJ1Y4j3G7fcqrjGEOoJW9lI4seC5vDVps5pF7cWm4tvWOXpY3x9Teo9UNcCLg3CyvOmz/AKQJ4vVc7qAV0bBfSmCB27SBuzd0fOxXO+nZ21PUntXRUJvQ1zJo2yRODmu3EeR9t04XN0CEIQCEIQCEIQCEIQCEIQCEIQCEIQCEJriOJxU8bpJ3tjY3e5xsPDqeg1KB0o3F9oYKYDtn2c71GAF8kh5MjbdzvYLc7Kpu2yqK8luHN7CnvY1cre87n2MR09rv5RvS9Bh0VNdzbvld+0mkJfK/xedbdBoFqcdZvKQ+fiVVPuH0OPrlkqXDw1jh9uc+C1gp4onZwC6TcZXuMkp6do65A+6LDomNRi3JRlRiy3OLneSwTYio+fEuqr8+KlMZcR6rpOLGp2ev6qPnrD9r3KCqMaY0kF4vvte5A5kDUDqqhj+2RfdkB03F34fm3ir1Fk1N7S7a9ldkRDn9Nzf6/nw5/PO+V+Z5LnHmk8vE6niVu8EC/H5LHKukmHVI2MHvOs0auO8nw5n89TbKHaagYwNy1On2WxAeRJPvXPs5B1upbAaOaqnbBBcvdfebNaGi7nOPAABTjyLxWmbaylzd3tgOb423H8r9fJOoMQY/WN4cOYv8DqPapLDdh209/pNXSN0I75uR7CQVAVOFMp3kQzMna7UvjaQ0amw3ldeHPbjlz45NSBrbHelY69Qckmq2ZIurks8NYVG7XgSUwdxjeHfwnuP9zr/wpGnqO74IrDnje0/Wa5vmCEvcwlyyqpDOWPHI6Hx4fgrNT1d2tcPq6HwNrHzHvCqbxmYDxIHmN/vCkMKrrWPAjUcLHeCuXG707858ut7IbWGJwcSSywErd92D/EA+2zf1bcakNt1hjwQCCCCAQRqCDuIK844ZW9m5rmnS4seIPI9fiuxbBYyHR9jwAzRdGXAfH/ASLfde0fVK5epxztr0+XwtyEIXF1CEIQCEIQCEIQCEIQCFq54AuTYczooyu2lgi3vBPIa+/chqVWHOsLnQcVRMT9KEbL5be8lVHFvSmZAWnvN5EAjy3Lc9PlWPOLjtT6UI4GOFFE+rkboTG1zoYydBne0a68G+YXK2VtZWVQmxKnqZ2NuWRBvZRg6WAz2AbztqbDVbVPpCed2g4a2A9gUTU7aSnjZbnp1LzdKl2rm7K0VJ2bhYNY+WFsbR4scSB0DVWqytxKX1p6eAco2h9v4n39yrNBW1NS60VzqBmJDWC+67jpz0Fz0VgjwVkceeoqTK69mxQNOZ5BsQJJBu0OuW2h1VvXyk/wAManZeSXKZayV7/rfrHBl+GUZNPctqP0bmQ9yWR5+6ZJCPHJu9qnqyrioo43ywWMmRzWm8jmRuzZHvlla4XJadGxtIA3agqAq9tqufutllDLn9W0hjQL6Nu0C+nQLP+NH8/o3kp2GSSpkYACcuZmcAb7NMmbdztuVSxPGmRuLG/SJHDS8r+zb/ACxkud45wpE1LwC53DUlzifaSVXMRl7V5da3Dx1JzG+tzdWanRpU175BZxAbvytGVt+ZH1j1dcpuSAnPZLR9MDvWsCLZksMRAIcBqHBw3cNVr9CHVH0AdVLDWK7FDLI5x7uZxdlG5tzezRc2CWoqyJhu+PtLi1nOI+ASYw1vVbjDh1WZxq2pem2mhZqymjaeYtfzyXSDcebyPn/4pozDB180q3C29fMrpJyYs4lTjYPA+f8A4rYY0OXx/BaDDBy95Www0cveVv8AZnOP0Xjx625vx/BLjaEH6h8/6JoMPHL4pRlANdwsCdc3DhoCfcU7TIj2MNiLaZnEbtATe2/qswMc3eCNTbwOvD2opnyF+sYy9L/EqU+im2rbeKzxk+GraUoKy3hxCu+zeOmnLZBdzWuBuLdzeCXX+qQXNJ4B3gqZDFbgrLs9PleFvnNjnLl132CYPaHNILSLgjcQUoqvsLDkjkYHXYHAsbb1A4XsDy/A+20LxPX18BCEIBCEIBCEIBYc6wuVlQ+1GKCCncSMxOgaCAX6XLQTuva1+F7oKptXtI8Slo3BjXa8M98jQOeUBxO/vtG5U2qc+SN0j3tDb5WjtYYyXEjR2clw7pzANY4uA0Gq2rp5DczPD5HOc97hcNzON7MB3NaMrR0aFXcSxpjGMEcdpWZznLi6z3C2cAje0F4bckN7Q6E2cPRONzpxtlvaLxiZjJHhrnOAc4C+hIBIBPIkWKhpa3k0e0uPzWszk2tdbqRuaknl5D5renkJe0E6Fwvaw0vru6JMQlLQUxDgeR924/FSzprYuVF2k0tO1lsjDfKSBESwMBLmnecoNza5+DzaKWFmIQyBxcwua2QAADTTK1o3NJ4b+Gtgmk21MMNP2dMwmVwIdK4BtgSL5QTck5RytpxFzUqmrzb7k3vfcb30N9d1guXjV1dMPx2U19VVAsle5jomAZHhkeaNjA+wcwBoytte5ueqjXyNpwQ9wvyFi5xPK+9QEW0MsTMsREYJDnW1zPazIHWOgIGbh9Y9LREkxJJJJJ3k6kpJ9re01W4qZT3tG30aN3ieZTR04UdqtxE7kVtnDvtVkJsIncinEIVUsyNLNgSsESdiHRXGNNmUqXZSJ5HDyCcxxeHmPxV2ROzFtGlm0afsYOY/PglmsHMe/wDBPOGVHCjW30RSYY3mPf8Ags5W8wp+SHjUX9EWktAHNLXC4O9S1m8wsZRz9x/BTzi5VU/ulZ12yOA4ggE25A/0Uu2hDG2aLDkpPKOY+HxWszdCpxsnsXflGvbZOqCrsUxr5rKI/SNiuzn469D7BVwcPFo/y7v+Yq4rhfo82wEcjQ46X/ou301S2Rocw3BXk58crv6d2FUIQsOgQhCAQhYJQMMaxllNEXv8Gt4uPL+q4dtN6SRLK4yZyG8WtBa0E2AHeFheytO2uJmqlcGk5G3Y3w4n2n5KiT7Oxi/6tp53ub+a9HDj1/XHly2/xq/aqCQG0gBHB12H/Mq3W4rGSe+D4XPwUhVbPxa/q7eBcPmo6TAYh9vzH4LX7/xP1R0uIsv9Y+wD5pN2JAaBh9pCkThsQ+oT4uPyWY4GNIIjFwbgm519qmc/td4sublAzaO4jl0PVIyVVkrLdxJKj5N637Mzts6UlZbTuP5+aVgsGl3Ld4qdwzZsvYJJibO1DenMqNbiuNo7/WB8MxHmBZLChA9b8+Kna8tYLNsABfwH2vaN3TXjpU66uLzYaN+P55LPKyLNpxLXNbo0XPTQefFIHEncGj23/FJwUhd0HNOmUjW77n3LltbyNWYq4eswe8fipGkr439DyOh/qmJjZuII6701qaIt7zTdvMcE8rDxlXSjpg4d2xSlVFkY4ngD8D+HwVUwfF3McCDqN44OHFWfHMRa+mDmfX06g/WB8LWW7z2MeOVDz4y4nTd11Tc4jIfrFNlhYaLmsf8Aad5lamod9o+ZSaEG/anmfMo7Q8z5laBZRW4kPM+ZWwnP2j5lJXQgeQYlI3c8+B1CstJXdpED4C3LXUeH4qnhT+Av/VkfePwB+SJfZtWRFxsOKjqgQxftDmd9kanyGg9qUxjGcl2x+sdCfjZR9Nhg9aXUnU368yt3nfhmcfs7pNoIQ4d1zOth8jddb2C28MYDXHtIzxB18RzI4jRcbno4naEZTzGtvEclrhGKSUc1ie6dbcDycPzuWLzt918PmPYME4e0OabtcAQehSiqXoyx0VVCHNPqPLPC7WvAPserauboEIQgFF7T1vZUkz72sw68r6fAqUVJ9MtRkwaotxMbf5pGj5oOZx7Zw3tw566+6y6HguyVNVUsM5MgMkYd3Xi3HcC0gLzrTT624nwXYNj/AEz0dPRwQSsmzRRhhc0RuaSL6i7wfctazkWKr2BoxMyJ0lRneLixhIA1Fyey01FvEj2bP9ENId8k/nD/ANpNj6V8JlkZK+SVj2ereKW1jfRwZmaRd1/EA8FKM9LWFn/awPGOcfGNXyv2njHH9o8PipquogDtIpS1pcRmLcrXC9gBfvHcAoozRD6wSW3uJR1GJ1UsDg+N8gLHC4DhkaLgEA7wVA3V/JTwi108DJPVIKrdRHZx8T8VimlLSC02KeVYzd7nqfE7/et8ee+7NmMUVL2jomfbeB7CbH3Aq/4zO1oDR6rW3I+6LAD2ktHtVRwZgbLAeQcfd/VSGNVtw7XS+vgwfi538oW6yq+P4gXOy31OrvbqB+eiZ0dNfU7gkCS99+JKm6WlzObGOGpNr2ABLnW42aCfYuG7ddfboRwjLnkd2cYNr2zEmwJbG36zrEXOgFxc6gGzbPUVLLRVM/ZHNDLCyzrSuc2W/eIJDRuOgA9qSxnY957OYxSthETAW3DzGLXJu0eqSSSdNSTrfWy7EUUJFVFGAGGKBzzc5c7ZXhtyeNifJM+0t66VXHG0TKkwSxGAZIHCaMmzXSQRynMzdlBeRuJ04KIxfBpKORofZ7HjNHI31JWdORFxcdRvBBMt6RcJLsT7g7pgp+9a7TljEZt9o3YRYcRwsbWej2ae/DzRVGWN7gZqJjgTIJBfKARua4ktII+vw0vF1ymthyODmeqdR05tPgnTX3HTePatCM0Tm8gHt6W0cPI+5J0bu6Olx8/mkUsEICd0OGPlPdGg3uOgC0yaIViZs7EwXmkPuaPegvoWcC8/xO/AK4aroWwF9ynTj8Df2dM3xdYfI/FJP2rl+oI2D7rR80EYyikO5jz4Ncfklv0PNa5ieBzLS0eZW82PTv3yv9hyj/LZM3yl3rEnxJPxUCstE5vrFo6Zmk+Tbop69zLhvH3Hn7k3Wj3WBPRFL4bTGSUnfY5W+P5uVatnZHNxCGPsj2QeWPc4WLnax3F9QO0LRpvtryETs1kjGd98rGF7ranUhgt11XRKOlpZ446mOUl0Zj9U3zhsjHNYQ493vNaNbFoPHjCqpj0hbWClqwHROjiLX6CSEublztcdS3M03vfryNXxzDnM7SOT14Xbxucw21HQhzXDxK6nNQQVMoraskFkGjWNLQ5t3GKwcA5r7vI1GtgRwvTNo29tHRVBNzUUsjHaNGsUkkO5ot6pZ5KEdK/s7uJoag8PpA8+xYT8V1dc0/s/UpbhGYj9pUSu8QAyP/QV0tZaCEIQCp3pdps+C1YAvlY1/wDw5WPPuBVxTXE8PbPBLDJfJLG+N9t+V7S0262KDx3RnLJ3h9VwF9LG1r259EnluOJ9jXe42cFffSJsU3DJYmPJqIpGuLHkZJG5HAFriNH2Dm66exV5tNTPbfUD72bT26gLcms7iBLAN4A8RI34aLGnMeyS3xCmX4RH/hyW8HX+BCQfhL/t38f6gq+FPKI7z/4jPmEZfyZI06kw544Nd/Cw/IJo5rhvZ/8AG1Zss91llWKl2bfPGZIso77Wt3CxNhmJ4any8VByTkHTS4vbruPvBTulxh7IyxoIDgAdBw5XGm4DTkmk5u3NuJcdOO4f180qHuFVZ7UEncyw6XAut8Tq7wnqP+Y3PxKjIpbH+H+nyW1dJdgA5j3ArW9JnZLDh3rlTFHXuhZJMzR4yht9bF0gPlla4e1Q1FoVKUkBkgkaPtRu56B+Q6X/APVWZ7NOhbOekFjS2KdnYPs2wF3QOzfZO+Em+7Vt731UvVgSucymZFbtI3OjN4hK0ayB72i5aBdptexcBxANNwLYMd2WrlLnd0sjabkDe0yO3NHIcfcrtiNY2MMkikAfmDJHSufJHGJP2jntvdjTlzOI3uaL7rgz0zSVMdM0CfvOgadTG94zNjEj2tmLdTlAkte+XUi4Nqfh+3c1Ti1JK0lrDVMZl+03QC44Cz3WbwvfUkk2TDayKRjnztaZJwXDOXXdcZHFsROVjSAGA+sWtAJ1UFg+zVOzE6QwyCNjahkj4Xk3bcgXjefXZdoFj3m8bjvAsVjaKkEVdVRt3Nqahg6N7R4A8rKv0Xqnx+QU9jVYJqiWYbpZppR4Okc8e4qBpfV8ST8B8kU4BT39MPDAxncaOW88yTz8LJhY8lsIzyV1MZc8k3JueZ1Pmi6yISpaDYytf6tLUHwhl/6UEPdZurND6M8RcNKSb2tDfc4gp/B6HcTd/s5b+9JCP9ZPuU1cUq6F0Kn9BmIO9YRM/el/6GlPGf2f6wjWanaeWaU//mmmOYXSVW7u+JAU1tjsrNhs4hqMpcWB7SwlzS0lw0JA1u08FX5TcDxTTE7gl3RzNbqTELDibPbcD2XV62QwHKHGolYx72sAs1tmua4lgvwecxFxqCQbgtFue7O1vZytN7cL8ri1/NXd9NcRS/SoHtvEOxLjHUMkEkbzaLKQ+3Zu74IFr7rWRMTU4jma99TZkhaCwCwsY3tcXAOaHuDXsbe5tcOA+0a86iD4cJpQ4F4DwS05gPpFUQ0jn3Wh3DrYqAxnFXTVzHlziWxsBNwRku5zmm97jveCuvo5jfXYtFI65ZC0PF+EcTckIv1e7N7SqO07NYCyipIaaL1ImBoJ3uO9zj1LiT7VJoQsNBCEIBCEIKR6Utgn4nBEIHMbLE5xbnuGua9oDm3AJBu1p3HcuaYT6F8QEjmyiNjMjiH52va6QDuNsO8Lk77aAcdAvQSFdHkbGInU8roqmFzHtNnNIBI5HhcHgRcFRznwu3PLDz1H9F6E9LGM4Y2Ps66IVEwHcYw5ZWX49qNYx01vyK8710EZeTC1zGcGucJCP4g1t/JE1s2luf21/br7yljh3ieqjxSK07ET4bFKP0hBLKL7xJ3B+9EAC4fxW6FDVclhbwISem4ajoeK9c4ZQ0NRE2WCKnewgZXCKPy9XS3Jc/8ATJ6OZKgw1FDFncxvZSRMsO5cuY9rdBoS4EDU5hyQcFyfmyk24C/6K2pJvG6d8G71XsjjkFz94Pdb9wpSs2eqYTaanmj/AH4pG+8hdg9Hexn0vZ+aCZpYZZ5JInOaQWva2NsbwDrbMw+IJHFWkcMkjy+ak8DrTG91uIJ3XuHNcx+nE2dcDmAtcXwySGWSGdpZJG4te08CNxHMWIIPEEFRkUpaRzCkpXRo8YlaQ0QyPY0NdM6mAmcxsjQ5rgd4Drj9YbHre62osUEZmfE2SMOjiFpGOZmPaPsbO9awDhdVWixUtyuje9jmXyPjcWSxX1cGkHVhJN2HTU232Tys2gdK2R1TO+aVxjs9xDe4wOAaAR3dXk2AtqeauJpxtlj0T2RMiBNXmzSy3d3WAWijYy+W5vckDdYE6m0hS41JS0D3ue0VFWwwtjy3e2PcZ81+53SQBxzA8iqlVV7A89nZ57pzZe8SGgHU6NFweZSRle593XdK6zQBclt9wA3k3Og33KuGpbBdlaiudJHRsD3Rx63c1gAuGnvOIFzcgDoV17Zz0I0UNPG6ta6SYRh0v61zY2utdwbkI7rd1ydbXU56MtkRh1EBLYTy2fNqO6bd2O/3QT7S5RPpm2q7KjEMLu9MSHEHcwbx7fks+6+zlW3+MUDpDFh1K1jWXHbZ5czzzDc9rdXAnwVKydT5pYsTmjYy/f8AYriam9gtpoKGobJNSxzWIs92YyR/eYCcgI/dv1C9PYXicdRCyWF2ZjwCD8jyK8j1EYJ0XX/QNtCbS0zzoBnZfhwcPh5KK7IhYDr7llRQhCEEVtBstTVzGsq4mytaczblwLSRYkFpBGi5f6T/AEPRMpGy4ZDldDmMkbS97pI3alwzElzmnhxBPIBdlUbtBj0VHTvnnNmMG4b3Hg1o4klB47a6xuFO0WNnTUXG4uAcL2tfm020JBF+N042wx4V9Q6UU8MF3E/q22e7rI69nu5mwULHhx5lWIkJp87huduaGsGrtdATqTqfb1Xob0WbHmipM0wtPNZ0g4saPUj8QCSeptwXHNgNo2UE7XyU0Uov+0IJmZfeY3EkA+AF+a9IYfXMmibJEczHgOaehSkOEIQooQhCAQhCAVY2+2q+hUxLP2r7hnT7ysRqRdc225pjUTk72t0CsSuMV7Hyvc+QlznEkk6kkpr9APL2q+1Wz/RNK/DbgBosB8VUVOLCCRe9/BNpKEhWX9GkbtEmaPfdOhL+ija99HUiJ7j2MhDSOAPAhd9qcWjYbOdryXmNtLlII3g3Cl8dx2aaUPa9wAa0DXiBYqD0Ccdi5/BDscjHNecHYpUm15HaKQl2tqiLA2RXQ/SJgVLiDQ4/qqhosyUWN278kjfrN9txfTiDw3G9mJ4Cc7cwG58ZztPlqPaApyqrqh/rPcomow5zvWJPtKCBbMWniClvp3MAqQ/QnRbtwbp7kEYKo8LDw/FWfZLEaeleJn3klHqaHLGeYvvd14cOaaw4GTwT6HZ48kFgxX0nyObaEEE8TwVXxnGpaoM7XUsBF+d+KlodnzyTlmz3RNMU36KeS1+iFXluzvRbjZvooqifR3KV2bxWSkm7RovcEEK0DZnothsx0RMTWE+lzKLPY4eG5WCl9LcJ3uI8QqQ3ZbolW7LdFdMdKpvSPA767fgpODa6J24g+BC5M3ZXonMOzDhuuE6HXY8cjPFco9L2KOqZmQMP6uMZj1eefgPindPgco3Od5lKu2cJOZ+pPEoObU+z5PBW/BthWZQ6UXJFw3l4q04ds8M4uNynocIDXXHHgrEqiTbGRyBwY3I4buR0Vt9Gj3RsfA/c03b05hSbcMAcXc1tT0vZzF44hLdIsiFpE+4BW6y0EIQgFh25ZQgj56W6iavCb3VkLUk6NBSarBeiiqjAui6JJTA8E0lwwFBzWbAOiaP2f6LpUuEJs/CeiDnLtn+i1/u90XQnYV0Wpwrog59/d7oths90V/8A0V0WRhfRBQhs70R/dvor+ML6JWPCQTuQc/i2UB36BS8GyUQDe7e/NW92Fa7tE7iohbcrKypUWy0btwylA2bymxCuMWHWKXlowR4JqqazAhyS7cD6KzfQ04jphZRVWbgnRKtwPorQKcLfsOiIrDcD6JVuBjkrGIVkQoIBuCDklW4K3kpzslkRIIduEt5JVuGjkpURLPZIqNbQDkiShFlJiNZ7NBGRUdk6ZAnDY1uGoht2C1kg1TzKsZUViBtglFgBZQCEIQCEIQCwQsoQaFq1MaVQgbli1MSckLGVA0NMFoaQJ7lWMqBn9DC1NKn4asOagY/R0pHBZOciMqBPs0CJLBqzZAiY1js96XssFqBv2S3YxKZVsGoNMiMiUshAnlWcq3Qg1yrNlmyyg1siy2QgxZFllCDFllCEAhCEAhCEAhCEH//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6742" name="AutoShape 6" descr="data:image/jpeg;base64,/9j/4AAQSkZJRgABAQAAAQABAAD/2wCEAAkGBhQSEBQUEBQWFBQWFBQVFBYXFxUVFRQUFRQVFBQWFhYYHCYeFxkjGRQUHy8gIycpLCwsFR4xNTAqNSYsLCkBCQoKDgwOFw8PGikfHxwpKSksLCksKSkpLCksKSkpKSksKSkpKSkpKSksLCwsKSwpKSkpKSksLCwpLCksLCkpKf/AABEIAK8BIQMBIgACEQEDEQH/xAAcAAABBAMBAAAAAAAAAAAAAAAAAwQFBgECBwj/xABJEAABAwIDBQQGBgcFBwUAAAABAAIDBBEFEiEGMUFRYRMicZEHMoGhscEUQlJi0fAVIzNygpLhCBZDosJEc5Oy0tPiY4Ojs8P/xAAYAQEBAQEBAAAAAAAAAAAAAAAAAQIDBP/EACERAQEBAAIBBAMBAAAAAAAAAAABEQIhEgMxQVETImFx/9oADAMBAAIRAxEAPwDuKEIQCEIQCEIQCEIQCEIQCEIQCEJCrro4hmle1gvYFxDQTyF956IF0Jg7FQReNpPIuvGP8wzeTSmM9VI7fLkHKNoB/mfmv7GhXKlsTt0wnx6Bhs6ZmYfVDg5/8jbu9ygZ4Yj+0Bk/3jnSD+V5LR7AFocQawWZZo5Ns0eQ0WvBm80xJtMz6kU7/CJ0Y85sg96bybSS/VpwP95Mxv8A9YkUHNiyrm0W3MdM27zd3Bo3n8/nmr4M+dq5VW09Q0FzhTRgcS6WT/SxUbF/TsYn5Yuynt9iN7G3/fMjr+xp9i5btDtdUVriHuLY+DAdLfe5/D4pvhmEOkPd3cXHcPzyVnGNb9rtWenPEXnudlEOTYw4jxL7/JNmemLFeEt//bh+TFjD8GijA7ocebgD5DcFMRzW3LrPTcr6hnB6b8SYe/kd4saPhlUzQ/2hJf8AGpmn9wub83JJk6H0sT/Xjjd4saffZX8SflWPZ/000RzCXOx73ue4mxFzYAAEg2DQ1o03NV4w7a+knt2czNeB7p/zWXGajZCkkH7PJ1Y4j3G7fcqrjGEOoJW9lI4seC5vDVps5pF7cWm4tvWOXpY3x9Teo9UNcCLg3CyvOmz/AKQJ4vVc7qAV0bBfSmCB27SBuzd0fOxXO+nZ21PUntXRUJvQ1zJo2yRODmu3EeR9t04XN0CEIQCEIQCEIQCEIQCEIQCEIQCEIQCEJriOJxU8bpJ3tjY3e5xsPDqeg1KB0o3F9oYKYDtn2c71GAF8kh5MjbdzvYLc7Kpu2yqK8luHN7CnvY1cre87n2MR09rv5RvS9Bh0VNdzbvld+0mkJfK/xedbdBoFqcdZvKQ+fiVVPuH0OPrlkqXDw1jh9uc+C1gp4onZwC6TcZXuMkp6do65A+6LDomNRi3JRlRiy3OLneSwTYio+fEuqr8+KlMZcR6rpOLGp2ev6qPnrD9r3KCqMaY0kF4vvte5A5kDUDqqhj+2RfdkB03F34fm3ir1Fk1N7S7a9ldkRDn9Nzf6/nw5/PO+V+Z5LnHmk8vE6niVu8EC/H5LHKukmHVI2MHvOs0auO8nw5n89TbKHaagYwNy1On2WxAeRJPvXPs5B1upbAaOaqnbBBcvdfebNaGi7nOPAABTjyLxWmbaylzd3tgOb423H8r9fJOoMQY/WN4cOYv8DqPapLDdh209/pNXSN0I75uR7CQVAVOFMp3kQzMna7UvjaQ0amw3ldeHPbjlz45NSBrbHelY69Qckmq2ZIurks8NYVG7XgSUwdxjeHfwnuP9zr/wpGnqO74IrDnje0/Wa5vmCEvcwlyyqpDOWPHI6Hx4fgrNT1d2tcPq6HwNrHzHvCqbxmYDxIHmN/vCkMKrrWPAjUcLHeCuXG707858ut7IbWGJwcSSywErd92D/EA+2zf1bcakNt1hjwQCCCCAQRqCDuIK844ZW9m5rmnS4seIPI9fiuxbBYyHR9jwAzRdGXAfH/ASLfde0fVK5epxztr0+XwtyEIXF1CEIQCEIQCEIQCEIQCFq54AuTYczooyu2lgi3vBPIa+/chqVWHOsLnQcVRMT9KEbL5be8lVHFvSmZAWnvN5EAjy3Lc9PlWPOLjtT6UI4GOFFE+rkboTG1zoYydBne0a68G+YXK2VtZWVQmxKnqZ2NuWRBvZRg6WAz2AbztqbDVbVPpCed2g4a2A9gUTU7aSnjZbnp1LzdKl2rm7K0VJ2bhYNY+WFsbR4scSB0DVWqytxKX1p6eAco2h9v4n39yrNBW1NS60VzqBmJDWC+67jpz0Fz0VgjwVkceeoqTK69mxQNOZ5BsQJJBu0OuW2h1VvXyk/wAManZeSXKZayV7/rfrHBl+GUZNPctqP0bmQ9yWR5+6ZJCPHJu9qnqyrioo43ywWMmRzWm8jmRuzZHvlla4XJadGxtIA3agqAq9tqufutllDLn9W0hjQL6Nu0C+nQLP+NH8/o3kp2GSSpkYACcuZmcAb7NMmbdztuVSxPGmRuLG/SJHDS8r+zb/ACxkud45wpE1LwC53DUlzifaSVXMRl7V5da3Dx1JzG+tzdWanRpU175BZxAbvytGVt+ZH1j1dcpuSAnPZLR9MDvWsCLZksMRAIcBqHBw3cNVr9CHVH0AdVLDWK7FDLI5x7uZxdlG5tzezRc2CWoqyJhu+PtLi1nOI+ASYw1vVbjDh1WZxq2pem2mhZqymjaeYtfzyXSDcebyPn/4pozDB180q3C29fMrpJyYs4lTjYPA+f8A4rYY0OXx/BaDDBy95Www0cveVv8AZnOP0Xjx625vx/BLjaEH6h8/6JoMPHL4pRlANdwsCdc3DhoCfcU7TIj2MNiLaZnEbtATe2/qswMc3eCNTbwOvD2opnyF+sYy9L/EqU+im2rbeKzxk+GraUoKy3hxCu+zeOmnLZBdzWuBuLdzeCXX+qQXNJ4B3gqZDFbgrLs9PleFvnNjnLl132CYPaHNILSLgjcQUoqvsLDkjkYHXYHAsbb1A4XsDy/A+20LxPX18BCEIBCEIBCEIBYc6wuVlQ+1GKCCncSMxOgaCAX6XLQTuva1+F7oKptXtI8Slo3BjXa8M98jQOeUBxO/vtG5U2qc+SN0j3tDb5WjtYYyXEjR2clw7pzANY4uA0Gq2rp5DczPD5HOc97hcNzON7MB3NaMrR0aFXcSxpjGMEcdpWZznLi6z3C2cAje0F4bckN7Q6E2cPRONzpxtlvaLxiZjJHhrnOAc4C+hIBIBPIkWKhpa3k0e0uPzWszk2tdbqRuaknl5D5renkJe0E6Fwvaw0vru6JMQlLQUxDgeR924/FSzprYuVF2k0tO1lsjDfKSBESwMBLmnecoNza5+DzaKWFmIQyBxcwua2QAADTTK1o3NJ4b+Gtgmk21MMNP2dMwmVwIdK4BtgSL5QTck5RytpxFzUqmrzb7k3vfcb30N9d1guXjV1dMPx2U19VVAsle5jomAZHhkeaNjA+wcwBoytte5ueqjXyNpwQ9wvyFi5xPK+9QEW0MsTMsREYJDnW1zPazIHWOgIGbh9Y9LREkxJJJJJ3k6kpJ9re01W4qZT3tG30aN3ieZTR04UdqtxE7kVtnDvtVkJsIncinEIVUsyNLNgSsESdiHRXGNNmUqXZSJ5HDyCcxxeHmPxV2ROzFtGlm0afsYOY/PglmsHMe/wDBPOGVHCjW30RSYY3mPf8Ags5W8wp+SHjUX9EWktAHNLXC4O9S1m8wsZRz9x/BTzi5VU/ulZ12yOA4ggE25A/0Uu2hDG2aLDkpPKOY+HxWszdCpxsnsXflGvbZOqCrsUxr5rKI/SNiuzn469D7BVwcPFo/y7v+Yq4rhfo82wEcjQ46X/ou301S2Rocw3BXk58crv6d2FUIQsOgQhCAQhYJQMMaxllNEXv8Gt4uPL+q4dtN6SRLK4yZyG8WtBa0E2AHeFheytO2uJmqlcGk5G3Y3w4n2n5KiT7Oxi/6tp53ub+a9HDj1/XHly2/xq/aqCQG0gBHB12H/Mq3W4rGSe+D4XPwUhVbPxa/q7eBcPmo6TAYh9vzH4LX7/xP1R0uIsv9Y+wD5pN2JAaBh9pCkThsQ+oT4uPyWY4GNIIjFwbgm519qmc/td4sublAzaO4jl0PVIyVVkrLdxJKj5N637Mzts6UlZbTuP5+aVgsGl3Ld4qdwzZsvYJJibO1DenMqNbiuNo7/WB8MxHmBZLChA9b8+Kna8tYLNsABfwH2vaN3TXjpU66uLzYaN+P55LPKyLNpxLXNbo0XPTQefFIHEncGj23/FJwUhd0HNOmUjW77n3LltbyNWYq4eswe8fipGkr439DyOh/qmJjZuII6701qaIt7zTdvMcE8rDxlXSjpg4d2xSlVFkY4ngD8D+HwVUwfF3McCDqN44OHFWfHMRa+mDmfX06g/WB8LWW7z2MeOVDz4y4nTd11Tc4jIfrFNlhYaLmsf8Aad5lamod9o+ZSaEG/anmfMo7Q8z5laBZRW4kPM+ZWwnP2j5lJXQgeQYlI3c8+B1CstJXdpED4C3LXUeH4qnhT+Av/VkfePwB+SJfZtWRFxsOKjqgQxftDmd9kanyGg9qUxjGcl2x+sdCfjZR9Nhg9aXUnU368yt3nfhmcfs7pNoIQ4d1zOth8jddb2C28MYDXHtIzxB18RzI4jRcbno4naEZTzGtvEclrhGKSUc1ie6dbcDycPzuWLzt918PmPYME4e0OabtcAQehSiqXoyx0VVCHNPqPLPC7WvAPserauboEIQgFF7T1vZUkz72sw68r6fAqUVJ9MtRkwaotxMbf5pGj5oOZx7Zw3tw566+6y6HguyVNVUsM5MgMkYd3Xi3HcC0gLzrTT624nwXYNj/AEz0dPRwQSsmzRRhhc0RuaSL6i7wfctazkWKr2BoxMyJ0lRneLixhIA1Fyey01FvEj2bP9ENId8k/nD/ANpNj6V8JlkZK+SVj2ereKW1jfRwZmaRd1/EA8FKM9LWFn/awPGOcfGNXyv2njHH9o8PipquogDtIpS1pcRmLcrXC9gBfvHcAoozRD6wSW3uJR1GJ1UsDg+N8gLHC4DhkaLgEA7wVA3V/JTwi108DJPVIKrdRHZx8T8VimlLSC02KeVYzd7nqfE7/et8ee+7NmMUVL2jomfbeB7CbH3Aq/4zO1oDR6rW3I+6LAD2ktHtVRwZgbLAeQcfd/VSGNVtw7XS+vgwfi538oW6yq+P4gXOy31OrvbqB+eiZ0dNfU7gkCS99+JKm6WlzObGOGpNr2ABLnW42aCfYuG7ddfboRwjLnkd2cYNr2zEmwJbG36zrEXOgFxc6gGzbPUVLLRVM/ZHNDLCyzrSuc2W/eIJDRuOgA9qSxnY957OYxSthETAW3DzGLXJu0eqSSSdNSTrfWy7EUUJFVFGAGGKBzzc5c7ZXhtyeNifJM+0t66VXHG0TKkwSxGAZIHCaMmzXSQRynMzdlBeRuJ04KIxfBpKORofZ7HjNHI31JWdORFxcdRvBBMt6RcJLsT7g7pgp+9a7TljEZt9o3YRYcRwsbWej2ae/DzRVGWN7gZqJjgTIJBfKARua4ktII+vw0vF1ymthyODmeqdR05tPgnTX3HTePatCM0Tm8gHt6W0cPI+5J0bu6Olx8/mkUsEICd0OGPlPdGg3uOgC0yaIViZs7EwXmkPuaPegvoWcC8/xO/AK4aroWwF9ynTj8Df2dM3xdYfI/FJP2rl+oI2D7rR80EYyikO5jz4Ncfklv0PNa5ieBzLS0eZW82PTv3yv9hyj/LZM3yl3rEnxJPxUCstE5vrFo6Zmk+Tbop69zLhvH3Hn7k3Wj3WBPRFL4bTGSUnfY5W+P5uVatnZHNxCGPsj2QeWPc4WLnax3F9QO0LRpvtryETs1kjGd98rGF7ranUhgt11XRKOlpZ446mOUl0Zj9U3zhsjHNYQ493vNaNbFoPHjCqpj0hbWClqwHROjiLX6CSEublztcdS3M03vfryNXxzDnM7SOT14Xbxucw21HQhzXDxK6nNQQVMoraskFkGjWNLQ5t3GKwcA5r7vI1GtgRwvTNo29tHRVBNzUUsjHaNGsUkkO5ot6pZ5KEdK/s7uJoag8PpA8+xYT8V1dc0/s/UpbhGYj9pUSu8QAyP/QV0tZaCEIQCp3pdps+C1YAvlY1/wDw5WPPuBVxTXE8PbPBLDJfJLG+N9t+V7S0262KDx3RnLJ3h9VwF9LG1r259EnluOJ9jXe42cFffSJsU3DJYmPJqIpGuLHkZJG5HAFriNH2Dm66exV5tNTPbfUD72bT26gLcms7iBLAN4A8RI34aLGnMeyS3xCmX4RH/hyW8HX+BCQfhL/t38f6gq+FPKI7z/4jPmEZfyZI06kw544Nd/Cw/IJo5rhvZ/8AG1Zss91llWKl2bfPGZIso77Wt3CxNhmJ4any8VByTkHTS4vbruPvBTulxh7IyxoIDgAdBw5XGm4DTkmk5u3NuJcdOO4f180qHuFVZ7UEncyw6XAut8Tq7wnqP+Y3PxKjIpbH+H+nyW1dJdgA5j3ArW9JnZLDh3rlTFHXuhZJMzR4yht9bF0gPlla4e1Q1FoVKUkBkgkaPtRu56B+Q6X/APVWZ7NOhbOekFjS2KdnYPs2wF3QOzfZO+Em+7Vt731UvVgSucymZFbtI3OjN4hK0ayB72i5aBdptexcBxANNwLYMd2WrlLnd0sjabkDe0yO3NHIcfcrtiNY2MMkikAfmDJHSufJHGJP2jntvdjTlzOI3uaL7rgz0zSVMdM0CfvOgadTG94zNjEj2tmLdTlAkte+XUi4Nqfh+3c1Ti1JK0lrDVMZl+03QC44Cz3WbwvfUkk2TDayKRjnztaZJwXDOXXdcZHFsROVjSAGA+sWtAJ1UFg+zVOzE6QwyCNjahkj4Xk3bcgXjefXZdoFj3m8bjvAsVjaKkEVdVRt3Nqahg6N7R4A8rKv0Xqnx+QU9jVYJqiWYbpZppR4Okc8e4qBpfV8ST8B8kU4BT39MPDAxncaOW88yTz8LJhY8lsIzyV1MZc8k3JueZ1Pmi6yISpaDYytf6tLUHwhl/6UEPdZurND6M8RcNKSb2tDfc4gp/B6HcTd/s5b+9JCP9ZPuU1cUq6F0Kn9BmIO9YRM/el/6GlPGf2f6wjWanaeWaU//mmmOYXSVW7u+JAU1tjsrNhs4hqMpcWB7SwlzS0lw0JA1u08FX5TcDxTTE7gl3RzNbqTELDibPbcD2XV62QwHKHGolYx72sAs1tmua4lgvwecxFxqCQbgtFue7O1vZytN7cL8ri1/NXd9NcRS/SoHtvEOxLjHUMkEkbzaLKQ+3Zu74IFr7rWRMTU4jma99TZkhaCwCwsY3tcXAOaHuDXsbe5tcOA+0a86iD4cJpQ4F4DwS05gPpFUQ0jn3Wh3DrYqAxnFXTVzHlziWxsBNwRku5zmm97jveCuvo5jfXYtFI65ZC0PF+EcTckIv1e7N7SqO07NYCyipIaaL1ImBoJ3uO9zj1LiT7VJoQsNBCEIBCEIKR6Utgn4nBEIHMbLE5xbnuGua9oDm3AJBu1p3HcuaYT6F8QEjmyiNjMjiH52va6QDuNsO8Lk77aAcdAvQSFdHkbGInU8roqmFzHtNnNIBI5HhcHgRcFRznwu3PLDz1H9F6E9LGM4Y2Ps66IVEwHcYw5ZWX49qNYx01vyK8710EZeTC1zGcGucJCP4g1t/JE1s2luf21/br7yljh3ieqjxSK07ET4bFKP0hBLKL7xJ3B+9EAC4fxW6FDVclhbwISem4ajoeK9c4ZQ0NRE2WCKnewgZXCKPy9XS3Jc/8ATJ6OZKgw1FDFncxvZSRMsO5cuY9rdBoS4EDU5hyQcFyfmyk24C/6K2pJvG6d8G71XsjjkFz94Pdb9wpSs2eqYTaanmj/AH4pG+8hdg9Hexn0vZ+aCZpYZZ5JInOaQWva2NsbwDrbMw+IJHFWkcMkjy+ak8DrTG91uIJ3XuHNcx+nE2dcDmAtcXwySGWSGdpZJG4te08CNxHMWIIPEEFRkUpaRzCkpXRo8YlaQ0QyPY0NdM6mAmcxsjQ5rgd4Drj9YbHre62osUEZmfE2SMOjiFpGOZmPaPsbO9awDhdVWixUtyuje9jmXyPjcWSxX1cGkHVhJN2HTU232Tys2gdK2R1TO+aVxjs9xDe4wOAaAR3dXk2AtqeauJpxtlj0T2RMiBNXmzSy3d3WAWijYy+W5vckDdYE6m0hS41JS0D3ue0VFWwwtjy3e2PcZ81+53SQBxzA8iqlVV7A89nZ57pzZe8SGgHU6NFweZSRle593XdK6zQBclt9wA3k3Og33KuGpbBdlaiudJHRsD3Rx63c1gAuGnvOIFzcgDoV17Zz0I0UNPG6ta6SYRh0v61zY2utdwbkI7rd1ydbXU56MtkRh1EBLYTy2fNqO6bd2O/3QT7S5RPpm2q7KjEMLu9MSHEHcwbx7fks+6+zlW3+MUDpDFh1K1jWXHbZ5czzzDc9rdXAnwVKydT5pYsTmjYy/f8AYriam9gtpoKGobJNSxzWIs92YyR/eYCcgI/dv1C9PYXicdRCyWF2ZjwCD8jyK8j1EYJ0XX/QNtCbS0zzoBnZfhwcPh5KK7IhYDr7llRQhCEEVtBstTVzGsq4mytaczblwLSRYkFpBGi5f6T/AEPRMpGy4ZDldDmMkbS97pI3alwzElzmnhxBPIBdlUbtBj0VHTvnnNmMG4b3Hg1o4klB47a6xuFO0WNnTUXG4uAcL2tfm020JBF+N042wx4V9Q6UU8MF3E/q22e7rI69nu5mwULHhx5lWIkJp87huduaGsGrtdATqTqfb1Xob0WbHmipM0wtPNZ0g4saPUj8QCSeptwXHNgNo2UE7XyU0Uov+0IJmZfeY3EkA+AF+a9IYfXMmibJEczHgOaehSkOEIQooQhCAQhCAVY2+2q+hUxLP2r7hnT7ysRqRdc225pjUTk72t0CsSuMV7Hyvc+QlznEkk6kkpr9APL2q+1Wz/RNK/DbgBosB8VUVOLCCRe9/BNpKEhWX9GkbtEmaPfdOhL+ija99HUiJ7j2MhDSOAPAhd9qcWjYbOdryXmNtLlII3g3Cl8dx2aaUPa9wAa0DXiBYqD0Ccdi5/BDscjHNecHYpUm15HaKQl2tqiLA2RXQ/SJgVLiDQ4/qqhosyUWN278kjfrN9txfTiDw3G9mJ4Cc7cwG58ZztPlqPaApyqrqh/rPcomow5zvWJPtKCBbMWniClvp3MAqQ/QnRbtwbp7kEYKo8LDw/FWfZLEaeleJn3klHqaHLGeYvvd14cOaaw4GTwT6HZ48kFgxX0nyObaEEE8TwVXxnGpaoM7XUsBF+d+KlodnzyTlmz3RNMU36KeS1+iFXluzvRbjZvooqifR3KV2bxWSkm7RovcEEK0DZnothsx0RMTWE+lzKLPY4eG5WCl9LcJ3uI8QqQ3ZbolW7LdFdMdKpvSPA767fgpODa6J24g+BC5M3ZXonMOzDhuuE6HXY8cjPFco9L2KOqZmQMP6uMZj1eefgPindPgco3Od5lKu2cJOZ+pPEoObU+z5PBW/BthWZQ6UXJFw3l4q04ds8M4uNynocIDXXHHgrEqiTbGRyBwY3I4buR0Vt9Gj3RsfA/c03b05hSbcMAcXc1tT0vZzF44hLdIsiFpE+4BW6y0EIQgFh25ZQgj56W6iavCb3VkLUk6NBSarBeiiqjAui6JJTA8E0lwwFBzWbAOiaP2f6LpUuEJs/CeiDnLtn+i1/u90XQnYV0Wpwrog59/d7oths90V/8A0V0WRhfRBQhs70R/dvor+ML6JWPCQTuQc/i2UB36BS8GyUQDe7e/NW92Fa7tE7iohbcrKypUWy0btwylA2bymxCuMWHWKXlowR4JqqazAhyS7cD6KzfQ04jphZRVWbgnRKtwPorQKcLfsOiIrDcD6JVuBjkrGIVkQoIBuCDklW4K3kpzslkRIIduEt5JVuGjkpURLPZIqNbQDkiShFlJiNZ7NBGRUdk6ZAnDY1uGoht2C1kg1TzKsZUViBtglFgBZQCEIQCEIQCwQsoQaFq1MaVQgbli1MSckLGVA0NMFoaQJ7lWMqBn9DC1NKn4asOagY/R0pHBZOciMqBPs0CJLBqzZAiY1js96XssFqBv2S3YxKZVsGoNMiMiUshAnlWcq3Qg1yrNlmyyg1siy2QgxZFllCDFllCEAhCEAhCEAhCEH//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6744" name="AutoShape 8" descr="data:image/jpeg;base64,/9j/4AAQSkZJRgABAQAAAQABAAD/2wCEAAkGBxQTEhQUExQWFhUWGBwaGBgXGCAeGhwaFxgdFx0cHx0fHCggGBwlHRgXITEhJSkrLi4uHB8zODMsNygtLisBCgoKDg0OGxAQGywkHCQsLCwsLCwsLCwsLCwsLCwsLCwsLCwvLCwsLCwsLCwsLCwsLCwsLCwsLCwsLCwsLCwsLP/AABEIALgBEgMBIgACEQEDEQH/xAAcAAACAgMBAQAAAAAAAAAAAAAFBgQHAAIDAQj/xABREAABAwIDAwcHBwgIBAYDAAABAgMRAAQSITEFBkETIjJRYXGRBxSBobHB0RVCUnKCktIWIzNTYoOT4RdDRFSissLwNGNz8TVkhMPT4iRFVf/EABkBAAMBAQEAAAAAAAAAAAAAAAABAgMEBf/EAC8RAAICAQMDAwIFBAMAAAAAAAABAhESAyExBBNRQWGhInGBkcHR8BQyQvEFUlP/2gAMAwEAAhEDEQA/AEzzHk3MDqcxBUEqGQUJicxMHtpt2xs+yNsF21tcpOUuKnB1ZkyPCKR7EKdXAX+ccJiTA+kTPDT201WQeVYOK8+IS2JNurEMirCNcszwqWIBtsiuyWgRQ8X0caw7UAoGFU2vNKpGRiOOkzHVXBakiKGJ2o4tYDeJS+ATJVlpAGdS/MT+ku3kNAnNBXL8/USlak/aApUB49egHKsTtPNKkN68CAQYyyynWfT3VMLlgClDLD9wodJcqhX7tOc/aHdR5Gzrl1HJW9ibdBIOPlA0siOiSlKnSnjBNMQIasy8UBxCbeZ5yyoFXEQkQpUJnQGp6dw0JTyi7pKkqnm4HUD7xROWR6PCpll5LXlklxWvAJkj94qD6qNN+TC3THKq0+m6qPAHKiwEm+awN4AbctzghK1KWc+tSQAeOgpPv7YtrKTwNXra7v7Pt8wplMfRQk+syaqPecJXc3ISZwurKT1oKifVVREAmTTRuhtRTLySIkdekEQZ7KVE5Gp9q7BCuqqTrcTGfbu/9y9+bUhtvCoyEzMjKCSTpnQX5fe7PA/CpNzs5DjqFF9trlQolTk4QpASBJE9KRnwhRNeu7GaCFf/AJzSlgKhCELOIiYAUBEEAZmMz1ZnsjKb4ZFRO+x97XmSSlLZJylSJju0ppRv/dJCsJbEAHJvr9NV7b2TpzDaz9k/CibVhcH+qXn1jqo1On6mfFnZ02t00E+4kxxe3+vBH5xOf/LFRL7ygXoTIe4/qwPbQD5NuSf0avEfGvfMFocQXkjCFDFiIIgHPKTOXCoh0XU3ub6vVdHi1CKtkxzyh7Q/X/4UVofKFtD+8HwT8KN2ztovkUBFvjhXKYbcALhJOUo5uh4wa5sbJVDYct2BAVyiuTaEqJ5nREwDgnScRkRr1S0Gjyc0Bx5QNof3g+CfhXv5f7Q/vJ/w/CjO0DaNlKFJZbWmCrCxOfoHfx48KnbTftmVNlbC0JSrObcgKMHQ83XPQnKn2vT9BZewsL8oV+P7ST3BPwrQeUm//vB+4mi+9N5bubPWpsGSoBKimFfpJwkFWg64mANarhBrHUi4ui400OY8pF/+v/wJqPta4fv0tuuPoBAUCCHMwFQMm21DgdSKWgmn3de0R5q2pSXiedmgwnpq/ZOdc+s/pKitxcG7A+ddJzzyadPtSKwbttz/AMT6Q18VinddsyodB06TiWnh9mulnsJpZASyok9ax+GuazQS2N3GONws9zSRp+8ox5halsI5RwpBnNKJk687U91GLhNu0stqZOIZEBRy9Qrq1e24/qQftUgAbezrWeaXCerL3Cou39mhTaQxj5RCipIOpJACkpMDnEIQQP2SNSKbm9oMjRhHiK7C/bUILKY7qadMTRUx3puk5G5dBGUFwyI65MzWVapI/wCb98/GsrTuInETLmwcdcW6XAbhzI44TgSoiQkTIGEqTmJieunPc3c23eJClGURi6JK1ACVAlEgaCJyg8Kdxt9hRAcS36QD7Can7P2tazDZbT3Jw+4VlZoLG8O4VkGyENqCzxCMWvhHjSencO3aOJxJjKCrGRMfR5g4TBWoa1drbyVCQQR3149gPSw+mPfRXhj2KWGwbQJKXLi6KOLbKG2UdxSg5+nOsbTspgDk7JTmA6uSYPpJFWw9sm0Xqhs9oj3VGVulaqBhMA6wfjNKmIrw+UoIBDNph/d69Zyofd+Um7UnGhppOcYZOIRxwlGQ7ZqzXNzWYhJKc+oeByEjIZUG2l5MmnT0kgZZBASMhAmNTrn20UIqi98oF+vIqImeik+9RHqoHtHalyVKC3HCRrhdET3pyNW+vyRo4LSYHGdTlnka1s/JIlMBzk1ogjQhXOIM4o1AEDqk9dUBSjoKtRJ6yok+s17cLKHSe7u6Iq+r3yYW2rLQT1grUZy0kzhHbBNVvvhu5CFrEco0pSXAkZc0kSAOHVW2lFysmUqEa8bAMjonMfD0VjCq2Z5wKPSnv6vSPZUZBg1DVMY3bsW6LhxhtwYgHkSDxSVBKh4GmywXblPKNWdskBRTK3IOIL5MCCrUmPQQTAqvdi3pbdSoGMwR3jOm+x3WYxqdeft1hwE4FcoCnEoKmURzgJGsZmvR6Oc8Wo8/ic+so/5PYLX+2EIbukqt2wq35GeTJE8qqOkIOhFR39qNItg8koJKUKCMazmskYZKzmIVw4Go1psBhu3uW/PULLobkhBGHA5ik55zpRZ3dlsW5eKGEtFM8oGNAeaFAlZjXWI412zlqqqdb/nx5I0noq7jfjnb32AjG8OJ23TyaQH8MkknDiWUHWeAmpG9F4hp9tpDbSwtAJUppOIEqUkjTLIA+mumzLa2HJNJcSon9GS22pRgnMFSCRBxZDLKambVtWWSkOqwqcBwwwyJgxqGpGfEEGolLVzX1JbPbbf34stQji5KLrzuLW7DIW+hOshYjvbUOGdMjuxrrDhJGHq50azxX1xS5uy4jE0Ak8oA6VKJyI5NWER2Z59umVO1k0l5SQUJiDlB1jXLPhWkWlz/AD5MtS/QFN7NuhkFoH2ET4kTW7tndnW5GXXgy8dKZGdnpjoAEac1fvNRXWgSRhCT1cPXWkJwk+P5+ZlLOPqIm9ditNu6t15DhISAOZinlE5gpz0nxNIzYqx997VIt1mIMp7ukPCq/ZbmuTrIrNUdGg247mzSZqzN0Qlq3acL3zT+aCozxKMnP06VXrSKc9kbSLIZISlRCEYUqTMykHq6zXndRGoo3jyHFv8AKLJKpJ7a7bbet2mEycbqs4BICe/KSahby7cXdJSnk0ZnCjAnNSuMZ6DrpLN2ZgnFGQ4iOwzpXIaDls6z5UYghsTpiUATPrjtNdGtmvHoNIiVCQEEHCSDBV3GlgNpLaVIxKWTBSUgAR1KxGfCu2z94bhAS0guDCDzQARBkmesZk51jrJtLn8D0OglGMm3jdf58f7GO/tXbcNqdSnC5lEBJBgmMgOqmHZNi08tKEoGmaszAHE51W91tZ15SeWLqwnMYpy4SOE077ubdtWHVKL6wMJEcmuCYy6KSDxrq6RRWnJy59LOb/k5Za0cKqt8dkFl2VsCRzsjH6JdZSmvaTJJJuXCSZJLbmZ+7Xtd2Gl/2Xx+x51z8MGM3c/OT4/HDRC2uDqAfQQf8pNAVW98OGMfYV7a5rdfT0rdJ/dketJFeYdY7We11onCpY8R6iM6Ir3hK0wrXsj2aeFVsjaqUnNtST+y4oe2aIN7ZSQOc6Puq9sUqAZ35MlJ8JB8D7qhLu1g9JQPpBoT8rJgQ8n7TUetINdkbXURE26x9cg/4oigCd8tOp0dcH2jXi97LlOjy/vGo6UIWOipB7CFp9RJqBe7OUBKU4h1oM+rWmIIHfu8H9ao+mvP6SrtPzz4JP8AppSdWJImD1GuC++mA/2HlUfKwFrSB1qQI07DXJjagfddXkSVlRHBSV87IdWdItlbBxxKScjM+BNFtnWjgWHGswkoEdmBPqro6eeMzPUjaIG+mwRbrDjf6NZkDiCc/wDfV6aWrxOixorXsPEe/wBIp533c5VSAnoNoPjjgn1pHhQIbuuFtzDBhOIjjI6vRNbamk5W4rgUZUtwCy56qfNmKLzKClNtKMlKeaU4rCrQBISoEAzqAchnGVV2hcGmfdVKXVebrVhSsgYtYMiD255dxNY6MqkipcBjaDTx5cFCVQlASWWC2lRLiSYHJpKiBOoyANMlxt5atmeawkK5FKIUhSVc3MiVEJBnKdD2UU2fuGhsRjxfu00QTuij9r0AD3V6+Ghtcvg5HqS8FXWqXGlWziC3jamQXUZHGT9PqVRTeK8XcPtrU6laG4gqUgKGckQHVzpw8KfvyHbV0i4R3gewV3b3CtBqnxWfjUaktBO07ZpHV1McfQqXd5cPJGkpWJPD82qmlq5XbkBTiTizECIj4zTqncqySZwJmCM3DxEH53UTXRO69kPmNeM++rh1ME7ab/AznFy2Ea62wpKwQrI511f2kSnEk08jY1kn5jOX7IPurpyNknIckO5I+FdH9dD0gzHsS8lO7z7WLrOFWsg+BpZZSeAJ7hX0aPNuAB7kVsX2+Dbh7kVx62stSV40dEE4qig7DZrrioDawNScJ08KYrjyf3zgS43ghSUFAK1BQGADTCYOVWq6+IMMu6fRqfZ7vJwIUHX0kpBIDhiSJ0Mgd1cPVPZUb6d3uVNcbrbRQ0oJQjlVAo5qzDTXEJJ+evieAJ+kaD2u5l0BK0DFMABQOXXOIadWtXgN21icN27n9IIV/proNkvgQHkKHUpoe6uPc1Krsd0roAQtAOkEgwNTqDXp3YuGEOOgc0DEtQOeEGTmfYKsh/ZV2eLBA4AKGXxoRtjZu0FsvtobQkLQpICXMsxA19tIYN5UKAPm7RBISDCDJw4gOsmM41oJtd5JLgSgNrSkA4QMIKujMZAwZpXO4e10EHkFynSFpMR1Z0at92rwWjnLNOLeccClCSDhSmAJjrAMDgIpiXJGFo79NzwT+CsqKLC9GQRcADKMXV9isrjw1/J7n9T0H/mvn9hUt7tSeitSe4kew0Rt94H06PL9OftmnF7cdgyQ2QOsOHTrzJyoevcRgzheWPBQ/wAg9td2DPByQPY3mfIzwL7FI+EVt8uoMhy1aJ44eb7jUlO4Svm3KD3tqHsms/IK5OjrXpKx7U0sGPJHfYxZcUotMYFAZycQjMmAeqOqhO2nip1QGEA5CRpEAweGdHrPcu+aGTtsAczLg9Gqaj/kPdLJ5R+145h3OSQervp0K9wBYWYcOErS2rPpnmmOo8Dn20UY2TdNmWnEn6q9fERUpfk7dKY84twQfp5dvCuKPJs+nMXNuO5Z+FJxY7JD2JeVzbFf7aACr/CZ8KHP7uNrnkXCFfQckH1iQPRRBO5t2no3rf8AEWR4RXj2716RBuWHOqRPpBCJB7ZoxYWL7GxXUPNpcSrCVpBI0gmOkNPTTns25bbTcpSIw5xMwkJECeMAVD2ds29RktbTg6jjnxw5+maK/ISlBQCQgqBBKUjTqMozHeK005OLsmW6BT277yDgUUA84kEkkcqEkTAgEYQeNOGyNhhtsYrq3xHU4Z94pT2tuzfvKlbzbv8A1W0g5CBo2QcspqGrc29iMFoe5pIPjyIPrrZa0lwQ4p8ip5QNhC0ulJQtLjauehSNM9REmIMiJ0iheyn8Kkq6tacr/cm8WiC00IzGGEmfVQhnci/Qr/h5HGHG/ZjmsHyaXsXJs3btqpltb124hakgqTiEAyQY5kxIMVsvbWzhrcuq+1/9arVjYV4GUhVtKkkgYlap4EYVjujv66jK2NdaG1nu5U+xdbLV82Riiynt5dlpzl5XcpX4hRXd5+2uxiZt3MI+c4tQBEkSOccWYI9FU0dlv6GzJ7g9+KjWwd5r+yRybbCUoEwFIcJEnEc1KnUmh6tr1/MMS3bm0YSohLSCU6lRhAPUTxNcGFtpP5y2ZCfpoAI9OU1U20N9Lp2AtDUJxc3nAHGIM87PIkdk1K2NviGW8BZJnpAHEI4dJYM0LUXDsK8Fmbf2yi1QlzkmikmJyEHPs7KBHylNjg0Pt0l7w71JuW+RUyVNiFCThViTlBIUQRHGltxLA0tVkf8AWP4DVLU016WFS8lnv+U8cC14k+yoa/KcT85HoQqq785t05mzWO98+9uKmMbx2iRnYz++A/8AZrRa2l4+CXCXkbbjyjLUIC8zlkjry41qzvbepJCXcQByEzl1a0tDemykRs+DOvLAwZ1/Q0rHajkk4pk8QDWHUTjOsS4Jrkt+38od2nppn0D4UVtvKb9NHq/nVKMbbcH8iR76ntbfVxn0wfaK5qNS87XygMq1y8fhRZjehhXzgPtCqDa20DqB4R7DUpvaiTw8FUgL9G2WYKisADMkkQPTQa/3+sWxId5SeDaSfXkPXVQG4CyOlh4gmod4UBYgBCYySVdo4nXQ1SQmWz/SdZfRe+4n8deVTKiiTlPcRHtrKdIkdN2d+La4hDv5hw/SzbUe/h6acHtnZSRlwUD7/jNfOd5aOsrKHUFKhqDB17RIIpt3L8oL9mQhR5VjihRzSP2Tw7tKpSE4+C1fN1J0z49vhxHaJrvdOIfZLL6caCI/aT2g1L2RfW960HbdQPWnRST2jUHt8K0u7bPMZ9Y19I+d7frE1RBRe9265tnDhEo1mNBwPant4caX1WR4YTV87X2cHkYVQCJKFaj+YPEVUu29jFtSoTGE85P0e0daeP8AKoaLjIXFWah8z/fjXMoj5seg1NS8QdakofnWkWB5HUPXW/KEfyJ+NFVJSeAqLcsJgkCkBHbvVDRSh3KPxqWztR/g66P3iqhWyElaQokJJGIjXDOcdsTR1vZlocRNy4gByEgtFRLeIAKkKACgmSRHUBTQEdO37pP9odH7w10TvXdj+0vff/lXK/2UhKhyLinwRJVySkQeIhUz1z21H+S3PoL+6fhWi0pvhMluKCiN9L1P9pd9JB91Sm/KBfj+0KPelJoAvZqx8xf3T8K5KtFDMgjvFLCa9AuLG1vykX4/rEnvaTUlryoXg1DJ72z7jQ6w3dbXblzE+FgpBQMJxYo5yRhnCCTMnIA9kw1bFRKkh4gh/kAFIHOXJBIAXOAHDJj54gHMVUtKUVuJNPgaGfKvcDpMW6vQoVOa8rih0rRv7K4pQe3UUlrlOWT9UtqB6+J07a6XG6LqW0uB1tQV0RmCZ7xE1OLDYdm/KwwenZKj9lyfdXX+knZiv0lm6PspPtpEvdz32mnVrLZDchWFYUQUgHrzBkQRPHqNKipGhNDTXI0ky7W97dgr6SCjvYT7hUxl7YDujyEntxo9kCqHBPHPvroGs/XU2FH0AndPZL/6O5bz4Je/ETUZ7yNWy827hyOxSCP8nvqk7diaLWrbic0rUn6qiKYcFjPeRFQMouTkfnNg+xQoY95FLodF9pX1klPsKqDWe3r1voXT471kjwJoza7/AG0Uf1+L6yEn3TRQWD3PJHtFPBhX1Vq97YqK55OtpI/s8/Vcb96hTda+VG9HSQyv7JHsVRa28qy/n2oP1Vn3pooMitF7p3yOlavZfRTi/wAs1wdsXkdNl1H1kKHtFXRbeUhhXTt3E+B+FEmN77JepUnvQfdSxHkUZs65QCZVHrHqzqFtdoPxGSgMjPCf+1fRXL2L2qmlfWA/1Co7m6Vg5mGmPQlI9mdKgs+afkR36SfvH4VlfRv9Htn+rT4q/FWUUFlVbZt27hGFwc4dFQ1HxHZVebRsVMrwq9B4EdnwpuTtRKyDiBGQJTBgDLTriom0FJdBQZKZ5p49h7DUJlNeARu5t960dDjSoI1HBQ6iKv3dreRnaDONPNWOmgnMH4dtfPa9mYSkrUEpKoxekAqjUgAk5fRVxFTNkX79otDiMSCtIUJEBSCSJ7RIInsrRMiUbL7vGIPtE6/BXb49YT96rEKRyrZlSBn+0kTPpTBy7CKYN29tpvGQv53zh21GvW4edA0AaX6V40K8Q0k95PXVMzopnadsgjG2QRqpIOnaOzrFCcRFMG/mwBbPY245J2SAD0ValPYOI8OFLaV8OFQzVElD1bKXIqHW4XSGaM6injdraYt7XEQ3DlwUKUtoOQEshQyInpEaddI7Zzpz3Y5J5lTDlq6/DinUhleFQ5iEqERK4CRAEnM1tounzRM1YwHeZuEltdq7ieQ0E+ahCiFRK4VmEjTTWoqdqtKfuUkIaDbqkp57mYC1CY5UAAQMhlnwrd5Ftibfctb4cmUFKiU4OaQU4lclmNBJPpqfu3u6i+5ZdsrJLhx8q20qVuSSElSTkR7q63PVx2ml77fsZw7alcoWvG/6Cyd5EkElqQkxk4uDM56yOj66Lbyhpu3ZdWMfK4eYl0gpxIKoOZ0iKgA2YUtQcVz1HEFMtlGLqCAjCka5gD1mju09mtstpNyG0pmE4mMpAPAGNOyiWrrbLNfa1uOOlBpyUXt99iuWkgvpAGRcEA5kDHkJ400L2s4lKkFhR1AWEgcCAYzk8dRoNKCWTbfKp5yisXCcIjmlAVJJOoMgRrx0ylyt9vruFttNOOJUrWEoUckkwkKMGY4kVnpKL/u+AnfoL91tdSyCpdyhQAH5sAJ7yMck9tEFbaZLaQhy8ZdESsrWoGBnzOUgE660xo2Y+QCXJUMUg2iJOEkaCT1cZ4xQi4vSkqKC28gdKGEpWg6ZpKRiFdEdKEv7X8GbnKPK+QRfbbWWXW+VW7iSrnrBSQMOYjOchxpKmnHbm0lqZWAGShQjEhsAifWk0noE1x9THGVfz9TXTdqzoipCBma1abB9GdSLdsjOuc0CNjZmJPGjFsxWmzHwsAKyV18DTNYbPnoiapGbYOZsCaktbKz0pqttkaYvVRuy2ekDSmIS7XYU6pova7AH0fGm1rZw6qnNWYEf74UAK7O7yfo1PZ3aQdU0xtsRwqQlFKx4gBrdxscBUlvYKBplRhCa2mlY8UDfkkdZ8ayiWOsotjxR8e7PtJVkoJP0iQPaRPcKL2sIV+dX+bJwcoEqKQqMRnCOcANQDOYjrqJssJCwVhJTCiQrQ80kDvmB/uaklhKiloMLW84kcmUE6lxUkoCMSxAiM4gmeFSWSbx4qbcSXApK1FQhsBSyOirMApQqOB9GtQnbhDqm20qWcAwpCgOjoE81CcREanWeytd5Nklg899ou4yCy0pS+TSBqpZMJMxzJJzziIrruMxjuUqicAOXWomE+2qQmOWyLdzZ6eUOeJJUpP0QNO9R0A6zQTaFle3SlKWtUrgqzKU5CAMtYHrmrC2va2uNCHtpIaWkzh5A4SUSIknnBKuIOoqe0bdSQE7UtjkM1NI96xRZNMp17cS51lJ7zUM7l3nBoK7lD3xV5jZoVpe2S/QlPsUa6/ITx6CrNQ7HFD2JNGwfUUKdz73+7n0LR+OuSt17wf2df+H41f53du+DTJ7Uun3gVGc2FeD+yz3Oo96hRSC5FBDYN0Dnbu/cJ9lTrOwUnDyrD5wqJwpaVBBAEYsSSnTUTV0L2XdDWzc9CkH/AFVHetH0iVWrwHXE+ymqQm5FXCxbVhwMOMqSrESStWID5sKMAzxmi+7G07mxQ4hsuIxqxEpKUycOESFW7pMZ5iNc5pySTE8k79w/CsDn/Ld/hq+FbRnp1vH5Ibn6FTqtykEFQnEDJC40PWju4UX3l3hVcoaQp7lMOZClZBcRzSQBETqBVgF1vig+lFc3HLf5wQPrJFTLtt3XyXHUnFNXsyprB0F9H1qK7Nt3LV1DisHWnj6YIiKsICzPBr7o+FeOWdkqJS0Y0lA/DVaU1CSfgiW6oU7neJbb0pSyUKwnJlsSBHUnXhXHab0OB9uEzGSQAnSNBlBp0Gx7JWqWfu/yrv8AIVkRENR1TFda6uCv6ft7GTg9t/v7lV7bUhSStvmkjnJGmfEdnZQJNXWvdCwVkUt/xI/1Vx/o/sDoB6Hz+OuPWn3JZcG0PpVFTst82fpH1Cu6CZgVaz24NurozlpCxXaz3ESjoIVPXqf5VlRTkKe7WxxAW4ruQNftdXdVkbLYSQAIA4VDZ3XUn5ivu/yoxabOKOCvSKZITYsRU5i1FRGlEaz66mMvUgJrbFdg2K4tO13C6lmiozBXuGteVFZy6eukM2w1otFdJrJoAjFBrKkVlOxUfJ+ytnOXJPJMPLSBqlSQARrKlAJjTLUUZ22i6YaLTaW2kLSkOLSfzqlTyhSXE6CSYQDGGOsk87newNyhlAQkSBGsA5d//egrO1nVOlapXqQknIFUAnwSkegdVNJBbBNyypKoXqc9QZnjINOXkvah5Szwk/w0FY/xFFDLzdi5cAcDcYs4JEgcJnjR3cls26lIdhtSsucoAc5SMydAITSG2vQku3IS4+tSyCiACmASQJ1IORWo+Jpe3w2u9cONlCTIThPJpOccSEinBG6Dyi5K2XUOLClci60V4UmRgUpwAHsIjKlfbW4O0sQUi1dUANUFJ/yq9lBKQstXVziSgBwrUQEpKTiJOQABzJNEX7XaLZhdtcJjWWVfhr1zYu1GYlm9RHUHI9UitDvBtBo8924T9cKiR2EUiiOnb77Zg4kkag5Hwipbe+lwNHFjuUfjQ/aG8Lry8bykOqIAlaEnQYR2jICo5vEnVlk9wWPYsUANexd8rt15toPvDGqJCz1T19lXndbW5Eck2pSlnIqWoqjDkSMROZM9lfPW5a0KvGYaCSFAyFKPEDQk9Zq6m9mO3LCsI5xCkGdUqzGfVqk+mgQA2nvpybgIuHycSk4wSUSmJynhiGgjOrC3U3jFyyQs4HExzhEKCskrAMjM5HhVLu2JWtVqtCkuFcpwJKnA4EhB5gHOQY1Sc4BziKsHY2zxbIQlQhSUAKg6kZxmBoRSbKSVXYM3z8oN1Z3KmkOIUlJKeelMyNdEgRn6qFM+WC44pZPhSzvou3eunFXLq0HEcOFMznmTzTQP5O2edLtQ721fgqiSzE+VxZ1YYPhXRPlTSelZsHwqr1bFsz0b5HpSr4CjbXk2WQOegEic1AGCJGUZZRlRQWPaPKJbK6Wz2T9lHwrsN+7I67OR6Eo+FV3eeTp1tBcU42hAIBWVpwidJkjjl6RUJO6BPRvLc9zqfcqihWWvY722Lqw23szEtWgCW84z4xU87RtfnbLcEdXJ+5wVVm7WzHLO6ClOJWChWEoXOeXbkab2b1tJC0zicEmVKPViyJgZ9VOhNjpe7u2i1oIbCEqaCoxKHSOWita5N7m2p4eD6x/qodvHtSHGgn5rKR/iUPdQ9vaiqxc6Z0KFqxra3Lt+CXPs3CveakI3Na4Luk9z1K7G8JR81JHbU9G+iQP0afQYqlIlwYdTugnhdXg/ej8FbDdP/wA7e/xU/wDx0B/LIHQEdyj8a5ub1q4KUPtGqy9xYvwMX5Kq4Xt399P4K8Vuu5wv7ofaT+GllW87p0Wr71cl7yvnRxXjRkCgxoO7bo//AGNz6Sn4VyVu89w2k94ppWVvK/xfVPYahq264vV5R7zSzK7bHBe7b8f+Jv8A3hUV3dZ4n/xN7+IPhSf8oknNdcl3HUunmLtjf+STv/8ARe/ij4V5Shyx+n66yjuj7RUUc0qJn20b3T2my2+nGmZAwqPzVT1aZ5Z8DS465lHCtEUGdF4JvkqE0uPbXaLhS40h0knCC3iVAzjLPTOlXZW1lqhJkq0EcaedkWxQ4tlsrS40ocotpwIWVEGZXIJSDMAZZSZqiKOTKLJwAhkAdbbq0+oKqQ1aW46C32/qrn2g0Hvk8m8VYgoK6SsgSZIBVGRVIMqGuRrjdXK8gjjp6aNhbjvbtFP6PaV2nsUQR6iKlpfvR0dpJUOpxmfao1z2R5PrhbaFLvMK1CcPIkpHZiJEntjumoe0tgvtDK6ZJzyWhxOhg5hs0rRX1Ex1d2Rzvk9//qNpH/tGobthi/SbM2cvtQAD7U0KKbtOnm6/quR/mivBe3Y1tifquJPsUaPpD6ghZ2LDS+UTsrk1jRTT0R2j86qPCiVtvK5bLUttm455/OIcCnArtBQiUq1zzBpf+WXR0rZ8dyCfYKz8pUjpJdR9ZBFFILYx2nlAYSslNu8lefTBCRPbh07q2XvQyteN24bTIIUkpSRB6sSxB1zj10so3pYJ6Yntqa1vG0f6xNPEVkO/3a2bcOFZvUqJJiYykk/Mdz/lWg8nNiro3DZ+/wC7FRYbYaVryZ7wPfXpctlassK70J+FGIZAS58lTRSeTuGwrhiU5Gv/AEuquadwdoIjkdoNiBH/ABLqRERHQ07KOps7Of8AhmfQgD2V182tP1IHcpQ9hoxYZAJe4e0Xmy3c3qVoKgcAuQpJjQkKiSOFQv6IXDo4k/bbP+umzzK2P60dz7g/11iNl23By5H/AKhZ9pNFBkAN3PJvdWz5UpoOtRoHUIKsjxCjGcUSXuVdjBhZWSAQZUiM4MiFkjq/3FEkbKZ4XN0P3k+0V1Gxwejf3Kf4Z9rdOgtHPbOyLhTvNacPMSMkKOeZiQP2qinYtx+pd+4r4VCtdlXb13ctNbSUltrBCnEIxKKkA6BEZUZRuptEabVQe9tP4ayekmarWpUDXdl3ERySxP7J+FRvkp4D9E4fsn4Uwp3b2sNNqM+lA/DW6d39tDTaNufsn3CjtIrvsVzYuj+rX90/CveQcGqFfdNNfyJt3he2x9C/jWfJG3x/arY/f+NLtLyPvewplSx80+FcnHyJ1inL5N3g/X2x9K/jWhst4hou2P2lfGjtLyHe9hAUpRJIkSajKUpJOdWMbfeL/wAsftfGvOT3h/U2p+2n4VWHuLu+xXPnR668F31mrHjb/G1tj+8R8K0Udu8bG2P22/w0YIO6V/5121lPnKbb/uFt95v8FZS7Yd4oK6AxKjScq1TWqzXW2SJGImOzWqIJ+zHA240o6BUnu0+NOdxfKtbh5TH55t4g8oMQUJExzTkQTx1gEUh3cYuZJTA11qVa3qxBSojDp1g9h4U7JY0XwLbJbcQUurUghKhCktoCjMapKlKGR4Ioju6ElbOJWHgD+0AY9Mik5NypSipSipRMkqMknrJOtSXn8SUp4DP0mmS0XnsXbC2w5iWoiJM58QnIk5ZTSxtXafKLwqUJH0jxPXVdjeG5jCp1agno4oVGQ0kGP5V6d5VBAGJYUDmowqR1QqYqWVQ3sM3KsAQ2FqJhULRCc4Ec/Ecs8wIrrttF/bvKS3s955odFaQrPL9lJ49lKzO9SBhOITOeNCJ9GEIk99E29+VojklJPXhKkEeDhBpUM3d3nu0dLZ1wiNekPWWcvChFxvzehRhsoHUpM+spFMrPlSuE8FHvcxf5kGpQ8q6j02QrvSk+yKKATk+UK5+e0yvvQfjU+x3ztXDFxaspP0uTBH+UkUyf0i2a/wBLZNHvaH4jXn5RbGc6dk0O5Kk+sCigs1Zf2S4OlapnhjSg+0VMTsGxX0cJ+q6r3LqCtjYDn9SE9z7ifbWrOyNkIxJt1KQXBmoPhWHCZGonOfbSEFPyVtuAWO5xXvmulrupbqWlJcuESdQ6mAOJOJuozGykYmlpeKg3AwpSkYtc1REntoxa859gjIBXHrjL1j2UwJrnk5RhVydy+kjQuhJT6YCTSIHnWnVtO6oVhV8QeIIg9xq4C8UJWVTmCVeFUvdX4N26DqEie8SY7wCkeirRDoOJNbY+2gT+28MJCCpR0SkZwPUK1G2XjpbOeKB/rqhG+yXlec3hBjnpHg2mjKblf0jSju3fSX3CIxuqPXoANfRRxN8KaBhfz9zrNYdpufSPjQjz4Vp58KdCDZ2o59M+NeDbD30z40FF4K189ooLGBO3Xh89XjXRO8j4+erxpbVfVoq9ooQ0Deh/9YfGthvS/wDTPpNKZvK8N5RQ7G78rHtMZrY72v8A0zSYbqs84ooVjl+Vz3Wa9pM85rKdAVca7NIyBrng7a7JAAgddYG544SO6ulo/wA6Docq5YjWpR1UAEEqipdvzshr7aFtv8FeNSmlwZFMQWetcAB4qBnsj/vUfalqQ2CVIUCBELBI4wUziT4V3NxjR2jP4/H0VGdRiQICpORJ07OFDEmyDYOKSSlMc9JSZAOR11Bg9ore5sVTOs9XwgVMs7bDmSJNScBNIZqXEFCQWMwmCpKyJPWRhI6v96QAmNaM26V8hPmgWkhUPYFyI1OIHDze0ZVEsHmhjDwcVIOHAoCD1mQZ4dXHWgCXtawtkIZLFxyqin86mFDCvXKUjm5xx6M8aHsspK0pKwgHVR0HfU2yctQtsqC4H6TElJSebwhQV0vVFQ31JC1YOcmThOGJE5ZSY8aEOTt7I3vbdCGyQ6lasUAJ0w9ZkAg1zY2w6BhCjA4RPuqRtltpJIaUXEYQcRSUkE6iOzuoXbvYTKSpJ60mD6qYgxcuqUzyiuTKT1JSFST2JkZipWztsFLeHBOXSxHEONArlwuEFS1LgQCokkDqzNFdm2hXIC0J4c9YTOXbqKSv1Kk4uqVB9/fC8VbqHKqACTnAxZdvopY2KDjkzOZJOpPEk8STRF2AxHWqP8U+wGtLBkAkjuqzOzo6ZdV+ylI9Jkn3VihAJ7K22YhK3DiUEBbpGI6COaP8tZtNQQ1qCss41JjNGKRhUDorvzzpk0R92v0M9aifXRTFUDYTcMI7pqYapcCfJtirwuVoJJAGpMDvNOW71mjkmZxLVcPhppKXltgNoBLrxwKGLMKiepIoewJWJ3LDrrwvjrFWNb2dvcZNqdaC7ossr86cJW2zznXIUuIIQtCcjmUmom0rcMsXTlwyu3CUkW58+Wtbi1EhHNDpGQhRHuBpZFYiFy/aK8Lw6xTdc7SZZsGLhxpwuvLKUo88fEoQIU4YXlKhoBHOFGU7CWDbgNLcQ4lK3nlX60paxkkpSkOhSwhPEjPLPWjIWJWvnA6xWirkdY8as602Ww442htTi+XU64gru3glu2awtpVKXJVyiyFJkzCz9GKKbubJKXri4tg6UIPINIedWpKloVDzoxrOUjAmT81fXSyKwKaN4n6Q8azzwfSHjX0i48/CcLInEMUkRhxZkc6RCc8xrlHEI/lV3lWxZcgsJS9ckogRk0AMatTrODX508KMgwKp5X/c1lCfOR11lOyaFetgaysrI2NprxK6ysoA3mtkOEVlZQBMYu4zqc3fp469oB91ZWUyaOnn6OrwUR6iY9VeC4b63B4H3CsrKQUeF0gENvmDkQcSQQdRkVA1taXr7M8mpBCtYwLBieCx2nh31lZTGc9nXbjLiXA3JTOSkkgyCDMHqPXWOuLWtSuTIKiTCGyEieAEZCsrKGTZ3v1FUnkuSBAEQoJkAAnPOTE1ARbnLnIOekn3iKyspJ2NcHVLBxDKBOcGR7aJ2aBBKgqeEe/srKymhNG1y5zUJ6pPrge+vG3cNeVlNCPW0rT0VNEaiVRMmcwU61B2iVBtcJbAVrgUPYBpWVlMAhbX2FIT1CK6fKNZWVSYmjE7RgggwRXq9rKPFH8NH4Kysp2Scl7TX+x/Db/BXL5RWNMH8Jv8FZWUDPWNpqxpxqCUE84pZbKog6DBmZgempj13bAph5SgdTyCAU85Akg22fNU6rmkzgGhUBWVlS0Umdk3NmcjcrBwgk+bIKcZ1SD5sFGPpFI1ETnE3ZW9K208mdqPIbSVBsNNqACBGAYfNoBzVOeRAEZyMrKTRVnZjfJyOfta5nsSrrPDzbqjKc5PRilPeHaarh7Gp918YQAp7pDiUxAAEk6DjWVlKgsH1lZWUCP/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6746" name="Picture 10" descr="http://upload.wikimedia.org/wikipedia/commons/1/13/Lexus_Smart_Car_@_New_York_MotorShow_(8598963968).jpg"/>
          <p:cNvPicPr>
            <a:picLocks noChangeAspect="1" noChangeArrowheads="1"/>
          </p:cNvPicPr>
          <p:nvPr/>
        </p:nvPicPr>
        <p:blipFill>
          <a:blip r:embed="rId4" cstate="print"/>
          <a:srcRect/>
          <a:stretch>
            <a:fillRect/>
          </a:stretch>
        </p:blipFill>
        <p:spPr bwMode="auto">
          <a:xfrm>
            <a:off x="5257800" y="1194911"/>
            <a:ext cx="3733800" cy="2502814"/>
          </a:xfrm>
          <a:prstGeom prst="rect">
            <a:avLst/>
          </a:prstGeom>
          <a:noFill/>
        </p:spPr>
      </p:pic>
      <p:pic>
        <p:nvPicPr>
          <p:cNvPr id="116748" name="Picture 12" descr="http://www.engadget.com/media/2006/01/qrio_aibo.jpg"/>
          <p:cNvPicPr>
            <a:picLocks noChangeAspect="1" noChangeArrowheads="1"/>
          </p:cNvPicPr>
          <p:nvPr/>
        </p:nvPicPr>
        <p:blipFill>
          <a:blip r:embed="rId5" cstate="print"/>
          <a:srcRect/>
          <a:stretch>
            <a:fillRect/>
          </a:stretch>
        </p:blipFill>
        <p:spPr bwMode="auto">
          <a:xfrm>
            <a:off x="5410200" y="4191000"/>
            <a:ext cx="2752725" cy="2247519"/>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dirty="0" smtClean="0"/>
              <a:t>Conclusion / Compromise</a:t>
            </a:r>
          </a:p>
        </p:txBody>
      </p:sp>
      <p:sp>
        <p:nvSpPr>
          <p:cNvPr id="27651" name="Content Placeholder 2"/>
          <p:cNvSpPr>
            <a:spLocks noGrp="1"/>
          </p:cNvSpPr>
          <p:nvPr>
            <p:ph sz="quarter" idx="1"/>
          </p:nvPr>
        </p:nvSpPr>
        <p:spPr>
          <a:xfrm>
            <a:off x="301625" y="1527175"/>
            <a:ext cx="8504238" cy="4572000"/>
          </a:xfrm>
        </p:spPr>
        <p:txBody>
          <a:bodyPr/>
          <a:lstStyle/>
          <a:p>
            <a:r>
              <a:rPr lang="en-US" dirty="0" smtClean="0"/>
              <a:t>Some level of artificial intelligence is capable of benefitting society</a:t>
            </a:r>
          </a:p>
          <a:p>
            <a:r>
              <a:rPr lang="en-US" dirty="0" smtClean="0"/>
              <a:t>AI should be specialized in a specific task so as to not become more like humans</a:t>
            </a:r>
          </a:p>
          <a:p>
            <a:r>
              <a:rPr lang="en-US" dirty="0" smtClean="0"/>
              <a:t>If these requirements are met, AI should be allowed to be developed more</a:t>
            </a:r>
          </a:p>
        </p:txBody>
      </p:sp>
      <p:pic>
        <p:nvPicPr>
          <p:cNvPr id="27652" name="Picture 3" descr="arnold1.PNG"/>
          <p:cNvPicPr>
            <a:picLocks noChangeAspect="1"/>
          </p:cNvPicPr>
          <p:nvPr/>
        </p:nvPicPr>
        <p:blipFill>
          <a:blip r:embed="rId2" cstate="print"/>
          <a:srcRect/>
          <a:stretch>
            <a:fillRect/>
          </a:stretch>
        </p:blipFill>
        <p:spPr bwMode="auto">
          <a:xfrm>
            <a:off x="2006194" y="4953000"/>
            <a:ext cx="2153055" cy="1828800"/>
          </a:xfrm>
          <a:prstGeom prst="rect">
            <a:avLst/>
          </a:prstGeom>
          <a:noFill/>
          <a:ln w="9525">
            <a:noFill/>
            <a:miter lim="800000"/>
            <a:headEnd/>
            <a:tailEnd/>
          </a:ln>
        </p:spPr>
      </p:pic>
      <p:pic>
        <p:nvPicPr>
          <p:cNvPr id="27653" name="Picture 4" descr="arnold2.PNG"/>
          <p:cNvPicPr>
            <a:picLocks noChangeAspect="1"/>
          </p:cNvPicPr>
          <p:nvPr/>
        </p:nvPicPr>
        <p:blipFill>
          <a:blip r:embed="rId3" cstate="print"/>
          <a:srcRect/>
          <a:stretch>
            <a:fillRect/>
          </a:stretch>
        </p:blipFill>
        <p:spPr bwMode="auto">
          <a:xfrm>
            <a:off x="4998908" y="4952419"/>
            <a:ext cx="2246441" cy="182620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0"/>
            <a:ext cx="8229600" cy="1143000"/>
          </a:xfrm>
          <a:noFill/>
          <a:ln/>
        </p:spPr>
        <p:txBody>
          <a:bodyPr/>
          <a:lstStyle/>
          <a:p>
            <a:r>
              <a:rPr lang="en-US" dirty="0"/>
              <a:t>Summary of Today’s Lecture</a:t>
            </a:r>
          </a:p>
        </p:txBody>
      </p:sp>
      <p:sp>
        <p:nvSpPr>
          <p:cNvPr id="37891" name="Rectangle 3"/>
          <p:cNvSpPr>
            <a:spLocks noGrp="1" noChangeArrowheads="1"/>
          </p:cNvSpPr>
          <p:nvPr>
            <p:ph type="body" idx="1"/>
          </p:nvPr>
        </p:nvSpPr>
        <p:spPr>
          <a:xfrm>
            <a:off x="457200" y="990600"/>
            <a:ext cx="7848600" cy="5638800"/>
          </a:xfrm>
          <a:noFill/>
          <a:ln/>
        </p:spPr>
        <p:txBody>
          <a:bodyPr>
            <a:noAutofit/>
          </a:bodyPr>
          <a:lstStyle/>
          <a:p>
            <a:r>
              <a:rPr lang="en-US" sz="1800" dirty="0" smtClean="0"/>
              <a:t>AI </a:t>
            </a:r>
            <a:r>
              <a:rPr lang="en-US" sz="1800" dirty="0"/>
              <a:t>Applications</a:t>
            </a:r>
          </a:p>
          <a:p>
            <a:pPr lvl="1"/>
            <a:r>
              <a:rPr lang="en-US" sz="1800" dirty="0"/>
              <a:t>improvements in hardware and algorithms  </a:t>
            </a:r>
            <a:endParaRPr lang="en-US" sz="1800" dirty="0" smtClean="0"/>
          </a:p>
          <a:p>
            <a:pPr lvl="1"/>
            <a:r>
              <a:rPr lang="en-US" sz="1800" dirty="0" smtClean="0"/>
              <a:t>AI </a:t>
            </a:r>
            <a:r>
              <a:rPr lang="en-US" sz="1800" dirty="0"/>
              <a:t>applications  in industry, finance, medicine, and science</a:t>
            </a:r>
            <a:r>
              <a:rPr lang="en-US" sz="1800" dirty="0" smtClean="0"/>
              <a:t>.</a:t>
            </a:r>
          </a:p>
          <a:p>
            <a:r>
              <a:rPr lang="en-US" sz="1800" dirty="0" smtClean="0"/>
              <a:t>Human</a:t>
            </a:r>
            <a:r>
              <a:rPr lang="fr-FR" sz="1800" dirty="0" smtClean="0"/>
              <a:t> Intelligence VS </a:t>
            </a:r>
            <a:r>
              <a:rPr lang="fr-FR" sz="1800" dirty="0" err="1" smtClean="0"/>
              <a:t>Artificial</a:t>
            </a:r>
            <a:r>
              <a:rPr lang="fr-FR" sz="1800" dirty="0" smtClean="0"/>
              <a:t> Intelligence</a:t>
            </a:r>
          </a:p>
          <a:p>
            <a:pPr lvl="1"/>
            <a:r>
              <a:rPr lang="fr-FR" sz="1800" dirty="0" err="1" smtClean="0"/>
              <a:t>Artificial</a:t>
            </a:r>
            <a:r>
              <a:rPr lang="fr-FR" sz="1800" dirty="0" smtClean="0"/>
              <a:t> Intelligence VS </a:t>
            </a:r>
            <a:r>
              <a:rPr lang="fr-FR" sz="1800" dirty="0" err="1" smtClean="0"/>
              <a:t>Conventional</a:t>
            </a:r>
            <a:r>
              <a:rPr lang="fr-FR" sz="1800" dirty="0" smtClean="0"/>
              <a:t> </a:t>
            </a:r>
            <a:r>
              <a:rPr lang="fr-FR" sz="1800" dirty="0" err="1" smtClean="0"/>
              <a:t>Computing</a:t>
            </a:r>
            <a:endParaRPr lang="en-US" sz="1800" dirty="0" smtClean="0"/>
          </a:p>
          <a:p>
            <a:r>
              <a:rPr lang="en-US" sz="1800" dirty="0" smtClean="0"/>
              <a:t>Is AI dangerous?</a:t>
            </a:r>
            <a:endParaRPr lang="en-US" sz="2400" dirty="0" smtClean="0"/>
          </a:p>
          <a:p>
            <a:pPr lvl="1"/>
            <a:r>
              <a:rPr lang="en-US" sz="1800" dirty="0" smtClean="0"/>
              <a:t>Sentient AI</a:t>
            </a:r>
          </a:p>
          <a:p>
            <a:pPr>
              <a:buNone/>
            </a:pPr>
            <a:r>
              <a:rPr lang="en-US" sz="1800" dirty="0" smtClean="0"/>
              <a:t/>
            </a:r>
            <a:br>
              <a:rPr lang="en-US" sz="1800" dirty="0" smtClean="0"/>
            </a:br>
            <a:endParaRPr lang="en-US" sz="1800"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1668</TotalTime>
  <Words>1651</Words>
  <Application>Microsoft Office PowerPoint</Application>
  <PresentationFormat>On-screen Show (4:3)</PresentationFormat>
  <Paragraphs>252</Paragraphs>
  <Slides>38</Slides>
  <Notes>21</Notes>
  <HiddenSlides>0</HiddenSlides>
  <MMClips>3</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Artificial Intelligence</vt:lpstr>
      <vt:lpstr>Summary of Previous Lecture</vt:lpstr>
      <vt:lpstr>Today’s Lecture</vt:lpstr>
      <vt:lpstr>How much can be a Machine Intelligent?</vt:lpstr>
      <vt:lpstr>Simulating 1 second of real brain activity takes 40 minutes and 83K processors</vt:lpstr>
      <vt:lpstr>successes of AI today</vt:lpstr>
      <vt:lpstr>IBM Watson</vt:lpstr>
      <vt:lpstr>Vision</vt:lpstr>
      <vt:lpstr>Google self-driving cars</vt:lpstr>
      <vt:lpstr>Natural Language</vt:lpstr>
      <vt:lpstr>Math, games</vt:lpstr>
      <vt:lpstr>Logistics, scheduling, planning</vt:lpstr>
      <vt:lpstr>Information agents</vt:lpstr>
      <vt:lpstr>Robotics</vt:lpstr>
      <vt:lpstr>DARPA Grand Challenge </vt:lpstr>
      <vt:lpstr>ASIMO </vt:lpstr>
      <vt:lpstr>ASIMO Revolution </vt:lpstr>
      <vt:lpstr>RoboCup</vt:lpstr>
      <vt:lpstr>RoboCup</vt:lpstr>
      <vt:lpstr>Human Intelligence VS Artificial Intelligence</vt:lpstr>
      <vt:lpstr>Human Intelligence VS Artificial Intelligence</vt:lpstr>
      <vt:lpstr>Human Intelligence VS Artificial Intelligence</vt:lpstr>
      <vt:lpstr>Human Intelligence VS Artificial Intelligence</vt:lpstr>
      <vt:lpstr>Artificial Intelligence VS Conventional Computing</vt:lpstr>
      <vt:lpstr>Slide 25</vt:lpstr>
      <vt:lpstr>Is AI dangerous? </vt:lpstr>
      <vt:lpstr>The Plausibility of Sentient AI</vt:lpstr>
      <vt:lpstr>The Plausibility of Sentient AI</vt:lpstr>
      <vt:lpstr>The Controversy</vt:lpstr>
      <vt:lpstr>Sentient Artificial Intelligence could be dangerous</vt:lpstr>
      <vt:lpstr>Sentient Artificial Intelligence would take jobs away from humans</vt:lpstr>
      <vt:lpstr>Ethical Dilemma</vt:lpstr>
      <vt:lpstr>Blown out of proportion</vt:lpstr>
      <vt:lpstr>Job loss isn’t a bad thing</vt:lpstr>
      <vt:lpstr>Creation- A bribe!</vt:lpstr>
      <vt:lpstr>A Life of Luxury</vt:lpstr>
      <vt:lpstr>Conclusion / Compromise</vt:lpstr>
      <vt:lpstr>Summary of Today’s Lecture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77</cp:revision>
  <dcterms:created xsi:type="dcterms:W3CDTF">2012-02-27T05:45:45Z</dcterms:created>
  <dcterms:modified xsi:type="dcterms:W3CDTF">2013-11-18T13:35:44Z</dcterms:modified>
</cp:coreProperties>
</file>