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1" r:id="rId2"/>
    <p:sldId id="440" r:id="rId3"/>
    <p:sldId id="456" r:id="rId4"/>
    <p:sldId id="530" r:id="rId5"/>
    <p:sldId id="528" r:id="rId6"/>
    <p:sldId id="551" r:id="rId7"/>
    <p:sldId id="552" r:id="rId8"/>
    <p:sldId id="529" r:id="rId9"/>
    <p:sldId id="531" r:id="rId10"/>
    <p:sldId id="532" r:id="rId11"/>
    <p:sldId id="533" r:id="rId12"/>
    <p:sldId id="536" r:id="rId13"/>
    <p:sldId id="537" r:id="rId14"/>
    <p:sldId id="538" r:id="rId15"/>
    <p:sldId id="539" r:id="rId16"/>
    <p:sldId id="540" r:id="rId17"/>
    <p:sldId id="541" r:id="rId18"/>
    <p:sldId id="542" r:id="rId19"/>
    <p:sldId id="543" r:id="rId20"/>
    <p:sldId id="544" r:id="rId21"/>
    <p:sldId id="545" r:id="rId22"/>
    <p:sldId id="40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60" autoAdjust="0"/>
    <p:restoredTop sz="90833" autoAdjust="0"/>
  </p:normalViewPr>
  <p:slideViewPr>
    <p:cSldViewPr>
      <p:cViewPr varScale="1">
        <p:scale>
          <a:sx n="64" d="100"/>
          <a:sy n="64" d="100"/>
        </p:scale>
        <p:origin x="-148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19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Facts  command</a:t>
            </a:r>
          </a:p>
          <a:p>
            <a:r>
              <a:rPr lang="en-US" sz="2800" dirty="0" smtClean="0"/>
              <a:t>Watch that Fact</a:t>
            </a:r>
          </a:p>
          <a:p>
            <a:r>
              <a:rPr lang="en-US" sz="2800" dirty="0" smtClean="0"/>
              <a:t>Use of backslash, "\“</a:t>
            </a:r>
          </a:p>
          <a:p>
            <a:r>
              <a:rPr lang="en-US" sz="2800" dirty="0" smtClean="0"/>
              <a:t>Rules in CLIPS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Reopen</a:t>
            </a:r>
          </a:p>
          <a:p>
            <a:r>
              <a:rPr lang="en-US" dirty="0" smtClean="0"/>
              <a:t>Rule </a:t>
            </a:r>
          </a:p>
          <a:p>
            <a:r>
              <a:rPr lang="en-US" dirty="0" smtClean="0"/>
              <a:t>Print out</a:t>
            </a:r>
          </a:p>
          <a:p>
            <a:r>
              <a:rPr lang="en-US" dirty="0" smtClean="0"/>
              <a:t>Variables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Reopen </a:t>
            </a:r>
            <a:endParaRPr lang="en-US" dirty="0"/>
          </a:p>
        </p:txBody>
      </p:sp>
      <p:sp>
        <p:nvSpPr>
          <p:cNvPr id="3" name="Content Placeholder 2"/>
          <p:cNvSpPr>
            <a:spLocks noGrp="1"/>
          </p:cNvSpPr>
          <p:nvPr>
            <p:ph idx="1"/>
          </p:nvPr>
        </p:nvSpPr>
        <p:spPr/>
        <p:txBody>
          <a:bodyPr/>
          <a:lstStyle/>
          <a:p>
            <a:r>
              <a:rPr lang="en-US" dirty="0" smtClean="0"/>
              <a:t>The </a:t>
            </a:r>
            <a:r>
              <a:rPr lang="en-US" b="1" dirty="0" smtClean="0"/>
              <a:t>load command </a:t>
            </a:r>
            <a:r>
              <a:rPr lang="en-US" dirty="0" smtClean="0"/>
              <a:t>loads in the rule that you had previously saved to disk in the file "duck.clp" or whatever name and directory that you had saved it under. You can load a file of rules made on a text editor into CLIPS using the load command.</a:t>
            </a:r>
          </a:p>
          <a:p>
            <a:r>
              <a:rPr lang="en-US" dirty="0" smtClean="0"/>
              <a:t>File –&gt; Load-&gt; file_name.clp</a:t>
            </a:r>
          </a:p>
          <a:p>
            <a:r>
              <a:rPr lang="en-US" dirty="0" smtClean="0"/>
              <a:t>Assert fact</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a:t>
            </a:r>
            <a:endParaRPr lang="en-US" dirty="0"/>
          </a:p>
        </p:txBody>
      </p:sp>
      <p:sp>
        <p:nvSpPr>
          <p:cNvPr id="3" name="Content Placeholder 2"/>
          <p:cNvSpPr>
            <a:spLocks noGrp="1"/>
          </p:cNvSpPr>
          <p:nvPr>
            <p:ph idx="1"/>
          </p:nvPr>
        </p:nvSpPr>
        <p:spPr/>
        <p:txBody>
          <a:bodyPr>
            <a:normAutofit/>
          </a:bodyPr>
          <a:lstStyle/>
          <a:p>
            <a:pPr>
              <a:buNone/>
            </a:pPr>
            <a:r>
              <a:rPr lang="en-US" sz="2400" dirty="0" smtClean="0"/>
              <a:t>(</a:t>
            </a:r>
            <a:r>
              <a:rPr lang="en-US" sz="2400" dirty="0" err="1" smtClean="0"/>
              <a:t>defrule</a:t>
            </a:r>
            <a:r>
              <a:rPr lang="en-US" sz="2400" dirty="0" smtClean="0"/>
              <a:t> duck  "Here comes the quack" 	; Rule header</a:t>
            </a:r>
          </a:p>
          <a:p>
            <a:pPr>
              <a:buNone/>
            </a:pPr>
            <a:r>
              <a:rPr lang="en-US" sz="2400" dirty="0" smtClean="0"/>
              <a:t>(animal-is duck) 				; Pattern</a:t>
            </a:r>
          </a:p>
          <a:p>
            <a:pPr>
              <a:buNone/>
            </a:pPr>
            <a:r>
              <a:rPr lang="en-US" sz="2400" dirty="0" smtClean="0"/>
              <a:t>=&gt; 						; THEN arrow</a:t>
            </a:r>
          </a:p>
          <a:p>
            <a:pPr>
              <a:buNone/>
            </a:pPr>
            <a:r>
              <a:rPr lang="en-US" sz="2400" dirty="0" smtClean="0"/>
              <a:t>(assert (sound-is quack))) 			; Action</a:t>
            </a:r>
          </a:p>
          <a:p>
            <a:endParaRPr lang="en-US" sz="2400" i="1" dirty="0" smtClean="0"/>
          </a:p>
          <a:p>
            <a:r>
              <a:rPr lang="en-US" sz="2400" i="1" dirty="0" smtClean="0"/>
              <a:t>Only one rule name can exist at one time in CLIPS.</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 Me the Rules</a:t>
            </a:r>
            <a:endParaRPr lang="en-US" dirty="0"/>
          </a:p>
        </p:txBody>
      </p:sp>
      <p:sp>
        <p:nvSpPr>
          <p:cNvPr id="3" name="Content Placeholder 2"/>
          <p:cNvSpPr>
            <a:spLocks noGrp="1"/>
          </p:cNvSpPr>
          <p:nvPr>
            <p:ph idx="1"/>
          </p:nvPr>
        </p:nvSpPr>
        <p:spPr/>
        <p:txBody>
          <a:bodyPr/>
          <a:lstStyle/>
          <a:p>
            <a:r>
              <a:rPr lang="en-US" dirty="0" smtClean="0"/>
              <a:t>Sometimes you may want to see a rule while you're in CLIPS. There's a command called </a:t>
            </a:r>
            <a:r>
              <a:rPr lang="en-US" b="1" dirty="0" err="1" smtClean="0"/>
              <a:t>ppdefrule</a:t>
            </a:r>
            <a:r>
              <a:rPr lang="en-US" b="1" dirty="0" smtClean="0"/>
              <a:t> – the pretty print rule – </a:t>
            </a:r>
            <a:r>
              <a:rPr lang="en-US" dirty="0" smtClean="0"/>
              <a:t>that prints a rule. To see a rule, specify the rule name as an argument to </a:t>
            </a:r>
            <a:r>
              <a:rPr lang="en-US" i="1" dirty="0" err="1" smtClean="0"/>
              <a:t>ppdefrule</a:t>
            </a:r>
            <a:r>
              <a:rPr lang="en-US" i="1" dirty="0" smtClean="0"/>
              <a:t>. </a:t>
            </a:r>
          </a:p>
          <a:p>
            <a:r>
              <a:rPr lang="en-US" i="1" dirty="0" smtClean="0"/>
              <a:t>For example,</a:t>
            </a:r>
          </a:p>
          <a:p>
            <a:pPr>
              <a:buNone/>
            </a:pPr>
            <a:r>
              <a:rPr lang="en-US" dirty="0" smtClean="0"/>
              <a:t>	CLIPS&gt; (</a:t>
            </a:r>
            <a:r>
              <a:rPr lang="en-US" dirty="0" err="1" smtClean="0"/>
              <a:t>ppdefrule</a:t>
            </a:r>
            <a:r>
              <a:rPr lang="en-US" dirty="0" smtClean="0"/>
              <a:t> duck)</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What if you want to print a rule but can't remember the name of the rule? No problem. Just use the </a:t>
            </a:r>
            <a:r>
              <a:rPr lang="en-US" b="1" dirty="0" smtClean="0"/>
              <a:t>rules </a:t>
            </a:r>
            <a:r>
              <a:rPr lang="en-US" dirty="0" smtClean="0"/>
              <a:t>command in response to a CLIPS prompt and CLIPS will print out the names of all the rules. </a:t>
            </a:r>
          </a:p>
          <a:p>
            <a:r>
              <a:rPr lang="en-US" dirty="0" smtClean="0"/>
              <a:t>For example, enter</a:t>
            </a:r>
          </a:p>
          <a:p>
            <a:pPr>
              <a:buNone/>
            </a:pPr>
            <a:r>
              <a:rPr lang="en-US" dirty="0" smtClean="0"/>
              <a:t>		CLIPS&gt; (rules)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the rule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If there is only one rule on the agenda, that rule will fire. Since the LHS pattern of the duck-sound rule is</a:t>
            </a:r>
          </a:p>
          <a:p>
            <a:pPr>
              <a:buNone/>
            </a:pPr>
            <a:r>
              <a:rPr lang="en-US" dirty="0" smtClean="0"/>
              <a:t>		(animal-is duck)</a:t>
            </a:r>
          </a:p>
          <a:p>
            <a:r>
              <a:rPr lang="en-US" dirty="0" smtClean="0"/>
              <a:t>This  pattern will be satisfied by the fact (animal-is duck) and so the duck-sound rule should fire.</a:t>
            </a:r>
          </a:p>
          <a:p>
            <a:r>
              <a:rPr lang="en-US" dirty="0" smtClean="0"/>
              <a:t>To make a program run, just enter the </a:t>
            </a:r>
            <a:r>
              <a:rPr lang="en-US" b="1" dirty="0" smtClean="0"/>
              <a:t>run command. </a:t>
            </a:r>
            <a:r>
              <a:rPr lang="en-US" dirty="0" smtClean="0"/>
              <a:t>Type</a:t>
            </a:r>
            <a:r>
              <a:rPr lang="en-US" b="1" dirty="0" smtClean="0"/>
              <a:t> (run) </a:t>
            </a:r>
            <a:r>
              <a:rPr lang="en-US" dirty="0" smtClean="0"/>
              <a:t>and press the carriage return key. Then do a (facts) to check that the fact was asserted by the rule.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you (run) again?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if you try this and (run) again, you'll see that the rule won't fire.</a:t>
            </a:r>
          </a:p>
          <a:p>
            <a:r>
              <a:rPr lang="en-US" dirty="0" smtClean="0"/>
              <a:t>you need to know a little more about some basic principles of expert systems.</a:t>
            </a:r>
          </a:p>
          <a:p>
            <a:r>
              <a:rPr lang="en-US" dirty="0" smtClean="0"/>
              <a:t>A rule is activated if its patterns are matched by a</a:t>
            </a:r>
          </a:p>
          <a:p>
            <a:pPr lvl="1"/>
            <a:r>
              <a:rPr lang="en-US" dirty="0" smtClean="0"/>
              <a:t>1. a brand new pattern entity that did not exist before or,</a:t>
            </a:r>
          </a:p>
          <a:p>
            <a:pPr lvl="1"/>
            <a:r>
              <a:rPr lang="en-US" dirty="0" smtClean="0"/>
              <a:t>2. a pattern entity that did exist before but was retracted and reasserted, i.e., a "clone" of the old pattern entity, and thus now a new pattern entity.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The Inference Engine sorts the activations according to their salience. This sorting process is called </a:t>
            </a:r>
            <a:r>
              <a:rPr lang="en-US" b="1" dirty="0" smtClean="0"/>
              <a:t>conflict resolution </a:t>
            </a:r>
            <a:r>
              <a:rPr lang="en-US" dirty="0" smtClean="0"/>
              <a:t>because it eliminates the conflict of deciding which rule should fired next. CLIPS executes the RHS of the rule with the highest salience on the agenda, and removes the activation. </a:t>
            </a:r>
          </a:p>
          <a:p>
            <a:r>
              <a:rPr lang="en-US" dirty="0" smtClean="0"/>
              <a:t>This execution is called firing the rule in analogy with the firing of a neuron. A neuron emits a voltage pulse when an appropriate stimulus is applied. After a neuron fires, it undergoes </a:t>
            </a:r>
            <a:r>
              <a:rPr lang="en-US" b="1" dirty="0" smtClean="0"/>
              <a:t>refraction </a:t>
            </a:r>
            <a:r>
              <a:rPr lang="en-US" dirty="0" smtClean="0"/>
              <a:t>and </a:t>
            </a:r>
            <a:r>
              <a:rPr lang="en-US" b="1" dirty="0" smtClean="0"/>
              <a:t>cannot fire again </a:t>
            </a:r>
            <a:r>
              <a:rPr lang="en-US" dirty="0" smtClean="0"/>
              <a:t>for a certain period of time. Without refraction, neurons would just keep firing over and over again on exactly the same stimulus.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26163"/>
          </a:xfrm>
        </p:spPr>
        <p:txBody>
          <a:bodyPr>
            <a:noAutofit/>
          </a:bodyPr>
          <a:lstStyle/>
          <a:p>
            <a:pPr>
              <a:buNone/>
            </a:pPr>
            <a:r>
              <a:rPr lang="en-US" sz="2000" dirty="0" smtClean="0"/>
              <a:t>The following example shows activations and firing of a rule.</a:t>
            </a:r>
          </a:p>
          <a:p>
            <a:pPr>
              <a:buNone/>
            </a:pPr>
            <a:endParaRPr lang="en-US" sz="2000" dirty="0" smtClean="0"/>
          </a:p>
          <a:p>
            <a:pPr>
              <a:buNone/>
            </a:pPr>
            <a:r>
              <a:rPr lang="en-US" sz="2000" dirty="0" smtClean="0"/>
              <a:t>CLIPS&gt; (clear)</a:t>
            </a:r>
          </a:p>
          <a:p>
            <a:pPr>
              <a:buNone/>
            </a:pPr>
            <a:r>
              <a:rPr lang="en-US" sz="2000" dirty="0" smtClean="0"/>
              <a:t>CLIPS&gt; (</a:t>
            </a:r>
            <a:r>
              <a:rPr lang="en-US" sz="2000" dirty="0" err="1" smtClean="0"/>
              <a:t>defrule</a:t>
            </a:r>
            <a:r>
              <a:rPr lang="en-US" sz="2000" dirty="0" smtClean="0"/>
              <a:t> duck</a:t>
            </a:r>
          </a:p>
          <a:p>
            <a:pPr>
              <a:buNone/>
            </a:pPr>
            <a:r>
              <a:rPr lang="en-US" sz="2000" dirty="0" smtClean="0"/>
              <a:t>(animal-is duck)</a:t>
            </a:r>
          </a:p>
          <a:p>
            <a:pPr>
              <a:buNone/>
            </a:pPr>
            <a:r>
              <a:rPr lang="en-US" sz="2000" dirty="0" smtClean="0"/>
              <a:t>=&gt;</a:t>
            </a:r>
          </a:p>
          <a:p>
            <a:pPr>
              <a:buNone/>
            </a:pPr>
            <a:r>
              <a:rPr lang="en-US" sz="2000" dirty="0" smtClean="0"/>
              <a:t>(assert (sound-is quack)))</a:t>
            </a:r>
          </a:p>
          <a:p>
            <a:pPr>
              <a:buNone/>
            </a:pPr>
            <a:endParaRPr lang="en-US" sz="2000" dirty="0" smtClean="0"/>
          </a:p>
          <a:p>
            <a:pPr>
              <a:buNone/>
            </a:pPr>
            <a:r>
              <a:rPr lang="en-US" sz="2000" dirty="0" smtClean="0"/>
              <a:t>CLIPS&gt; (watch facts)</a:t>
            </a:r>
          </a:p>
          <a:p>
            <a:pPr>
              <a:buNone/>
            </a:pPr>
            <a:r>
              <a:rPr lang="en-US" sz="2000" dirty="0" smtClean="0"/>
              <a:t>CLIPS&gt; (watch activations)</a:t>
            </a:r>
          </a:p>
          <a:p>
            <a:pPr>
              <a:buNone/>
            </a:pPr>
            <a:r>
              <a:rPr lang="en-US" sz="2000" dirty="0" smtClean="0"/>
              <a:t>CLIPS&gt; (assert (animal-is duck))</a:t>
            </a:r>
          </a:p>
          <a:p>
            <a:pPr>
              <a:buNone/>
            </a:pPr>
            <a:r>
              <a:rPr lang="en-US" sz="2000" dirty="0" smtClean="0"/>
              <a:t>==&gt; f-1 (animal-is duck)</a:t>
            </a:r>
          </a:p>
          <a:p>
            <a:pPr>
              <a:buNone/>
            </a:pPr>
            <a:r>
              <a:rPr lang="en-US" sz="2000" dirty="0" smtClean="0"/>
              <a:t>==&gt; Activation 0 duck: f-1 ; Activation salience is 0 by</a:t>
            </a:r>
          </a:p>
          <a:p>
            <a:pPr>
              <a:buNone/>
            </a:pPr>
            <a:r>
              <a:rPr lang="en-US" sz="2000" dirty="0" smtClean="0"/>
              <a:t>&lt;Fact-1&gt; ; default, then rule </a:t>
            </a:r>
            <a:r>
              <a:rPr lang="en-US" sz="2000" dirty="0" err="1" smtClean="0"/>
              <a:t>name:pattern</a:t>
            </a:r>
            <a:r>
              <a:rPr lang="en-US" sz="2000" dirty="0" smtClean="0"/>
              <a:t> entity index</a:t>
            </a:r>
          </a:p>
          <a:p>
            <a:pPr>
              <a:buNone/>
            </a:pPr>
            <a:r>
              <a:rPr lang="en-US" sz="2000" dirty="0" smtClean="0"/>
              <a:t>CLIPS&gt; (run)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Nothing in If part</a:t>
            </a:r>
            <a:endParaRPr lang="en-US" dirty="0"/>
          </a:p>
        </p:txBody>
      </p:sp>
      <p:sp>
        <p:nvSpPr>
          <p:cNvPr id="3" name="Content Placeholder 2"/>
          <p:cNvSpPr>
            <a:spLocks noGrp="1"/>
          </p:cNvSpPr>
          <p:nvPr>
            <p:ph idx="1"/>
          </p:nvPr>
        </p:nvSpPr>
        <p:spPr/>
        <p:txBody>
          <a:bodyPr/>
          <a:lstStyle/>
          <a:p>
            <a:r>
              <a:rPr lang="en-US" dirty="0" smtClean="0"/>
              <a:t>If ´there is no conditions  in if part of the rule then </a:t>
            </a:r>
          </a:p>
          <a:p>
            <a:pPr>
              <a:buNone/>
            </a:pPr>
            <a:r>
              <a:rPr lang="en-US" sz="2400" dirty="0" smtClean="0"/>
              <a:t>(</a:t>
            </a:r>
            <a:r>
              <a:rPr lang="en-US" sz="2400" dirty="0" err="1" smtClean="0"/>
              <a:t>defrule</a:t>
            </a:r>
            <a:r>
              <a:rPr lang="en-US" sz="2400" dirty="0" smtClean="0"/>
              <a:t> </a:t>
            </a:r>
            <a:r>
              <a:rPr lang="en-US" sz="2400" dirty="0" err="1" smtClean="0"/>
              <a:t>noif</a:t>
            </a:r>
            <a:r>
              <a:rPr lang="en-US" sz="2400" dirty="0" smtClean="0"/>
              <a:t> </a:t>
            </a:r>
          </a:p>
          <a:p>
            <a:pPr>
              <a:buNone/>
            </a:pPr>
            <a:r>
              <a:rPr lang="en-US" sz="2400" dirty="0" smtClean="0"/>
              <a:t>=&gt; </a:t>
            </a:r>
          </a:p>
          <a:p>
            <a:pPr>
              <a:buNone/>
            </a:pPr>
            <a:r>
              <a:rPr lang="en-US" sz="2400" dirty="0" smtClean="0"/>
              <a:t>(assert (Hello)))</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to Me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Besides asserting facts in the RHS of rules, you also can print out information using the printout function. CLIPS also has a carriage return/linefeed keyword called </a:t>
            </a:r>
            <a:r>
              <a:rPr lang="en-US" dirty="0" err="1" smtClean="0"/>
              <a:t>crlf</a:t>
            </a:r>
            <a:r>
              <a:rPr lang="en-US" dirty="0" smtClean="0"/>
              <a:t> which is very useful in improving the appearance of output by formatting it on different lines. </a:t>
            </a:r>
          </a:p>
          <a:p>
            <a:r>
              <a:rPr lang="en-US" dirty="0" smtClean="0"/>
              <a:t>For a change, the </a:t>
            </a:r>
            <a:r>
              <a:rPr lang="en-US" dirty="0" err="1" smtClean="0"/>
              <a:t>crlf</a:t>
            </a:r>
            <a:r>
              <a:rPr lang="en-US" dirty="0" smtClean="0"/>
              <a:t> is not included in parentheses. As an example,</a:t>
            </a:r>
          </a:p>
          <a:p>
            <a:pPr lvl="1">
              <a:buNone/>
            </a:pPr>
            <a:endParaRPr lang="en-US" dirty="0" smtClean="0"/>
          </a:p>
          <a:p>
            <a:pPr lvl="1">
              <a:buNone/>
            </a:pPr>
            <a:r>
              <a:rPr lang="en-US" dirty="0" smtClean="0"/>
              <a:t>CLIPS&gt; (</a:t>
            </a:r>
            <a:r>
              <a:rPr lang="en-US" dirty="0" err="1" smtClean="0"/>
              <a:t>defrule</a:t>
            </a:r>
            <a:r>
              <a:rPr lang="en-US" dirty="0" smtClean="0"/>
              <a:t> duck</a:t>
            </a:r>
          </a:p>
          <a:p>
            <a:pPr lvl="1">
              <a:buNone/>
            </a:pPr>
            <a:r>
              <a:rPr lang="en-US" dirty="0" smtClean="0"/>
              <a:t>(animal-is duck)</a:t>
            </a:r>
          </a:p>
          <a:p>
            <a:pPr lvl="1">
              <a:buNone/>
            </a:pPr>
            <a:r>
              <a:rPr lang="en-US" dirty="0" smtClean="0"/>
              <a:t>=&gt;</a:t>
            </a:r>
          </a:p>
          <a:p>
            <a:pPr lvl="1">
              <a:buNone/>
            </a:pPr>
            <a:r>
              <a:rPr lang="en-US" dirty="0" smtClean="0"/>
              <a:t>(printout t "quack" </a:t>
            </a:r>
            <a:r>
              <a:rPr lang="en-US" dirty="0" err="1" smtClean="0"/>
              <a:t>crlf</a:t>
            </a:r>
            <a:r>
              <a:rPr lang="en-US" dirty="0" smtClean="0"/>
              <a:t>))	 ; Be sure to type in the "t"</a:t>
            </a:r>
          </a:p>
          <a:p>
            <a:pPr lvl="1">
              <a:buNone/>
            </a:pPr>
            <a:r>
              <a:rPr lang="en-US" dirty="0" smtClean="0"/>
              <a:t>CLIPS&gt; (run)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 And Go</a:t>
            </a:r>
            <a:endParaRPr lang="en-US" dirty="0"/>
          </a:p>
        </p:txBody>
      </p:sp>
      <p:sp>
        <p:nvSpPr>
          <p:cNvPr id="3" name="Content Placeholder 2"/>
          <p:cNvSpPr>
            <a:spLocks noGrp="1"/>
          </p:cNvSpPr>
          <p:nvPr>
            <p:ph idx="1"/>
          </p:nvPr>
        </p:nvSpPr>
        <p:spPr/>
        <p:txBody>
          <a:bodyPr/>
          <a:lstStyle/>
          <a:p>
            <a:r>
              <a:rPr lang="en-US" dirty="0" smtClean="0"/>
              <a:t>Suppose you wanted to write an expert system to determine how a mobile robot should respond to a traffic light. It is best to write this type of problem using multiple rules. For example, the rules for the red and green light situations can be written as follows.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en-US" dirty="0" smtClean="0"/>
              <a:t>(</a:t>
            </a:r>
            <a:r>
              <a:rPr lang="en-US" dirty="0" err="1" smtClean="0"/>
              <a:t>defrule</a:t>
            </a:r>
            <a:r>
              <a:rPr lang="en-US" dirty="0" smtClean="0"/>
              <a:t> LR</a:t>
            </a:r>
          </a:p>
          <a:p>
            <a:pPr>
              <a:buNone/>
            </a:pPr>
            <a:r>
              <a:rPr lang="en-US" dirty="0" smtClean="0"/>
              <a:t>(light red)</a:t>
            </a:r>
          </a:p>
          <a:p>
            <a:pPr>
              <a:buNone/>
            </a:pPr>
            <a:r>
              <a:rPr lang="en-US" dirty="0" smtClean="0"/>
              <a:t>=&gt;</a:t>
            </a:r>
          </a:p>
          <a:p>
            <a:pPr>
              <a:buNone/>
            </a:pPr>
            <a:r>
              <a:rPr lang="en-US" dirty="0" smtClean="0"/>
              <a:t>(printout t "Stop" </a:t>
            </a:r>
            <a:r>
              <a:rPr lang="en-US" dirty="0" err="1" smtClean="0"/>
              <a:t>crlf</a:t>
            </a:r>
            <a:r>
              <a:rPr lang="en-US" dirty="0" smtClean="0"/>
              <a:t>))</a:t>
            </a:r>
          </a:p>
          <a:p>
            <a:pPr>
              <a:buNone/>
            </a:pPr>
            <a:endParaRPr lang="en-US" dirty="0" smtClean="0"/>
          </a:p>
          <a:p>
            <a:pPr>
              <a:buNone/>
            </a:pPr>
            <a:r>
              <a:rPr lang="en-US" dirty="0" smtClean="0"/>
              <a:t>(</a:t>
            </a:r>
            <a:r>
              <a:rPr lang="en-US" dirty="0" err="1" smtClean="0"/>
              <a:t>defrule</a:t>
            </a:r>
            <a:r>
              <a:rPr lang="en-US" dirty="0" smtClean="0"/>
              <a:t> LG</a:t>
            </a:r>
          </a:p>
          <a:p>
            <a:pPr>
              <a:buNone/>
            </a:pPr>
            <a:r>
              <a:rPr lang="en-US" dirty="0" smtClean="0"/>
              <a:t>(light green)</a:t>
            </a:r>
          </a:p>
          <a:p>
            <a:pPr>
              <a:buNone/>
            </a:pPr>
            <a:r>
              <a:rPr lang="en-US" dirty="0" smtClean="0"/>
              <a:t>=&gt;</a:t>
            </a:r>
          </a:p>
          <a:p>
            <a:pPr>
              <a:buNone/>
            </a:pPr>
            <a:r>
              <a:rPr lang="en-US" dirty="0" smtClean="0"/>
              <a:t>(printout t "Go" </a:t>
            </a:r>
            <a:r>
              <a:rPr lang="en-US" dirty="0" err="1" smtClean="0"/>
              <a:t>crlf</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suppose we want a rule to fire if the robot is walking and if the walk-sign says walk. A rule could be written as follows:</a:t>
            </a:r>
          </a:p>
          <a:p>
            <a:pPr lvl="1">
              <a:buNone/>
            </a:pPr>
            <a:r>
              <a:rPr lang="en-US" dirty="0" smtClean="0"/>
              <a:t>(</a:t>
            </a:r>
            <a:r>
              <a:rPr lang="en-US" dirty="0" err="1" smtClean="0"/>
              <a:t>defrule</a:t>
            </a:r>
            <a:r>
              <a:rPr lang="en-US" dirty="0" smtClean="0"/>
              <a:t> take-a-walk</a:t>
            </a:r>
          </a:p>
          <a:p>
            <a:pPr lvl="1">
              <a:buNone/>
            </a:pPr>
            <a:r>
              <a:rPr lang="en-US" dirty="0" smtClean="0"/>
              <a:t>(status walking)</a:t>
            </a:r>
          </a:p>
          <a:p>
            <a:pPr lvl="1">
              <a:buNone/>
            </a:pPr>
            <a:r>
              <a:rPr lang="en-US" dirty="0" smtClean="0"/>
              <a:t>(walk-sign walk)</a:t>
            </a:r>
          </a:p>
          <a:p>
            <a:pPr lvl="1">
              <a:buNone/>
            </a:pPr>
            <a:r>
              <a:rPr lang="en-US" dirty="0" smtClean="0"/>
              <a:t>=&gt;</a:t>
            </a:r>
          </a:p>
          <a:p>
            <a:pPr lvl="1">
              <a:buNone/>
            </a:pPr>
            <a:r>
              <a:rPr lang="en-US" dirty="0" smtClean="0"/>
              <a:t>(printout t "Go" </a:t>
            </a:r>
            <a:r>
              <a:rPr lang="en-US" dirty="0" err="1" smtClean="0"/>
              <a:t>crlf</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AND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You can have any number of patterns or actions in a rule. </a:t>
            </a:r>
          </a:p>
          <a:p>
            <a:r>
              <a:rPr lang="en-US" dirty="0" smtClean="0"/>
              <a:t>The important point to realize is that the rule is placed on the agenda only if </a:t>
            </a:r>
            <a:r>
              <a:rPr lang="en-US" i="1" dirty="0" smtClean="0"/>
              <a:t>all the patterns are satisfied by </a:t>
            </a:r>
            <a:r>
              <a:rPr lang="en-US" dirty="0" smtClean="0"/>
              <a:t>facts. </a:t>
            </a:r>
          </a:p>
          <a:p>
            <a:r>
              <a:rPr lang="en-US" dirty="0" smtClean="0"/>
              <a:t>This type of restriction is called a </a:t>
            </a:r>
            <a:r>
              <a:rPr lang="en-US" b="1" dirty="0" smtClean="0"/>
              <a:t>logical AND conditional element (CE)</a:t>
            </a:r>
            <a:r>
              <a:rPr lang="en-US" dirty="0" smtClean="0"/>
              <a:t> in reference to the AND relation of Boolean logic. </a:t>
            </a:r>
          </a:p>
          <a:p>
            <a:r>
              <a:rPr lang="en-US" dirty="0" smtClean="0"/>
              <a:t>An AND relation is said to be true only if all its conditions are true. Because the patterns are of the logical AND type, the rule will not fire if only one of the patterns is satisfied. </a:t>
            </a:r>
          </a:p>
          <a:p>
            <a:r>
              <a:rPr lang="en-US" dirty="0" smtClean="0"/>
              <a:t>All facts must be present before the LHS of a rule is satisfied and the rule is placed on the agenda.</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Variables </a:t>
            </a:r>
            <a:endParaRPr lang="en-US" dirty="0"/>
          </a:p>
        </p:txBody>
      </p:sp>
      <p:sp>
        <p:nvSpPr>
          <p:cNvPr id="3" name="Content Placeholder 2"/>
          <p:cNvSpPr>
            <a:spLocks noGrp="1"/>
          </p:cNvSpPr>
          <p:nvPr>
            <p:ph idx="1"/>
          </p:nvPr>
        </p:nvSpPr>
        <p:spPr/>
        <p:txBody>
          <a:bodyPr>
            <a:normAutofit fontScale="92500"/>
          </a:bodyPr>
          <a:lstStyle/>
          <a:p>
            <a:r>
              <a:rPr lang="en-US" dirty="0" smtClean="0"/>
              <a:t>The name of a variable, or </a:t>
            </a:r>
            <a:r>
              <a:rPr lang="en-US" b="1" dirty="0" smtClean="0"/>
              <a:t>variable identifier, </a:t>
            </a:r>
            <a:r>
              <a:rPr lang="en-US" dirty="0" smtClean="0"/>
              <a:t>is always written by a question mark followed by a symbol that is the name of the variable. The general format is</a:t>
            </a:r>
          </a:p>
          <a:p>
            <a:pPr lvl="1">
              <a:buNone/>
            </a:pPr>
            <a:r>
              <a:rPr lang="en-US" dirty="0" smtClean="0"/>
              <a:t>	?&lt;variable-name&gt;</a:t>
            </a:r>
          </a:p>
          <a:p>
            <a:r>
              <a:rPr lang="en-US" dirty="0" smtClean="0"/>
              <a:t>Just as in other programming languages, variable names should be meaningful for good style. Some examples of valid variable names follow.</a:t>
            </a:r>
          </a:p>
          <a:p>
            <a:pPr>
              <a:buNone/>
            </a:pPr>
            <a:r>
              <a:rPr lang="en-US" dirty="0" smtClean="0"/>
              <a:t>	?x ?noun ?color ?sensor ?valve ?ducks-eaten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Assigned  a value</a:t>
            </a:r>
            <a:endParaRPr lang="en-US" dirty="0"/>
          </a:p>
        </p:txBody>
      </p:sp>
      <p:sp>
        <p:nvSpPr>
          <p:cNvPr id="3" name="Content Placeholder 2"/>
          <p:cNvSpPr>
            <a:spLocks noGrp="1"/>
          </p:cNvSpPr>
          <p:nvPr>
            <p:ph idx="1"/>
          </p:nvPr>
        </p:nvSpPr>
        <p:spPr/>
        <p:txBody>
          <a:bodyPr/>
          <a:lstStyle/>
          <a:p>
            <a:r>
              <a:rPr lang="en-US" dirty="0" smtClean="0"/>
              <a:t>Before a variable can be used, it should be assigned a value. As an example of a case where a value is </a:t>
            </a:r>
            <a:r>
              <a:rPr lang="en-US" i="1" dirty="0" smtClean="0"/>
              <a:t>not assigned, try to enter the following and CLIPS will respond </a:t>
            </a:r>
            <a:r>
              <a:rPr lang="en-US" dirty="0" smtClean="0"/>
              <a:t>with the error message shown.</a:t>
            </a:r>
          </a:p>
          <a:p>
            <a:pPr lvl="2">
              <a:buNone/>
            </a:pPr>
            <a:r>
              <a:rPr lang="en-US" dirty="0" smtClean="0"/>
              <a:t> (</a:t>
            </a:r>
            <a:r>
              <a:rPr lang="en-US" dirty="0" err="1" smtClean="0"/>
              <a:t>defrule</a:t>
            </a:r>
            <a:r>
              <a:rPr lang="en-US" dirty="0" smtClean="0"/>
              <a:t> test</a:t>
            </a:r>
          </a:p>
          <a:p>
            <a:pPr lvl="2">
              <a:buNone/>
            </a:pPr>
            <a:r>
              <a:rPr lang="en-US" dirty="0" smtClean="0"/>
              <a:t>=&gt;</a:t>
            </a:r>
          </a:p>
          <a:p>
            <a:pPr lvl="2">
              <a:buNone/>
            </a:pPr>
            <a:r>
              <a:rPr lang="en-US" dirty="0" smtClean="0"/>
              <a:t>(printout t ?x </a:t>
            </a:r>
            <a:r>
              <a:rPr lang="en-US" dirty="0" err="1" smtClean="0"/>
              <a:t>crlf</a:t>
            </a:r>
            <a:r>
              <a:rPr lang="en-US" dirty="0" smtClean="0"/>
              <a: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Bind </a:t>
            </a:r>
            <a:r>
              <a:rPr lang="en-US" i="1" dirty="0" smtClean="0"/>
              <a:t>value to a variable</a:t>
            </a:r>
            <a:endParaRPr lang="en-US" dirty="0"/>
          </a:p>
        </p:txBody>
      </p:sp>
      <p:sp>
        <p:nvSpPr>
          <p:cNvPr id="3" name="Content Placeholder 2"/>
          <p:cNvSpPr>
            <a:spLocks noGrp="1"/>
          </p:cNvSpPr>
          <p:nvPr>
            <p:ph idx="1"/>
          </p:nvPr>
        </p:nvSpPr>
        <p:spPr/>
        <p:txBody>
          <a:bodyPr>
            <a:normAutofit fontScale="92500"/>
          </a:bodyPr>
          <a:lstStyle/>
          <a:p>
            <a:r>
              <a:rPr lang="en-US" dirty="0" smtClean="0"/>
              <a:t>CLIPS gives an error message when it cannot find a value </a:t>
            </a:r>
            <a:r>
              <a:rPr lang="en-US" b="1" dirty="0" smtClean="0"/>
              <a:t>bound to ?x. </a:t>
            </a:r>
            <a:r>
              <a:rPr lang="en-US" dirty="0" smtClean="0"/>
              <a:t>The term </a:t>
            </a:r>
            <a:r>
              <a:rPr lang="en-US" i="1" dirty="0" smtClean="0"/>
              <a:t>bound means the assignment of a value to a variable. </a:t>
            </a:r>
          </a:p>
          <a:p>
            <a:r>
              <a:rPr lang="en-US" i="1" dirty="0" smtClean="0"/>
              <a:t>Only global variables are bound </a:t>
            </a:r>
            <a:r>
              <a:rPr lang="en-US" dirty="0" smtClean="0"/>
              <a:t>in </a:t>
            </a:r>
            <a:r>
              <a:rPr lang="en-US" i="1" dirty="0" smtClean="0"/>
              <a:t>all rules. All other variables are only bound within a rule. </a:t>
            </a:r>
          </a:p>
          <a:p>
            <a:r>
              <a:rPr lang="en-US" i="1" dirty="0" smtClean="0"/>
              <a:t>Before and after a rule fires, </a:t>
            </a:r>
            <a:r>
              <a:rPr lang="en-US" dirty="0" err="1" smtClean="0"/>
              <a:t>nonglobal</a:t>
            </a:r>
            <a:r>
              <a:rPr lang="en-US" dirty="0" smtClean="0"/>
              <a:t> variables are not bound and so CLIPS will give an error message if you try to query a </a:t>
            </a:r>
            <a:r>
              <a:rPr lang="en-US" dirty="0" err="1" smtClean="0"/>
              <a:t>nonbound</a:t>
            </a:r>
            <a:r>
              <a:rPr lang="en-US" dirty="0" smtClean="0"/>
              <a:t> variable.</a:t>
            </a:r>
          </a:p>
          <a:p>
            <a:pPr>
              <a:buNone/>
            </a:pPr>
            <a:r>
              <a:rPr lang="en-US" dirty="0" smtClean="0"/>
              <a:t>	CLIPS&gt; (bind ?a 5)</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Assertive</a:t>
            </a:r>
            <a:endParaRPr lang="en-US" dirty="0"/>
          </a:p>
        </p:txBody>
      </p:sp>
      <p:sp>
        <p:nvSpPr>
          <p:cNvPr id="3" name="Content Placeholder 2"/>
          <p:cNvSpPr>
            <a:spLocks noGrp="1"/>
          </p:cNvSpPr>
          <p:nvPr>
            <p:ph idx="1"/>
          </p:nvPr>
        </p:nvSpPr>
        <p:spPr/>
        <p:txBody>
          <a:bodyPr/>
          <a:lstStyle/>
          <a:p>
            <a:r>
              <a:rPr lang="en-US" dirty="0" smtClean="0"/>
              <a:t>One common use of variables is to match a value on the LHS and then assert this bound variable on the RHS. For example, enter</a:t>
            </a:r>
          </a:p>
          <a:p>
            <a:pPr lvl="2">
              <a:buNone/>
            </a:pPr>
            <a:r>
              <a:rPr lang="en-US" dirty="0" smtClean="0"/>
              <a:t>(</a:t>
            </a:r>
            <a:r>
              <a:rPr lang="en-US" dirty="0" err="1" smtClean="0"/>
              <a:t>defrule</a:t>
            </a:r>
            <a:r>
              <a:rPr lang="en-US" dirty="0" smtClean="0"/>
              <a:t> make-quack</a:t>
            </a:r>
          </a:p>
          <a:p>
            <a:pPr lvl="2">
              <a:buNone/>
            </a:pPr>
            <a:r>
              <a:rPr lang="en-US" dirty="0" smtClean="0"/>
              <a:t>(duck-sound ?sound)</a:t>
            </a:r>
          </a:p>
          <a:p>
            <a:pPr lvl="2">
              <a:buNone/>
            </a:pPr>
            <a:r>
              <a:rPr lang="en-US" dirty="0" smtClean="0"/>
              <a:t>=&gt;</a:t>
            </a:r>
          </a:p>
          <a:p>
            <a:pPr lvl="2">
              <a:buNone/>
            </a:pPr>
            <a:r>
              <a:rPr lang="en-US" dirty="0" smtClean="0"/>
              <a:t>(assert (sound-is ?sound)))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dirty="0" smtClean="0"/>
              <a:t>Reopen</a:t>
            </a:r>
          </a:p>
          <a:p>
            <a:r>
              <a:rPr lang="en-US" dirty="0" smtClean="0"/>
              <a:t>Rule </a:t>
            </a:r>
          </a:p>
          <a:p>
            <a:r>
              <a:rPr lang="en-US" dirty="0" smtClean="0"/>
              <a:t>Print out</a:t>
            </a:r>
          </a:p>
          <a:p>
            <a:r>
              <a:rPr lang="en-US" dirty="0" smtClean="0"/>
              <a:t>Variables </a:t>
            </a:r>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10455</TotalTime>
  <Words>1131</Words>
  <Application>Microsoft Office PowerPoint</Application>
  <PresentationFormat>On-screen Show (4:3)</PresentationFormat>
  <Paragraphs>130</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Artificial Intelligence Lecture No. 19 </vt:lpstr>
      <vt:lpstr>Summary of Previous Lecture</vt:lpstr>
      <vt:lpstr>Today’s Lecture</vt:lpstr>
      <vt:lpstr>Reopen </vt:lpstr>
      <vt:lpstr>Rule</vt:lpstr>
      <vt:lpstr>Show Me the Rules</vt:lpstr>
      <vt:lpstr>Slide 7</vt:lpstr>
      <vt:lpstr>Fire the rule </vt:lpstr>
      <vt:lpstr>What if you (run) again?</vt:lpstr>
      <vt:lpstr>Slide 10</vt:lpstr>
      <vt:lpstr>Slide 11</vt:lpstr>
      <vt:lpstr>Nothing in If part</vt:lpstr>
      <vt:lpstr>Write to Me</vt:lpstr>
      <vt:lpstr>Stop And Go</vt:lpstr>
      <vt:lpstr>Slide 15</vt:lpstr>
      <vt:lpstr>Slide 16</vt:lpstr>
      <vt:lpstr>logical AND</vt:lpstr>
      <vt:lpstr>Variables </vt:lpstr>
      <vt:lpstr>Assigned  a value</vt:lpstr>
      <vt:lpstr>Bind value to a variable</vt:lpstr>
      <vt:lpstr>Be Assertive</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431</cp:revision>
  <dcterms:created xsi:type="dcterms:W3CDTF">2012-02-27T05:45:45Z</dcterms:created>
  <dcterms:modified xsi:type="dcterms:W3CDTF">2013-12-06T14:12:36Z</dcterms:modified>
</cp:coreProperties>
</file>