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1" r:id="rId2"/>
    <p:sldId id="440" r:id="rId3"/>
    <p:sldId id="456" r:id="rId4"/>
    <p:sldId id="508" r:id="rId5"/>
    <p:sldId id="506" r:id="rId6"/>
    <p:sldId id="510" r:id="rId7"/>
    <p:sldId id="511" r:id="rId8"/>
    <p:sldId id="512" r:id="rId9"/>
    <p:sldId id="513" r:id="rId10"/>
    <p:sldId id="515" r:id="rId11"/>
    <p:sldId id="516" r:id="rId12"/>
    <p:sldId id="517" r:id="rId13"/>
    <p:sldId id="518" r:id="rId14"/>
    <p:sldId id="520" r:id="rId15"/>
    <p:sldId id="521" r:id="rId16"/>
    <p:sldId id="522" r:id="rId17"/>
    <p:sldId id="524" r:id="rId18"/>
    <p:sldId id="525" r:id="rId19"/>
    <p:sldId id="526" r:id="rId20"/>
    <p:sldId id="527" r:id="rId21"/>
    <p:sldId id="528" r:id="rId22"/>
    <p:sldId id="529" r:id="rId23"/>
    <p:sldId id="530" r:id="rId24"/>
    <p:sldId id="531" r:id="rId25"/>
    <p:sldId id="532" r:id="rId26"/>
    <p:sldId id="402"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460" autoAdjust="0"/>
    <p:restoredTop sz="90833" autoAdjust="0"/>
  </p:normalViewPr>
  <p:slideViewPr>
    <p:cSldViewPr>
      <p:cViewPr>
        <p:scale>
          <a:sx n="90" d="100"/>
          <a:sy n="90" d="100"/>
        </p:scale>
        <p:origin x="-738" y="37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12/6/2013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12/6/2013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12/6/2013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12/6/2013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12/6/2013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12/6/2013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12/6/2013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br>
              <a:rPr lang="en-US" dirty="0" smtClean="0">
                <a:latin typeface="Arial" pitchFamily="34" charset="0"/>
                <a:cs typeface="Arial" pitchFamily="34" charset="0"/>
              </a:rPr>
            </a:br>
            <a:r>
              <a:rPr lang="en-US" dirty="0" smtClean="0">
                <a:latin typeface="Arial" pitchFamily="34" charset="0"/>
                <a:cs typeface="Arial" pitchFamily="34" charset="0"/>
              </a:rPr>
              <a:t>Lecture No. 18 </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Ali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Lecture</a:t>
            </a:r>
            <a:endParaRPr lang="en-US" dirty="0"/>
          </a:p>
        </p:txBody>
      </p:sp>
      <p:sp>
        <p:nvSpPr>
          <p:cNvPr id="3" name="Content Placeholder 2"/>
          <p:cNvSpPr>
            <a:spLocks noGrp="1"/>
          </p:cNvSpPr>
          <p:nvPr>
            <p:ph idx="1"/>
          </p:nvPr>
        </p:nvSpPr>
        <p:spPr/>
        <p:txBody>
          <a:bodyPr/>
          <a:lstStyle/>
          <a:p>
            <a:r>
              <a:rPr lang="en-US" sz="2800" dirty="0" smtClean="0"/>
              <a:t>What is CLIPS?</a:t>
            </a:r>
          </a:p>
          <a:p>
            <a:r>
              <a:rPr lang="en-US" sz="2800" dirty="0" smtClean="0"/>
              <a:t>CLIPS difference</a:t>
            </a:r>
          </a:p>
          <a:p>
            <a:r>
              <a:rPr lang="en-US" sz="2800" dirty="0" smtClean="0"/>
              <a:t>Interacting with clips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idx="1"/>
          </p:nvPr>
        </p:nvSpPr>
        <p:spPr/>
        <p:txBody>
          <a:bodyPr>
            <a:normAutofit/>
          </a:bodyPr>
          <a:lstStyle/>
          <a:p>
            <a:r>
              <a:rPr lang="en-US" dirty="0" smtClean="0"/>
              <a:t>Facts  command</a:t>
            </a:r>
          </a:p>
          <a:p>
            <a:r>
              <a:rPr lang="en-US" dirty="0" smtClean="0"/>
              <a:t>Watch that Fact</a:t>
            </a:r>
          </a:p>
          <a:p>
            <a:r>
              <a:rPr lang="en-US" dirty="0" smtClean="0"/>
              <a:t>Use of backslash, "\“</a:t>
            </a:r>
          </a:p>
          <a:p>
            <a:r>
              <a:rPr lang="en-US" dirty="0" smtClean="0"/>
              <a:t>Rules in CLIPS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CLIPS shell</a:t>
            </a:r>
            <a:endParaRPr lang="en-US" dirty="0"/>
          </a:p>
        </p:txBody>
      </p:sp>
      <p:sp>
        <p:nvSpPr>
          <p:cNvPr id="3" name="Content Placeholder 2"/>
          <p:cNvSpPr>
            <a:spLocks noGrp="1"/>
          </p:cNvSpPr>
          <p:nvPr>
            <p:ph sz="quarter" idx="1"/>
          </p:nvPr>
        </p:nvSpPr>
        <p:spPr/>
        <p:txBody>
          <a:bodyPr/>
          <a:lstStyle/>
          <a:p>
            <a:r>
              <a:rPr lang="en-US" dirty="0" smtClean="0"/>
              <a:t>The CLIPS shell provides the basic elements of an expert system:</a:t>
            </a:r>
          </a:p>
          <a:p>
            <a:r>
              <a:rPr lang="en-US" dirty="0" smtClean="0"/>
              <a:t>1. </a:t>
            </a:r>
            <a:r>
              <a:rPr lang="en-US" b="1" dirty="0" smtClean="0"/>
              <a:t>fact-list, and instance-list: </a:t>
            </a:r>
            <a:r>
              <a:rPr lang="en-US" dirty="0" smtClean="0"/>
              <a:t>Global memory for data</a:t>
            </a:r>
          </a:p>
          <a:p>
            <a:r>
              <a:rPr lang="en-US" dirty="0" smtClean="0"/>
              <a:t>2. </a:t>
            </a:r>
            <a:r>
              <a:rPr lang="en-US" b="1" dirty="0" smtClean="0"/>
              <a:t>knowledge-base: </a:t>
            </a:r>
            <a:r>
              <a:rPr lang="en-US" dirty="0" smtClean="0"/>
              <a:t>Contains all the rules, the rule-base</a:t>
            </a:r>
          </a:p>
          <a:p>
            <a:r>
              <a:rPr lang="en-US" dirty="0" smtClean="0"/>
              <a:t>3. </a:t>
            </a:r>
            <a:r>
              <a:rPr lang="en-US" b="1" dirty="0" smtClean="0"/>
              <a:t>inference engine: </a:t>
            </a:r>
            <a:r>
              <a:rPr lang="en-US" dirty="0" smtClean="0"/>
              <a:t>Controls overall execution of rules </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a List</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As with other programming languages, CLIPS recognizes certain keywords. For example, if you want to put data in the fact-list, you can use the </a:t>
            </a:r>
            <a:r>
              <a:rPr lang="en-US" b="1" dirty="0" smtClean="0"/>
              <a:t>assert </a:t>
            </a:r>
            <a:r>
              <a:rPr lang="en-US" dirty="0" smtClean="0"/>
              <a:t>command.</a:t>
            </a:r>
          </a:p>
          <a:p>
            <a:pPr lvl="1">
              <a:buNone/>
            </a:pPr>
            <a:r>
              <a:rPr lang="en-US" dirty="0" smtClean="0"/>
              <a:t>CLIPS&gt; (assert (duck))</a:t>
            </a:r>
          </a:p>
          <a:p>
            <a:pPr lvl="1">
              <a:buNone/>
            </a:pPr>
            <a:r>
              <a:rPr lang="en-US" dirty="0" smtClean="0"/>
              <a:t>&lt;Fact-1&gt;</a:t>
            </a:r>
          </a:p>
          <a:p>
            <a:pPr lvl="1">
              <a:buNone/>
            </a:pPr>
            <a:r>
              <a:rPr lang="en-US" dirty="0" smtClean="0"/>
              <a:t>CLIPS&gt; (facts)</a:t>
            </a:r>
          </a:p>
          <a:p>
            <a:pPr lvl="1">
              <a:buNone/>
            </a:pPr>
            <a:r>
              <a:rPr lang="en-US" dirty="0" smtClean="0"/>
              <a:t>f-0 (initial-fact)</a:t>
            </a:r>
          </a:p>
          <a:p>
            <a:pPr lvl="1">
              <a:buNone/>
            </a:pPr>
            <a:r>
              <a:rPr lang="en-US" dirty="0" smtClean="0"/>
              <a:t>f-1 (duck)</a:t>
            </a:r>
          </a:p>
          <a:p>
            <a:pPr lvl="1">
              <a:buNone/>
            </a:pPr>
            <a:r>
              <a:rPr lang="en-US" dirty="0" smtClean="0"/>
              <a:t>For a total of 2 facts.</a:t>
            </a:r>
          </a:p>
          <a:p>
            <a:pPr lvl="1">
              <a:buNone/>
            </a:pPr>
            <a:r>
              <a:rPr lang="en-US" dirty="0" smtClean="0"/>
              <a:t>CLIPS&gt;</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What happens if you try to put a second duck into the fact-list? </a:t>
            </a:r>
          </a:p>
          <a:p>
            <a:r>
              <a:rPr lang="en-US" dirty="0" smtClean="0"/>
              <a:t>Let's try it and see. Assert a new (duck), then issue a (facts) command as follows</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Facts  command</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keyboard command to see facts is with the facts command. Enter (facts) in response to the CLIPS prompt and CLIPS will respond with a list of facts in the fact-list.</a:t>
            </a:r>
          </a:p>
          <a:p>
            <a:r>
              <a:rPr lang="en-US" dirty="0" smtClean="0"/>
              <a:t>Be sure to put parentheses around the command or CLIPS will not accept it. The result of the (facts) command in this example should be</a:t>
            </a:r>
          </a:p>
          <a:p>
            <a:pPr>
              <a:buNone/>
            </a:pPr>
            <a:r>
              <a:rPr lang="en-US" dirty="0" smtClean="0"/>
              <a:t>CLIPS&gt; (facts)</a:t>
            </a:r>
          </a:p>
          <a:p>
            <a:pPr>
              <a:buNone/>
            </a:pPr>
            <a:r>
              <a:rPr lang="en-US" dirty="0" smtClean="0"/>
              <a:t>f-0 (initial-fact)</a:t>
            </a:r>
          </a:p>
          <a:p>
            <a:pPr>
              <a:buNone/>
            </a:pPr>
            <a:r>
              <a:rPr lang="en-US" dirty="0" smtClean="0"/>
              <a:t>f-1 (duck)</a:t>
            </a:r>
          </a:p>
          <a:p>
            <a:pPr>
              <a:buNone/>
            </a:pPr>
            <a:r>
              <a:rPr lang="en-US" dirty="0" smtClean="0"/>
              <a:t>For a total of 2 facts.</a:t>
            </a:r>
          </a:p>
          <a:p>
            <a:pPr>
              <a:buNone/>
            </a:pPr>
            <a:r>
              <a:rPr lang="en-US" dirty="0" smtClean="0"/>
              <a:t>CLIPS&gt;</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Clearing Up the Facts</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The (clear) command actually does more than just remove facts. Besides removing all the facts, (clear) also removes all the rules. </a:t>
            </a:r>
          </a:p>
          <a:p>
            <a:pPr>
              <a:buNone/>
            </a:pPr>
            <a:r>
              <a:rPr lang="en-US" dirty="0" smtClean="0"/>
              <a:t>CLIPS&gt; (facts)</a:t>
            </a:r>
          </a:p>
          <a:p>
            <a:pPr>
              <a:buNone/>
            </a:pPr>
            <a:r>
              <a:rPr lang="en-US" dirty="0" smtClean="0"/>
              <a:t>f-0 (initial-fact)</a:t>
            </a:r>
          </a:p>
          <a:p>
            <a:pPr>
              <a:buNone/>
            </a:pPr>
            <a:r>
              <a:rPr lang="en-US" dirty="0" smtClean="0"/>
              <a:t>f-1 (duck)</a:t>
            </a:r>
          </a:p>
          <a:p>
            <a:pPr>
              <a:buNone/>
            </a:pPr>
            <a:r>
              <a:rPr lang="en-US" dirty="0" smtClean="0"/>
              <a:t>f-2 (quack)</a:t>
            </a:r>
          </a:p>
          <a:p>
            <a:pPr>
              <a:buNone/>
            </a:pPr>
            <a:r>
              <a:rPr lang="en-US" dirty="0" smtClean="0"/>
              <a:t>For a total of 3 facts.</a:t>
            </a:r>
          </a:p>
          <a:p>
            <a:pPr>
              <a:buNone/>
            </a:pPr>
            <a:r>
              <a:rPr lang="en-US" dirty="0" smtClean="0"/>
              <a:t>CLIPS&gt; (clear)</a:t>
            </a:r>
          </a:p>
          <a:p>
            <a:pPr>
              <a:buNone/>
            </a:pPr>
            <a:r>
              <a:rPr lang="en-US" dirty="0" smtClean="0"/>
              <a:t>CLIPS&gt;</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r>
              <a:rPr lang="en-US" dirty="0" smtClean="0"/>
              <a:t>CLIPS&gt; (clear)</a:t>
            </a:r>
          </a:p>
          <a:p>
            <a:r>
              <a:rPr lang="en-US" dirty="0" smtClean="0"/>
              <a:t>CLIPS&gt; (assert (a) (b) (c))</a:t>
            </a:r>
          </a:p>
          <a:p>
            <a:r>
              <a:rPr lang="en-US" dirty="0" smtClean="0"/>
              <a:t>&lt;Fact-3&gt;</a:t>
            </a:r>
          </a:p>
          <a:p>
            <a:r>
              <a:rPr lang="en-US" dirty="0" smtClean="0"/>
              <a:t>CLIPS&gt; (facts)</a:t>
            </a:r>
          </a:p>
          <a:p>
            <a:r>
              <a:rPr lang="en-US" dirty="0" smtClean="0"/>
              <a:t>f-0 (initial-fact)</a:t>
            </a:r>
          </a:p>
          <a:p>
            <a:r>
              <a:rPr lang="en-US" dirty="0" smtClean="0"/>
              <a:t>f-1 (a)</a:t>
            </a:r>
          </a:p>
          <a:p>
            <a:r>
              <a:rPr lang="en-US" dirty="0" smtClean="0"/>
              <a:t>f-2 (b)</a:t>
            </a:r>
          </a:p>
          <a:p>
            <a:r>
              <a:rPr lang="en-US" dirty="0" smtClean="0"/>
              <a:t>f-3 (c)</a:t>
            </a:r>
          </a:p>
          <a:p>
            <a:r>
              <a:rPr lang="en-US" dirty="0" smtClean="0"/>
              <a:t>For a total of 4 facts.</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Retract that Fact</a:t>
            </a:r>
            <a:endParaRPr lang="en-US" dirty="0"/>
          </a:p>
        </p:txBody>
      </p:sp>
      <p:sp>
        <p:nvSpPr>
          <p:cNvPr id="3" name="Content Placeholder 2"/>
          <p:cNvSpPr>
            <a:spLocks noGrp="1"/>
          </p:cNvSpPr>
          <p:nvPr>
            <p:ph sz="quarter" idx="1"/>
          </p:nvPr>
        </p:nvSpPr>
        <p:spPr/>
        <p:txBody>
          <a:bodyPr>
            <a:normAutofit/>
          </a:bodyPr>
          <a:lstStyle/>
          <a:p>
            <a:r>
              <a:rPr lang="en-US" dirty="0" smtClean="0"/>
              <a:t>Removing facts from the fact-list is called </a:t>
            </a:r>
            <a:r>
              <a:rPr lang="en-US" i="1" dirty="0" smtClean="0"/>
              <a:t>retraction and is done with the retract </a:t>
            </a:r>
            <a:r>
              <a:rPr lang="en-US" dirty="0" smtClean="0"/>
              <a:t>command.</a:t>
            </a:r>
          </a:p>
          <a:p>
            <a:r>
              <a:rPr lang="en-US" dirty="0" smtClean="0"/>
              <a:t>To retract a fact, you must specify the fact-index.</a:t>
            </a:r>
          </a:p>
          <a:p>
            <a:pPr>
              <a:buNone/>
            </a:pPr>
            <a:r>
              <a:rPr lang="en-US" dirty="0" smtClean="0"/>
              <a:t>CLIPS&gt; (retract 3)</a:t>
            </a:r>
          </a:p>
          <a:p>
            <a:pPr>
              <a:buNone/>
            </a:pPr>
            <a:r>
              <a:rPr lang="en-US" dirty="0" smtClean="0"/>
              <a:t>CLIPS&gt;</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You can also retract multiple facts at once, as shown by the following.</a:t>
            </a:r>
          </a:p>
          <a:p>
            <a:pPr>
              <a:buNone/>
            </a:pPr>
            <a:r>
              <a:rPr lang="en-US" dirty="0" smtClean="0"/>
              <a:t>CLIPS&gt; (retract 1 3)</a:t>
            </a:r>
          </a:p>
          <a:p>
            <a:pPr>
              <a:buNone/>
            </a:pPr>
            <a:r>
              <a:rPr lang="en-US" dirty="0" smtClean="0"/>
              <a:t>CLIPS&gt; (facts)</a:t>
            </a:r>
          </a:p>
          <a:p>
            <a:pPr>
              <a:buNone/>
            </a:pPr>
            <a:r>
              <a:rPr lang="en-US" dirty="0" smtClean="0"/>
              <a:t>f-0 (initial-fact)</a:t>
            </a:r>
          </a:p>
          <a:p>
            <a:pPr>
              <a:buNone/>
            </a:pPr>
            <a:r>
              <a:rPr lang="en-US" dirty="0" smtClean="0"/>
              <a:t>f-2 (animal-sound quack)</a:t>
            </a:r>
          </a:p>
          <a:p>
            <a:pPr>
              <a:buNone/>
            </a:pPr>
            <a:r>
              <a:rPr lang="en-US" dirty="0" smtClean="0"/>
              <a:t>For a total of 2 facts.</a:t>
            </a:r>
          </a:p>
          <a:p>
            <a:pPr>
              <a:buNone/>
            </a:pPr>
            <a:r>
              <a:rPr lang="en-US" dirty="0" smtClean="0"/>
              <a:t>You can just use (</a:t>
            </a:r>
            <a:r>
              <a:rPr lang="en-US" b="1" dirty="0" smtClean="0"/>
              <a:t>retract *) </a:t>
            </a:r>
            <a:r>
              <a:rPr lang="en-US" dirty="0" smtClean="0"/>
              <a:t>to retract all the facts, where the "*" indicates </a:t>
            </a:r>
            <a:r>
              <a:rPr lang="en-US" i="1" dirty="0" smtClean="0"/>
              <a:t>all </a:t>
            </a:r>
            <a:r>
              <a:rPr lang="en-US" b="1" i="1" dirty="0" smtClean="0"/>
              <a:t>.</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Watch that Fact</a:t>
            </a:r>
            <a:endParaRPr lang="en-US" dirty="0"/>
          </a:p>
        </p:txBody>
      </p:sp>
      <p:sp>
        <p:nvSpPr>
          <p:cNvPr id="3" name="Content Placeholder 2"/>
          <p:cNvSpPr>
            <a:spLocks noGrp="1"/>
          </p:cNvSpPr>
          <p:nvPr>
            <p:ph sz="quarter" idx="1"/>
          </p:nvPr>
        </p:nvSpPr>
        <p:spPr/>
        <p:txBody>
          <a:bodyPr>
            <a:normAutofit fontScale="77500" lnSpcReduction="20000"/>
          </a:bodyPr>
          <a:lstStyle/>
          <a:p>
            <a:r>
              <a:rPr lang="en-US" dirty="0" smtClean="0"/>
              <a:t>One command allows you to continuously </a:t>
            </a:r>
            <a:r>
              <a:rPr lang="en-US" b="1" dirty="0" smtClean="0"/>
              <a:t>watch facts </a:t>
            </a:r>
            <a:r>
              <a:rPr lang="en-US" dirty="0" smtClean="0"/>
              <a:t>being asserted and retracted.</a:t>
            </a:r>
          </a:p>
          <a:p>
            <a:pPr>
              <a:buNone/>
            </a:pPr>
            <a:r>
              <a:rPr lang="en-US" dirty="0" smtClean="0"/>
              <a:t>CLIPS&gt; (assert (animal-is duck))</a:t>
            </a:r>
          </a:p>
          <a:p>
            <a:pPr>
              <a:buNone/>
            </a:pPr>
            <a:r>
              <a:rPr lang="en-US" dirty="0" smtClean="0"/>
              <a:t>==&gt; f-1 (animal-is duck)</a:t>
            </a:r>
          </a:p>
          <a:p>
            <a:pPr>
              <a:buNone/>
            </a:pPr>
            <a:r>
              <a:rPr lang="en-US" dirty="0" smtClean="0"/>
              <a:t>&lt;Fact-1&gt;</a:t>
            </a:r>
          </a:p>
          <a:p>
            <a:pPr>
              <a:buNone/>
            </a:pPr>
            <a:r>
              <a:rPr lang="en-US" dirty="0" smtClean="0"/>
              <a:t>CLIPS&gt; (retract 1)</a:t>
            </a:r>
          </a:p>
          <a:p>
            <a:pPr>
              <a:buNone/>
            </a:pPr>
            <a:r>
              <a:rPr lang="en-US" dirty="0" smtClean="0"/>
              <a:t>&lt;== f-1 (animal-is duck)</a:t>
            </a:r>
          </a:p>
          <a:p>
            <a:pPr>
              <a:buNone/>
            </a:pPr>
            <a:r>
              <a:rPr lang="en-US" dirty="0" smtClean="0"/>
              <a:t>CLIPS&gt; (facts)</a:t>
            </a:r>
          </a:p>
          <a:p>
            <a:pPr>
              <a:buNone/>
            </a:pPr>
            <a:r>
              <a:rPr lang="en-US" dirty="0" smtClean="0"/>
              <a:t>f-0 (initial-fact)</a:t>
            </a:r>
          </a:p>
          <a:p>
            <a:pPr>
              <a:buNone/>
            </a:pPr>
            <a:r>
              <a:rPr lang="en-US" dirty="0" smtClean="0"/>
              <a:t>For a total of 1 fact.</a:t>
            </a:r>
          </a:p>
          <a:p>
            <a:pPr>
              <a:buNone/>
            </a:pPr>
            <a:r>
              <a:rPr lang="en-US" dirty="0" smtClean="0"/>
              <a:t>CLIPS&gt;</a:t>
            </a:r>
          </a:p>
          <a:p>
            <a:r>
              <a:rPr lang="en-US" dirty="0" smtClean="0"/>
              <a:t>To turn off watching facts, enter (</a:t>
            </a:r>
            <a:r>
              <a:rPr lang="en-US" b="1" dirty="0" err="1" smtClean="0"/>
              <a:t>unwatch</a:t>
            </a:r>
            <a:r>
              <a:rPr lang="en-US" b="1" dirty="0" smtClean="0"/>
              <a:t> facts). </a:t>
            </a:r>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381000"/>
            <a:ext cx="8229600" cy="5745163"/>
          </a:xfrm>
        </p:spPr>
        <p:txBody>
          <a:bodyPr>
            <a:normAutofit fontScale="77500" lnSpcReduction="20000"/>
          </a:bodyPr>
          <a:lstStyle/>
          <a:p>
            <a:pPr>
              <a:buNone/>
            </a:pPr>
            <a:r>
              <a:rPr lang="en-US" dirty="0" smtClean="0"/>
              <a:t>(watch facts)</a:t>
            </a:r>
          </a:p>
          <a:p>
            <a:pPr>
              <a:buNone/>
            </a:pPr>
            <a:r>
              <a:rPr lang="en-US" dirty="0" smtClean="0"/>
              <a:t>(watch instances) ; used with objects</a:t>
            </a:r>
          </a:p>
          <a:p>
            <a:pPr>
              <a:buNone/>
            </a:pPr>
            <a:r>
              <a:rPr lang="en-US" dirty="0" smtClean="0"/>
              <a:t>(watch slots) ; used with objects</a:t>
            </a:r>
          </a:p>
          <a:p>
            <a:pPr>
              <a:buNone/>
            </a:pPr>
            <a:r>
              <a:rPr lang="en-US" dirty="0" smtClean="0"/>
              <a:t>(watch rules)</a:t>
            </a:r>
          </a:p>
          <a:p>
            <a:pPr>
              <a:buNone/>
            </a:pPr>
            <a:r>
              <a:rPr lang="en-US" dirty="0" smtClean="0"/>
              <a:t>(watch activations)</a:t>
            </a:r>
          </a:p>
          <a:p>
            <a:pPr>
              <a:buNone/>
            </a:pPr>
            <a:r>
              <a:rPr lang="en-US" dirty="0" smtClean="0"/>
              <a:t>(watch messages) ; used with objects</a:t>
            </a:r>
          </a:p>
          <a:p>
            <a:pPr>
              <a:buNone/>
            </a:pPr>
            <a:r>
              <a:rPr lang="en-US" dirty="0" smtClean="0"/>
              <a:t>(watch message-handlers) ; used with objects</a:t>
            </a:r>
          </a:p>
          <a:p>
            <a:pPr>
              <a:buNone/>
            </a:pPr>
            <a:r>
              <a:rPr lang="en-US" dirty="0" smtClean="0"/>
              <a:t>(watch generic-functions)</a:t>
            </a:r>
          </a:p>
          <a:p>
            <a:pPr>
              <a:buNone/>
            </a:pPr>
            <a:r>
              <a:rPr lang="en-US" dirty="0" smtClean="0"/>
              <a:t>(watch methods) ; used with objects</a:t>
            </a:r>
          </a:p>
          <a:p>
            <a:pPr>
              <a:buNone/>
            </a:pPr>
            <a:r>
              <a:rPr lang="en-US" dirty="0" smtClean="0"/>
              <a:t>(watch </a:t>
            </a:r>
            <a:r>
              <a:rPr lang="en-US" dirty="0" err="1" smtClean="0"/>
              <a:t>deffunctions</a:t>
            </a:r>
            <a:r>
              <a:rPr lang="en-US" dirty="0" smtClean="0"/>
              <a:t>)</a:t>
            </a:r>
          </a:p>
          <a:p>
            <a:pPr>
              <a:buNone/>
            </a:pPr>
            <a:r>
              <a:rPr lang="en-US" dirty="0" smtClean="0"/>
              <a:t>(watch compilations) ; on by default</a:t>
            </a:r>
          </a:p>
          <a:p>
            <a:pPr>
              <a:buNone/>
            </a:pPr>
            <a:r>
              <a:rPr lang="en-US" dirty="0" smtClean="0"/>
              <a:t>(watch statistics)</a:t>
            </a:r>
          </a:p>
          <a:p>
            <a:pPr>
              <a:buNone/>
            </a:pPr>
            <a:r>
              <a:rPr lang="en-US" dirty="0" smtClean="0"/>
              <a:t>(watch </a:t>
            </a:r>
            <a:r>
              <a:rPr lang="en-US" dirty="0" err="1" smtClean="0"/>
              <a:t>globals</a:t>
            </a:r>
            <a:r>
              <a:rPr lang="en-US" dirty="0" smtClean="0"/>
              <a:t>)</a:t>
            </a:r>
          </a:p>
          <a:p>
            <a:pPr>
              <a:buNone/>
            </a:pPr>
            <a:r>
              <a:rPr lang="en-US" dirty="0" smtClean="0"/>
              <a:t>(watch focus)</a:t>
            </a:r>
          </a:p>
          <a:p>
            <a:pPr>
              <a:buNone/>
            </a:pPr>
            <a:r>
              <a:rPr lang="en-US" dirty="0" smtClean="0"/>
              <a:t>(watch all) ; watch everything</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white space</a:t>
            </a:r>
            <a:endParaRPr lang="en-US" dirty="0"/>
          </a:p>
        </p:txBody>
      </p:sp>
      <p:sp>
        <p:nvSpPr>
          <p:cNvPr id="3" name="Content Placeholder 2"/>
          <p:cNvSpPr>
            <a:spLocks noGrp="1"/>
          </p:cNvSpPr>
          <p:nvPr>
            <p:ph sz="quarter" idx="1"/>
          </p:nvPr>
        </p:nvSpPr>
        <p:spPr/>
        <p:txBody>
          <a:bodyPr>
            <a:normAutofit fontScale="62500" lnSpcReduction="20000"/>
          </a:bodyPr>
          <a:lstStyle/>
          <a:p>
            <a:r>
              <a:rPr lang="en-US" dirty="0" smtClean="0"/>
              <a:t>Multiple fields normally are separated by </a:t>
            </a:r>
            <a:r>
              <a:rPr lang="en-US" b="1" dirty="0" smtClean="0"/>
              <a:t>white space </a:t>
            </a:r>
            <a:r>
              <a:rPr lang="en-US" dirty="0" smtClean="0"/>
              <a:t>consisting of one or more spaces, tabs, carriage returns, or linefeeds.</a:t>
            </a:r>
          </a:p>
          <a:p>
            <a:pPr>
              <a:buNone/>
            </a:pPr>
            <a:r>
              <a:rPr lang="en-US" dirty="0" smtClean="0"/>
              <a:t>(assert (The</a:t>
            </a:r>
          </a:p>
          <a:p>
            <a:pPr>
              <a:buNone/>
            </a:pPr>
            <a:r>
              <a:rPr lang="en-US" dirty="0" smtClean="0"/>
              <a:t>duck</a:t>
            </a:r>
          </a:p>
          <a:p>
            <a:pPr>
              <a:buNone/>
            </a:pPr>
            <a:r>
              <a:rPr lang="en-US" dirty="0" smtClean="0"/>
              <a:t>says</a:t>
            </a:r>
          </a:p>
          <a:p>
            <a:pPr>
              <a:buNone/>
            </a:pPr>
            <a:r>
              <a:rPr lang="en-US" dirty="0" smtClean="0"/>
              <a:t>"Quack"))</a:t>
            </a:r>
          </a:p>
          <a:p>
            <a:pPr>
              <a:buNone/>
            </a:pPr>
            <a:r>
              <a:rPr lang="en-US" dirty="0" smtClean="0"/>
              <a:t>FALSE</a:t>
            </a:r>
          </a:p>
          <a:p>
            <a:pPr>
              <a:buNone/>
            </a:pPr>
            <a:r>
              <a:rPr lang="en-US" dirty="0" smtClean="0"/>
              <a:t>be careful if you insert a carriage return inside of a string</a:t>
            </a:r>
          </a:p>
          <a:p>
            <a:pPr>
              <a:buNone/>
            </a:pPr>
            <a:r>
              <a:rPr lang="en-US" dirty="0" smtClean="0"/>
              <a:t>CLIPS&gt; (assert (The</a:t>
            </a:r>
          </a:p>
          <a:p>
            <a:pPr>
              <a:buNone/>
            </a:pPr>
            <a:r>
              <a:rPr lang="en-US" dirty="0" smtClean="0"/>
              <a:t>duck</a:t>
            </a:r>
          </a:p>
          <a:p>
            <a:pPr>
              <a:buNone/>
            </a:pPr>
            <a:r>
              <a:rPr lang="en-US" dirty="0" smtClean="0"/>
              <a:t>says</a:t>
            </a:r>
          </a:p>
          <a:p>
            <a:pPr>
              <a:buNone/>
            </a:pPr>
            <a:r>
              <a:rPr lang="en-US" dirty="0" smtClean="0"/>
              <a:t>"Quack</a:t>
            </a:r>
          </a:p>
          <a:p>
            <a:pPr>
              <a:buNone/>
            </a:pPr>
            <a:r>
              <a:rPr lang="en-US" dirty="0" smtClean="0"/>
              <a:t>"))</a:t>
            </a:r>
          </a:p>
          <a:p>
            <a:pPr>
              <a:buNone/>
            </a:pPr>
            <a:r>
              <a:rPr lang="en-US" dirty="0" smtClean="0"/>
              <a:t>&lt;Fact-6&gt;</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normAutofit fontScale="92500" lnSpcReduction="20000"/>
          </a:bodyPr>
          <a:lstStyle/>
          <a:p>
            <a:pPr>
              <a:buNone/>
            </a:pPr>
            <a:r>
              <a:rPr lang="en-US" dirty="0" smtClean="0"/>
              <a:t>CLIPS&gt; (assert (grocery-list</a:t>
            </a:r>
          </a:p>
          <a:p>
            <a:pPr>
              <a:buNone/>
            </a:pPr>
            <a:r>
              <a:rPr lang="en-US" dirty="0" smtClean="0"/>
              <a:t>ice-cream</a:t>
            </a:r>
          </a:p>
          <a:p>
            <a:pPr>
              <a:buNone/>
            </a:pPr>
            <a:r>
              <a:rPr lang="en-US" dirty="0" smtClean="0"/>
              <a:t>cookies</a:t>
            </a:r>
          </a:p>
          <a:p>
            <a:pPr>
              <a:buNone/>
            </a:pPr>
            <a:r>
              <a:rPr lang="en-US" dirty="0" smtClean="0"/>
              <a:t>candy</a:t>
            </a:r>
          </a:p>
          <a:p>
            <a:pPr>
              <a:buNone/>
            </a:pPr>
            <a:r>
              <a:rPr lang="en-US" dirty="0" smtClean="0"/>
              <a:t>sauce))</a:t>
            </a:r>
          </a:p>
          <a:p>
            <a:pPr>
              <a:buNone/>
            </a:pPr>
            <a:r>
              <a:rPr lang="en-US" dirty="0" smtClean="0"/>
              <a:t>&lt;Fact-0&gt;</a:t>
            </a:r>
          </a:p>
          <a:p>
            <a:pPr>
              <a:buNone/>
            </a:pPr>
            <a:r>
              <a:rPr lang="en-US" dirty="0" smtClean="0"/>
              <a:t>CLIPS&gt; (facts)</a:t>
            </a:r>
          </a:p>
          <a:p>
            <a:pPr>
              <a:buNone/>
            </a:pPr>
            <a:r>
              <a:rPr lang="en-US" dirty="0" smtClean="0"/>
              <a:t>f-0 (initial-fact)</a:t>
            </a:r>
          </a:p>
          <a:p>
            <a:pPr>
              <a:buNone/>
            </a:pPr>
            <a:r>
              <a:rPr lang="en-US" dirty="0" smtClean="0"/>
              <a:t>f-1 (grocery-list ice-cream cookies candy fudge-sauce)</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r>
              <a:rPr lang="en-US" dirty="0" smtClean="0"/>
              <a:t>CLIPS is said to be </a:t>
            </a:r>
            <a:r>
              <a:rPr lang="en-US" b="1" dirty="0" smtClean="0"/>
              <a:t>case-sensitive </a:t>
            </a:r>
            <a:r>
              <a:rPr lang="en-US" dirty="0" smtClean="0"/>
              <a:t>because it distinguishes between uppercase and lowercase letters.</a:t>
            </a:r>
          </a:p>
          <a:p>
            <a:r>
              <a:rPr lang="en-US" dirty="0" smtClean="0"/>
              <a:t>For example, assert the facts (duck) and (Duck) and then issue a (facts) command. You'll see that CLIPS allows you to assert (duck) and (Duck) as different facts because CLIPS is case-sensitive.</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457200"/>
            <a:ext cx="8229600" cy="5668963"/>
          </a:xfrm>
        </p:spPr>
        <p:txBody>
          <a:bodyPr>
            <a:noAutofit/>
          </a:bodyPr>
          <a:lstStyle/>
          <a:p>
            <a:pPr>
              <a:buNone/>
            </a:pPr>
            <a:r>
              <a:rPr lang="en-US" sz="1800" dirty="0" smtClean="0"/>
              <a:t>CLIPS&gt; (assert (animal-is "duck"))</a:t>
            </a:r>
          </a:p>
          <a:p>
            <a:pPr>
              <a:buNone/>
            </a:pPr>
            <a:r>
              <a:rPr lang="en-US" sz="1800" dirty="0" smtClean="0"/>
              <a:t>&lt;Fact-1&gt;</a:t>
            </a:r>
          </a:p>
          <a:p>
            <a:pPr>
              <a:buNone/>
            </a:pPr>
            <a:r>
              <a:rPr lang="en-US" sz="1800" dirty="0" smtClean="0"/>
              <a:t>CLIPS&gt; (assert (animal-is "duck "))</a:t>
            </a:r>
          </a:p>
          <a:p>
            <a:pPr>
              <a:buNone/>
            </a:pPr>
            <a:r>
              <a:rPr lang="en-US" sz="1800" dirty="0" smtClean="0"/>
              <a:t>&lt;Fact-2&gt;</a:t>
            </a:r>
          </a:p>
          <a:p>
            <a:pPr>
              <a:buNone/>
            </a:pPr>
            <a:r>
              <a:rPr lang="en-US" sz="1800" dirty="0" smtClean="0"/>
              <a:t>CLIPS&gt; (assert (animal-is " duck"))</a:t>
            </a:r>
          </a:p>
          <a:p>
            <a:pPr>
              <a:buNone/>
            </a:pPr>
            <a:r>
              <a:rPr lang="en-US" sz="1800" dirty="0" smtClean="0"/>
              <a:t>&lt;Fact-3&gt;</a:t>
            </a:r>
          </a:p>
          <a:p>
            <a:pPr>
              <a:buNone/>
            </a:pPr>
            <a:r>
              <a:rPr lang="en-US" sz="1800" dirty="0" smtClean="0"/>
              <a:t>CLIPS&gt; (assert (animal-is " duck "))</a:t>
            </a:r>
          </a:p>
          <a:p>
            <a:pPr>
              <a:buNone/>
            </a:pPr>
            <a:r>
              <a:rPr lang="en-US" sz="1800" dirty="0" smtClean="0"/>
              <a:t>&lt;Fact-4&gt;</a:t>
            </a:r>
          </a:p>
          <a:p>
            <a:pPr>
              <a:buNone/>
            </a:pPr>
            <a:r>
              <a:rPr lang="en-US" sz="1800" dirty="0" smtClean="0"/>
              <a:t>CLIPS&gt; (facts)</a:t>
            </a:r>
          </a:p>
          <a:p>
            <a:pPr>
              <a:buNone/>
            </a:pPr>
            <a:r>
              <a:rPr lang="en-US" sz="1800" dirty="0" smtClean="0"/>
              <a:t>f-0 (initial-fact)</a:t>
            </a:r>
          </a:p>
          <a:p>
            <a:pPr>
              <a:buNone/>
            </a:pPr>
            <a:r>
              <a:rPr lang="en-US" sz="1800" dirty="0" smtClean="0"/>
              <a:t>f-1 (animal-is "duck")</a:t>
            </a:r>
          </a:p>
          <a:p>
            <a:pPr>
              <a:buNone/>
            </a:pPr>
            <a:r>
              <a:rPr lang="en-US" sz="1800" dirty="0" smtClean="0"/>
              <a:t>f-2 (animal-is "duck ")</a:t>
            </a:r>
          </a:p>
          <a:p>
            <a:pPr>
              <a:buNone/>
            </a:pPr>
            <a:r>
              <a:rPr lang="en-US" sz="1800" dirty="0" smtClean="0"/>
              <a:t>f-3 (animal-is " duck")</a:t>
            </a:r>
          </a:p>
          <a:p>
            <a:pPr>
              <a:buNone/>
            </a:pPr>
            <a:r>
              <a:rPr lang="en-US" sz="1800" dirty="0" smtClean="0"/>
              <a:t>f-4 (animal-is " duck ")</a:t>
            </a:r>
          </a:p>
          <a:p>
            <a:pPr>
              <a:buNone/>
            </a:pPr>
            <a:r>
              <a:rPr lang="en-US" sz="1800" dirty="0" smtClean="0"/>
              <a:t>For a total For a total of 5 facts.</a:t>
            </a:r>
          </a:p>
          <a:p>
            <a:pPr>
              <a:buNone/>
            </a:pPr>
            <a:r>
              <a:rPr lang="en-US" sz="1800" dirty="0" smtClean="0"/>
              <a:t>CLIPS&gt;</a:t>
            </a:r>
            <a:endParaRPr lang="en-US" sz="1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
          </p:nvPr>
        </p:nvSpPr>
        <p:spPr>
          <a:xfrm>
            <a:off x="457200" y="533400"/>
            <a:ext cx="8229600" cy="5592763"/>
          </a:xfrm>
        </p:spPr>
        <p:txBody>
          <a:bodyPr>
            <a:normAutofit fontScale="77500" lnSpcReduction="20000"/>
          </a:bodyPr>
          <a:lstStyle/>
          <a:p>
            <a:r>
              <a:rPr lang="en-US" dirty="0" smtClean="0"/>
              <a:t>What if you want to include the double quotes in a field? The correct way to put double quotes in a fact is with the </a:t>
            </a:r>
            <a:r>
              <a:rPr lang="en-US" b="1" dirty="0" smtClean="0"/>
              <a:t>backslash, "\", </a:t>
            </a:r>
            <a:r>
              <a:rPr lang="en-US" dirty="0" smtClean="0"/>
              <a:t>as the following example shows.</a:t>
            </a:r>
          </a:p>
          <a:p>
            <a:pPr>
              <a:buNone/>
            </a:pPr>
            <a:r>
              <a:rPr lang="en-US" dirty="0" smtClean="0"/>
              <a:t>CLIPS&gt; (clear)</a:t>
            </a:r>
          </a:p>
          <a:p>
            <a:pPr>
              <a:buNone/>
            </a:pPr>
            <a:r>
              <a:rPr lang="en-US" dirty="0" smtClean="0"/>
              <a:t>CLIPS&gt; (assert (single-quote "duck"))</a:t>
            </a:r>
          </a:p>
          <a:p>
            <a:pPr>
              <a:buNone/>
            </a:pPr>
            <a:r>
              <a:rPr lang="en-US" dirty="0" smtClean="0"/>
              <a:t>&lt;Fact-1&gt;</a:t>
            </a:r>
          </a:p>
          <a:p>
            <a:pPr>
              <a:buNone/>
            </a:pPr>
            <a:r>
              <a:rPr lang="en-US" dirty="0" smtClean="0"/>
              <a:t>CLIPS&gt; (assert (double-quote "\"duck\""))</a:t>
            </a:r>
          </a:p>
          <a:p>
            <a:pPr>
              <a:buNone/>
            </a:pPr>
            <a:r>
              <a:rPr lang="en-US" dirty="0" smtClean="0"/>
              <a:t>&lt;Fact-2&gt;</a:t>
            </a:r>
          </a:p>
          <a:p>
            <a:pPr>
              <a:buNone/>
            </a:pPr>
            <a:r>
              <a:rPr lang="en-US" dirty="0" smtClean="0"/>
              <a:t>CLIPS&gt; (facts)</a:t>
            </a:r>
          </a:p>
          <a:p>
            <a:pPr>
              <a:buNone/>
            </a:pPr>
            <a:r>
              <a:rPr lang="en-US" dirty="0" smtClean="0"/>
              <a:t>f-0 (initial-fact)</a:t>
            </a:r>
          </a:p>
          <a:p>
            <a:pPr>
              <a:buNone/>
            </a:pPr>
            <a:r>
              <a:rPr lang="en-US" dirty="0" smtClean="0"/>
              <a:t>f-1 (single-quote "duck")</a:t>
            </a:r>
          </a:p>
          <a:p>
            <a:pPr>
              <a:buNone/>
            </a:pPr>
            <a:r>
              <a:rPr lang="en-US" dirty="0" smtClean="0"/>
              <a:t>f-2 (double-quote ""duck"")</a:t>
            </a:r>
          </a:p>
          <a:p>
            <a:pPr>
              <a:buNone/>
            </a:pPr>
            <a:r>
              <a:rPr lang="en-US" dirty="0" smtClean="0"/>
              <a:t>For a total of 3 facts.</a:t>
            </a:r>
          </a:p>
          <a:p>
            <a:pPr>
              <a:buNone/>
            </a:pPr>
            <a:r>
              <a:rPr lang="en-US" dirty="0" smtClean="0"/>
              <a:t>CLIPS&gt;</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Numeric  fields</a:t>
            </a:r>
            <a:endParaRPr lang="en-US" dirty="0"/>
          </a:p>
        </p:txBody>
      </p:sp>
      <p:sp>
        <p:nvSpPr>
          <p:cNvPr id="3" name="Content Placeholder 2"/>
          <p:cNvSpPr>
            <a:spLocks noGrp="1"/>
          </p:cNvSpPr>
          <p:nvPr>
            <p:ph idx="1"/>
          </p:nvPr>
        </p:nvSpPr>
        <p:spPr>
          <a:xfrm>
            <a:off x="457200" y="1143000"/>
            <a:ext cx="8229600" cy="5486400"/>
          </a:xfrm>
        </p:spPr>
        <p:txBody>
          <a:bodyPr>
            <a:normAutofit fontScale="62500" lnSpcReduction="20000"/>
          </a:bodyPr>
          <a:lstStyle/>
          <a:p>
            <a:r>
              <a:rPr lang="en-US" dirty="0" smtClean="0"/>
              <a:t>A field which represents a number which can be either an </a:t>
            </a:r>
            <a:r>
              <a:rPr lang="en-US" b="1" dirty="0" smtClean="0"/>
              <a:t>integer or floating-point type field. A floating-point type </a:t>
            </a:r>
            <a:r>
              <a:rPr lang="en-US" dirty="0" smtClean="0"/>
              <a:t>is commonly referred to simply as a </a:t>
            </a:r>
            <a:r>
              <a:rPr lang="en-US" b="1" dirty="0" smtClean="0"/>
              <a:t>float.</a:t>
            </a:r>
          </a:p>
          <a:p>
            <a:r>
              <a:rPr lang="en-US" dirty="0" smtClean="0"/>
              <a:t>All numbers in CLIPS are treated as “long </a:t>
            </a:r>
            <a:r>
              <a:rPr lang="en-US" dirty="0" err="1" smtClean="0"/>
              <a:t>long</a:t>
            </a:r>
            <a:r>
              <a:rPr lang="en-US" dirty="0" smtClean="0"/>
              <a:t>” integers or </a:t>
            </a:r>
            <a:r>
              <a:rPr lang="en-US" b="1" dirty="0" smtClean="0"/>
              <a:t>double-precision floats.</a:t>
            </a:r>
          </a:p>
          <a:p>
            <a:pPr>
              <a:buNone/>
            </a:pPr>
            <a:r>
              <a:rPr lang="en-US" dirty="0" smtClean="0"/>
              <a:t>CLIPS&gt; (assert (number 1))</a:t>
            </a:r>
          </a:p>
          <a:p>
            <a:pPr>
              <a:buNone/>
            </a:pPr>
            <a:r>
              <a:rPr lang="en-US" dirty="0" smtClean="0"/>
              <a:t>&lt;Fact-1&gt;</a:t>
            </a:r>
          </a:p>
          <a:p>
            <a:pPr>
              <a:buNone/>
            </a:pPr>
            <a:r>
              <a:rPr lang="en-US" dirty="0" smtClean="0"/>
              <a:t>CLIPS&gt; (assert (x 1.5))</a:t>
            </a:r>
          </a:p>
          <a:p>
            <a:pPr>
              <a:buNone/>
            </a:pPr>
            <a:r>
              <a:rPr lang="en-US" dirty="0" smtClean="0"/>
              <a:t>&lt;Fact-2&gt;</a:t>
            </a:r>
          </a:p>
          <a:p>
            <a:pPr>
              <a:buNone/>
            </a:pPr>
            <a:r>
              <a:rPr lang="en-US" dirty="0" smtClean="0"/>
              <a:t>CLIPS&gt; (assert (y -1))</a:t>
            </a:r>
          </a:p>
          <a:p>
            <a:pPr>
              <a:buNone/>
            </a:pPr>
            <a:r>
              <a:rPr lang="en-US" dirty="0" smtClean="0"/>
              <a:t>&lt;Fact-3&gt;</a:t>
            </a:r>
          </a:p>
          <a:p>
            <a:pPr>
              <a:buNone/>
            </a:pPr>
            <a:r>
              <a:rPr lang="en-US" dirty="0" smtClean="0"/>
              <a:t>CLIPS&gt; (assert (z 65))</a:t>
            </a:r>
          </a:p>
          <a:p>
            <a:pPr>
              <a:buNone/>
            </a:pPr>
            <a:r>
              <a:rPr lang="en-US" dirty="0" smtClean="0"/>
              <a:t>&lt;Fact-4&gt;</a:t>
            </a:r>
          </a:p>
          <a:p>
            <a:pPr>
              <a:buNone/>
            </a:pPr>
            <a:r>
              <a:rPr lang="en-US" dirty="0" smtClean="0"/>
              <a:t>CLIPS&gt; (assert (distance 3.5e5))</a:t>
            </a:r>
          </a:p>
          <a:p>
            <a:pPr>
              <a:buNone/>
            </a:pPr>
            <a:r>
              <a:rPr lang="en-US" dirty="0" smtClean="0"/>
              <a:t>&lt;Fact-5&gt;</a:t>
            </a:r>
          </a:p>
          <a:p>
            <a:pPr>
              <a:buNone/>
            </a:pPr>
            <a:r>
              <a:rPr lang="en-US" dirty="0" smtClean="0"/>
              <a:t>CLIPS&gt; (assert (coordinates 1 2 3))</a:t>
            </a:r>
          </a:p>
          <a:p>
            <a:pPr>
              <a:buNone/>
            </a:pPr>
            <a:r>
              <a:rPr lang="en-US" dirty="0" smtClean="0"/>
              <a:t>&lt;Fact-6&gt;</a:t>
            </a:r>
          </a:p>
          <a:p>
            <a:pPr>
              <a:buNone/>
            </a:pPr>
            <a:r>
              <a:rPr lang="en-US" dirty="0" smtClean="0"/>
              <a:t>CLIPS&gt; (assert (coordinates 1 3 2))</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Making Good Rules</a:t>
            </a:r>
            <a:endParaRPr lang="en-US" dirty="0"/>
          </a:p>
        </p:txBody>
      </p:sp>
      <p:sp>
        <p:nvSpPr>
          <p:cNvPr id="3" name="Content Placeholder 2"/>
          <p:cNvSpPr>
            <a:spLocks noGrp="1"/>
          </p:cNvSpPr>
          <p:nvPr>
            <p:ph idx="1"/>
          </p:nvPr>
        </p:nvSpPr>
        <p:spPr>
          <a:xfrm>
            <a:off x="457200" y="1600200"/>
            <a:ext cx="8229600" cy="4953000"/>
          </a:xfrm>
        </p:spPr>
        <p:txBody>
          <a:bodyPr>
            <a:normAutofit fontScale="92500" lnSpcReduction="20000"/>
          </a:bodyPr>
          <a:lstStyle/>
          <a:p>
            <a:r>
              <a:rPr lang="en-US" dirty="0" smtClean="0"/>
              <a:t>To accomplish useful work, an expert system must have rules as well as facts.</a:t>
            </a:r>
          </a:p>
          <a:p>
            <a:r>
              <a:rPr lang="en-US" dirty="0" smtClean="0"/>
              <a:t>The pseudocode for a rule about duck sounds might be</a:t>
            </a:r>
          </a:p>
          <a:p>
            <a:pPr lvl="2">
              <a:buNone/>
            </a:pPr>
            <a:r>
              <a:rPr lang="en-US" dirty="0" smtClean="0"/>
              <a:t>IF the animal is a duck</a:t>
            </a:r>
          </a:p>
          <a:p>
            <a:pPr lvl="2">
              <a:buNone/>
            </a:pPr>
            <a:r>
              <a:rPr lang="en-US" dirty="0" smtClean="0"/>
              <a:t>THEN the sound made is quack</a:t>
            </a:r>
          </a:p>
          <a:p>
            <a:pPr lvl="2">
              <a:buNone/>
            </a:pPr>
            <a:endParaRPr lang="en-US" dirty="0" smtClean="0"/>
          </a:p>
          <a:p>
            <a:pPr lvl="3">
              <a:buNone/>
            </a:pPr>
            <a:r>
              <a:rPr lang="en-US" dirty="0" smtClean="0"/>
              <a:t>CLIPS&gt; (assert (animal-is duck))</a:t>
            </a:r>
          </a:p>
          <a:p>
            <a:pPr lvl="3">
              <a:buNone/>
            </a:pPr>
            <a:r>
              <a:rPr lang="en-US" dirty="0" smtClean="0"/>
              <a:t>&lt;Fact-1&gt;</a:t>
            </a:r>
          </a:p>
          <a:p>
            <a:pPr lvl="3">
              <a:buNone/>
            </a:pPr>
            <a:r>
              <a:rPr lang="en-US" dirty="0" smtClean="0"/>
              <a:t>CLIPS&gt; (</a:t>
            </a:r>
            <a:r>
              <a:rPr lang="en-US" dirty="0" err="1" smtClean="0"/>
              <a:t>defrule</a:t>
            </a:r>
            <a:r>
              <a:rPr lang="en-US" dirty="0" smtClean="0"/>
              <a:t> duck</a:t>
            </a:r>
          </a:p>
          <a:p>
            <a:pPr lvl="3">
              <a:buNone/>
            </a:pPr>
            <a:r>
              <a:rPr lang="en-US" dirty="0" smtClean="0"/>
              <a:t>(animal-is duck)</a:t>
            </a:r>
          </a:p>
          <a:p>
            <a:pPr lvl="3">
              <a:buNone/>
            </a:pPr>
            <a:r>
              <a:rPr lang="en-US" dirty="0" smtClean="0"/>
              <a:t>=&gt;</a:t>
            </a:r>
          </a:p>
          <a:p>
            <a:pPr lvl="3">
              <a:buNone/>
            </a:pPr>
            <a:r>
              <a:rPr lang="en-US" dirty="0" smtClean="0"/>
              <a:t>(assert (sound-is quack)))</a:t>
            </a:r>
          </a:p>
          <a:p>
            <a:pPr lvl="3">
              <a:buNone/>
            </a:pPr>
            <a:r>
              <a:rPr lang="en-US" dirty="0" smtClean="0"/>
              <a:t>CLIPS&gt;</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a:buNone/>
            </a:pPr>
            <a:r>
              <a:rPr lang="en-US" sz="2400" dirty="0" smtClean="0"/>
              <a:t>(</a:t>
            </a:r>
            <a:r>
              <a:rPr lang="en-US" sz="2400" dirty="0" err="1" smtClean="0"/>
              <a:t>defrule</a:t>
            </a:r>
            <a:r>
              <a:rPr lang="en-US" sz="2400" dirty="0" smtClean="0"/>
              <a:t> duck  "Here comes the quack" 	; Rule header</a:t>
            </a:r>
          </a:p>
          <a:p>
            <a:pPr>
              <a:buNone/>
            </a:pPr>
            <a:r>
              <a:rPr lang="en-US" sz="2400" dirty="0" smtClean="0"/>
              <a:t>(animal-is duck) 				; Pattern</a:t>
            </a:r>
          </a:p>
          <a:p>
            <a:pPr>
              <a:buNone/>
            </a:pPr>
            <a:r>
              <a:rPr lang="en-US" sz="2400" dirty="0" smtClean="0"/>
              <a:t>=&gt; 						; THEN arrow</a:t>
            </a:r>
          </a:p>
          <a:p>
            <a:pPr>
              <a:buNone/>
            </a:pPr>
            <a:r>
              <a:rPr lang="en-US" sz="2400" dirty="0" smtClean="0"/>
              <a:t>(assert (sound-is quack))) 			; Action</a:t>
            </a:r>
          </a:p>
          <a:p>
            <a:endParaRPr lang="en-US" sz="2400" i="1" dirty="0" smtClean="0"/>
          </a:p>
          <a:p>
            <a:r>
              <a:rPr lang="en-US" sz="2400" i="1" dirty="0" smtClean="0"/>
              <a:t>Only one rule name can exist at one time in CLIPS.</a:t>
            </a:r>
            <a:endParaRPr 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Rule name</a:t>
            </a:r>
            <a:endParaRPr lang="en-US" dirty="0"/>
          </a:p>
        </p:txBody>
      </p:sp>
      <p:sp>
        <p:nvSpPr>
          <p:cNvPr id="3" name="Content Placeholder 2"/>
          <p:cNvSpPr>
            <a:spLocks noGrp="1"/>
          </p:cNvSpPr>
          <p:nvPr>
            <p:ph idx="1"/>
          </p:nvPr>
        </p:nvSpPr>
        <p:spPr/>
        <p:txBody>
          <a:bodyPr>
            <a:normAutofit/>
          </a:bodyPr>
          <a:lstStyle/>
          <a:p>
            <a:r>
              <a:rPr lang="en-US" dirty="0" smtClean="0"/>
              <a:t>Entering the same rule name, in this case "duck", will replace any existing rule with that name. That is, while there can be many rules in CLIPS, there can be only one rule which is named "duck". </a:t>
            </a:r>
          </a:p>
          <a:p>
            <a:r>
              <a:rPr lang="en-US" dirty="0" smtClean="0"/>
              <a:t>This is analogous to other programming languages in which only one procedure name can be used to uniquely identify a procedure.</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smtClean="0"/>
              <a:t>The general syntax of a rule is shown following.</a:t>
            </a:r>
            <a:endParaRPr lang="en-US" sz="2800" dirty="0"/>
          </a:p>
        </p:txBody>
      </p:sp>
      <p:sp>
        <p:nvSpPr>
          <p:cNvPr id="3" name="Content Placeholder 2"/>
          <p:cNvSpPr>
            <a:spLocks noGrp="1"/>
          </p:cNvSpPr>
          <p:nvPr>
            <p:ph idx="1"/>
          </p:nvPr>
        </p:nvSpPr>
        <p:spPr/>
        <p:txBody>
          <a:bodyPr>
            <a:normAutofit fontScale="55000" lnSpcReduction="20000"/>
          </a:bodyPr>
          <a:lstStyle/>
          <a:p>
            <a:pPr>
              <a:buNone/>
            </a:pPr>
            <a:r>
              <a:rPr lang="en-US" dirty="0" smtClean="0"/>
              <a:t>(</a:t>
            </a:r>
            <a:r>
              <a:rPr lang="en-US" dirty="0" err="1" smtClean="0"/>
              <a:t>defrule</a:t>
            </a:r>
            <a:r>
              <a:rPr lang="en-US" dirty="0" smtClean="0"/>
              <a:t> </a:t>
            </a:r>
            <a:r>
              <a:rPr lang="en-US" dirty="0" err="1" smtClean="0"/>
              <a:t>rule_name</a:t>
            </a:r>
            <a:r>
              <a:rPr lang="en-US" dirty="0" smtClean="0"/>
              <a:t> "</a:t>
            </a:r>
            <a:r>
              <a:rPr lang="en-US" dirty="0" err="1" smtClean="0"/>
              <a:t>optional_comment</a:t>
            </a:r>
            <a:r>
              <a:rPr lang="en-US" dirty="0" smtClean="0"/>
              <a:t>"</a:t>
            </a:r>
          </a:p>
          <a:p>
            <a:pPr>
              <a:buNone/>
            </a:pPr>
            <a:r>
              <a:rPr lang="en-US" dirty="0" smtClean="0"/>
              <a:t>(pattern_1) 			; Left-Hand Side (LHS)</a:t>
            </a:r>
          </a:p>
          <a:p>
            <a:pPr>
              <a:buNone/>
            </a:pPr>
            <a:r>
              <a:rPr lang="en-US" dirty="0" smtClean="0"/>
              <a:t>(pattern_2) 			; of the rule consisting of elements</a:t>
            </a:r>
          </a:p>
          <a:p>
            <a:pPr>
              <a:buNone/>
            </a:pPr>
            <a:r>
              <a:rPr lang="en-US" dirty="0" smtClean="0"/>
              <a:t>. 					; before the "=&gt;"</a:t>
            </a:r>
          </a:p>
          <a:p>
            <a:pPr>
              <a:buNone/>
            </a:pPr>
            <a:r>
              <a:rPr lang="en-US" dirty="0" smtClean="0"/>
              <a:t>.</a:t>
            </a:r>
          </a:p>
          <a:p>
            <a:pPr>
              <a:buNone/>
            </a:pPr>
            <a:r>
              <a:rPr lang="en-US" dirty="0" smtClean="0"/>
              <a:t>.</a:t>
            </a:r>
          </a:p>
          <a:p>
            <a:pPr>
              <a:buNone/>
            </a:pPr>
            <a:r>
              <a:rPr lang="en-US" dirty="0" smtClean="0"/>
              <a:t>(</a:t>
            </a:r>
            <a:r>
              <a:rPr lang="en-US" dirty="0" err="1" smtClean="0"/>
              <a:t>pattern_N</a:t>
            </a:r>
            <a:r>
              <a:rPr lang="en-US" dirty="0" smtClean="0"/>
              <a:t>)</a:t>
            </a:r>
          </a:p>
          <a:p>
            <a:pPr>
              <a:buNone/>
            </a:pPr>
            <a:r>
              <a:rPr lang="en-US" dirty="0" smtClean="0"/>
              <a:t>=&gt;</a:t>
            </a:r>
          </a:p>
          <a:p>
            <a:pPr>
              <a:buNone/>
            </a:pPr>
            <a:r>
              <a:rPr lang="en-US" dirty="0" smtClean="0"/>
              <a:t>(action_1) 			; Right-Hand Side (RHS)</a:t>
            </a:r>
          </a:p>
          <a:p>
            <a:pPr>
              <a:buNone/>
            </a:pPr>
            <a:r>
              <a:rPr lang="en-US" dirty="0" smtClean="0"/>
              <a:t>(action_2) 			; of the rule consisting of elements</a:t>
            </a:r>
          </a:p>
          <a:p>
            <a:pPr>
              <a:buNone/>
            </a:pPr>
            <a:r>
              <a:rPr lang="en-US" dirty="0" smtClean="0"/>
              <a:t>. 					; after the "=&gt;"</a:t>
            </a:r>
          </a:p>
          <a:p>
            <a:pPr>
              <a:buNone/>
            </a:pPr>
            <a:r>
              <a:rPr lang="en-US" dirty="0" smtClean="0"/>
              <a:t>.</a:t>
            </a:r>
          </a:p>
          <a:p>
            <a:pPr>
              <a:buNone/>
            </a:pPr>
            <a:r>
              <a:rPr lang="en-US" dirty="0" smtClean="0"/>
              <a:t>(</a:t>
            </a:r>
            <a:r>
              <a:rPr lang="en-US" dirty="0" err="1" smtClean="0"/>
              <a:t>action_M</a:t>
            </a:r>
            <a:r>
              <a:rPr lang="en-US" dirty="0" smtClean="0"/>
              <a:t>)) 			; the last ")" balances the opening</a:t>
            </a:r>
          </a:p>
          <a:p>
            <a:pPr>
              <a:buNone/>
            </a:pPr>
            <a:r>
              <a:rPr lang="en-US" dirty="0" smtClean="0"/>
              <a:t>					; "(" to the left of "</a:t>
            </a:r>
            <a:r>
              <a:rPr lang="en-US" dirty="0" err="1" smtClean="0"/>
              <a:t>defrule</a:t>
            </a:r>
            <a:r>
              <a:rPr lang="en-US" dirty="0" smtClean="0"/>
              <a:t>". Be</a:t>
            </a:r>
          </a:p>
          <a:p>
            <a:pPr>
              <a:buNone/>
            </a:pPr>
            <a:r>
              <a:rPr lang="en-US" dirty="0" smtClean="0"/>
              <a:t>					; sure all your parentheses balance</a:t>
            </a:r>
          </a:p>
          <a:p>
            <a:pPr>
              <a:buNone/>
            </a:pPr>
            <a:r>
              <a:rPr lang="en-US" dirty="0" smtClean="0"/>
              <a:t>					; or you will get error messages</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The part of the rule before the arrow is called the left-hand side (</a:t>
            </a:r>
            <a:r>
              <a:rPr lang="en-US" b="1" dirty="0" smtClean="0"/>
              <a:t>LHS) </a:t>
            </a:r>
            <a:r>
              <a:rPr lang="en-US" dirty="0" smtClean="0"/>
              <a:t>and the part of the rule after the arrow is called the right-hand side (</a:t>
            </a:r>
            <a:r>
              <a:rPr lang="en-US" b="1" dirty="0" smtClean="0"/>
              <a:t>RHS). </a:t>
            </a:r>
            <a:r>
              <a:rPr lang="en-US" dirty="0" smtClean="0"/>
              <a:t>If no patterns are specified</a:t>
            </a:r>
            <a:endParaRPr lang="en-US" b="1" dirty="0" smtClean="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Before going on, let's save the duck rule with the </a:t>
            </a:r>
            <a:r>
              <a:rPr lang="en-US" b="1" dirty="0" smtClean="0"/>
              <a:t>save command </a:t>
            </a:r>
            <a:r>
              <a:rPr lang="en-US" dirty="0" smtClean="0"/>
              <a:t>so that you don't have to type it in again .</a:t>
            </a:r>
          </a:p>
          <a:p>
            <a:r>
              <a:rPr lang="en-US" smtClean="0"/>
              <a:t> </a:t>
            </a:r>
            <a:r>
              <a:rPr lang="en-US" dirty="0" smtClean="0"/>
              <a:t>Just </a:t>
            </a:r>
            <a:r>
              <a:rPr lang="en-US" smtClean="0"/>
              <a:t>enter a command such as (</a:t>
            </a:r>
            <a:r>
              <a:rPr lang="en-US" dirty="0" smtClean="0"/>
              <a:t>save "duck.clp")</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smtClean="0"/>
              <a:t>Summery of Today’s </a:t>
            </a:r>
            <a:r>
              <a:rPr lang="en-US" dirty="0"/>
              <a:t>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dirty="0" smtClean="0"/>
              <a:t>Facts  command</a:t>
            </a:r>
          </a:p>
          <a:p>
            <a:r>
              <a:rPr lang="en-US" dirty="0" smtClean="0"/>
              <a:t>Watch that Fact</a:t>
            </a:r>
          </a:p>
          <a:p>
            <a:r>
              <a:rPr lang="en-US" dirty="0" smtClean="0"/>
              <a:t>Use of backslash, "\“</a:t>
            </a:r>
          </a:p>
          <a:p>
            <a:r>
              <a:rPr lang="en-US" dirty="0" smtClean="0"/>
              <a:t>Numeric  fields</a:t>
            </a:r>
          </a:p>
          <a:p>
            <a:r>
              <a:rPr lang="en-US" dirty="0" smtClean="0"/>
              <a:t>Rules in CLIPS </a:t>
            </a:r>
          </a:p>
          <a:p>
            <a:endParaRPr lang="en-US" sz="2800" dirty="0" smtClean="0"/>
          </a:p>
          <a:p>
            <a:endParaRPr lang="en-US" sz="2800" dirty="0" smtClean="0"/>
          </a:p>
          <a:p>
            <a:pPr>
              <a:buNone/>
            </a:pPr>
            <a:endParaRPr lang="en-US" altLang="zh-TW" sz="2800" dirty="0" smtClean="0">
              <a:latin typeface="Arial" pitchFamily="34" charset="0"/>
              <a:cs typeface="Arial" pitchFamily="34" charset="0"/>
            </a:endParaRPr>
          </a:p>
          <a:p>
            <a:endParaRPr lang="en-US" altLang="zh-TW" sz="2800" dirty="0" smtClean="0"/>
          </a:p>
          <a:p>
            <a:pPr>
              <a:buNone/>
            </a:pP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10236</TotalTime>
  <Words>1374</Words>
  <Application>Microsoft Office PowerPoint</Application>
  <PresentationFormat>On-screen Show (4:3)</PresentationFormat>
  <Paragraphs>218</Paragraphs>
  <Slides>26</Slides>
  <Notes>1</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Office Theme</vt:lpstr>
      <vt:lpstr>Artificial Intelligence Lecture No. 18 </vt:lpstr>
      <vt:lpstr>Summary of Previous Lecture</vt:lpstr>
      <vt:lpstr>Today’s Lecture</vt:lpstr>
      <vt:lpstr>CLIPS shell</vt:lpstr>
      <vt:lpstr>Making a List</vt:lpstr>
      <vt:lpstr>Slide 6</vt:lpstr>
      <vt:lpstr>Facts  command</vt:lpstr>
      <vt:lpstr>Clearing Up the Facts</vt:lpstr>
      <vt:lpstr>Slide 9</vt:lpstr>
      <vt:lpstr>Retract that Fact</vt:lpstr>
      <vt:lpstr>Slide 11</vt:lpstr>
      <vt:lpstr>Watch that Fact</vt:lpstr>
      <vt:lpstr>Slide 13</vt:lpstr>
      <vt:lpstr>white space</vt:lpstr>
      <vt:lpstr>Slide 15</vt:lpstr>
      <vt:lpstr>Slide 16</vt:lpstr>
      <vt:lpstr>Slide 17</vt:lpstr>
      <vt:lpstr>Slide 18</vt:lpstr>
      <vt:lpstr>Numeric  fields</vt:lpstr>
      <vt:lpstr>Making Good Rules</vt:lpstr>
      <vt:lpstr>Slide 21</vt:lpstr>
      <vt:lpstr>Rule name</vt:lpstr>
      <vt:lpstr>The general syntax of a rule is shown following.</vt:lpstr>
      <vt:lpstr>Slide 24</vt:lpstr>
      <vt:lpstr>Slide 25</vt:lpstr>
      <vt:lpstr>Summery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405</cp:revision>
  <dcterms:created xsi:type="dcterms:W3CDTF">2012-02-27T05:45:45Z</dcterms:created>
  <dcterms:modified xsi:type="dcterms:W3CDTF">2013-12-06T13:05:34Z</dcterms:modified>
</cp:coreProperties>
</file>