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61" r:id="rId2"/>
    <p:sldId id="440" r:id="rId3"/>
    <p:sldId id="456" r:id="rId4"/>
    <p:sldId id="509" r:id="rId5"/>
    <p:sldId id="490" r:id="rId6"/>
    <p:sldId id="460" r:id="rId7"/>
    <p:sldId id="461" r:id="rId8"/>
    <p:sldId id="462" r:id="rId9"/>
    <p:sldId id="463" r:id="rId10"/>
    <p:sldId id="464" r:id="rId11"/>
    <p:sldId id="465" r:id="rId12"/>
    <p:sldId id="491" r:id="rId13"/>
    <p:sldId id="492" r:id="rId14"/>
    <p:sldId id="493" r:id="rId15"/>
    <p:sldId id="494" r:id="rId16"/>
    <p:sldId id="496" r:id="rId17"/>
    <p:sldId id="499" r:id="rId18"/>
    <p:sldId id="497" r:id="rId19"/>
    <p:sldId id="498" r:id="rId20"/>
    <p:sldId id="500" r:id="rId21"/>
    <p:sldId id="501" r:id="rId22"/>
    <p:sldId id="502" r:id="rId23"/>
    <p:sldId id="503" r:id="rId24"/>
    <p:sldId id="504" r:id="rId25"/>
    <p:sldId id="505" r:id="rId26"/>
    <p:sldId id="506" r:id="rId27"/>
    <p:sldId id="507" r:id="rId28"/>
    <p:sldId id="508" r:id="rId29"/>
    <p:sldId id="402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60" autoAdjust="0"/>
    <p:restoredTop sz="90833" autoAdjust="0"/>
  </p:normalViewPr>
  <p:slideViewPr>
    <p:cSldViewPr>
      <p:cViewPr>
        <p:scale>
          <a:sx n="90" d="100"/>
          <a:sy n="90" d="100"/>
        </p:scale>
        <p:origin x="-738" y="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A4C36-0174-4F91-AD6C-BB28D87E0BA3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3BACE-9753-4288-81BF-CA0AA97B45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Artificial Intelligence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Lecture No. 17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Dr. Asad Ali Safi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​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Assistant Professor,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Department of Computer Science, 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COMSATS Institute of Information Technology (CIIT) Islamabad, Pakistan.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Types of inference engines</a:t>
            </a:r>
          </a:p>
          <a:p>
            <a:r>
              <a:rPr lang="en-US" sz="2800" dirty="0" smtClean="0"/>
              <a:t>Forward chaining and backward chaining</a:t>
            </a:r>
          </a:p>
          <a:p>
            <a:r>
              <a:rPr lang="en-US" sz="2800" dirty="0" smtClean="0"/>
              <a:t>Conflict resolution</a:t>
            </a:r>
          </a:p>
          <a:p>
            <a:r>
              <a:rPr lang="en-US" sz="2800" dirty="0" smtClean="0"/>
              <a:t>Advantages/disadvantages of rule-based expert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CLIPS?</a:t>
            </a:r>
          </a:p>
          <a:p>
            <a:r>
              <a:rPr lang="en-US" dirty="0" smtClean="0"/>
              <a:t>CLIPS difference</a:t>
            </a:r>
          </a:p>
          <a:p>
            <a:r>
              <a:rPr lang="en-US" dirty="0" smtClean="0"/>
              <a:t>Interacting with clips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CLIPS is a public domain software tool for building expert systems. </a:t>
            </a:r>
          </a:p>
          <a:p>
            <a:r>
              <a:rPr lang="en-US" dirty="0" smtClean="0"/>
              <a:t>The name is an acronym for "C Language Integrated Production System." </a:t>
            </a:r>
          </a:p>
          <a:p>
            <a:r>
              <a:rPr lang="en-US" dirty="0" smtClean="0"/>
              <a:t>The first versions of CLIPS were developed starting in 1985 at NASA-Johnson Space Center, until the mid-1990s when the development group's responsibilities ceased to focus on expert system technology. </a:t>
            </a:r>
          </a:p>
          <a:p>
            <a:r>
              <a:rPr lang="en-US" dirty="0" smtClean="0"/>
              <a:t>The original name of the project was NASA's AI Language (NAIL).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228600"/>
            <a:ext cx="1346205" cy="1355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Source </a:t>
            </a:r>
          </a:p>
          <a:p>
            <a:r>
              <a:rPr lang="en-US" dirty="0" smtClean="0"/>
              <a:t>Installation</a:t>
            </a:r>
          </a:p>
          <a:p>
            <a:r>
              <a:rPr lang="en-US" dirty="0" smtClean="0"/>
              <a:t>GUI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505200"/>
            <a:ext cx="2946405" cy="29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CLIPS is a type of computer language designed for writing applications called </a:t>
            </a:r>
            <a:r>
              <a:rPr lang="en-US" b="1" dirty="0" smtClean="0"/>
              <a:t>expert systems.</a:t>
            </a:r>
          </a:p>
          <a:p>
            <a:r>
              <a:rPr lang="en-US" dirty="0" smtClean="0"/>
              <a:t>CLIPS is called an expert system </a:t>
            </a:r>
            <a:r>
              <a:rPr lang="en-US" b="1" dirty="0" smtClean="0"/>
              <a:t>tool </a:t>
            </a:r>
            <a:r>
              <a:rPr lang="en-US" dirty="0" smtClean="0"/>
              <a:t>because it is a complete environment for developing expert systems which includes features such as an integrated editor and a debugging tool.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620000" cy="1143000"/>
          </a:xfrm>
        </p:spPr>
        <p:txBody>
          <a:bodyPr/>
          <a:lstStyle/>
          <a:p>
            <a:r>
              <a:rPr lang="en-US" altLang="zh-TW" dirty="0">
                <a:latin typeface="Times New Roman" pitchFamily="18" charset="0"/>
                <a:ea typeface="PMingLiU" pitchFamily="18" charset="-120"/>
              </a:rPr>
              <a:t>What is CLIPS?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66800" y="1828800"/>
            <a:ext cx="7620000" cy="4297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altLang="zh-TW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+mn-cs"/>
              </a:rPr>
              <a:t>CLIPS is a multiparadigm programming language that provides support for: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+mn-cs"/>
              </a:rPr>
              <a:t>Rule-based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+mn-cs"/>
              </a:rPr>
              <a:t>Object-oriented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+mn-cs"/>
              </a:rPr>
              <a:t>Procedural programming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altLang="zh-TW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+mn-cs"/>
              </a:rPr>
              <a:t>Syntactically, CLIPS resembles: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+mn-cs"/>
              </a:rPr>
              <a:t>Eclipse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+mn-cs"/>
              </a:rPr>
              <a:t>CLIPS/R2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altLang="zh-TW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+mn-cs"/>
              </a:rPr>
              <a:t>JESS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PMingLiU" pitchFamily="18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620000" cy="1143000"/>
          </a:xfrm>
        </p:spPr>
        <p:txBody>
          <a:bodyPr/>
          <a:lstStyle/>
          <a:p>
            <a:r>
              <a:rPr lang="en-US" altLang="zh-TW" b="1" dirty="0">
                <a:latin typeface="Times New Roman" pitchFamily="18" charset="0"/>
                <a:ea typeface="PMingLiU" pitchFamily="18" charset="-120"/>
              </a:rPr>
              <a:t>Other CLIPS Characteristics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66800" y="1828800"/>
            <a:ext cx="7620000" cy="4297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+mn-cs"/>
              </a:rPr>
              <a:t>CLIPS supports only forward-chaining rules.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+mn-cs"/>
              </a:rPr>
              <a:t>The OOP capabilities of CLIPS are referred to as CLIPS Object-Oriented Language (COOL).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+mn-cs"/>
              </a:rPr>
              <a:t>The procedural language capabilities of CLIPS are similar to languages such as: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+mn-cs"/>
              </a:rPr>
              <a:t>C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altLang="zh-TW" sz="2400" dirty="0" smtClean="0">
                <a:latin typeface="Times New Roman" pitchFamily="18" charset="0"/>
                <a:ea typeface="PMingLiU" pitchFamily="18" charset="-120"/>
              </a:rPr>
              <a:t>C++</a:t>
            </a:r>
            <a:endParaRPr kumimoji="0" lang="en-US" altLang="zh-TW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PMingLiU" pitchFamily="18" charset="-120"/>
              <a:cs typeface="+mn-cs"/>
            </a:endParaRP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+mn-cs"/>
              </a:rPr>
              <a:t>Pascal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PMingLiU" pitchFamily="18" charset="-120"/>
                <a:cs typeface="+mn-cs"/>
              </a:rPr>
              <a:t>Lisp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PMingLiU" pitchFamily="18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660775" y="1600200"/>
            <a:ext cx="1997075" cy="835025"/>
          </a:xfrm>
          <a:prstGeom prst="rect">
            <a:avLst/>
          </a:prstGeom>
          <a:solidFill>
            <a:srgbClr val="B3896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en-US" dirty="0">
                <a:latin typeface="Times"/>
              </a:rPr>
              <a:t>Fact List</a:t>
            </a:r>
          </a:p>
          <a:p>
            <a:pPr algn="ctr"/>
            <a:r>
              <a:rPr lang="en-US" altLang="en-US" dirty="0">
                <a:latin typeface="Times"/>
              </a:rPr>
              <a:t>(contains data)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398588" y="2438400"/>
            <a:ext cx="2971800" cy="2724150"/>
            <a:chOff x="1488" y="2064"/>
            <a:chExt cx="1872" cy="1716"/>
          </a:xfrm>
        </p:grpSpPr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488" y="3024"/>
              <a:ext cx="1312" cy="756"/>
            </a:xfrm>
            <a:prstGeom prst="rect">
              <a:avLst/>
            </a:prstGeom>
            <a:solidFill>
              <a:srgbClr val="B3896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>
                  <a:latin typeface="Times"/>
                </a:rPr>
                <a:t>Knowledge</a:t>
              </a:r>
            </a:p>
            <a:p>
              <a:pPr algn="ctr"/>
              <a:r>
                <a:rPr lang="en-US" altLang="en-US">
                  <a:latin typeface="Times"/>
                </a:rPr>
                <a:t>Base</a:t>
              </a:r>
            </a:p>
            <a:p>
              <a:pPr algn="ctr"/>
              <a:r>
                <a:rPr lang="en-US" altLang="en-US">
                  <a:latin typeface="Times"/>
                </a:rPr>
                <a:t>(contains rules)</a:t>
              </a:r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 flipH="1">
              <a:off x="2592" y="2064"/>
              <a:ext cx="768" cy="96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4979988" y="2438400"/>
            <a:ext cx="2868612" cy="2724150"/>
            <a:chOff x="3744" y="2064"/>
            <a:chExt cx="1807" cy="1716"/>
          </a:xfrm>
        </p:grpSpPr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3888" y="3024"/>
              <a:ext cx="1663" cy="756"/>
            </a:xfrm>
            <a:prstGeom prst="rect">
              <a:avLst/>
            </a:prstGeom>
            <a:solidFill>
              <a:srgbClr val="B3896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>
                  <a:latin typeface="Times"/>
                </a:rPr>
                <a:t>Inference</a:t>
              </a:r>
            </a:p>
            <a:p>
              <a:pPr algn="ctr"/>
              <a:r>
                <a:rPr lang="en-US" altLang="en-US">
                  <a:latin typeface="Times"/>
                </a:rPr>
                <a:t>Engine</a:t>
              </a:r>
            </a:p>
            <a:p>
              <a:pPr algn="ctr"/>
              <a:r>
                <a:rPr lang="en-US" altLang="en-US">
                  <a:latin typeface="Times"/>
                </a:rPr>
                <a:t>(controls execution)</a:t>
              </a:r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744" y="2064"/>
              <a:ext cx="768" cy="96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3455988" y="4495800"/>
            <a:ext cx="18288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program written in CLIPS may consist of </a:t>
            </a:r>
            <a:r>
              <a:rPr lang="en-US" b="1" dirty="0" smtClean="0"/>
              <a:t>rules, facts, and objects. </a:t>
            </a:r>
            <a:r>
              <a:rPr lang="en-US" dirty="0" smtClean="0"/>
              <a:t>The inference engine decides which rules should be executed and when.</a:t>
            </a:r>
          </a:p>
          <a:p>
            <a:r>
              <a:rPr lang="en-US" dirty="0" smtClean="0"/>
              <a:t>A rule-based expert system written in CLIPS is a data-driven program </a:t>
            </a:r>
          </a:p>
          <a:p>
            <a:r>
              <a:rPr lang="en-US" dirty="0" smtClean="0"/>
              <a:t>Where  the facts, and objects if desired, are the data that stimulate execution via the inference engine.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CLIPS difference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This is one example of how CLIPS differs from procedural languages such as Java, BASIC, FORTRAN, and C. </a:t>
            </a:r>
          </a:p>
          <a:p>
            <a:r>
              <a:rPr lang="en-US" dirty="0" smtClean="0"/>
              <a:t>In procedural languages, execution can proceed without data. That is, the statements are sufficient in those languages to cause execution. </a:t>
            </a:r>
          </a:p>
          <a:p>
            <a:pPr lvl="1"/>
            <a:r>
              <a:rPr lang="en-US" dirty="0" smtClean="0"/>
              <a:t>For example, a statement such as PRINT 2 + 2 could be immediately executed in BASIC. This is a complete statement that does not require any additional data to cause its execution. </a:t>
            </a:r>
          </a:p>
          <a:p>
            <a:pPr lvl="1"/>
            <a:r>
              <a:rPr lang="en-US" dirty="0" smtClean="0"/>
              <a:t>However, in CLIPS, data are required to cause the execution of rules.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Interacting with clips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CLIPS expert systems may be executed in three ways: </a:t>
            </a:r>
          </a:p>
          <a:p>
            <a:pPr lvl="1"/>
            <a:r>
              <a:rPr lang="en-US" dirty="0" smtClean="0"/>
              <a:t>interactively using a simple, text-oriented, command prompt interface; </a:t>
            </a:r>
          </a:p>
          <a:p>
            <a:pPr lvl="1"/>
            <a:r>
              <a:rPr lang="en-US" dirty="0" smtClean="0"/>
              <a:t>interactively using a window/menu/mouse interface on certain machines;</a:t>
            </a:r>
          </a:p>
          <a:p>
            <a:pPr lvl="1"/>
            <a:r>
              <a:rPr lang="en-US" dirty="0" smtClean="0"/>
              <a:t>or as embedded expert systems in which the user provides a main program and controls execution of the expert system.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generic CLIPS interface is a simple, interactive, text-oriented, command prompt interface for high portability. </a:t>
            </a:r>
          </a:p>
          <a:p>
            <a:r>
              <a:rPr lang="en-US" dirty="0" smtClean="0"/>
              <a:t>The standard usage is to create or edit a knowledge base using any standard text editor, save the knowledge base as one or more text files, exit the editor and execute CLIPS, then load the knowledge base into CLIPS. </a:t>
            </a:r>
          </a:p>
          <a:p>
            <a:r>
              <a:rPr lang="en-US" dirty="0" smtClean="0"/>
              <a:t>The interface provides commands for viewing the current state of the system, tracing execution, adding or removing information, and clearing CLIPS.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Level Commands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When the “CLIPS&gt;” prompt is printed, a command may be entered for evaluation. Commands may be function calls, constructs, local or global variables, or constants. </a:t>
            </a:r>
          </a:p>
          <a:p>
            <a:r>
              <a:rPr lang="en-US" sz="2400" dirty="0" smtClean="0"/>
              <a:t>If a function call is entered, that function is evaluated and its return value is printed. </a:t>
            </a:r>
          </a:p>
          <a:p>
            <a:r>
              <a:rPr lang="en-US" sz="2400" dirty="0" smtClean="0"/>
              <a:t>Function calls in CLIPS use a prefix notation—the operands to a function always appear after the function name. Entering a construct definition at the CLIPS prompt creates a new construct of the appropriate type. </a:t>
            </a:r>
          </a:p>
          <a:p>
            <a:r>
              <a:rPr lang="en-US" sz="1800" dirty="0" smtClean="0"/>
              <a:t>CLIPS&gt; (+ 3 4)</a:t>
            </a:r>
          </a:p>
          <a:p>
            <a:r>
              <a:rPr lang="en-US" sz="1800" dirty="0" smtClean="0"/>
              <a:t>7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CLIPS&gt; (bind ?a 5)</a:t>
            </a:r>
          </a:p>
          <a:p>
            <a:r>
              <a:rPr lang="en-US" dirty="0" smtClean="0"/>
              <a:t>5</a:t>
            </a:r>
          </a:p>
          <a:p>
            <a:r>
              <a:rPr lang="en-US" dirty="0" smtClean="0"/>
              <a:t>CLIPS&gt; (+ ?a 3)</a:t>
            </a:r>
          </a:p>
          <a:p>
            <a:r>
              <a:rPr lang="en-US" dirty="0" smtClean="0"/>
              <a:t>8</a:t>
            </a:r>
          </a:p>
          <a:p>
            <a:r>
              <a:rPr lang="en-US" dirty="0" smtClean="0"/>
              <a:t>CLIPS&gt; (reset)</a:t>
            </a:r>
          </a:p>
          <a:p>
            <a:r>
              <a:rPr lang="en-US" dirty="0" smtClean="0"/>
              <a:t>CLIPS&gt; ?a</a:t>
            </a:r>
          </a:p>
          <a:p>
            <a:r>
              <a:rPr lang="en-US" dirty="0" smtClean="0"/>
              <a:t>[EVALUATN1] Variable a is unbound</a:t>
            </a:r>
          </a:p>
          <a:p>
            <a:r>
              <a:rPr lang="en-US" dirty="0" smtClean="0"/>
              <a:t>FALSE</a:t>
            </a:r>
          </a:p>
          <a:p>
            <a:r>
              <a:rPr lang="en-US" dirty="0" smtClean="0"/>
              <a:t>CLIPS&gt;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Autofit/>
          </a:bodyPr>
          <a:lstStyle/>
          <a:p>
            <a:r>
              <a:rPr lang="en-US" sz="2800" dirty="0" smtClean="0"/>
              <a:t>CLIPS provides eight primitive data types for representing information. These types are float, integer, symbol, string, external-address, fact-address, instance-name and instance-address.</a:t>
            </a:r>
          </a:p>
          <a:p>
            <a:r>
              <a:rPr lang="en-US" sz="2800" dirty="0" smtClean="0"/>
              <a:t>Numeric information can be represented using floats and integers. Symbolic information can be  represented using symbols and strings. A number consists only of digits (0-9), a decimal point (.), a sign (+ or -), and, optionally, an (e) for exponential notation with its corresponding sign.</a:t>
            </a:r>
          </a:p>
          <a:p>
            <a:r>
              <a:rPr lang="en-US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number is either stored as a float or an integer. Any number consisting of an optional sign followed by only digits is stored as an integer (represented internally by CLIPS as a C long integer). All other numbers are stored as floats (represented internally by CLIPS as a C double-precision float). </a:t>
            </a:r>
          </a:p>
          <a:p>
            <a:r>
              <a:rPr lang="en-US" dirty="0" smtClean="0"/>
              <a:t>Some examples of integers are</a:t>
            </a:r>
          </a:p>
          <a:p>
            <a:r>
              <a:rPr lang="en-US" dirty="0" smtClean="0"/>
              <a:t>237 15 +12 -32</a:t>
            </a:r>
          </a:p>
          <a:p>
            <a:r>
              <a:rPr lang="en-US" dirty="0" smtClean="0"/>
              <a:t>Some examples of floats are</a:t>
            </a:r>
          </a:p>
          <a:p>
            <a:r>
              <a:rPr lang="en-US" dirty="0" smtClean="0"/>
              <a:t>237e3 15.09 +12.0 -32.3e-7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A symbol in CLIPS is any sequence of characters that starts with any printable ASCII character and is followed by zero or more printable ASCII characters. When a delimiter is found, the symbol is ended. The following characters act as delimiters: any non-printable ASCII character (including spaces, tabs, carriage returns, and line feeds), a double quote, opening and closing parentheses “(” and “)”, an ampersand “&amp;”, a vertical bar “|”, a less than “&lt;”, and a tilde “~”. </a:t>
            </a:r>
          </a:p>
          <a:p>
            <a:r>
              <a:rPr lang="en-US" sz="2400" dirty="0" smtClean="0"/>
              <a:t>A semicolon “;” starts a CLIPS comment and also acts as a delimiter. </a:t>
            </a: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Delimiters may not be included in symbols with the exception of the “&lt;“ character which may be the first character in a symbol. In addition, a symbol may not begin with either the “?” character or the “$?” sequence of characters (although a symbol may contain these characters). These characters are reserved for variables </a:t>
            </a:r>
          </a:p>
          <a:p>
            <a:r>
              <a:rPr lang="en-US" dirty="0" smtClean="0"/>
              <a:t>CLIPS is case sensitive (i.e. uppercase letters will match only uppercase letters). Note that numbers are a special case of symbols </a:t>
            </a:r>
          </a:p>
          <a:p>
            <a:r>
              <a:rPr lang="en-US" dirty="0" smtClean="0"/>
              <a:t>Some simple examples of symbols are</a:t>
            </a:r>
          </a:p>
          <a:p>
            <a:r>
              <a:rPr lang="en-US" dirty="0" err="1" smtClean="0"/>
              <a:t>foo</a:t>
            </a:r>
            <a:r>
              <a:rPr lang="en-US" dirty="0" smtClean="0"/>
              <a:t> Hello B76-HI </a:t>
            </a:r>
            <a:r>
              <a:rPr lang="en-US" dirty="0" err="1" smtClean="0"/>
              <a:t>bad_value</a:t>
            </a:r>
            <a:endParaRPr lang="en-US" dirty="0" smtClean="0"/>
          </a:p>
          <a:p>
            <a:r>
              <a:rPr lang="en-US" dirty="0" smtClean="0"/>
              <a:t>127A 456-93-039 @+=-% 2each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 string is a set of characters that starts with a double quote (") and is followed by zero or more printable characters.</a:t>
            </a:r>
          </a:p>
          <a:p>
            <a:r>
              <a:rPr lang="en-US" dirty="0" smtClean="0"/>
              <a:t>A string ends with double quotes. Double quotes may be embedded within a string by placing a backslash (\) in front of the character. </a:t>
            </a:r>
          </a:p>
          <a:p>
            <a:r>
              <a:rPr lang="en-US" dirty="0" smtClean="0"/>
              <a:t>A backslash may be embedded by placing two consecutive backslash characters in the string. </a:t>
            </a:r>
          </a:p>
          <a:p>
            <a:r>
              <a:rPr lang="en-US" dirty="0" smtClean="0"/>
              <a:t>Some examples are</a:t>
            </a:r>
          </a:p>
          <a:p>
            <a:pPr lvl="1"/>
            <a:r>
              <a:rPr lang="en-US" dirty="0" smtClean="0"/>
              <a:t>"</a:t>
            </a:r>
            <a:r>
              <a:rPr lang="en-US" dirty="0" err="1" smtClean="0"/>
              <a:t>foo</a:t>
            </a:r>
            <a:r>
              <a:rPr lang="en-US" dirty="0" smtClean="0"/>
              <a:t>" "a and b" "1 number" "a\"quote"</a:t>
            </a:r>
          </a:p>
          <a:p>
            <a:r>
              <a:rPr lang="en-US" dirty="0" smtClean="0"/>
              <a:t>Note that the string “</a:t>
            </a:r>
            <a:r>
              <a:rPr lang="en-US" dirty="0" err="1" smtClean="0"/>
              <a:t>abcd</a:t>
            </a:r>
            <a:r>
              <a:rPr lang="en-US" dirty="0" smtClean="0"/>
              <a:t>" is not the same as the symbol </a:t>
            </a:r>
            <a:r>
              <a:rPr lang="en-US" i="1" dirty="0" err="1" smtClean="0"/>
              <a:t>abcd</a:t>
            </a:r>
            <a:r>
              <a:rPr lang="en-US" dirty="0" smtClean="0"/>
              <a:t>. They both contain the same characters, but are of different types.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fact is a list of atomic values that are either referenced </a:t>
            </a:r>
            <a:r>
              <a:rPr lang="en-US" dirty="0" err="1" smtClean="0"/>
              <a:t>positionally</a:t>
            </a:r>
            <a:r>
              <a:rPr lang="en-US" dirty="0" smtClean="0"/>
              <a:t> (ordered facts) or by name (non-ordered or template facts). </a:t>
            </a:r>
          </a:p>
          <a:p>
            <a:r>
              <a:rPr lang="en-US" dirty="0" smtClean="0"/>
              <a:t>Facts are referred to by index or address; </a:t>
            </a:r>
          </a:p>
          <a:p>
            <a:r>
              <a:rPr lang="en-US" dirty="0" smtClean="0"/>
              <a:t>The printed format of a fact-address is:</a:t>
            </a:r>
          </a:p>
          <a:p>
            <a:r>
              <a:rPr lang="en-US" dirty="0" smtClean="0"/>
              <a:t>&lt;Fact-XXX&gt;</a:t>
            </a:r>
          </a:p>
          <a:p>
            <a:r>
              <a:rPr lang="en-US" dirty="0" smtClean="0"/>
              <a:t>where XXX is the fact-index.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54563"/>
          </a:xfrm>
        </p:spPr>
        <p:txBody>
          <a:bodyPr>
            <a:noAutofit/>
          </a:bodyPr>
          <a:lstStyle/>
          <a:p>
            <a:r>
              <a:rPr lang="en-US" sz="2400" dirty="0" smtClean="0"/>
              <a:t>An instance is an object that is an instantiation or specific example of a class. Objects in CLIPS are defined to be floats, integers, symbols, strings, </a:t>
            </a:r>
            <a:r>
              <a:rPr lang="en-US" sz="2400" dirty="0" err="1" smtClean="0"/>
              <a:t>multifield</a:t>
            </a:r>
            <a:r>
              <a:rPr lang="en-US" sz="2400" dirty="0" smtClean="0"/>
              <a:t> values, external-addresses, fact-addresses or instances of a user-defined class. </a:t>
            </a:r>
          </a:p>
          <a:p>
            <a:r>
              <a:rPr lang="en-US" sz="2400" dirty="0" smtClean="0"/>
              <a:t>A user-defined class is created using the </a:t>
            </a:r>
            <a:r>
              <a:rPr lang="en-US" sz="2400" dirty="0" err="1" smtClean="0"/>
              <a:t>defclass</a:t>
            </a:r>
            <a:r>
              <a:rPr lang="en-US" sz="2400" dirty="0" smtClean="0"/>
              <a:t> construct. </a:t>
            </a:r>
          </a:p>
          <a:p>
            <a:r>
              <a:rPr lang="en-US" sz="2400" dirty="0" smtClean="0"/>
              <a:t>An instance of a user-defined class is created with the make-instance function, and such an instance can be referred to uniquely by address or uniquely referred to by name. </a:t>
            </a:r>
          </a:p>
          <a:p>
            <a:r>
              <a:rPr lang="en-US" sz="2400" dirty="0" smtClean="0"/>
              <a:t>An instance-name is formed by enclosing a symbol within left and right brackets. Thus, pure symbols may not be surrounded by brackets. </a:t>
            </a:r>
          </a:p>
          <a:p>
            <a:r>
              <a:rPr lang="en-US" sz="2400" dirty="0" smtClean="0"/>
              <a:t>Some examples of instance-names are:</a:t>
            </a:r>
          </a:p>
          <a:p>
            <a:pPr lvl="1"/>
            <a:r>
              <a:rPr lang="en-US" sz="1800" dirty="0" smtClean="0"/>
              <a:t>[pump-1] [</a:t>
            </a:r>
            <a:r>
              <a:rPr lang="en-US" sz="1800" dirty="0" err="1" smtClean="0"/>
              <a:t>foo</a:t>
            </a:r>
            <a:r>
              <a:rPr lang="en-US" sz="1800" dirty="0" smtClean="0"/>
              <a:t>] [+++] [123-890]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Note that the brackets are not part of the name of the instance; they merely indicate that the enclosed symbol is an instance-name. </a:t>
            </a:r>
          </a:p>
          <a:p>
            <a:r>
              <a:rPr lang="en-US" dirty="0" smtClean="0"/>
              <a:t>An instance-address can only be obtained by binding the</a:t>
            </a:r>
          </a:p>
          <a:p>
            <a:r>
              <a:rPr lang="en-US" dirty="0" smtClean="0"/>
              <a:t>return value of a function called instance-address or by binding a variable to an instance matching an object pattern on the LHS of a rule </a:t>
            </a:r>
          </a:p>
          <a:p>
            <a:r>
              <a:rPr lang="en-US" dirty="0" smtClean="0"/>
              <a:t>A reference to an instance of a user-defined class can either be by name or address; instance-addresses should only be used when speed is critical.</a:t>
            </a:r>
          </a:p>
          <a:p>
            <a:r>
              <a:rPr lang="en-US" dirty="0" smtClean="0"/>
              <a:t>Within CLIPS, the printed representation of an instance-address is  &lt;Instance-XXX&gt;</a:t>
            </a:r>
          </a:p>
          <a:p>
            <a:r>
              <a:rPr lang="en-US" dirty="0" smtClean="0"/>
              <a:t>where XXX is the name of the instance.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function in CLIPS is a piece of executable code identified by a specific name which returns a useful value or performs a useful side effect (such as displaying information). </a:t>
            </a:r>
          </a:p>
          <a:p>
            <a:r>
              <a:rPr lang="en-US" dirty="0" smtClean="0"/>
              <a:t>There are several types of functions. User defined functions and system defined functions</a:t>
            </a:r>
          </a:p>
          <a:p>
            <a:r>
              <a:rPr lang="en-US" dirty="0" smtClean="0"/>
              <a:t>System defined functions are those functions that have been defined internally by the CLIPS environment. User defined functions are functions that have been defined externally of the CLIPS environment.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 fontScale="55000" lnSpcReduction="20000"/>
          </a:bodyPr>
          <a:lstStyle/>
          <a:p>
            <a:r>
              <a:rPr lang="en-US" sz="3800" dirty="0" smtClean="0"/>
              <a:t>Function calls in CLIPS use a prefix notation – the arguments to a function always appear after the function name. </a:t>
            </a:r>
          </a:p>
          <a:p>
            <a:r>
              <a:rPr lang="en-US" sz="3800" dirty="0" smtClean="0"/>
              <a:t>Function calls begin with a left parenthesis, followed by the name of the function, then the arguments to the function follow (each argument separated by one or more spaces). </a:t>
            </a:r>
          </a:p>
          <a:p>
            <a:r>
              <a:rPr lang="en-US" sz="3800" dirty="0" smtClean="0"/>
              <a:t>Arguments to a function can be primitive data types, variables, or another function call. The function call is then closed with a right parenthesis. </a:t>
            </a:r>
          </a:p>
          <a:p>
            <a:r>
              <a:rPr lang="en-US" sz="3800" dirty="0" smtClean="0"/>
              <a:t>Some examples of function calls using the addition (+) and multiplication (*) functions are shown following.</a:t>
            </a:r>
            <a:endParaRPr lang="en-US" dirty="0" smtClean="0"/>
          </a:p>
          <a:p>
            <a:pPr lvl="1"/>
            <a:r>
              <a:rPr lang="en-US" dirty="0" smtClean="0"/>
              <a:t>(+ 3 4 5)</a:t>
            </a:r>
          </a:p>
          <a:p>
            <a:pPr lvl="1"/>
            <a:r>
              <a:rPr lang="en-US" dirty="0" smtClean="0"/>
              <a:t>(* 5 6.0 2)</a:t>
            </a:r>
          </a:p>
          <a:p>
            <a:pPr lvl="1"/>
            <a:r>
              <a:rPr lang="en-US" dirty="0" smtClean="0"/>
              <a:t>(+ 3 (* 8 9) 4)</a:t>
            </a:r>
          </a:p>
          <a:p>
            <a:pPr lvl="1"/>
            <a:r>
              <a:rPr lang="en-US" dirty="0" smtClean="0"/>
              <a:t>(* 8 (+ 3 (* 2 3 4) 9) (* 3 4))</a:t>
            </a:r>
          </a:p>
          <a:p>
            <a:pPr lvl="1"/>
            <a:r>
              <a:rPr lang="en-US" dirty="0" smtClean="0"/>
              <a:t>CLIPS&gt; (+ 2 3(- 10 5))</a:t>
            </a:r>
          </a:p>
          <a:p>
            <a:pPr lvl="1"/>
            <a:r>
              <a:rPr lang="en-US" dirty="0" smtClean="0"/>
              <a:t>10</a:t>
            </a:r>
          </a:p>
          <a:p>
            <a:pPr lvl="1"/>
            <a:r>
              <a:rPr lang="en-US" dirty="0" smtClean="0"/>
              <a:t>CLIPS&gt; (+ 2 3(- 5 10))</a:t>
            </a:r>
          </a:p>
          <a:p>
            <a:pPr lvl="1"/>
            <a:r>
              <a:rPr lang="en-US" dirty="0" smtClean="0"/>
              <a:t>0</a:t>
            </a:r>
            <a:endParaRPr lang="en-US" dirty="0" smtClean="0"/>
          </a:p>
          <a:p>
            <a:pPr lvl="1"/>
            <a:r>
              <a:rPr lang="en-US" dirty="0" smtClean="0"/>
              <a:t>CLIPS&gt; (+ 2 3(- </a:t>
            </a:r>
            <a:r>
              <a:rPr lang="en-US" dirty="0" smtClean="0"/>
              <a:t>5 15))</a:t>
            </a:r>
            <a:endParaRPr lang="en-US" dirty="0" smtClean="0"/>
          </a:p>
          <a:p>
            <a:pPr lvl="1"/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Facts are one of the basic high-level forms for representing information in a CLIPS system. Each fact represents a piece of information which has been placed in the current list of facts, called the fact-list. </a:t>
            </a:r>
          </a:p>
          <a:p>
            <a:r>
              <a:rPr lang="en-US" dirty="0" smtClean="0"/>
              <a:t>Facts are the fundamental unit of data used by rules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Facts may be added to the fact-list (using the assert command), removed from the fact-list (using the retract command), modified (using the modify command), or duplicated (using the duplicate command) through explicit user interaction or as a CLIPS program executes. </a:t>
            </a:r>
          </a:p>
          <a:p>
            <a:r>
              <a:rPr lang="en-US" dirty="0" smtClean="0"/>
              <a:t>The number of facts in the fact-list and the amount of information that can be stored in a fact is limited only by the amount of memory in the computer. </a:t>
            </a:r>
          </a:p>
          <a:p>
            <a:r>
              <a:rPr lang="en-US" dirty="0" smtClean="0"/>
              <a:t>If a fact is asserted into the fact-list that exactly matches an already existing fact, the new assertion will be ignored (however, this behavior can be changed,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Some commands, such as the retract, modify, and duplicate commands, require a fact to be specified. </a:t>
            </a:r>
          </a:p>
          <a:p>
            <a:r>
              <a:rPr lang="en-US" dirty="0" smtClean="0"/>
              <a:t>A fact can be specified either by fact-index or fact-address. Whenever a fact is added (or modified) it is given a unique integer index called a fact-index.</a:t>
            </a:r>
          </a:p>
          <a:p>
            <a:r>
              <a:rPr lang="en-US" dirty="0" smtClean="0"/>
              <a:t> Fact-indices start at zero and are incremented by one for each new or changed fact. Whenever a reset or clear command is given, the fact-indices restart at zero. </a:t>
            </a:r>
          </a:p>
          <a:p>
            <a:r>
              <a:rPr lang="en-US" dirty="0" smtClean="0"/>
              <a:t>A fact may also be specified through the use of a fact-address.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/>
        </p:spPr>
        <p:txBody>
          <a:bodyPr/>
          <a:lstStyle/>
          <a:p>
            <a:r>
              <a:rPr lang="en-US" dirty="0" smtClean="0"/>
              <a:t>Summery of Today’s </a:t>
            </a:r>
            <a:r>
              <a:rPr lang="en-US" dirty="0"/>
              <a:t>Lecture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7848600" cy="5638800"/>
          </a:xfrm>
          <a:noFill/>
          <a:ln/>
        </p:spPr>
        <p:txBody>
          <a:bodyPr>
            <a:noAutofit/>
          </a:bodyPr>
          <a:lstStyle/>
          <a:p>
            <a:r>
              <a:rPr lang="en-US" dirty="0" smtClean="0"/>
              <a:t>What is CLIPS?</a:t>
            </a:r>
          </a:p>
          <a:p>
            <a:r>
              <a:rPr lang="en-US" dirty="0" smtClean="0"/>
              <a:t>CLIPS difference</a:t>
            </a:r>
          </a:p>
          <a:p>
            <a:r>
              <a:rPr lang="en-US" dirty="0" smtClean="0"/>
              <a:t>Interacting with clips 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pPr>
              <a:buNone/>
            </a:pPr>
            <a:endParaRPr lang="en-US" altLang="zh-TW" sz="2800" dirty="0" smtClean="0">
              <a:latin typeface="Arial" pitchFamily="34" charset="0"/>
              <a:cs typeface="Arial" pitchFamily="34" charset="0"/>
            </a:endParaRPr>
          </a:p>
          <a:p>
            <a:endParaRPr lang="en-US" altLang="zh-TW" sz="2800" dirty="0" smtClean="0"/>
          </a:p>
          <a:p>
            <a:pPr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9892</TotalTime>
  <Words>1892</Words>
  <Application>Microsoft Office PowerPoint</Application>
  <PresentationFormat>On-screen Show (4:3)</PresentationFormat>
  <Paragraphs>164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Artificial Intelligence Lecture No. 17 </vt:lpstr>
      <vt:lpstr>Summary of Previous Lecture</vt:lpstr>
      <vt:lpstr>Today’s Lecture</vt:lpstr>
      <vt:lpstr>CLIPS</vt:lpstr>
      <vt:lpstr>CLIPS</vt:lpstr>
      <vt:lpstr>CLIPS</vt:lpstr>
      <vt:lpstr>What is CLIPS?</vt:lpstr>
      <vt:lpstr>Other CLIPS Characteristics</vt:lpstr>
      <vt:lpstr>Slide 9</vt:lpstr>
      <vt:lpstr>Program </vt:lpstr>
      <vt:lpstr>CLIPS difference  </vt:lpstr>
      <vt:lpstr>Interacting with clips</vt:lpstr>
      <vt:lpstr>Slide 13</vt:lpstr>
      <vt:lpstr>Top Level Commands</vt:lpstr>
      <vt:lpstr>Slide 15</vt:lpstr>
      <vt:lpstr>Data Types</vt:lpstr>
      <vt:lpstr>Slide 17</vt:lpstr>
      <vt:lpstr>Symbol </vt:lpstr>
      <vt:lpstr>Slide 19</vt:lpstr>
      <vt:lpstr>String </vt:lpstr>
      <vt:lpstr>Fact </vt:lpstr>
      <vt:lpstr>Instance </vt:lpstr>
      <vt:lpstr>Slide 23</vt:lpstr>
      <vt:lpstr>Function </vt:lpstr>
      <vt:lpstr>Slide 25</vt:lpstr>
      <vt:lpstr>Facts</vt:lpstr>
      <vt:lpstr>Slide 27</vt:lpstr>
      <vt:lpstr>Slide 28</vt:lpstr>
      <vt:lpstr>Summery of Today’s Lecture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380</cp:revision>
  <dcterms:created xsi:type="dcterms:W3CDTF">2012-02-27T05:45:45Z</dcterms:created>
  <dcterms:modified xsi:type="dcterms:W3CDTF">2013-12-04T14:13:43Z</dcterms:modified>
</cp:coreProperties>
</file>