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61" r:id="rId2"/>
    <p:sldId id="440" r:id="rId3"/>
    <p:sldId id="456" r:id="rId4"/>
    <p:sldId id="505" r:id="rId5"/>
    <p:sldId id="506" r:id="rId6"/>
    <p:sldId id="507" r:id="rId7"/>
    <p:sldId id="508" r:id="rId8"/>
    <p:sldId id="509" r:id="rId9"/>
    <p:sldId id="502" r:id="rId10"/>
    <p:sldId id="504" r:id="rId11"/>
    <p:sldId id="503" r:id="rId12"/>
    <p:sldId id="515" r:id="rId13"/>
    <p:sldId id="514" r:id="rId14"/>
    <p:sldId id="516" r:id="rId15"/>
    <p:sldId id="517" r:id="rId16"/>
    <p:sldId id="518" r:id="rId17"/>
    <p:sldId id="519" r:id="rId18"/>
    <p:sldId id="520" r:id="rId19"/>
    <p:sldId id="521" r:id="rId20"/>
    <p:sldId id="522" r:id="rId21"/>
    <p:sldId id="523" r:id="rId22"/>
    <p:sldId id="524" r:id="rId23"/>
    <p:sldId id="525" r:id="rId24"/>
    <p:sldId id="526" r:id="rId25"/>
    <p:sldId id="528" r:id="rId26"/>
    <p:sldId id="529" r:id="rId27"/>
    <p:sldId id="530" r:id="rId28"/>
    <p:sldId id="531" r:id="rId29"/>
    <p:sldId id="532" r:id="rId30"/>
    <p:sldId id="533" r:id="rId31"/>
    <p:sldId id="534" r:id="rId32"/>
    <p:sldId id="535" r:id="rId33"/>
    <p:sldId id="536" r:id="rId34"/>
    <p:sldId id="537" r:id="rId35"/>
    <p:sldId id="538" r:id="rId36"/>
    <p:sldId id="40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90833" autoAdjust="0"/>
  </p:normalViewPr>
  <p:slideViewPr>
    <p:cSldViewPr>
      <p:cViewPr>
        <p:scale>
          <a:sx n="90" d="100"/>
          <a:sy n="90" d="100"/>
        </p:scale>
        <p:origin x="-738"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16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Structure of a rule-based expert system</a:t>
            </a:r>
          </a:p>
          <a:p>
            <a:r>
              <a:rPr lang="en-US" sz="2800" dirty="0" smtClean="0"/>
              <a:t>Expert Systems Shells</a:t>
            </a:r>
          </a:p>
          <a:p>
            <a:r>
              <a:rPr lang="en-US" sz="2800" dirty="0" smtClean="0"/>
              <a:t>Characteristics of an expert system</a:t>
            </a:r>
          </a:p>
          <a:p>
            <a:r>
              <a:rPr lang="en-US" sz="2800" dirty="0" smtClean="0"/>
              <a:t>Comparison of expert systems with conventional systems and human experts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Types of inference engines</a:t>
            </a:r>
          </a:p>
          <a:p>
            <a:r>
              <a:rPr lang="en-US" dirty="0" smtClean="0"/>
              <a:t>Forward chaining and backward chaining</a:t>
            </a:r>
          </a:p>
          <a:p>
            <a:r>
              <a:rPr lang="en-US" dirty="0" smtClean="0"/>
              <a:t>Conflict resolution</a:t>
            </a:r>
          </a:p>
          <a:p>
            <a:r>
              <a:rPr lang="en-US" dirty="0" smtClean="0"/>
              <a:t>Advantages/disadvantages of rule-based expert systems</a:t>
            </a:r>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inference engines</a:t>
            </a:r>
            <a:endParaRPr lang="en-US" dirty="0"/>
          </a:p>
        </p:txBody>
      </p:sp>
      <p:sp>
        <p:nvSpPr>
          <p:cNvPr id="3" name="Content Placeholder 2"/>
          <p:cNvSpPr>
            <a:spLocks noGrp="1"/>
          </p:cNvSpPr>
          <p:nvPr>
            <p:ph idx="1"/>
          </p:nvPr>
        </p:nvSpPr>
        <p:spPr/>
        <p:txBody>
          <a:bodyPr/>
          <a:lstStyle/>
          <a:p>
            <a:r>
              <a:rPr lang="en-US" dirty="0" smtClean="0"/>
              <a:t>As Expert Systems evolved many new techniques were incorporated into various types of inference engines.</a:t>
            </a:r>
            <a:r>
              <a:rPr lang="en-US" baseline="30000" dirty="0" smtClean="0"/>
              <a:t> </a:t>
            </a:r>
            <a:r>
              <a:rPr lang="en-US" dirty="0" smtClean="0"/>
              <a:t>Some of the most important of these were:</a:t>
            </a:r>
          </a:p>
          <a:p>
            <a:pPr lvl="1"/>
            <a:r>
              <a:rPr lang="en-US" dirty="0" smtClean="0"/>
              <a:t>Truth Maintenance.</a:t>
            </a:r>
          </a:p>
          <a:p>
            <a:pPr lvl="1"/>
            <a:r>
              <a:rPr lang="en-US" dirty="0" smtClean="0"/>
              <a:t>Hypothetical Reasoning.</a:t>
            </a:r>
          </a:p>
          <a:p>
            <a:pPr lvl="1"/>
            <a:r>
              <a:rPr lang="en-US" dirty="0" smtClean="0"/>
              <a:t>Fuzzy Logic.</a:t>
            </a:r>
          </a:p>
          <a:p>
            <a:pPr lvl="1"/>
            <a:r>
              <a:rPr lang="en-US" dirty="0" smtClean="0"/>
              <a:t>Ontology Classification.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Truth Maintenance</a:t>
            </a:r>
            <a:endParaRPr lang="en-US" dirty="0"/>
          </a:p>
        </p:txBody>
      </p:sp>
      <p:sp>
        <p:nvSpPr>
          <p:cNvPr id="3" name="Content Placeholder 2"/>
          <p:cNvSpPr>
            <a:spLocks noGrp="1"/>
          </p:cNvSpPr>
          <p:nvPr>
            <p:ph idx="1"/>
          </p:nvPr>
        </p:nvSpPr>
        <p:spPr/>
        <p:txBody>
          <a:bodyPr/>
          <a:lstStyle/>
          <a:p>
            <a:r>
              <a:rPr lang="en-US" dirty="0" smtClean="0"/>
              <a:t>Truth maintenance systems record the dependencies in a knowledge-base so that when facts are altered dependent knowledge can be altered accordingly.</a:t>
            </a:r>
          </a:p>
          <a:p>
            <a:r>
              <a:rPr lang="en-US" dirty="0" smtClean="0"/>
              <a:t>For example, if the system learns that Jon is no longer known to be a man it will revoke the assertion that Jon is mortal.</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Reasoning</a:t>
            </a:r>
            <a:endParaRPr lang="en-US" dirty="0"/>
          </a:p>
        </p:txBody>
      </p:sp>
      <p:sp>
        <p:nvSpPr>
          <p:cNvPr id="3" name="Content Placeholder 2"/>
          <p:cNvSpPr>
            <a:spLocks noGrp="1"/>
          </p:cNvSpPr>
          <p:nvPr>
            <p:ph idx="1"/>
          </p:nvPr>
        </p:nvSpPr>
        <p:spPr/>
        <p:txBody>
          <a:bodyPr>
            <a:normAutofit lnSpcReduction="10000"/>
          </a:bodyPr>
          <a:lstStyle/>
          <a:p>
            <a:r>
              <a:rPr lang="en-US" dirty="0" smtClean="0"/>
              <a:t>In hypothetical reasoning, the knowledge base can be divided up into many possible views, aka worlds. </a:t>
            </a:r>
          </a:p>
          <a:p>
            <a:r>
              <a:rPr lang="en-US" dirty="0" smtClean="0"/>
              <a:t>This allows the inference engine to explore multiple possibilities in parallel. </a:t>
            </a:r>
          </a:p>
          <a:p>
            <a:r>
              <a:rPr lang="en-US" dirty="0" smtClean="0"/>
              <a:t>In this simple example, the system may want to explore the consequences of both assertions, what will be true if Jon is a Man and what will be true if he is not?</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Fuzzy Logic</a:t>
            </a:r>
            <a:endParaRPr lang="en-US" dirty="0"/>
          </a:p>
        </p:txBody>
      </p:sp>
      <p:sp>
        <p:nvSpPr>
          <p:cNvPr id="3" name="Content Placeholder 2"/>
          <p:cNvSpPr>
            <a:spLocks noGrp="1"/>
          </p:cNvSpPr>
          <p:nvPr>
            <p:ph idx="1"/>
          </p:nvPr>
        </p:nvSpPr>
        <p:spPr/>
        <p:txBody>
          <a:bodyPr>
            <a:normAutofit fontScale="92500"/>
          </a:bodyPr>
          <a:lstStyle/>
          <a:p>
            <a:r>
              <a:rPr lang="en-US" dirty="0" smtClean="0"/>
              <a:t>One of the first extensions of simply using rules to represent knowledge was also to associate a probability with each rule. </a:t>
            </a:r>
          </a:p>
          <a:p>
            <a:r>
              <a:rPr lang="en-US" dirty="0" smtClean="0"/>
              <a:t>So, not to assert that Jon is mortal but to assert Jon may be mortal with some probability value.</a:t>
            </a:r>
          </a:p>
          <a:p>
            <a:r>
              <a:rPr lang="en-US" dirty="0" smtClean="0"/>
              <a:t> Simple probabilities were extended in some systems with sophisticated mechanisms for uncertain reasoning and combination of probabilities.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Ontology Classification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With the addition of object classes to the knowledge base a new type of reasoning was possible. Rather than reason simply about the values of the objects the system could also reason about the structure of the objects as well. </a:t>
            </a:r>
          </a:p>
          <a:p>
            <a:r>
              <a:rPr lang="en-US" dirty="0" smtClean="0"/>
              <a:t>In this simple example Man can represent an object class and R1 can be defined as a rule that defines the class of all men. </a:t>
            </a:r>
          </a:p>
          <a:p>
            <a:r>
              <a:rPr lang="en-US" dirty="0" smtClean="0"/>
              <a:t>These types of special purpose inference engines are known as classifiers. Although they were not highly used in expert systems classifiers are very powerful for unstructured volatile domains and are a key technology for the Internet and the emerging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1000" y="609600"/>
            <a:ext cx="8013669" cy="646331"/>
          </a:xfrm>
          <a:prstGeom prst="rect">
            <a:avLst/>
          </a:prstGeom>
          <a:noFill/>
          <a:ln w="12700" cap="sq">
            <a:noFill/>
            <a:miter lim="800000"/>
            <a:headEnd type="none" w="sm" len="sm"/>
            <a:tailEnd type="none" w="sm" len="sm"/>
          </a:ln>
          <a:effectLst/>
        </p:spPr>
        <p:txBody>
          <a:bodyPr wrap="none">
            <a:spAutoFit/>
          </a:bodyPr>
          <a:lstStyle/>
          <a:p>
            <a:r>
              <a:rPr lang="en-US" sz="3600" dirty="0"/>
              <a:t>Forward chaining and backward chaining</a:t>
            </a:r>
          </a:p>
        </p:txBody>
      </p:sp>
      <p:sp>
        <p:nvSpPr>
          <p:cNvPr id="37891" name="Rectangle 3"/>
          <p:cNvSpPr>
            <a:spLocks noChangeArrowheads="1"/>
          </p:cNvSpPr>
          <p:nvPr/>
        </p:nvSpPr>
        <p:spPr bwMode="auto">
          <a:xfrm>
            <a:off x="304800" y="1524000"/>
            <a:ext cx="8534400" cy="4985980"/>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Clr>
                <a:schemeClr val="tx2"/>
              </a:buClr>
              <a:buFont typeface="Arial" pitchFamily="34" charset="0"/>
              <a:buChar char="•"/>
            </a:pPr>
            <a:r>
              <a:rPr lang="en-US" sz="3000" dirty="0"/>
              <a:t>In a rule-based expert system, the domain knowledge is represented by a set of IF-THEN production rules and data is represented by a set of facts about the current situation. </a:t>
            </a:r>
            <a:endParaRPr lang="en-US" sz="3000" dirty="0" smtClean="0"/>
          </a:p>
          <a:p>
            <a:pPr marL="381000" indent="-381000">
              <a:spcBef>
                <a:spcPct val="30000"/>
              </a:spcBef>
              <a:buClr>
                <a:schemeClr val="tx2"/>
              </a:buClr>
              <a:buFont typeface="Arial" pitchFamily="34" charset="0"/>
              <a:buChar char="•"/>
            </a:pPr>
            <a:r>
              <a:rPr lang="en-US" sz="3000" dirty="0" smtClean="0"/>
              <a:t>The </a:t>
            </a:r>
            <a:r>
              <a:rPr lang="en-US" sz="3000" dirty="0"/>
              <a:t>inference engine compares each rule stored in the knowledge base with facts contained in the database. </a:t>
            </a:r>
            <a:endParaRPr lang="en-US" sz="3000" dirty="0" smtClean="0"/>
          </a:p>
          <a:p>
            <a:pPr marL="381000" indent="-381000">
              <a:spcBef>
                <a:spcPct val="30000"/>
              </a:spcBef>
              <a:buClr>
                <a:schemeClr val="tx2"/>
              </a:buClr>
              <a:buFont typeface="Arial" pitchFamily="34" charset="0"/>
              <a:buChar char="•"/>
            </a:pPr>
            <a:r>
              <a:rPr lang="en-US" sz="3000" dirty="0" smtClean="0"/>
              <a:t>When </a:t>
            </a:r>
            <a:r>
              <a:rPr lang="en-US" sz="3000" dirty="0"/>
              <a:t>the IF (condition) part of the rule matches a fact, the rule is </a:t>
            </a:r>
            <a:r>
              <a:rPr lang="en-US" sz="3000" b="1" dirty="0"/>
              <a:t>fired </a:t>
            </a:r>
            <a:r>
              <a:rPr lang="en-US" sz="3000" dirty="0"/>
              <a:t>and its THEN (action) part is executed</a:t>
            </a:r>
            <a:r>
              <a:rPr lang="en-US" sz="3000" dirty="0" smtClean="0"/>
              <a:t>.</a:t>
            </a:r>
            <a:endParaRPr lang="en-US" sz="3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matching of the rule IF parts to the facts produces </a:t>
            </a:r>
            <a:r>
              <a:rPr lang="en-US" b="1" dirty="0" smtClean="0"/>
              <a:t>inference chains</a:t>
            </a:r>
            <a:r>
              <a:rPr lang="en-US" dirty="0" smtClean="0"/>
              <a:t>. </a:t>
            </a:r>
          </a:p>
          <a:p>
            <a:r>
              <a:rPr lang="en-US" dirty="0" smtClean="0"/>
              <a:t>The inference chain indicates how an expert system applies the rules to reach a conclusion.</a:t>
            </a:r>
          </a:p>
          <a:p>
            <a:endParaRPr lang="en-US" dirty="0"/>
          </a:p>
        </p:txBody>
      </p:sp>
      <p:sp>
        <p:nvSpPr>
          <p:cNvPr id="5" name="Rectangle 2"/>
          <p:cNvSpPr>
            <a:spLocks noChangeArrowheads="1"/>
          </p:cNvSpPr>
          <p:nvPr/>
        </p:nvSpPr>
        <p:spPr bwMode="auto">
          <a:xfrm>
            <a:off x="381000" y="609600"/>
            <a:ext cx="8013669" cy="646331"/>
          </a:xfrm>
          <a:prstGeom prst="rect">
            <a:avLst/>
          </a:prstGeom>
          <a:noFill/>
          <a:ln w="12700" cap="sq">
            <a:noFill/>
            <a:miter lim="800000"/>
            <a:headEnd type="none" w="sm" len="sm"/>
            <a:tailEnd type="none" w="sm" len="sm"/>
          </a:ln>
          <a:effectLst/>
        </p:spPr>
        <p:txBody>
          <a:bodyPr wrap="none">
            <a:spAutoFit/>
          </a:bodyPr>
          <a:lstStyle/>
          <a:p>
            <a:r>
              <a:rPr lang="en-US" sz="3600" dirty="0"/>
              <a:t>Forward chaining and backward chaining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23863" y="238125"/>
            <a:ext cx="8010654" cy="553998"/>
          </a:xfrm>
          <a:prstGeom prst="rect">
            <a:avLst/>
          </a:prstGeom>
          <a:noFill/>
          <a:ln w="12700" cap="sq">
            <a:noFill/>
            <a:miter lim="800000"/>
            <a:headEnd type="none" w="sm" len="sm"/>
            <a:tailEnd type="none" w="sm" len="sm"/>
          </a:ln>
          <a:effectLst/>
        </p:spPr>
        <p:txBody>
          <a:bodyPr wrap="none">
            <a:spAutoFit/>
          </a:bodyPr>
          <a:lstStyle/>
          <a:p>
            <a:r>
              <a:rPr lang="en-US" sz="3000"/>
              <a:t>Inference engine cycles via a match-fire procedure</a:t>
            </a:r>
          </a:p>
        </p:txBody>
      </p:sp>
      <p:pic>
        <p:nvPicPr>
          <p:cNvPr id="38915" name="Picture 3" descr="G:\books\Pe_uk\Powerpoint\Negnevitsky\final\ppt\ch02\WMF\Slide02-28.wmf"/>
          <p:cNvPicPr>
            <a:picLocks noChangeAspect="1" noChangeArrowheads="1"/>
          </p:cNvPicPr>
          <p:nvPr/>
        </p:nvPicPr>
        <p:blipFill>
          <a:blip r:embed="rId2" cstate="print"/>
          <a:srcRect/>
          <a:stretch>
            <a:fillRect/>
          </a:stretch>
        </p:blipFill>
        <p:spPr bwMode="auto">
          <a:xfrm>
            <a:off x="1100138" y="928688"/>
            <a:ext cx="6943725" cy="52101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881063" y="355600"/>
            <a:ext cx="7095725" cy="707886"/>
          </a:xfrm>
          <a:prstGeom prst="rect">
            <a:avLst/>
          </a:prstGeom>
          <a:noFill/>
          <a:ln w="12700" cap="sq">
            <a:noFill/>
            <a:miter lim="800000"/>
            <a:headEnd type="none" w="sm" len="sm"/>
            <a:tailEnd type="none" w="sm" len="sm"/>
          </a:ln>
          <a:effectLst/>
        </p:spPr>
        <p:txBody>
          <a:bodyPr wrap="none">
            <a:spAutoFit/>
          </a:bodyPr>
          <a:lstStyle/>
          <a:p>
            <a:r>
              <a:rPr lang="en-US" sz="4000"/>
              <a:t>An example of an inference chain</a:t>
            </a:r>
          </a:p>
        </p:txBody>
      </p:sp>
      <p:pic>
        <p:nvPicPr>
          <p:cNvPr id="39939" name="Picture 3" descr="G:\books\Pe_uk\Powerpoint\Negnevitsky\final\ppt\ch02\WMF\Slide02-29.wmf"/>
          <p:cNvPicPr>
            <a:picLocks noChangeAspect="1" noChangeArrowheads="1"/>
          </p:cNvPicPr>
          <p:nvPr/>
        </p:nvPicPr>
        <p:blipFill>
          <a:blip r:embed="rId2" cstate="print"/>
          <a:srcRect/>
          <a:stretch>
            <a:fillRect/>
          </a:stretch>
        </p:blipFill>
        <p:spPr bwMode="auto">
          <a:xfrm>
            <a:off x="382588" y="1371600"/>
            <a:ext cx="8448675" cy="45053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Forward chaining</a:t>
            </a:r>
            <a:endParaRPr lang="en-US" dirty="0"/>
          </a:p>
        </p:txBody>
      </p:sp>
      <p:sp>
        <p:nvSpPr>
          <p:cNvPr id="3" name="Content Placeholder 2"/>
          <p:cNvSpPr>
            <a:spLocks noGrp="1"/>
          </p:cNvSpPr>
          <p:nvPr>
            <p:ph idx="1"/>
          </p:nvPr>
        </p:nvSpPr>
        <p:spPr>
          <a:xfrm>
            <a:off x="457200" y="1371600"/>
            <a:ext cx="8229600" cy="4754563"/>
          </a:xfrm>
        </p:spPr>
        <p:txBody>
          <a:bodyPr>
            <a:noAutofit/>
          </a:bodyPr>
          <a:lstStyle/>
          <a:p>
            <a:r>
              <a:rPr lang="en-US" sz="2400" dirty="0" smtClean="0"/>
              <a:t>Forward chaining is one of the two main methods of reasoning when using inference rules. </a:t>
            </a:r>
          </a:p>
          <a:p>
            <a:r>
              <a:rPr lang="en-US" sz="2400" dirty="0" smtClean="0"/>
              <a:t>Forward chaining is a popular implementation strategy for expert systems, business and  production rule systems. .</a:t>
            </a:r>
          </a:p>
          <a:p>
            <a:r>
              <a:rPr lang="en-US" sz="2400" dirty="0" smtClean="0"/>
              <a:t>Forward chaining starts with the available data and uses inference rules to extract more data until a goal is reached. </a:t>
            </a:r>
          </a:p>
          <a:p>
            <a:r>
              <a:rPr lang="en-US" sz="2400" dirty="0" smtClean="0"/>
              <a:t>An inference engine using forward chaining searches the inference rules until it finds one where the If clause is known to be true. </a:t>
            </a:r>
          </a:p>
          <a:p>
            <a:r>
              <a:rPr lang="en-US" sz="2400" dirty="0" smtClean="0"/>
              <a:t>When such a rule is found, the engine can conclude, the Then clause, resulting in the addition of new information to its data.</a:t>
            </a:r>
          </a:p>
          <a:p>
            <a:r>
              <a:rPr lang="en-US" sz="2400" dirty="0" smtClean="0"/>
              <a:t>Inference engines will iterate through this process until a goal is reached.</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chaining…</a:t>
            </a:r>
            <a:endParaRPr lang="en-US" dirty="0"/>
          </a:p>
        </p:txBody>
      </p:sp>
      <p:sp>
        <p:nvSpPr>
          <p:cNvPr id="3" name="Content Placeholder 2"/>
          <p:cNvSpPr>
            <a:spLocks noGrp="1"/>
          </p:cNvSpPr>
          <p:nvPr>
            <p:ph idx="1"/>
          </p:nvPr>
        </p:nvSpPr>
        <p:spPr/>
        <p:txBody>
          <a:bodyPr/>
          <a:lstStyle/>
          <a:p>
            <a:r>
              <a:rPr lang="en-US" dirty="0" smtClean="0"/>
              <a:t>For example, suppose that the goal is to conclude the color of a pet named Fritz, given that he croaks and eats flies, and that the rule base contains the following four rules:</a:t>
            </a:r>
          </a:p>
          <a:p>
            <a:r>
              <a:rPr lang="en-US" b="1" dirty="0" smtClean="0"/>
              <a:t>If</a:t>
            </a:r>
            <a:r>
              <a:rPr lang="en-US" dirty="0" smtClean="0"/>
              <a:t> X croaks and eats flies - </a:t>
            </a:r>
            <a:r>
              <a:rPr lang="en-US" b="1" dirty="0" smtClean="0"/>
              <a:t>Then</a:t>
            </a:r>
            <a:r>
              <a:rPr lang="en-US" dirty="0" smtClean="0"/>
              <a:t> X is a frog</a:t>
            </a:r>
          </a:p>
          <a:p>
            <a:r>
              <a:rPr lang="en-US" b="1" dirty="0" smtClean="0"/>
              <a:t>If</a:t>
            </a:r>
            <a:r>
              <a:rPr lang="en-US" dirty="0" smtClean="0"/>
              <a:t> X chirps and sings - </a:t>
            </a:r>
            <a:r>
              <a:rPr lang="en-US" b="1" dirty="0" smtClean="0"/>
              <a:t>Then</a:t>
            </a:r>
            <a:r>
              <a:rPr lang="en-US" dirty="0" smtClean="0"/>
              <a:t> X is a canary</a:t>
            </a:r>
          </a:p>
          <a:p>
            <a:r>
              <a:rPr lang="en-US" b="1" dirty="0" smtClean="0"/>
              <a:t>If</a:t>
            </a:r>
            <a:r>
              <a:rPr lang="en-US" dirty="0" smtClean="0"/>
              <a:t> X is a frog - </a:t>
            </a:r>
            <a:r>
              <a:rPr lang="en-US" b="1" dirty="0" smtClean="0"/>
              <a:t>Then</a:t>
            </a:r>
            <a:r>
              <a:rPr lang="en-US" dirty="0" smtClean="0"/>
              <a:t> X is green</a:t>
            </a:r>
          </a:p>
          <a:p>
            <a:r>
              <a:rPr lang="en-US" b="1" dirty="0" smtClean="0"/>
              <a:t>If</a:t>
            </a:r>
            <a:r>
              <a:rPr lang="en-US" dirty="0" smtClean="0"/>
              <a:t> X is a canary - </a:t>
            </a:r>
            <a:r>
              <a:rPr lang="en-US" b="1" dirty="0" smtClean="0"/>
              <a:t>Then</a:t>
            </a:r>
            <a:r>
              <a:rPr lang="en-US" dirty="0" smtClean="0"/>
              <a:t> X is yellow</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chaining…</a:t>
            </a:r>
            <a:endParaRPr lang="en-US" dirty="0"/>
          </a:p>
        </p:txBody>
      </p:sp>
      <p:sp>
        <p:nvSpPr>
          <p:cNvPr id="3" name="Content Placeholder 2"/>
          <p:cNvSpPr>
            <a:spLocks noGrp="1"/>
          </p:cNvSpPr>
          <p:nvPr>
            <p:ph idx="1"/>
          </p:nvPr>
        </p:nvSpPr>
        <p:spPr/>
        <p:txBody>
          <a:bodyPr/>
          <a:lstStyle/>
          <a:p>
            <a:r>
              <a:rPr lang="en-US" dirty="0" smtClean="0"/>
              <a:t>Let us illustrate forward chaining by following the pattern of a computer as it evaluates the rules. Assume the following facts:</a:t>
            </a:r>
          </a:p>
          <a:p>
            <a:r>
              <a:rPr lang="en-US" dirty="0" smtClean="0"/>
              <a:t>Fritz croaks</a:t>
            </a:r>
          </a:p>
          <a:p>
            <a:r>
              <a:rPr lang="en-US" dirty="0" smtClean="0"/>
              <a:t>Fritz eats flies</a:t>
            </a:r>
          </a:p>
          <a:p>
            <a:r>
              <a:rPr lang="en-US" dirty="0" err="1" smtClean="0"/>
              <a:t>Tweety</a:t>
            </a:r>
            <a:r>
              <a:rPr lang="en-US" dirty="0" smtClean="0"/>
              <a:t> eats flies</a:t>
            </a:r>
          </a:p>
          <a:p>
            <a:r>
              <a:rPr lang="en-US" dirty="0" err="1" smtClean="0"/>
              <a:t>Tweety</a:t>
            </a:r>
            <a:r>
              <a:rPr lang="en-US" dirty="0" smtClean="0"/>
              <a:t> chirps</a:t>
            </a:r>
          </a:p>
          <a:p>
            <a:r>
              <a:rPr lang="en-US" dirty="0" err="1" smtClean="0"/>
              <a:t>Tweety</a:t>
            </a:r>
            <a:r>
              <a:rPr lang="en-US" dirty="0" smtClean="0"/>
              <a:t> is yellow</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chaining…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With forward reasoning, the computer can derive that Fritz is green in four steps:</a:t>
            </a:r>
          </a:p>
          <a:p>
            <a:r>
              <a:rPr lang="en-US" dirty="0" smtClean="0"/>
              <a:t>1. Fritz croaks </a:t>
            </a:r>
            <a:r>
              <a:rPr lang="en-US" b="1" dirty="0" smtClean="0"/>
              <a:t>and</a:t>
            </a:r>
            <a:r>
              <a:rPr lang="en-US" dirty="0" smtClean="0"/>
              <a:t> Fritz eats flies</a:t>
            </a:r>
          </a:p>
          <a:p>
            <a:r>
              <a:rPr lang="en-US" dirty="0" smtClean="0"/>
              <a:t>Based on logic, the computer can derive:</a:t>
            </a:r>
          </a:p>
          <a:p>
            <a:r>
              <a:rPr lang="en-US" dirty="0" smtClean="0"/>
              <a:t>2. Fritz croaks and eats flies</a:t>
            </a:r>
          </a:p>
          <a:p>
            <a:r>
              <a:rPr lang="en-US" dirty="0" smtClean="0"/>
              <a:t>Based on rule 1, the computer can derive:</a:t>
            </a:r>
          </a:p>
          <a:p>
            <a:r>
              <a:rPr lang="en-US" dirty="0" smtClean="0"/>
              <a:t>3. Fritz is a frog</a:t>
            </a:r>
          </a:p>
          <a:p>
            <a:r>
              <a:rPr lang="en-US" dirty="0" smtClean="0"/>
              <a:t>Based on rule 3, the computer can derive:</a:t>
            </a:r>
          </a:p>
          <a:p>
            <a:r>
              <a:rPr lang="en-US" dirty="0" smtClean="0"/>
              <a:t>4. Fritz is green.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chaining…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name "forward chaining" comes from the fact that the computer starts with the data and reasons its way to the answer, as opposed to backward chaining, which works the other way around. </a:t>
            </a:r>
          </a:p>
          <a:p>
            <a:r>
              <a:rPr lang="en-US" dirty="0" smtClean="0"/>
              <a:t>In the derivation, the rules are used in the reverse order as compared to backward chaining.</a:t>
            </a:r>
          </a:p>
          <a:p>
            <a:r>
              <a:rPr lang="en-US" dirty="0" smtClean="0"/>
              <a:t> Note that the computer does not use any knowledge about </a:t>
            </a:r>
            <a:r>
              <a:rPr lang="en-US" dirty="0" err="1" smtClean="0"/>
              <a:t>Tweety</a:t>
            </a:r>
            <a:r>
              <a:rPr lang="en-US" dirty="0" smtClean="0"/>
              <a:t>, when it computes that Fritz is a frog.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Forward chaining…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Because the data determines which rules are selected and used, this method is called data-driven. </a:t>
            </a:r>
          </a:p>
          <a:p>
            <a:r>
              <a:rPr lang="en-US" dirty="0" smtClean="0"/>
              <a:t>The forward chaining approach is often employed by expert systems, such as CLIPS.</a:t>
            </a:r>
          </a:p>
          <a:p>
            <a:r>
              <a:rPr lang="en-US" dirty="0" smtClean="0"/>
              <a:t>One of the advantages of forward-chaining over backward-chaining is that the reception of new data can trigger new inferences, which makes the engine better suited to dynamic situations in which conditions are likely to change.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 chaining</a:t>
            </a:r>
            <a:endParaRPr lang="en-US" dirty="0"/>
          </a:p>
        </p:txBody>
      </p:sp>
      <p:sp>
        <p:nvSpPr>
          <p:cNvPr id="3" name="Content Placeholder 2"/>
          <p:cNvSpPr>
            <a:spLocks noGrp="1"/>
          </p:cNvSpPr>
          <p:nvPr>
            <p:ph idx="1"/>
          </p:nvPr>
        </p:nvSpPr>
        <p:spPr/>
        <p:txBody>
          <a:bodyPr>
            <a:normAutofit lnSpcReduction="10000"/>
          </a:bodyPr>
          <a:lstStyle/>
          <a:p>
            <a:r>
              <a:rPr lang="en-US" dirty="0" smtClean="0"/>
              <a:t>Backward chaining (or backward reasoning) is an inference method that can be described as working backward from the goal(s). </a:t>
            </a:r>
          </a:p>
          <a:p>
            <a:r>
              <a:rPr lang="en-US" dirty="0" smtClean="0"/>
              <a:t>It is used in automated theorem </a:t>
            </a:r>
            <a:r>
              <a:rPr lang="en-US" dirty="0" err="1" smtClean="0"/>
              <a:t>provers</a:t>
            </a:r>
            <a:r>
              <a:rPr lang="en-US" dirty="0" smtClean="0"/>
              <a:t>, proof assistants and other artificial intelligence applications. </a:t>
            </a:r>
          </a:p>
          <a:p>
            <a:r>
              <a:rPr lang="en-US" dirty="0" smtClean="0"/>
              <a:t>In game theory, its application to (simpler) </a:t>
            </a:r>
            <a:r>
              <a:rPr lang="en-US" dirty="0" err="1" smtClean="0"/>
              <a:t>subgames</a:t>
            </a:r>
            <a:r>
              <a:rPr lang="en-US" dirty="0" smtClean="0"/>
              <a:t> in order to find a solution to the game is called backward induction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Backward chaining…</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Backward chaining starts with a list of goals (or a hypothesis) and works backwards from the consequent to the antecedent to see if there is data available that will support any of these consequents.</a:t>
            </a:r>
          </a:p>
          <a:p>
            <a:r>
              <a:rPr lang="en-US" dirty="0" smtClean="0"/>
              <a:t>An inference engine using backward chaining would search the inference rules until it finds one which has a consequent (Then clause) that matches a desired goal. </a:t>
            </a:r>
          </a:p>
          <a:p>
            <a:r>
              <a:rPr lang="en-US" dirty="0" smtClean="0"/>
              <a:t>If the antecedent (If clause) of that rule is not known to be true, then it is added to the list of goals (in order for one's goal to be confirmed one must also provide data that confirms this new rule).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For example, suppose that the goal is to conclude whether </a:t>
            </a:r>
            <a:r>
              <a:rPr lang="en-US" dirty="0" err="1" smtClean="0"/>
              <a:t>Tweety</a:t>
            </a:r>
            <a:r>
              <a:rPr lang="en-US" dirty="0" smtClean="0"/>
              <a:t> or Fritz is a frog, given information about each of them, and that the rule base contains the following four rules:</a:t>
            </a:r>
          </a:p>
          <a:p>
            <a:pPr marL="514350" indent="-514350">
              <a:buFont typeface="+mj-lt"/>
              <a:buAutoNum type="arabicPeriod"/>
            </a:pPr>
            <a:r>
              <a:rPr lang="en-US" b="1" dirty="0" smtClean="0"/>
              <a:t>If</a:t>
            </a:r>
            <a:r>
              <a:rPr lang="en-US" dirty="0" smtClean="0"/>
              <a:t> X croaks and eats flies – </a:t>
            </a:r>
            <a:r>
              <a:rPr lang="en-US" b="1" dirty="0" smtClean="0"/>
              <a:t>Then</a:t>
            </a:r>
            <a:r>
              <a:rPr lang="en-US" dirty="0" smtClean="0"/>
              <a:t> X is a frog</a:t>
            </a:r>
          </a:p>
          <a:p>
            <a:pPr marL="514350" indent="-514350">
              <a:buFont typeface="+mj-lt"/>
              <a:buAutoNum type="arabicPeriod"/>
            </a:pPr>
            <a:r>
              <a:rPr lang="en-US" b="1" dirty="0" smtClean="0"/>
              <a:t>If</a:t>
            </a:r>
            <a:r>
              <a:rPr lang="en-US" dirty="0" smtClean="0"/>
              <a:t> X chirps and sings – </a:t>
            </a:r>
            <a:r>
              <a:rPr lang="en-US" b="1" dirty="0" smtClean="0"/>
              <a:t>Then</a:t>
            </a:r>
            <a:r>
              <a:rPr lang="en-US" dirty="0" smtClean="0"/>
              <a:t> X is a canary</a:t>
            </a:r>
          </a:p>
          <a:p>
            <a:pPr marL="514350" indent="-514350">
              <a:buFont typeface="+mj-lt"/>
              <a:buAutoNum type="arabicPeriod"/>
            </a:pPr>
            <a:r>
              <a:rPr lang="en-US" b="1" dirty="0" smtClean="0"/>
              <a:t>If</a:t>
            </a:r>
            <a:r>
              <a:rPr lang="en-US" dirty="0" smtClean="0"/>
              <a:t> X is a frog – </a:t>
            </a:r>
            <a:r>
              <a:rPr lang="en-US" b="1" dirty="0" smtClean="0"/>
              <a:t>Then</a:t>
            </a:r>
            <a:r>
              <a:rPr lang="en-US" dirty="0" smtClean="0"/>
              <a:t> X is green</a:t>
            </a:r>
          </a:p>
          <a:p>
            <a:pPr marL="514350" indent="-514350">
              <a:buFont typeface="+mj-lt"/>
              <a:buAutoNum type="arabicPeriod"/>
            </a:pPr>
            <a:r>
              <a:rPr lang="en-US" b="1" dirty="0" smtClean="0"/>
              <a:t>If</a:t>
            </a:r>
            <a:r>
              <a:rPr lang="en-US" dirty="0" smtClean="0"/>
              <a:t> X is a canary – </a:t>
            </a:r>
            <a:r>
              <a:rPr lang="en-US" b="1" dirty="0" smtClean="0"/>
              <a:t>Then</a:t>
            </a:r>
            <a:r>
              <a:rPr lang="en-US" dirty="0" smtClean="0"/>
              <a:t> X is yellow</a:t>
            </a:r>
          </a:p>
          <a:p>
            <a:endParaRPr lang="en-US" dirty="0"/>
          </a:p>
        </p:txBody>
      </p:sp>
      <p:sp>
        <p:nvSpPr>
          <p:cNvPr id="4" name="Title 1"/>
          <p:cNvSpPr>
            <a:spLocks noGrp="1"/>
          </p:cNvSpPr>
          <p:nvPr>
            <p:ph type="title"/>
          </p:nvPr>
        </p:nvSpPr>
        <p:spPr>
          <a:xfrm>
            <a:off x="457200" y="274638"/>
            <a:ext cx="8229600" cy="1143000"/>
          </a:xfrm>
        </p:spPr>
        <p:txBody>
          <a:bodyPr>
            <a:normAutofit/>
          </a:bodyPr>
          <a:lstStyle/>
          <a:p>
            <a:r>
              <a:rPr lang="en-US" dirty="0" smtClean="0"/>
              <a:t>Backward chaining…</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Let us illustrate backward chaining by following the pattern of a computer as it evaluates the rules. Assume the following facts:</a:t>
            </a:r>
          </a:p>
          <a:p>
            <a:r>
              <a:rPr lang="en-US" dirty="0" smtClean="0"/>
              <a:t>Fritz croaks</a:t>
            </a:r>
          </a:p>
          <a:p>
            <a:r>
              <a:rPr lang="en-US" dirty="0" smtClean="0"/>
              <a:t>Fritz eats flies</a:t>
            </a:r>
          </a:p>
          <a:p>
            <a:r>
              <a:rPr lang="en-US" dirty="0" err="1" smtClean="0"/>
              <a:t>Tweety</a:t>
            </a:r>
            <a:r>
              <a:rPr lang="en-US" dirty="0" smtClean="0"/>
              <a:t> eats flies</a:t>
            </a:r>
          </a:p>
          <a:p>
            <a:r>
              <a:rPr lang="en-US" dirty="0" err="1" smtClean="0"/>
              <a:t>Tweety</a:t>
            </a:r>
            <a:r>
              <a:rPr lang="en-US" dirty="0" smtClean="0"/>
              <a:t> chirps</a:t>
            </a:r>
          </a:p>
          <a:p>
            <a:r>
              <a:rPr lang="en-US" dirty="0" err="1" smtClean="0"/>
              <a:t>Tweety</a:t>
            </a:r>
            <a:r>
              <a:rPr lang="en-US" dirty="0" smtClean="0"/>
              <a:t> is yellow</a:t>
            </a:r>
            <a:endParaRPr lang="en-US" dirty="0"/>
          </a:p>
        </p:txBody>
      </p:sp>
      <p:sp>
        <p:nvSpPr>
          <p:cNvPr id="4" name="Title 1"/>
          <p:cNvSpPr>
            <a:spLocks noGrp="1"/>
          </p:cNvSpPr>
          <p:nvPr>
            <p:ph type="title"/>
          </p:nvPr>
        </p:nvSpPr>
        <p:spPr>
          <a:xfrm>
            <a:off x="457200" y="274638"/>
            <a:ext cx="8229600" cy="1143000"/>
          </a:xfrm>
        </p:spPr>
        <p:txBody>
          <a:bodyPr>
            <a:normAutofit/>
          </a:bodyPr>
          <a:lstStyle/>
          <a:p>
            <a:r>
              <a:rPr lang="en-US" dirty="0" smtClean="0"/>
              <a:t>Backward chaining…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Backward chaining…</a:t>
            </a:r>
            <a:endParaRPr lang="en-US" dirty="0"/>
          </a:p>
        </p:txBody>
      </p:sp>
      <p:sp>
        <p:nvSpPr>
          <p:cNvPr id="3" name="Content Placeholder 2"/>
          <p:cNvSpPr>
            <a:spLocks noGrp="1"/>
          </p:cNvSpPr>
          <p:nvPr>
            <p:ph idx="1"/>
          </p:nvPr>
        </p:nvSpPr>
        <p:spPr>
          <a:xfrm>
            <a:off x="457200" y="1600200"/>
            <a:ext cx="8229600" cy="5257800"/>
          </a:xfrm>
        </p:spPr>
        <p:txBody>
          <a:bodyPr>
            <a:normAutofit fontScale="70000" lnSpcReduction="20000"/>
          </a:bodyPr>
          <a:lstStyle/>
          <a:p>
            <a:r>
              <a:rPr lang="en-US" sz="3400" dirty="0" smtClean="0"/>
              <a:t>With backward reasoning, the computer can answer the question "Who is a frog?" in four steps: In its reasoning, the computer uses a placeholder (here: question mark) for the answer.</a:t>
            </a:r>
          </a:p>
          <a:p>
            <a:r>
              <a:rPr lang="en-US" sz="3400" dirty="0" smtClean="0"/>
              <a:t>1. ? is a frog</a:t>
            </a:r>
          </a:p>
          <a:p>
            <a:r>
              <a:rPr lang="en-US" sz="3400" dirty="0" smtClean="0"/>
              <a:t>Based on rule 1, the computer can derive:</a:t>
            </a:r>
          </a:p>
          <a:p>
            <a:r>
              <a:rPr lang="en-US" sz="3400" dirty="0" smtClean="0"/>
              <a:t>2. ? croaks and eats flies</a:t>
            </a:r>
          </a:p>
          <a:p>
            <a:r>
              <a:rPr lang="en-US" sz="3400" dirty="0" smtClean="0"/>
              <a:t>Based on logic, the computer can derive:</a:t>
            </a:r>
          </a:p>
          <a:p>
            <a:r>
              <a:rPr lang="en-US" sz="3400" dirty="0" smtClean="0"/>
              <a:t>3. ? croaks and ? eats flies</a:t>
            </a:r>
          </a:p>
          <a:p>
            <a:r>
              <a:rPr lang="en-US" sz="3400" dirty="0" smtClean="0"/>
              <a:t>Based on the facts, the computer can derive:</a:t>
            </a:r>
          </a:p>
          <a:p>
            <a:r>
              <a:rPr lang="en-US" sz="3400" dirty="0" smtClean="0"/>
              <a:t>4. Fritz croaks and Fritz eats flies</a:t>
            </a:r>
          </a:p>
          <a:p>
            <a:r>
              <a:rPr lang="en-US" sz="3400" dirty="0" smtClean="0"/>
              <a:t>This derivation will cause the computer to produce Fritz as the answer to the question "Who is a frog?".</a:t>
            </a:r>
          </a:p>
          <a:p>
            <a:r>
              <a:rPr lang="en-US" sz="3400" dirty="0" smtClean="0"/>
              <a:t>Note that the computer has not used any knowledge about </a:t>
            </a:r>
            <a:r>
              <a:rPr lang="en-US" sz="3400" dirty="0" err="1" smtClean="0"/>
              <a:t>Tweety</a:t>
            </a:r>
            <a:r>
              <a:rPr lang="en-US" sz="3400" dirty="0" smtClean="0"/>
              <a:t> to compute that Fritz is a frog.</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r>
              <a:rPr lang="en-US" dirty="0" smtClean="0"/>
              <a:t>Note that the goals always match the affirmed versions of the consequents of implications and even then, their antecedents are then considered as the new goals (and not the conclusions as in affirming the consequent) which ultimately must match known facts (usually defined as consequents whose antecedents are always true</a:t>
            </a:r>
          </a:p>
          <a:p>
            <a:r>
              <a:rPr lang="en-US" dirty="0" smtClean="0"/>
              <a:t>Because the list of goals determines which rules are selected and used, this method is called goal-driven, in contrast to data-driven forward-chaining inference. </a:t>
            </a:r>
          </a:p>
          <a:p>
            <a:r>
              <a:rPr lang="en-US" dirty="0" smtClean="0"/>
              <a:t>The backward chaining approach is often employed by expert systems.</a:t>
            </a:r>
          </a:p>
          <a:p>
            <a:r>
              <a:rPr lang="en-US" dirty="0" smtClean="0"/>
              <a:t>Programming languages such as Prolog, Knowledge Machine and </a:t>
            </a:r>
            <a:r>
              <a:rPr lang="en-US" dirty="0" err="1" smtClean="0"/>
              <a:t>ECLiPSe</a:t>
            </a:r>
            <a:r>
              <a:rPr lang="en-US" dirty="0" smtClean="0"/>
              <a:t> support backward chaining within their inference engines.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635000" y="206375"/>
            <a:ext cx="8283575" cy="1190625"/>
          </a:xfrm>
          <a:prstGeom prst="rect">
            <a:avLst/>
          </a:prstGeom>
          <a:noFill/>
          <a:ln w="12700" cap="sq">
            <a:noFill/>
            <a:miter lim="800000"/>
            <a:headEnd type="none" w="sm" len="sm"/>
            <a:tailEnd type="none" w="sm" len="sm"/>
          </a:ln>
          <a:effectLst/>
        </p:spPr>
        <p:txBody>
          <a:bodyPr>
            <a:spAutoFit/>
          </a:bodyPr>
          <a:lstStyle/>
          <a:p>
            <a:pPr>
              <a:spcBef>
                <a:spcPct val="30000"/>
              </a:spcBef>
            </a:pPr>
            <a:r>
              <a:rPr lang="en-US" sz="3600"/>
              <a:t>How do we choose between forward and backward chaining?</a:t>
            </a:r>
          </a:p>
        </p:txBody>
      </p:sp>
      <p:sp>
        <p:nvSpPr>
          <p:cNvPr id="47107" name="Rectangle 3"/>
          <p:cNvSpPr>
            <a:spLocks noChangeArrowheads="1"/>
          </p:cNvSpPr>
          <p:nvPr/>
        </p:nvSpPr>
        <p:spPr bwMode="auto">
          <a:xfrm>
            <a:off x="279400" y="1546225"/>
            <a:ext cx="8534400" cy="3462486"/>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Clr>
                <a:schemeClr val="tx2"/>
              </a:buClr>
              <a:buFont typeface="Wingdings" pitchFamily="2" charset="2"/>
              <a:buChar char="n"/>
            </a:pPr>
            <a:r>
              <a:rPr lang="en-US" sz="3000"/>
              <a:t>If an expert first needs to gather some information and then tries to infer from it whatever can be inferred, choose the forward chaining inference engine.</a:t>
            </a:r>
          </a:p>
          <a:p>
            <a:pPr marL="381000" indent="-381000">
              <a:spcBef>
                <a:spcPct val="30000"/>
              </a:spcBef>
              <a:buClr>
                <a:schemeClr val="tx2"/>
              </a:buClr>
              <a:buFont typeface="Wingdings" pitchFamily="2" charset="2"/>
              <a:buChar char="n"/>
            </a:pPr>
            <a:r>
              <a:rPr lang="en-US" sz="3000"/>
              <a:t>However, if your expert begins with a hypothetical solution and then attempts to find facts to prove it, choose the backward chaining inference engine.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2452688" y="206375"/>
            <a:ext cx="4004494" cy="707886"/>
          </a:xfrm>
          <a:prstGeom prst="rect">
            <a:avLst/>
          </a:prstGeom>
          <a:noFill/>
          <a:ln w="12700" cap="sq">
            <a:noFill/>
            <a:miter lim="800000"/>
            <a:headEnd type="none" w="sm" len="sm"/>
            <a:tailEnd type="none" w="sm" len="sm"/>
          </a:ln>
          <a:effectLst/>
        </p:spPr>
        <p:txBody>
          <a:bodyPr wrap="none">
            <a:spAutoFit/>
          </a:bodyPr>
          <a:lstStyle/>
          <a:p>
            <a:r>
              <a:rPr lang="en-US" sz="4000" dirty="0"/>
              <a:t>Conflict resolution</a:t>
            </a:r>
          </a:p>
        </p:txBody>
      </p:sp>
      <p:sp>
        <p:nvSpPr>
          <p:cNvPr id="48131" name="Rectangle 3"/>
          <p:cNvSpPr>
            <a:spLocks noChangeArrowheads="1"/>
          </p:cNvSpPr>
          <p:nvPr/>
        </p:nvSpPr>
        <p:spPr bwMode="auto">
          <a:xfrm>
            <a:off x="508000" y="949325"/>
            <a:ext cx="8407400" cy="553998"/>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000" dirty="0" smtClean="0"/>
              <a:t>considered rules </a:t>
            </a:r>
            <a:r>
              <a:rPr lang="en-US" sz="3000" dirty="0"/>
              <a:t>for </a:t>
            </a:r>
            <a:r>
              <a:rPr lang="en-US" sz="3000" dirty="0" smtClean="0"/>
              <a:t>crossing a </a:t>
            </a:r>
            <a:r>
              <a:rPr lang="en-US" sz="3000" dirty="0"/>
              <a:t>road. </a:t>
            </a:r>
            <a:endParaRPr lang="en-US" sz="3000" dirty="0" smtClean="0"/>
          </a:p>
        </p:txBody>
      </p:sp>
      <p:sp>
        <p:nvSpPr>
          <p:cNvPr id="48132" name="Rectangle 4"/>
          <p:cNvSpPr>
            <a:spLocks noChangeArrowheads="1"/>
          </p:cNvSpPr>
          <p:nvPr/>
        </p:nvSpPr>
        <p:spPr bwMode="auto">
          <a:xfrm>
            <a:off x="279400" y="1930400"/>
            <a:ext cx="8534400" cy="4893647"/>
          </a:xfrm>
          <a:prstGeom prst="rect">
            <a:avLst/>
          </a:prstGeom>
          <a:noFill/>
          <a:ln w="12700" cap="sq">
            <a:noFill/>
            <a:miter lim="800000"/>
            <a:headEnd type="none" w="sm" len="sm"/>
            <a:tailEnd type="none" w="sm" len="sm"/>
          </a:ln>
          <a:effectLst/>
        </p:spPr>
        <p:txBody>
          <a:bodyPr>
            <a:spAutoFit/>
          </a:bodyPr>
          <a:lstStyle/>
          <a:p>
            <a:pPr marL="381000" indent="-381000">
              <a:lnSpc>
                <a:spcPct val="95000"/>
              </a:lnSpc>
              <a:spcBef>
                <a:spcPct val="30000"/>
              </a:spcBef>
              <a:buClr>
                <a:schemeClr val="tx2"/>
              </a:buClr>
              <a:buFont typeface="Wingdings" pitchFamily="2" charset="2"/>
              <a:buChar char="n"/>
            </a:pPr>
            <a:r>
              <a:rPr lang="en-US" sz="3000" i="1" dirty="0"/>
              <a:t>Rule </a:t>
            </a:r>
            <a:r>
              <a:rPr lang="en-US" sz="3000" dirty="0"/>
              <a:t>1:                                                                     IF 		the ‘traffic light’ is green                             THEN 	the action is go</a:t>
            </a:r>
          </a:p>
          <a:p>
            <a:pPr marL="381000" indent="-381000">
              <a:lnSpc>
                <a:spcPct val="95000"/>
              </a:lnSpc>
              <a:spcBef>
                <a:spcPct val="30000"/>
              </a:spcBef>
              <a:buClr>
                <a:schemeClr val="tx2"/>
              </a:buClr>
              <a:buFont typeface="Wingdings" pitchFamily="2" charset="2"/>
              <a:buChar char="n"/>
            </a:pPr>
            <a:r>
              <a:rPr lang="en-US" sz="3000" i="1" dirty="0"/>
              <a:t>Rule </a:t>
            </a:r>
            <a:r>
              <a:rPr lang="en-US" sz="3000" dirty="0"/>
              <a:t>2:                                                                     IF 		the ‘traffic light’ is red                                    THEN 	the action is </a:t>
            </a:r>
            <a:r>
              <a:rPr lang="en-US" sz="3000" dirty="0" smtClean="0"/>
              <a:t>stop</a:t>
            </a:r>
          </a:p>
          <a:p>
            <a:pPr marL="381000" indent="-381000">
              <a:lnSpc>
                <a:spcPct val="95000"/>
              </a:lnSpc>
              <a:spcBef>
                <a:spcPct val="30000"/>
              </a:spcBef>
              <a:buClr>
                <a:schemeClr val="tx2"/>
              </a:buClr>
            </a:pPr>
            <a:r>
              <a:rPr lang="en-US" sz="3000" dirty="0" smtClean="0"/>
              <a:t>	Let us now add third rule:</a:t>
            </a:r>
            <a:endParaRPr lang="en-US" sz="3000" dirty="0"/>
          </a:p>
          <a:p>
            <a:pPr marL="381000" indent="-381000">
              <a:lnSpc>
                <a:spcPct val="95000"/>
              </a:lnSpc>
              <a:spcBef>
                <a:spcPct val="30000"/>
              </a:spcBef>
              <a:buClr>
                <a:schemeClr val="tx2"/>
              </a:buClr>
              <a:buFont typeface="Wingdings" pitchFamily="2" charset="2"/>
              <a:buChar char="n"/>
            </a:pPr>
            <a:r>
              <a:rPr lang="en-US" sz="3000" i="1" dirty="0"/>
              <a:t>Rule </a:t>
            </a:r>
            <a:r>
              <a:rPr lang="en-US" sz="3000" dirty="0"/>
              <a:t>3:                                                                     IF 		the ‘traffic light’ is red                                THEN 	the action is go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279400" y="1508125"/>
            <a:ext cx="8534400" cy="3749675"/>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pPr>
            <a:r>
              <a:rPr lang="en-US" sz="3000" dirty="0"/>
              <a:t>We have two rules, </a:t>
            </a:r>
            <a:r>
              <a:rPr lang="en-US" sz="3000" i="1" dirty="0"/>
              <a:t>Rule </a:t>
            </a:r>
            <a:r>
              <a:rPr lang="en-US" sz="3000" dirty="0"/>
              <a:t>2 and </a:t>
            </a:r>
            <a:r>
              <a:rPr lang="en-US" sz="3000" i="1" dirty="0"/>
              <a:t>Rule </a:t>
            </a:r>
            <a:r>
              <a:rPr lang="en-US" sz="3000" dirty="0"/>
              <a:t>3, with the same IF part. Thus both of them can be set to fire when the condition part is satisfied. These rules represent a conflict set. The inference engine must determine which rule to fire from such a set. A method for choosing a rule to fire when more than one rule can be fired in a given cycle is called </a:t>
            </a:r>
            <a:r>
              <a:rPr lang="en-US" sz="3000" b="1" dirty="0"/>
              <a:t>conflict resolution</a:t>
            </a:r>
            <a:r>
              <a:rPr lang="en-US" sz="3000" dirty="0"/>
              <a:t>.</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279400" y="1086683"/>
            <a:ext cx="8534400" cy="4247317"/>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pPr>
            <a:r>
              <a:rPr lang="en-US" sz="3000" dirty="0"/>
              <a:t>In forward chaining, </a:t>
            </a:r>
            <a:r>
              <a:rPr lang="en-US" sz="3000" i="1" dirty="0"/>
              <a:t>BOTH </a:t>
            </a:r>
            <a:r>
              <a:rPr lang="en-US" sz="3000" dirty="0"/>
              <a:t>rules would be fired. </a:t>
            </a:r>
            <a:endParaRPr lang="en-US" sz="3000" dirty="0" smtClean="0"/>
          </a:p>
          <a:p>
            <a:pPr marL="381000" indent="-381000">
              <a:spcBef>
                <a:spcPct val="50000"/>
              </a:spcBef>
              <a:buClr>
                <a:schemeClr val="tx2"/>
              </a:buClr>
              <a:buFont typeface="Wingdings" pitchFamily="2" charset="2"/>
              <a:buChar char="n"/>
            </a:pPr>
            <a:r>
              <a:rPr lang="en-US" sz="3000" i="1" dirty="0" smtClean="0"/>
              <a:t>Rule </a:t>
            </a:r>
            <a:r>
              <a:rPr lang="en-US" sz="3000" dirty="0"/>
              <a:t>2 is fired first as the topmost one, and as a result, its THEN part is executed and linguistic object </a:t>
            </a:r>
            <a:r>
              <a:rPr lang="en-US" sz="3000" i="1" dirty="0"/>
              <a:t>action </a:t>
            </a:r>
            <a:r>
              <a:rPr lang="en-US" sz="3000" dirty="0"/>
              <a:t>obtains value </a:t>
            </a:r>
            <a:r>
              <a:rPr lang="en-US" sz="3000" i="1" dirty="0"/>
              <a:t>stop</a:t>
            </a:r>
            <a:r>
              <a:rPr lang="en-US" sz="3000" dirty="0"/>
              <a:t>. </a:t>
            </a:r>
            <a:endParaRPr lang="en-US" sz="3000" dirty="0" smtClean="0"/>
          </a:p>
          <a:p>
            <a:pPr marL="381000" indent="-381000">
              <a:spcBef>
                <a:spcPct val="50000"/>
              </a:spcBef>
              <a:buClr>
                <a:schemeClr val="tx2"/>
              </a:buClr>
              <a:buFont typeface="Wingdings" pitchFamily="2" charset="2"/>
              <a:buChar char="n"/>
            </a:pPr>
            <a:r>
              <a:rPr lang="en-US" sz="3000" dirty="0" smtClean="0"/>
              <a:t>However</a:t>
            </a:r>
            <a:r>
              <a:rPr lang="en-US" sz="3000" dirty="0"/>
              <a:t>, </a:t>
            </a:r>
            <a:r>
              <a:rPr lang="en-US" sz="3000" i="1" dirty="0"/>
              <a:t>Rule </a:t>
            </a:r>
            <a:r>
              <a:rPr lang="en-US" sz="3000" dirty="0"/>
              <a:t>3  is also fired because the condition part of this rule matches the fact </a:t>
            </a:r>
            <a:r>
              <a:rPr lang="en-US" sz="3000" i="1" dirty="0"/>
              <a:t>‘traffic light’ is red</a:t>
            </a:r>
            <a:r>
              <a:rPr lang="en-US" sz="3000" dirty="0"/>
              <a:t>, which is still in the database. As a consequence, object </a:t>
            </a:r>
            <a:r>
              <a:rPr lang="en-US" sz="3000" i="1" dirty="0"/>
              <a:t>action </a:t>
            </a:r>
            <a:r>
              <a:rPr lang="en-US" sz="3000" dirty="0"/>
              <a:t>takes new value </a:t>
            </a:r>
            <a:r>
              <a:rPr lang="en-US" sz="3000" i="1" dirty="0"/>
              <a:t>go</a:t>
            </a:r>
            <a:r>
              <a:rPr lang="en-US" sz="3000" dirty="0"/>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965200" y="596900"/>
            <a:ext cx="7219950" cy="641350"/>
          </a:xfrm>
          <a:prstGeom prst="rect">
            <a:avLst/>
          </a:prstGeom>
          <a:noFill/>
          <a:ln w="12700" cap="sq">
            <a:noFill/>
            <a:miter lim="800000"/>
            <a:headEnd type="none" w="sm" len="sm"/>
            <a:tailEnd type="none" w="sm" len="sm"/>
          </a:ln>
          <a:effectLst/>
        </p:spPr>
        <p:txBody>
          <a:bodyPr wrap="none">
            <a:spAutoFit/>
          </a:bodyPr>
          <a:lstStyle/>
          <a:p>
            <a:r>
              <a:rPr lang="en-US" sz="3600" b="1"/>
              <a:t>Methods used for conflict resolution</a:t>
            </a:r>
          </a:p>
        </p:txBody>
      </p:sp>
      <p:sp>
        <p:nvSpPr>
          <p:cNvPr id="51203" name="Rectangle 3"/>
          <p:cNvSpPr>
            <a:spLocks noChangeArrowheads="1"/>
          </p:cNvSpPr>
          <p:nvPr/>
        </p:nvSpPr>
        <p:spPr bwMode="auto">
          <a:xfrm>
            <a:off x="279400" y="1355725"/>
            <a:ext cx="8534400" cy="4435475"/>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pPr>
            <a:r>
              <a:rPr lang="en-US" sz="3000"/>
              <a:t>Fire the rule with the </a:t>
            </a:r>
            <a:r>
              <a:rPr lang="en-US" sz="3000" b="1" i="1"/>
              <a:t>highest priority</a:t>
            </a:r>
            <a:r>
              <a:rPr lang="en-US" sz="3000"/>
              <a:t>. In simple applications, the priority can be established by placing the rules in an appropriate order in the knowledge base. Usually this strategy works well for expert systems with around 100 rules. </a:t>
            </a:r>
          </a:p>
          <a:p>
            <a:pPr marL="381000" indent="-381000">
              <a:spcBef>
                <a:spcPct val="50000"/>
              </a:spcBef>
              <a:buClr>
                <a:schemeClr val="tx2"/>
              </a:buClr>
              <a:buFont typeface="Wingdings" pitchFamily="2" charset="2"/>
              <a:buChar char="n"/>
            </a:pPr>
            <a:r>
              <a:rPr lang="en-US" sz="3000"/>
              <a:t>Fire the </a:t>
            </a:r>
            <a:r>
              <a:rPr lang="en-US" sz="3000" b="1" i="1"/>
              <a:t>most specific rule</a:t>
            </a:r>
            <a:r>
              <a:rPr lang="en-US" sz="3000"/>
              <a:t>. This method is also known as the </a:t>
            </a:r>
            <a:r>
              <a:rPr lang="en-US" sz="3000" b="1" i="1"/>
              <a:t>longest matching strategy</a:t>
            </a:r>
            <a:r>
              <a:rPr lang="en-US" sz="3000"/>
              <a:t>. It is   based on the assumption that a specific rule processes more information than a general one.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228600" y="1736725"/>
            <a:ext cx="8534400" cy="3093154"/>
          </a:xfrm>
          <a:prstGeom prst="rect">
            <a:avLst/>
          </a:prstGeom>
          <a:noFill/>
          <a:ln w="12700" cap="sq">
            <a:noFill/>
            <a:miter lim="800000"/>
            <a:headEnd type="none" w="sm" len="sm"/>
            <a:tailEnd type="none" w="sm" len="sm"/>
          </a:ln>
          <a:effectLst/>
        </p:spPr>
        <p:txBody>
          <a:bodyPr>
            <a:spAutoFit/>
          </a:bodyPr>
          <a:lstStyle/>
          <a:p>
            <a:pPr marL="381000" indent="-381000">
              <a:spcBef>
                <a:spcPct val="50000"/>
              </a:spcBef>
              <a:buClr>
                <a:schemeClr val="tx2"/>
              </a:buClr>
              <a:buFont typeface="Wingdings" pitchFamily="2" charset="2"/>
              <a:buChar char="n"/>
            </a:pPr>
            <a:r>
              <a:rPr lang="en-US" sz="3000" dirty="0"/>
              <a:t>Fire the rule that uses the </a:t>
            </a:r>
            <a:r>
              <a:rPr lang="en-US" sz="3000" b="1" i="1" dirty="0"/>
              <a:t>data most recently entered </a:t>
            </a:r>
            <a:r>
              <a:rPr lang="en-US" sz="3000" dirty="0"/>
              <a:t>in the database. </a:t>
            </a:r>
            <a:endParaRPr lang="en-US" sz="3000" dirty="0" smtClean="0"/>
          </a:p>
          <a:p>
            <a:pPr marL="381000" indent="-381000">
              <a:spcBef>
                <a:spcPct val="50000"/>
              </a:spcBef>
              <a:buClr>
                <a:schemeClr val="tx2"/>
              </a:buClr>
              <a:buFont typeface="Wingdings" pitchFamily="2" charset="2"/>
              <a:buChar char="n"/>
            </a:pPr>
            <a:r>
              <a:rPr lang="en-US" sz="3000" dirty="0" smtClean="0"/>
              <a:t>This </a:t>
            </a:r>
            <a:r>
              <a:rPr lang="en-US" sz="3000" dirty="0"/>
              <a:t>method relies on time tags attached to each fact in the database. In the conflict set, the expert system first fires the rule whose antecedent uses the data most recently added to the database.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04800" y="219075"/>
            <a:ext cx="8543925" cy="671513"/>
          </a:xfrm>
          <a:prstGeom prst="rect">
            <a:avLst/>
          </a:prstGeom>
          <a:noFill/>
          <a:ln w="12700" cap="sq">
            <a:noFill/>
            <a:miter lim="800000"/>
            <a:headEnd type="none" w="sm" len="sm"/>
            <a:tailEnd type="none" w="sm" len="sm"/>
          </a:ln>
          <a:effectLst/>
        </p:spPr>
        <p:txBody>
          <a:bodyPr wrap="none">
            <a:spAutoFit/>
          </a:bodyPr>
          <a:lstStyle/>
          <a:p>
            <a:r>
              <a:rPr lang="en-US" sz="3800" b="1"/>
              <a:t>Advantages of rule-based expert systems</a:t>
            </a:r>
          </a:p>
        </p:txBody>
      </p:sp>
      <p:sp>
        <p:nvSpPr>
          <p:cNvPr id="55299" name="Rectangle 3"/>
          <p:cNvSpPr>
            <a:spLocks noChangeArrowheads="1"/>
          </p:cNvSpPr>
          <p:nvPr/>
        </p:nvSpPr>
        <p:spPr bwMode="auto">
          <a:xfrm>
            <a:off x="279400" y="949325"/>
            <a:ext cx="8382000" cy="5257800"/>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Font typeface="Wingdings" pitchFamily="2" charset="2"/>
              <a:buChar char="n"/>
            </a:pPr>
            <a:r>
              <a:rPr lang="en-US" sz="3000" b="1" dirty="0"/>
              <a:t>Natural knowledge representation</a:t>
            </a:r>
            <a:r>
              <a:rPr lang="en-US" sz="3000" i="1" dirty="0"/>
              <a:t>. </a:t>
            </a:r>
            <a:r>
              <a:rPr lang="en-US" sz="3000" dirty="0"/>
              <a:t>An expert usually explains the problem-solving procedure with such expressions as this: “In such-and-such situation, I do so-and-so”. These expressions can be represented quite naturally as IF-THEN production rules.</a:t>
            </a:r>
          </a:p>
          <a:p>
            <a:pPr marL="381000" indent="-381000">
              <a:spcBef>
                <a:spcPct val="30000"/>
              </a:spcBef>
              <a:buFont typeface="Wingdings" pitchFamily="2" charset="2"/>
              <a:buChar char="n"/>
            </a:pPr>
            <a:r>
              <a:rPr lang="en-US" sz="3000" b="1" dirty="0"/>
              <a:t>Uniform structure</a:t>
            </a:r>
            <a:r>
              <a:rPr lang="en-US" sz="3000" i="1" dirty="0"/>
              <a:t>. </a:t>
            </a:r>
            <a:r>
              <a:rPr lang="en-US" sz="3000" dirty="0"/>
              <a:t>Production rules have the uniform IF-THEN structure. Each rule is an independent piece of knowledge. The very syntax of production rules enables them to be self-documented.</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546100" y="219075"/>
            <a:ext cx="8108950" cy="641350"/>
          </a:xfrm>
          <a:prstGeom prst="rect">
            <a:avLst/>
          </a:prstGeom>
          <a:noFill/>
          <a:ln w="12700" cap="sq">
            <a:noFill/>
            <a:miter lim="800000"/>
            <a:headEnd type="none" w="sm" len="sm"/>
            <a:tailEnd type="none" w="sm" len="sm"/>
          </a:ln>
          <a:effectLst/>
        </p:spPr>
        <p:txBody>
          <a:bodyPr wrap="none">
            <a:spAutoFit/>
          </a:bodyPr>
          <a:lstStyle/>
          <a:p>
            <a:r>
              <a:rPr lang="en-US" sz="3600" b="1" dirty="0"/>
              <a:t>Advantages of rule-based expert systems</a:t>
            </a:r>
          </a:p>
        </p:txBody>
      </p:sp>
      <p:sp>
        <p:nvSpPr>
          <p:cNvPr id="56323" name="Rectangle 3"/>
          <p:cNvSpPr>
            <a:spLocks noChangeArrowheads="1"/>
          </p:cNvSpPr>
          <p:nvPr/>
        </p:nvSpPr>
        <p:spPr bwMode="auto">
          <a:xfrm>
            <a:off x="279400" y="1371600"/>
            <a:ext cx="8534400" cy="4800600"/>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Font typeface="Wingdings" pitchFamily="2" charset="2"/>
              <a:buChar char="n"/>
            </a:pPr>
            <a:r>
              <a:rPr lang="en-US" sz="3000" b="1" dirty="0"/>
              <a:t>Separation of knowledge from its processing</a:t>
            </a:r>
            <a:r>
              <a:rPr lang="en-US" sz="3000" i="1" dirty="0"/>
              <a:t>. </a:t>
            </a:r>
            <a:r>
              <a:rPr lang="en-US" sz="3000" dirty="0"/>
              <a:t>The structure of a rule-based expert system provides an effective separation of the knowledge base from the inference engine. This makes it possible to develop different applications using the same expert system shell.</a:t>
            </a:r>
          </a:p>
          <a:p>
            <a:pPr marL="381000" indent="-381000">
              <a:spcBef>
                <a:spcPct val="30000"/>
              </a:spcBef>
              <a:buFont typeface="Wingdings" pitchFamily="2" charset="2"/>
              <a:buChar char="n"/>
            </a:pPr>
            <a:r>
              <a:rPr lang="en-US" sz="3000" b="1" i="1" dirty="0"/>
              <a:t>Dealing with incomplete and uncertain knowledge</a:t>
            </a:r>
            <a:r>
              <a:rPr lang="en-US" sz="3000" i="1" dirty="0"/>
              <a:t>. </a:t>
            </a:r>
            <a:r>
              <a:rPr lang="en-US" sz="3000" dirty="0"/>
              <a:t>Most rule-based expert systems are capable of representing and reasoning with incomplete and uncertain knowledge.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279400" y="92075"/>
            <a:ext cx="8642350" cy="641350"/>
          </a:xfrm>
          <a:prstGeom prst="rect">
            <a:avLst/>
          </a:prstGeom>
          <a:noFill/>
          <a:ln w="12700" cap="sq">
            <a:noFill/>
            <a:miter lim="800000"/>
            <a:headEnd type="none" w="sm" len="sm"/>
            <a:tailEnd type="none" w="sm" len="sm"/>
          </a:ln>
          <a:effectLst/>
        </p:spPr>
        <p:txBody>
          <a:bodyPr wrap="none">
            <a:spAutoFit/>
          </a:bodyPr>
          <a:lstStyle/>
          <a:p>
            <a:r>
              <a:rPr lang="en-US" sz="3600" b="1"/>
              <a:t>Disadvantages of rule-based expert systems</a:t>
            </a:r>
          </a:p>
        </p:txBody>
      </p:sp>
      <p:sp>
        <p:nvSpPr>
          <p:cNvPr id="57347" name="Rectangle 3"/>
          <p:cNvSpPr>
            <a:spLocks noChangeArrowheads="1"/>
          </p:cNvSpPr>
          <p:nvPr/>
        </p:nvSpPr>
        <p:spPr bwMode="auto">
          <a:xfrm>
            <a:off x="292100" y="1047872"/>
            <a:ext cx="8407400" cy="5581528"/>
          </a:xfrm>
          <a:prstGeom prst="rect">
            <a:avLst/>
          </a:prstGeom>
          <a:noFill/>
          <a:ln w="12700" cap="sq">
            <a:noFill/>
            <a:miter lim="800000"/>
            <a:headEnd type="none" w="sm" len="sm"/>
            <a:tailEnd type="none" w="sm" len="sm"/>
          </a:ln>
          <a:effectLst/>
        </p:spPr>
        <p:txBody>
          <a:bodyPr>
            <a:spAutoFit/>
          </a:bodyPr>
          <a:lstStyle/>
          <a:p>
            <a:pPr marL="381000" indent="-381000">
              <a:spcBef>
                <a:spcPct val="30000"/>
              </a:spcBef>
              <a:buFont typeface="Wingdings" pitchFamily="2" charset="2"/>
              <a:buChar char="n"/>
            </a:pPr>
            <a:r>
              <a:rPr lang="en-US" sz="2900" b="1" dirty="0"/>
              <a:t>Opaque relations between rules</a:t>
            </a:r>
            <a:r>
              <a:rPr lang="en-US" sz="2900" i="1" dirty="0"/>
              <a:t>. </a:t>
            </a:r>
            <a:r>
              <a:rPr lang="en-US" sz="2900" dirty="0"/>
              <a:t>Although the individual production rules are relatively simple and self-documented, their logical interactions within the large set of rules may be opaque. Rule-based systems make it difficult to observe how individual rules serve the overall strategy.</a:t>
            </a:r>
          </a:p>
          <a:p>
            <a:pPr marL="381000" indent="-381000">
              <a:spcBef>
                <a:spcPct val="30000"/>
              </a:spcBef>
              <a:buFont typeface="Wingdings" pitchFamily="2" charset="2"/>
              <a:buChar char="n"/>
            </a:pPr>
            <a:r>
              <a:rPr lang="en-US" sz="2900" b="1" dirty="0"/>
              <a:t>Ineffective search strategy</a:t>
            </a:r>
            <a:r>
              <a:rPr lang="en-US" sz="2900" i="1" dirty="0"/>
              <a:t>. </a:t>
            </a:r>
            <a:r>
              <a:rPr lang="en-US" sz="2900" dirty="0"/>
              <a:t>The inference engine applies an exhaustive search through all the production rules during each cycle. Expert systems with a large set of rules (over 100 rules) can be slow, and thus large rule-based systems can be unsuitable for real-time applications.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285750" y="409575"/>
            <a:ext cx="8642350" cy="641350"/>
          </a:xfrm>
          <a:prstGeom prst="rect">
            <a:avLst/>
          </a:prstGeom>
          <a:noFill/>
          <a:ln w="12700" cap="sq">
            <a:noFill/>
            <a:miter lim="800000"/>
            <a:headEnd type="none" w="sm" len="sm"/>
            <a:tailEnd type="none" w="sm" len="sm"/>
          </a:ln>
          <a:effectLst/>
        </p:spPr>
        <p:txBody>
          <a:bodyPr wrap="none">
            <a:spAutoFit/>
          </a:bodyPr>
          <a:lstStyle/>
          <a:p>
            <a:r>
              <a:rPr lang="en-US" sz="3600" b="1" dirty="0"/>
              <a:t>Disadvantages of rule-based expert systems</a:t>
            </a:r>
          </a:p>
        </p:txBody>
      </p:sp>
      <p:sp>
        <p:nvSpPr>
          <p:cNvPr id="58371" name="Rectangle 3"/>
          <p:cNvSpPr>
            <a:spLocks noChangeArrowheads="1"/>
          </p:cNvSpPr>
          <p:nvPr/>
        </p:nvSpPr>
        <p:spPr bwMode="auto">
          <a:xfrm>
            <a:off x="279400" y="1465451"/>
            <a:ext cx="8534400" cy="4478149"/>
          </a:xfrm>
          <a:prstGeom prst="rect">
            <a:avLst/>
          </a:prstGeom>
          <a:noFill/>
          <a:ln w="12700" cap="sq">
            <a:noFill/>
            <a:miter lim="800000"/>
            <a:headEnd type="none" w="sm" len="sm"/>
            <a:tailEnd type="none" w="sm" len="sm"/>
          </a:ln>
          <a:effectLst/>
        </p:spPr>
        <p:txBody>
          <a:bodyPr>
            <a:spAutoFit/>
          </a:bodyPr>
          <a:lstStyle/>
          <a:p>
            <a:pPr marL="384175" indent="-384175">
              <a:spcBef>
                <a:spcPct val="50000"/>
              </a:spcBef>
              <a:buFont typeface="Wingdings" pitchFamily="2" charset="2"/>
              <a:buChar char="n"/>
            </a:pPr>
            <a:r>
              <a:rPr lang="en-US" sz="3000" b="1" i="1" dirty="0"/>
              <a:t>Inability to learn</a:t>
            </a:r>
            <a:r>
              <a:rPr lang="en-US" sz="3000" i="1" dirty="0"/>
              <a:t>. </a:t>
            </a:r>
            <a:r>
              <a:rPr lang="en-US" sz="3000" dirty="0"/>
              <a:t>In general, rule-based expert systems do not have an ability to learn from the experience. Unlike a human expert, who knows when to “break the rules”, an expert system cannot automatically modify its knowledge base, or adjust existing rules or add new ones. The knowledge engineer is still responsible for revising and maintaining the system</a:t>
            </a:r>
            <a:r>
              <a:rPr lang="en-US" sz="3000" dirty="0" smtClean="0"/>
              <a:t>.</a:t>
            </a:r>
          </a:p>
          <a:p>
            <a:pPr marL="384175" indent="-384175">
              <a:spcBef>
                <a:spcPct val="50000"/>
              </a:spcBef>
              <a:buFont typeface="Wingdings" pitchFamily="2" charset="2"/>
              <a:buChar char="n"/>
            </a:pPr>
            <a:endParaRPr lang="en-US" sz="3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Disadvantages of rule-based expert systems</a:t>
            </a:r>
            <a:endParaRPr lang="en-US" dirty="0"/>
          </a:p>
        </p:txBody>
      </p:sp>
      <p:sp>
        <p:nvSpPr>
          <p:cNvPr id="5" name="Content Placeholder 4"/>
          <p:cNvSpPr>
            <a:spLocks noGrp="1"/>
          </p:cNvSpPr>
          <p:nvPr>
            <p:ph idx="1"/>
          </p:nvPr>
        </p:nvSpPr>
        <p:spPr/>
        <p:txBody>
          <a:bodyPr>
            <a:normAutofit lnSpcReduction="10000"/>
          </a:bodyPr>
          <a:lstStyle/>
          <a:p>
            <a:r>
              <a:rPr lang="en-US" dirty="0" smtClean="0"/>
              <a:t>The most common disadvantage cited for expert systems in the academic literature is the </a:t>
            </a:r>
            <a:r>
              <a:rPr lang="en-US" b="1" dirty="0" smtClean="0"/>
              <a:t>knowledge engineering</a:t>
            </a:r>
            <a:r>
              <a:rPr lang="en-US" dirty="0" smtClean="0"/>
              <a:t> problem. </a:t>
            </a:r>
          </a:p>
          <a:p>
            <a:r>
              <a:rPr lang="en-US" dirty="0" smtClean="0"/>
              <a:t>Obtaining the time of domain experts for any software application is always difficult but for expert systems it was especially difficult because the experts were by definition highly valued and in constant demand by the organization. </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dirty="0" smtClean="0"/>
              <a:t>Types of inference engines</a:t>
            </a:r>
          </a:p>
          <a:p>
            <a:r>
              <a:rPr lang="en-US" dirty="0" smtClean="0"/>
              <a:t>Forward chaining and backward chaining</a:t>
            </a:r>
          </a:p>
          <a:p>
            <a:r>
              <a:rPr lang="en-US" dirty="0" smtClean="0"/>
              <a:t>Conflict resolution</a:t>
            </a:r>
          </a:p>
          <a:p>
            <a:r>
              <a:rPr lang="en-US" smtClean="0"/>
              <a:t>Advantages/disadvantages of rule-based expert systems</a:t>
            </a:r>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9295</TotalTime>
  <Words>1598</Words>
  <Application>Microsoft Office PowerPoint</Application>
  <PresentationFormat>On-screen Show (4:3)</PresentationFormat>
  <Paragraphs>163</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Artificial Intelligence Lecture No. 16 </vt:lpstr>
      <vt:lpstr>Summary of Previous Lecture</vt:lpstr>
      <vt:lpstr>Today’s Lecture</vt:lpstr>
      <vt:lpstr>Types of inference engines</vt:lpstr>
      <vt:lpstr>Truth Maintenance</vt:lpstr>
      <vt:lpstr>Hypothetical Reasoning</vt:lpstr>
      <vt:lpstr>Fuzzy Logic</vt:lpstr>
      <vt:lpstr>Ontology Classification</vt:lpstr>
      <vt:lpstr>Slide 9</vt:lpstr>
      <vt:lpstr>Slide 10</vt:lpstr>
      <vt:lpstr>Slide 11</vt:lpstr>
      <vt:lpstr>Slide 12</vt:lpstr>
      <vt:lpstr>Forward chaining</vt:lpstr>
      <vt:lpstr>Forward chaining…</vt:lpstr>
      <vt:lpstr>Forward chaining…</vt:lpstr>
      <vt:lpstr>Forward chaining…</vt:lpstr>
      <vt:lpstr>Forward chaining…</vt:lpstr>
      <vt:lpstr>Forward chaining…</vt:lpstr>
      <vt:lpstr>Backward chaining</vt:lpstr>
      <vt:lpstr>Backward chaining…</vt:lpstr>
      <vt:lpstr>Backward chaining…</vt:lpstr>
      <vt:lpstr>Backward chaining…</vt:lpstr>
      <vt:lpstr>Backward chaining…</vt:lpstr>
      <vt:lpstr>Slide 24</vt:lpstr>
      <vt:lpstr>Slide 25</vt:lpstr>
      <vt:lpstr>Slide 26</vt:lpstr>
      <vt:lpstr>Slide 27</vt:lpstr>
      <vt:lpstr>Slide 28</vt:lpstr>
      <vt:lpstr>Slide 29</vt:lpstr>
      <vt:lpstr>Slide 30</vt:lpstr>
      <vt:lpstr>Slide 31</vt:lpstr>
      <vt:lpstr>Slide 32</vt:lpstr>
      <vt:lpstr>Slide 33</vt:lpstr>
      <vt:lpstr>Slide 34</vt:lpstr>
      <vt:lpstr>Disadvantages of rule-based expert systems</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348</cp:revision>
  <dcterms:created xsi:type="dcterms:W3CDTF">2012-02-27T05:45:45Z</dcterms:created>
  <dcterms:modified xsi:type="dcterms:W3CDTF">2013-12-04T06:05:30Z</dcterms:modified>
</cp:coreProperties>
</file>